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4" r:id="rId1"/>
  </p:sldMasterIdLst>
  <p:notesMasterIdLst>
    <p:notesMasterId r:id="rId23"/>
  </p:notesMasterIdLst>
  <p:sldIdLst>
    <p:sldId id="346" r:id="rId2"/>
    <p:sldId id="347" r:id="rId3"/>
    <p:sldId id="348" r:id="rId4"/>
    <p:sldId id="367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</p:sldIdLst>
  <p:sldSz cx="14630400" cy="8229600"/>
  <p:notesSz cx="8229600" cy="14630400"/>
  <p:embeddedFontLst>
    <p:embeddedFont>
      <p:font typeface="Montserrat" charset="-5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Heebo Light" charset="-79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-666" y="-10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10/17/2024</a:t>
            </a:fld>
            <a:endParaRPr lang="en-US"/>
          </a:p>
        </p:txBody>
      </p:sp>
      <p:sp>
        <p:nvSpPr>
          <p:cNvPr id="104874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4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4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76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72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89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8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60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9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65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1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68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58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5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7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55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7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79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9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</p:spPr>
      </p:sp>
      <p:pic>
        <p:nvPicPr>
          <p:cNvPr id="2097182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TextBox 1048576"/>
          <p:cNvSpPr txBox="1"/>
          <p:nvPr/>
        </p:nvSpPr>
        <p:spPr>
          <a:xfrm>
            <a:off x="602255" y="2768715"/>
            <a:ext cx="13524051" cy="28092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8000" b="1">
                <a:solidFill>
                  <a:srgbClr val="CC99FF"/>
                </a:solidFill>
              </a:rPr>
              <a:t>Модели каналов связи и их математическое описание</a:t>
            </a:r>
            <a:endParaRPr lang="ru-RU" sz="2800" b="1">
              <a:solidFill>
                <a:srgbClr val="CC99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 0"/>
          <p:cNvSpPr/>
          <p:nvPr/>
        </p:nvSpPr>
        <p:spPr>
          <a:xfrm>
            <a:off x="569000" y="447080"/>
            <a:ext cx="6666786" cy="508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Модель канала связи Шеннона</a:t>
            </a:r>
            <a:endParaRPr lang="en-US" sz="3200" dirty="0"/>
          </a:p>
        </p:txBody>
      </p:sp>
      <p:pic>
        <p:nvPicPr>
          <p:cNvPr id="209716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0" y="1280279"/>
            <a:ext cx="812959" cy="1300758"/>
          </a:xfrm>
          <a:prstGeom prst="rect">
            <a:avLst/>
          </a:prstGeom>
        </p:spPr>
      </p:pic>
      <p:sp>
        <p:nvSpPr>
          <p:cNvPr id="1048614" name="Text 1"/>
          <p:cNvSpPr/>
          <p:nvPr/>
        </p:nvSpPr>
        <p:spPr>
          <a:xfrm>
            <a:off x="1625798" y="1442799"/>
            <a:ext cx="2032516" cy="253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Источник</a:t>
            </a:r>
            <a:endParaRPr lang="en-US" dirty="0"/>
          </a:p>
        </p:txBody>
      </p:sp>
      <p:sp>
        <p:nvSpPr>
          <p:cNvPr id="1048615" name="Text 2"/>
          <p:cNvSpPr/>
          <p:nvPr/>
        </p:nvSpPr>
        <p:spPr>
          <a:xfrm>
            <a:off x="1625798" y="1794272"/>
            <a:ext cx="12435602" cy="260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Источник генерирует информационный сигнал, который нужно передать.</a:t>
            </a:r>
            <a:endParaRPr lang="en-US" sz="1600" dirty="0"/>
          </a:p>
        </p:txBody>
      </p:sp>
      <p:pic>
        <p:nvPicPr>
          <p:cNvPr id="209717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00" y="2581037"/>
            <a:ext cx="812959" cy="1300758"/>
          </a:xfrm>
          <a:prstGeom prst="rect">
            <a:avLst/>
          </a:prstGeom>
        </p:spPr>
      </p:pic>
      <p:sp>
        <p:nvSpPr>
          <p:cNvPr id="1048616" name="Text 3"/>
          <p:cNvSpPr/>
          <p:nvPr/>
        </p:nvSpPr>
        <p:spPr>
          <a:xfrm>
            <a:off x="1625798" y="2743557"/>
            <a:ext cx="2032516" cy="253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Кодер</a:t>
            </a:r>
            <a:endParaRPr lang="en-US" dirty="0"/>
          </a:p>
        </p:txBody>
      </p:sp>
      <p:sp>
        <p:nvSpPr>
          <p:cNvPr id="1048617" name="Text 4"/>
          <p:cNvSpPr/>
          <p:nvPr/>
        </p:nvSpPr>
        <p:spPr>
          <a:xfrm>
            <a:off x="1625798" y="3095030"/>
            <a:ext cx="12435602" cy="260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Кодер преобразует информацию в сигнал, пригодный для передачи.</a:t>
            </a:r>
            <a:endParaRPr lang="en-US" dirty="0"/>
          </a:p>
        </p:txBody>
      </p:sp>
      <p:pic>
        <p:nvPicPr>
          <p:cNvPr id="209717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00" y="3881795"/>
            <a:ext cx="812959" cy="1300758"/>
          </a:xfrm>
          <a:prstGeom prst="rect">
            <a:avLst/>
          </a:prstGeom>
        </p:spPr>
      </p:pic>
      <p:sp>
        <p:nvSpPr>
          <p:cNvPr id="1048618" name="Text 5"/>
          <p:cNvSpPr/>
          <p:nvPr/>
        </p:nvSpPr>
        <p:spPr>
          <a:xfrm>
            <a:off x="1625798" y="4044315"/>
            <a:ext cx="2032516" cy="253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Канал</a:t>
            </a:r>
            <a:endParaRPr lang="en-US" dirty="0"/>
          </a:p>
        </p:txBody>
      </p:sp>
      <p:sp>
        <p:nvSpPr>
          <p:cNvPr id="1048619" name="Text 6"/>
          <p:cNvSpPr/>
          <p:nvPr/>
        </p:nvSpPr>
        <p:spPr>
          <a:xfrm>
            <a:off x="1625798" y="4395788"/>
            <a:ext cx="12435602" cy="260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Канал - физическая среда, по которой передается сигнал, подверженный шуму и искажениям.</a:t>
            </a:r>
            <a:endParaRPr lang="en-US" dirty="0"/>
          </a:p>
        </p:txBody>
      </p:sp>
      <p:pic>
        <p:nvPicPr>
          <p:cNvPr id="209717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00" y="5182553"/>
            <a:ext cx="812959" cy="1300758"/>
          </a:xfrm>
          <a:prstGeom prst="rect">
            <a:avLst/>
          </a:prstGeom>
        </p:spPr>
      </p:pic>
      <p:sp>
        <p:nvSpPr>
          <p:cNvPr id="1048620" name="Text 7"/>
          <p:cNvSpPr/>
          <p:nvPr/>
        </p:nvSpPr>
        <p:spPr>
          <a:xfrm>
            <a:off x="1625798" y="5345073"/>
            <a:ext cx="2032516" cy="253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Декодер</a:t>
            </a:r>
            <a:endParaRPr lang="en-US" dirty="0"/>
          </a:p>
        </p:txBody>
      </p:sp>
      <p:sp>
        <p:nvSpPr>
          <p:cNvPr id="1048621" name="Text 8"/>
          <p:cNvSpPr/>
          <p:nvPr/>
        </p:nvSpPr>
        <p:spPr>
          <a:xfrm>
            <a:off x="1625798" y="5696545"/>
            <a:ext cx="12435602" cy="260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Декодер восстанавливает исходную информацию из принятого сигнала.</a:t>
            </a:r>
            <a:endParaRPr lang="en-US" dirty="0"/>
          </a:p>
        </p:txBody>
      </p:sp>
      <p:pic>
        <p:nvPicPr>
          <p:cNvPr id="209717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00" y="6483310"/>
            <a:ext cx="812959" cy="1300758"/>
          </a:xfrm>
          <a:prstGeom prst="rect">
            <a:avLst/>
          </a:prstGeom>
        </p:spPr>
      </p:pic>
      <p:sp>
        <p:nvSpPr>
          <p:cNvPr id="1048622" name="Text 9"/>
          <p:cNvSpPr/>
          <p:nvPr/>
        </p:nvSpPr>
        <p:spPr>
          <a:xfrm>
            <a:off x="1625798" y="6645831"/>
            <a:ext cx="2032516" cy="253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Приемник</a:t>
            </a:r>
            <a:endParaRPr lang="en-US" dirty="0"/>
          </a:p>
        </p:txBody>
      </p:sp>
      <p:sp>
        <p:nvSpPr>
          <p:cNvPr id="1048623" name="Text 10"/>
          <p:cNvSpPr/>
          <p:nvPr/>
        </p:nvSpPr>
        <p:spPr>
          <a:xfrm>
            <a:off x="1625798" y="6997303"/>
            <a:ext cx="12435602" cy="260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Приемник принимает сигнал и передает его на декодер.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627" name="Text 0"/>
          <p:cNvSpPr/>
          <p:nvPr/>
        </p:nvSpPr>
        <p:spPr>
          <a:xfrm>
            <a:off x="793790" y="715923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Пропускная способность канала</a:t>
            </a:r>
            <a:endParaRPr lang="en-US" sz="4450" dirty="0"/>
          </a:p>
        </p:txBody>
      </p:sp>
      <p:sp>
        <p:nvSpPr>
          <p:cNvPr id="1048628" name="Shape 1"/>
          <p:cNvSpPr/>
          <p:nvPr/>
        </p:nvSpPr>
        <p:spPr>
          <a:xfrm>
            <a:off x="793790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29" name="Text 2"/>
          <p:cNvSpPr/>
          <p:nvPr/>
        </p:nvSpPr>
        <p:spPr>
          <a:xfrm>
            <a:off x="1028224" y="2708077"/>
            <a:ext cx="319599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Максимальная скорость</a:t>
            </a:r>
            <a:endParaRPr lang="en-US" sz="2200" dirty="0"/>
          </a:p>
        </p:txBody>
      </p:sp>
      <p:sp>
        <p:nvSpPr>
          <p:cNvPr id="1048630" name="Text 3"/>
          <p:cNvSpPr/>
          <p:nvPr/>
        </p:nvSpPr>
        <p:spPr>
          <a:xfrm>
            <a:off x="1028224" y="3552825"/>
            <a:ext cx="3195995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Пропускная способность канала - это максимально возможная скорость передачи информации без ошибок.</a:t>
            </a:r>
            <a:endParaRPr lang="en-US" sz="2000" dirty="0"/>
          </a:p>
        </p:txBody>
      </p:sp>
      <p:sp>
        <p:nvSpPr>
          <p:cNvPr id="1048631" name="Shape 4"/>
          <p:cNvSpPr/>
          <p:nvPr/>
        </p:nvSpPr>
        <p:spPr>
          <a:xfrm>
            <a:off x="4685467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32" name="Text 5"/>
          <p:cNvSpPr/>
          <p:nvPr/>
        </p:nvSpPr>
        <p:spPr>
          <a:xfrm>
            <a:off x="4919901" y="270807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Шум и искажения</a:t>
            </a:r>
            <a:endParaRPr lang="en-US" sz="2200" dirty="0"/>
          </a:p>
        </p:txBody>
      </p:sp>
      <p:sp>
        <p:nvSpPr>
          <p:cNvPr id="1048633" name="Text 6"/>
          <p:cNvSpPr/>
          <p:nvPr/>
        </p:nvSpPr>
        <p:spPr>
          <a:xfrm>
            <a:off x="4919901" y="3198495"/>
            <a:ext cx="319599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Пропускная способность зависит от уровня шума и искажений в канале.</a:t>
            </a:r>
            <a:endParaRPr lang="en-US" sz="2000" dirty="0"/>
          </a:p>
        </p:txBody>
      </p:sp>
      <p:sp>
        <p:nvSpPr>
          <p:cNvPr id="1048634" name="Shape 7"/>
          <p:cNvSpPr/>
          <p:nvPr/>
        </p:nvSpPr>
        <p:spPr>
          <a:xfrm>
            <a:off x="793790" y="5828586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35" name="Text 8"/>
          <p:cNvSpPr/>
          <p:nvPr/>
        </p:nvSpPr>
        <p:spPr>
          <a:xfrm>
            <a:off x="1028224" y="606302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Ширина полосы</a:t>
            </a:r>
            <a:endParaRPr lang="en-US" sz="2200" dirty="0"/>
          </a:p>
        </p:txBody>
      </p:sp>
      <p:sp>
        <p:nvSpPr>
          <p:cNvPr id="1048636" name="Text 9"/>
          <p:cNvSpPr/>
          <p:nvPr/>
        </p:nvSpPr>
        <p:spPr>
          <a:xfrm>
            <a:off x="1028224" y="6553438"/>
            <a:ext cx="708755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Ширина полосы пропускания канала также влияет на его пропускную способность.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1048639"/>
          <p:cNvSpPr txBox="1"/>
          <p:nvPr/>
        </p:nvSpPr>
        <p:spPr>
          <a:xfrm>
            <a:off x="1617716" y="913130"/>
            <a:ext cx="11394969" cy="551779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800" b="1" dirty="0">
                <a:solidFill>
                  <a:srgbClr val="CC99FF"/>
                </a:solidFill>
              </a:rPr>
              <a:t>Математическое моделирование каналов связи — это важная область в теории информации и телекоммуникациях. Основные аспекты, которые стоит учитывать при моделировании каналов:</a:t>
            </a:r>
            <a:endParaRPr lang="ru-RU" sz="2400" b="1" dirty="0">
              <a:solidFill>
                <a:srgbClr val="CC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Box 1048641"/>
          <p:cNvSpPr txBox="1"/>
          <p:nvPr/>
        </p:nvSpPr>
        <p:spPr>
          <a:xfrm>
            <a:off x="1453825" y="817881"/>
            <a:ext cx="11722749" cy="5632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solidFill>
                  <a:srgbClr val="CC99FF"/>
                </a:solidFill>
              </a:rPr>
              <a:t>Типы каналов:
   - </a:t>
            </a:r>
            <a:r>
              <a:rPr lang="ru-RU" sz="3600" dirty="0">
                <a:solidFill>
                  <a:srgbClr val="CC99FF"/>
                </a:solidFill>
              </a:rPr>
              <a:t>Шумные и </a:t>
            </a:r>
            <a:r>
              <a:rPr lang="ru-RU" sz="3600" dirty="0" err="1">
                <a:solidFill>
                  <a:srgbClr val="CC99FF"/>
                </a:solidFill>
              </a:rPr>
              <a:t>безшумные</a:t>
            </a:r>
            <a:r>
              <a:rPr lang="ru-RU" sz="3600" dirty="0">
                <a:solidFill>
                  <a:srgbClr val="CC99FF"/>
                </a:solidFill>
              </a:rPr>
              <a:t> каналы: В шумных каналах информация может искажаться.</a:t>
            </a:r>
            <a:r>
              <a:rPr lang="ru-RU" sz="4000" dirty="0">
                <a:solidFill>
                  <a:srgbClr val="CC99FF"/>
                </a:solidFill>
              </a:rPr>
              <a:t>
   - Дискретные и непрерывные каналы: В зависимости от типа передаваемых данных (дискретные символы или непрерывные сигналы).</a:t>
            </a:r>
            <a:endParaRPr lang="ru-RU" sz="20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Box 1048642"/>
          <p:cNvSpPr txBox="1"/>
          <p:nvPr/>
        </p:nvSpPr>
        <p:spPr>
          <a:xfrm>
            <a:off x="1288096" y="1173481"/>
            <a:ext cx="11538722" cy="64602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solidFill>
                  <a:srgbClr val="CC99FF"/>
                </a:solidFill>
              </a:rPr>
              <a:t>Модели каналов:
   - Канал с добавлением шума: Например, канал AWGN (</a:t>
            </a:r>
            <a:r>
              <a:rPr lang="ru-RU" sz="4000" dirty="0" err="1">
                <a:solidFill>
                  <a:srgbClr val="CC99FF"/>
                </a:solidFill>
              </a:rPr>
              <a:t>Additive</a:t>
            </a:r>
            <a:r>
              <a:rPr lang="ru-RU" sz="4000" dirty="0">
                <a:solidFill>
                  <a:srgbClr val="CC99FF"/>
                </a:solidFill>
              </a:rPr>
              <a:t> </a:t>
            </a:r>
            <a:r>
              <a:rPr lang="ru-RU" sz="4000" dirty="0" err="1">
                <a:solidFill>
                  <a:srgbClr val="CC99FF"/>
                </a:solidFill>
              </a:rPr>
              <a:t>White</a:t>
            </a:r>
            <a:r>
              <a:rPr lang="ru-RU" sz="4000" dirty="0">
                <a:solidFill>
                  <a:srgbClr val="CC99FF"/>
                </a:solidFill>
              </a:rPr>
              <a:t> </a:t>
            </a:r>
            <a:r>
              <a:rPr lang="ru-RU" sz="4000" dirty="0" err="1">
                <a:solidFill>
                  <a:srgbClr val="CC99FF"/>
                </a:solidFill>
              </a:rPr>
              <a:t>Gaussian</a:t>
            </a:r>
            <a:r>
              <a:rPr lang="ru-RU" sz="4000" dirty="0">
                <a:solidFill>
                  <a:srgbClr val="CC99FF"/>
                </a:solidFill>
              </a:rPr>
              <a:t> </a:t>
            </a:r>
            <a:r>
              <a:rPr lang="ru-RU" sz="4000" dirty="0" err="1">
                <a:solidFill>
                  <a:srgbClr val="CC99FF"/>
                </a:solidFill>
              </a:rPr>
              <a:t>Noise</a:t>
            </a:r>
            <a:r>
              <a:rPr lang="ru-RU" sz="4000" dirty="0">
                <a:solidFill>
                  <a:srgbClr val="CC99FF"/>
                </a:solidFill>
              </a:rPr>
              <a:t>), где шум добавляется к сигналу.
   - Каналы с потерей информации: Модели, учитывающие вероятность потери пакетов данных, например, в сетях передачи данных.</a:t>
            </a:r>
            <a:endParaRPr lang="ru-RU" sz="24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048643"/>
          <p:cNvSpPr txBox="1"/>
          <p:nvPr/>
        </p:nvSpPr>
        <p:spPr>
          <a:xfrm>
            <a:off x="1282561" y="886158"/>
            <a:ext cx="12146855" cy="6195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5400" dirty="0">
                <a:solidFill>
                  <a:srgbClr val="CC99FF"/>
                </a:solidFill>
              </a:rPr>
              <a:t>Кодирование и декодирование:
   - Использование кодов исправления ошибок (например, коды Хэмминга, РС-коды) для повышения надежности передачи.</a:t>
            </a:r>
            <a:endParaRPr lang="ru-RU" sz="24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 0"/>
          <p:cNvSpPr/>
          <p:nvPr/>
        </p:nvSpPr>
        <p:spPr>
          <a:xfrm>
            <a:off x="793790" y="2358509"/>
            <a:ext cx="980301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Помехоустойчивое кодирование</a:t>
            </a:r>
            <a:endParaRPr lang="en-US" sz="4450" dirty="0"/>
          </a:p>
        </p:txBody>
      </p:sp>
      <p:sp>
        <p:nvSpPr>
          <p:cNvPr id="1048646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Избыточность</a:t>
            </a:r>
            <a:endParaRPr lang="en-US" sz="2200" dirty="0"/>
          </a:p>
        </p:txBody>
      </p:sp>
      <p:sp>
        <p:nvSpPr>
          <p:cNvPr id="1048647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Помехоустойчивое кодирование добавляет избыточность к данным, позволяя восстанавливать информацию при ошибках.</a:t>
            </a:r>
            <a:endParaRPr lang="en-US" sz="2400" dirty="0"/>
          </a:p>
        </p:txBody>
      </p:sp>
      <p:sp>
        <p:nvSpPr>
          <p:cNvPr id="1048648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Типы кодов</a:t>
            </a:r>
            <a:endParaRPr lang="en-US" sz="2200" dirty="0"/>
          </a:p>
        </p:txBody>
      </p:sp>
      <p:sp>
        <p:nvSpPr>
          <p:cNvPr id="1048649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Существуют различные типы помехоустойчивых кодов, например, коды Хэмминга, коды Рида-Соломона.</a:t>
            </a:r>
            <a:endParaRPr lang="en-US" sz="2400" dirty="0"/>
          </a:p>
        </p:txBody>
      </p:sp>
      <p:sp>
        <p:nvSpPr>
          <p:cNvPr id="1048650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Принцип работы</a:t>
            </a:r>
            <a:endParaRPr lang="en-US" sz="2200" dirty="0"/>
          </a:p>
        </p:txBody>
      </p:sp>
      <p:sp>
        <p:nvSpPr>
          <p:cNvPr id="1048651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Коды позволяют обнаруживать и исправлять ошибки путем добавления проверочных бит.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25197"/>
          </a:xfrm>
          <a:prstGeom prst="rect">
            <a:avLst/>
          </a:prstGeom>
        </p:spPr>
      </p:pic>
      <p:sp>
        <p:nvSpPr>
          <p:cNvPr id="1048655" name="Text 0"/>
          <p:cNvSpPr/>
          <p:nvPr/>
        </p:nvSpPr>
        <p:spPr>
          <a:xfrm>
            <a:off x="706993" y="3080742"/>
            <a:ext cx="10538222" cy="6312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Модуляция и детектирование сигналов</a:t>
            </a:r>
            <a:endParaRPr lang="en-US" sz="3950" dirty="0"/>
          </a:p>
        </p:txBody>
      </p:sp>
      <p:sp>
        <p:nvSpPr>
          <p:cNvPr id="1048656" name="Shape 1"/>
          <p:cNvSpPr/>
          <p:nvPr/>
        </p:nvSpPr>
        <p:spPr>
          <a:xfrm>
            <a:off x="706993" y="6007418"/>
            <a:ext cx="13216414" cy="22860"/>
          </a:xfrm>
          <a:prstGeom prst="roundRect">
            <a:avLst>
              <a:gd name="adj" fmla="val 371160"/>
            </a:avLst>
          </a:prstGeom>
          <a:solidFill>
            <a:srgbClr val="4A2C85"/>
          </a:solidFill>
        </p:spPr>
      </p:sp>
      <p:sp>
        <p:nvSpPr>
          <p:cNvPr id="1048657" name="Shape 2"/>
          <p:cNvSpPr/>
          <p:nvPr/>
        </p:nvSpPr>
        <p:spPr>
          <a:xfrm>
            <a:off x="3949065" y="5300484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4A2C85"/>
          </a:solidFill>
        </p:spPr>
      </p:sp>
      <p:sp>
        <p:nvSpPr>
          <p:cNvPr id="1048658" name="Shape 3"/>
          <p:cNvSpPr/>
          <p:nvPr/>
        </p:nvSpPr>
        <p:spPr>
          <a:xfrm>
            <a:off x="3733324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59" name="Text 4"/>
          <p:cNvSpPr/>
          <p:nvPr/>
        </p:nvSpPr>
        <p:spPr>
          <a:xfrm>
            <a:off x="3905845" y="5855910"/>
            <a:ext cx="109418" cy="3030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350" dirty="0"/>
          </a:p>
        </p:txBody>
      </p:sp>
      <p:sp>
        <p:nvSpPr>
          <p:cNvPr id="1048660" name="Text 5"/>
          <p:cNvSpPr/>
          <p:nvPr/>
        </p:nvSpPr>
        <p:spPr>
          <a:xfrm>
            <a:off x="2697956" y="4015026"/>
            <a:ext cx="2525197" cy="315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Модуляция</a:t>
            </a:r>
            <a:endParaRPr lang="en-US" sz="1950" dirty="0"/>
          </a:p>
        </p:txBody>
      </p:sp>
      <p:sp>
        <p:nvSpPr>
          <p:cNvPr id="1048661" name="Text 6"/>
          <p:cNvSpPr/>
          <p:nvPr/>
        </p:nvSpPr>
        <p:spPr>
          <a:xfrm>
            <a:off x="908923" y="4451866"/>
            <a:ext cx="6103382" cy="6465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Модуляция преобразует цифровой сигнал в аналоговый, подходящий для передачи по каналу.</a:t>
            </a:r>
            <a:endParaRPr lang="en-US" sz="2000" dirty="0"/>
          </a:p>
        </p:txBody>
      </p:sp>
      <p:sp>
        <p:nvSpPr>
          <p:cNvPr id="1048662" name="Shape 7"/>
          <p:cNvSpPr/>
          <p:nvPr/>
        </p:nvSpPr>
        <p:spPr>
          <a:xfrm>
            <a:off x="7303651" y="6007358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4A2C85"/>
          </a:solidFill>
        </p:spPr>
      </p:sp>
      <p:sp>
        <p:nvSpPr>
          <p:cNvPr id="1048663" name="Shape 8"/>
          <p:cNvSpPr/>
          <p:nvPr/>
        </p:nvSpPr>
        <p:spPr>
          <a:xfrm>
            <a:off x="7087910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64" name="Text 9"/>
          <p:cNvSpPr/>
          <p:nvPr/>
        </p:nvSpPr>
        <p:spPr>
          <a:xfrm>
            <a:off x="7229118" y="5855910"/>
            <a:ext cx="172045" cy="3030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350" dirty="0"/>
          </a:p>
        </p:txBody>
      </p:sp>
      <p:sp>
        <p:nvSpPr>
          <p:cNvPr id="1048665" name="Text 10"/>
          <p:cNvSpPr/>
          <p:nvPr/>
        </p:nvSpPr>
        <p:spPr>
          <a:xfrm>
            <a:off x="6052542" y="6916460"/>
            <a:ext cx="2525197" cy="315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Передача</a:t>
            </a:r>
            <a:endParaRPr lang="en-US" sz="1950" dirty="0"/>
          </a:p>
        </p:txBody>
      </p:sp>
      <p:sp>
        <p:nvSpPr>
          <p:cNvPr id="1048666" name="Text 11"/>
          <p:cNvSpPr/>
          <p:nvPr/>
        </p:nvSpPr>
        <p:spPr>
          <a:xfrm>
            <a:off x="4263509" y="7353300"/>
            <a:ext cx="6103382" cy="3232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Модулированный сигнал передается по каналу.</a:t>
            </a:r>
            <a:endParaRPr lang="en-US" sz="2000" dirty="0"/>
          </a:p>
        </p:txBody>
      </p:sp>
      <p:sp>
        <p:nvSpPr>
          <p:cNvPr id="1048667" name="Shape 12"/>
          <p:cNvSpPr/>
          <p:nvPr/>
        </p:nvSpPr>
        <p:spPr>
          <a:xfrm>
            <a:off x="10658237" y="5300484"/>
            <a:ext cx="22860" cy="706993"/>
          </a:xfrm>
          <a:prstGeom prst="roundRect">
            <a:avLst>
              <a:gd name="adj" fmla="val 371160"/>
            </a:avLst>
          </a:prstGeom>
          <a:solidFill>
            <a:srgbClr val="4A2C85"/>
          </a:solidFill>
        </p:spPr>
      </p:sp>
      <p:sp>
        <p:nvSpPr>
          <p:cNvPr id="1048668" name="Shape 13"/>
          <p:cNvSpPr/>
          <p:nvPr/>
        </p:nvSpPr>
        <p:spPr>
          <a:xfrm>
            <a:off x="10442496" y="5780187"/>
            <a:ext cx="454462" cy="454462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69" name="Text 14"/>
          <p:cNvSpPr/>
          <p:nvPr/>
        </p:nvSpPr>
        <p:spPr>
          <a:xfrm>
            <a:off x="10584299" y="5855910"/>
            <a:ext cx="170855" cy="3030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350" dirty="0"/>
          </a:p>
        </p:txBody>
      </p:sp>
      <p:sp>
        <p:nvSpPr>
          <p:cNvPr id="1048670" name="Text 15"/>
          <p:cNvSpPr/>
          <p:nvPr/>
        </p:nvSpPr>
        <p:spPr>
          <a:xfrm>
            <a:off x="9407128" y="4015026"/>
            <a:ext cx="2525197" cy="315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Детектирование</a:t>
            </a:r>
            <a:endParaRPr lang="en-US" sz="1950" dirty="0"/>
          </a:p>
        </p:txBody>
      </p:sp>
      <p:sp>
        <p:nvSpPr>
          <p:cNvPr id="1048671" name="Text 16"/>
          <p:cNvSpPr/>
          <p:nvPr/>
        </p:nvSpPr>
        <p:spPr>
          <a:xfrm>
            <a:off x="7618095" y="4451866"/>
            <a:ext cx="6103382" cy="6465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Детектирование восстанавливает исходный цифровой сигнал из полученного аналогового.</a:t>
            </a:r>
            <a:endParaRPr lang="en-US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676" name="Text 0"/>
          <p:cNvSpPr/>
          <p:nvPr/>
        </p:nvSpPr>
        <p:spPr>
          <a:xfrm>
            <a:off x="6204942" y="660678"/>
            <a:ext cx="7706916" cy="19245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8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Статистические характеристики сигналов и помех</a:t>
            </a:r>
            <a:endParaRPr lang="en-US" sz="4800" dirty="0"/>
          </a:p>
        </p:txBody>
      </p:sp>
      <p:sp>
        <p:nvSpPr>
          <p:cNvPr id="1048677" name="Shape 1"/>
          <p:cNvSpPr/>
          <p:nvPr/>
        </p:nvSpPr>
        <p:spPr>
          <a:xfrm>
            <a:off x="6204942" y="2893100"/>
            <a:ext cx="7706916" cy="4675823"/>
          </a:xfrm>
          <a:prstGeom prst="roundRect">
            <a:avLst>
              <a:gd name="adj" fmla="val 184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1048678" name="Shape 2"/>
          <p:cNvSpPr/>
          <p:nvPr/>
        </p:nvSpPr>
        <p:spPr>
          <a:xfrm>
            <a:off x="6212562" y="2900720"/>
            <a:ext cx="7690842" cy="590074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048679" name="Text 3"/>
          <p:cNvSpPr/>
          <p:nvPr/>
        </p:nvSpPr>
        <p:spPr>
          <a:xfrm>
            <a:off x="6418778" y="3031450"/>
            <a:ext cx="214895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Характеристика</a:t>
            </a:r>
            <a:endParaRPr lang="en-US" sz="2000" dirty="0"/>
          </a:p>
        </p:txBody>
      </p:sp>
      <p:sp>
        <p:nvSpPr>
          <p:cNvPr id="1048680" name="Text 4"/>
          <p:cNvSpPr/>
          <p:nvPr/>
        </p:nvSpPr>
        <p:spPr>
          <a:xfrm>
            <a:off x="8985885" y="3031450"/>
            <a:ext cx="214514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Сигнал</a:t>
            </a:r>
            <a:endParaRPr lang="en-US" sz="2000" dirty="0"/>
          </a:p>
        </p:txBody>
      </p:sp>
      <p:sp>
        <p:nvSpPr>
          <p:cNvPr id="1048681" name="Text 5"/>
          <p:cNvSpPr/>
          <p:nvPr/>
        </p:nvSpPr>
        <p:spPr>
          <a:xfrm>
            <a:off x="11549182" y="3031450"/>
            <a:ext cx="214895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Помеха</a:t>
            </a:r>
            <a:endParaRPr lang="en-US" sz="2000" dirty="0"/>
          </a:p>
        </p:txBody>
      </p:sp>
      <p:sp>
        <p:nvSpPr>
          <p:cNvPr id="1048682" name="Shape 6"/>
          <p:cNvSpPr/>
          <p:nvPr/>
        </p:nvSpPr>
        <p:spPr>
          <a:xfrm>
            <a:off x="6212562" y="3490793"/>
            <a:ext cx="7690842" cy="1247299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048683" name="Text 7"/>
          <p:cNvSpPr/>
          <p:nvPr/>
        </p:nvSpPr>
        <p:spPr>
          <a:xfrm>
            <a:off x="6418778" y="3621524"/>
            <a:ext cx="214895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Среднее значение</a:t>
            </a:r>
            <a:endParaRPr lang="en-US" sz="2000" dirty="0"/>
          </a:p>
        </p:txBody>
      </p:sp>
      <p:sp>
        <p:nvSpPr>
          <p:cNvPr id="1048684" name="Text 8"/>
          <p:cNvSpPr/>
          <p:nvPr/>
        </p:nvSpPr>
        <p:spPr>
          <a:xfrm>
            <a:off x="8985885" y="3621524"/>
            <a:ext cx="2145149" cy="6572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Определяет средний уровень сигнала.</a:t>
            </a:r>
            <a:endParaRPr lang="en-US" sz="2000" dirty="0"/>
          </a:p>
        </p:txBody>
      </p:sp>
      <p:sp>
        <p:nvSpPr>
          <p:cNvPr id="1048685" name="Text 9"/>
          <p:cNvSpPr/>
          <p:nvPr/>
        </p:nvSpPr>
        <p:spPr>
          <a:xfrm>
            <a:off x="11549182" y="3621524"/>
            <a:ext cx="2346602" cy="9858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Обычно нулевое, указывая на случайность.</a:t>
            </a:r>
            <a:endParaRPr lang="en-US" sz="2000" dirty="0"/>
          </a:p>
        </p:txBody>
      </p:sp>
      <p:sp>
        <p:nvSpPr>
          <p:cNvPr id="1048686" name="Shape 10"/>
          <p:cNvSpPr/>
          <p:nvPr/>
        </p:nvSpPr>
        <p:spPr>
          <a:xfrm>
            <a:off x="6204942" y="4573785"/>
            <a:ext cx="7690842" cy="1247299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048687" name="Text 11"/>
          <p:cNvSpPr/>
          <p:nvPr/>
        </p:nvSpPr>
        <p:spPr>
          <a:xfrm>
            <a:off x="6418778" y="4868823"/>
            <a:ext cx="214895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Дисперсия</a:t>
            </a:r>
            <a:endParaRPr lang="en-US" sz="2000" dirty="0"/>
          </a:p>
        </p:txBody>
      </p:sp>
      <p:sp>
        <p:nvSpPr>
          <p:cNvPr id="1048688" name="Text 12"/>
          <p:cNvSpPr/>
          <p:nvPr/>
        </p:nvSpPr>
        <p:spPr>
          <a:xfrm>
            <a:off x="8985885" y="4868823"/>
            <a:ext cx="2145149" cy="9858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Измеряет разброс сигнала вокруг среднего значения.</a:t>
            </a:r>
            <a:endParaRPr lang="en-US" sz="2000" dirty="0"/>
          </a:p>
        </p:txBody>
      </p:sp>
      <p:sp>
        <p:nvSpPr>
          <p:cNvPr id="1048689" name="Text 13"/>
          <p:cNvSpPr/>
          <p:nvPr/>
        </p:nvSpPr>
        <p:spPr>
          <a:xfrm>
            <a:off x="11549182" y="4868823"/>
            <a:ext cx="2148959" cy="6572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Определяет уровень шума.</a:t>
            </a:r>
            <a:endParaRPr lang="en-US" sz="2000" dirty="0"/>
          </a:p>
        </p:txBody>
      </p:sp>
      <p:sp>
        <p:nvSpPr>
          <p:cNvPr id="1048690" name="Shape 14"/>
          <p:cNvSpPr/>
          <p:nvPr/>
        </p:nvSpPr>
        <p:spPr>
          <a:xfrm>
            <a:off x="6204942" y="5526048"/>
            <a:ext cx="7690842" cy="2233652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048691" name="Text 15"/>
          <p:cNvSpPr/>
          <p:nvPr/>
        </p:nvSpPr>
        <p:spPr>
          <a:xfrm>
            <a:off x="6418778" y="6116122"/>
            <a:ext cx="2148959" cy="3286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Автокорреляция</a:t>
            </a:r>
            <a:endParaRPr lang="en-US" sz="2000" dirty="0"/>
          </a:p>
        </p:txBody>
      </p:sp>
      <p:sp>
        <p:nvSpPr>
          <p:cNvPr id="1048692" name="Text 16"/>
          <p:cNvSpPr/>
          <p:nvPr/>
        </p:nvSpPr>
        <p:spPr>
          <a:xfrm>
            <a:off x="8985885" y="6116122"/>
            <a:ext cx="2145149" cy="9858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Описывает взаимозависимость сигнала во времени.</a:t>
            </a:r>
            <a:endParaRPr lang="en-US" sz="2000" dirty="0"/>
          </a:p>
        </p:txBody>
      </p:sp>
      <p:sp>
        <p:nvSpPr>
          <p:cNvPr id="1048693" name="Text 17"/>
          <p:cNvSpPr/>
          <p:nvPr/>
        </p:nvSpPr>
        <p:spPr>
          <a:xfrm>
            <a:off x="11549182" y="5985649"/>
            <a:ext cx="2362676" cy="13144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Обычно отсутствует, указывая на некоррелированность шума.</a:t>
            </a:r>
            <a:endParaRPr lang="en-US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577"/>
          </a:xfrm>
          <a:prstGeom prst="rect">
            <a:avLst/>
          </a:prstGeom>
        </p:spPr>
      </p:pic>
      <p:sp>
        <p:nvSpPr>
          <p:cNvPr id="1048698" name="Text 0"/>
          <p:cNvSpPr/>
          <p:nvPr/>
        </p:nvSpPr>
        <p:spPr>
          <a:xfrm>
            <a:off x="702112" y="551736"/>
            <a:ext cx="7739777" cy="12539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Временное и частотное представление сигналов</a:t>
            </a:r>
            <a:endParaRPr lang="en-US" sz="3900" dirty="0"/>
          </a:p>
        </p:txBody>
      </p:sp>
      <p:pic>
        <p:nvPicPr>
          <p:cNvPr id="209718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12" y="2106573"/>
            <a:ext cx="501491" cy="501491"/>
          </a:xfrm>
          <a:prstGeom prst="rect">
            <a:avLst/>
          </a:prstGeom>
        </p:spPr>
      </p:pic>
      <p:sp>
        <p:nvSpPr>
          <p:cNvPr id="1048699" name="Text 1"/>
          <p:cNvSpPr/>
          <p:nvPr/>
        </p:nvSpPr>
        <p:spPr>
          <a:xfrm>
            <a:off x="702112" y="2808684"/>
            <a:ext cx="3609023" cy="313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Временное представление</a:t>
            </a:r>
            <a:endParaRPr lang="en-US" sz="1950" dirty="0"/>
          </a:p>
        </p:txBody>
      </p:sp>
      <p:sp>
        <p:nvSpPr>
          <p:cNvPr id="1048700" name="Text 2"/>
          <p:cNvSpPr/>
          <p:nvPr/>
        </p:nvSpPr>
        <p:spPr>
          <a:xfrm>
            <a:off x="702112" y="3242429"/>
            <a:ext cx="7739777" cy="320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Показывает изменение амплитуды сигнала во времени.</a:t>
            </a:r>
            <a:endParaRPr lang="en-US" dirty="0"/>
          </a:p>
        </p:txBody>
      </p:sp>
      <p:pic>
        <p:nvPicPr>
          <p:cNvPr id="209718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12" y="4165283"/>
            <a:ext cx="501491" cy="501491"/>
          </a:xfrm>
          <a:prstGeom prst="rect">
            <a:avLst/>
          </a:prstGeom>
        </p:spPr>
      </p:pic>
      <p:sp>
        <p:nvSpPr>
          <p:cNvPr id="1048701" name="Text 3"/>
          <p:cNvSpPr/>
          <p:nvPr/>
        </p:nvSpPr>
        <p:spPr>
          <a:xfrm>
            <a:off x="702112" y="4867394"/>
            <a:ext cx="3425785" cy="313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Частотное представление</a:t>
            </a:r>
            <a:endParaRPr lang="en-US" sz="1950" dirty="0"/>
          </a:p>
        </p:txBody>
      </p:sp>
      <p:sp>
        <p:nvSpPr>
          <p:cNvPr id="1048702" name="Text 4"/>
          <p:cNvSpPr/>
          <p:nvPr/>
        </p:nvSpPr>
        <p:spPr>
          <a:xfrm>
            <a:off x="702112" y="5301139"/>
            <a:ext cx="7739777" cy="320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Показывает распределение амплитуды сигнала по частотам.</a:t>
            </a:r>
            <a:endParaRPr lang="en-US" dirty="0"/>
          </a:p>
        </p:txBody>
      </p:sp>
      <p:pic>
        <p:nvPicPr>
          <p:cNvPr id="209718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12" y="6223992"/>
            <a:ext cx="501491" cy="501491"/>
          </a:xfrm>
          <a:prstGeom prst="rect">
            <a:avLst/>
          </a:prstGeom>
        </p:spPr>
      </p:pic>
      <p:sp>
        <p:nvSpPr>
          <p:cNvPr id="1048703" name="Text 5"/>
          <p:cNvSpPr/>
          <p:nvPr/>
        </p:nvSpPr>
        <p:spPr>
          <a:xfrm>
            <a:off x="702112" y="6926104"/>
            <a:ext cx="2910245" cy="313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Спектральный анализ</a:t>
            </a:r>
            <a:endParaRPr lang="en-US" sz="1950" dirty="0"/>
          </a:p>
        </p:txBody>
      </p:sp>
      <p:sp>
        <p:nvSpPr>
          <p:cNvPr id="1048704" name="Text 6"/>
          <p:cNvSpPr/>
          <p:nvPr/>
        </p:nvSpPr>
        <p:spPr>
          <a:xfrm>
            <a:off x="702112" y="7359848"/>
            <a:ext cx="7739777" cy="320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Используется для изучения частотного состава сигнала.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extBox 1048578"/>
          <p:cNvSpPr txBox="1"/>
          <p:nvPr/>
        </p:nvSpPr>
        <p:spPr>
          <a:xfrm>
            <a:off x="1290235" y="367029"/>
            <a:ext cx="11339145" cy="74854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0" dirty="0">
                <a:solidFill>
                  <a:srgbClr val="CC99FF"/>
                </a:solidFill>
              </a:rPr>
              <a:t>Как было сказано в главе 1 каналом связи называют совокупность технических </a:t>
            </a:r>
            <a:r>
              <a:rPr lang="ru-RU" sz="3600" b="0" dirty="0" err="1">
                <a:solidFill>
                  <a:srgbClr val="CC99FF"/>
                </a:solidFill>
              </a:rPr>
              <a:t>средcтв</a:t>
            </a:r>
            <a:r>
              <a:rPr lang="ru-RU" sz="3600" b="0" dirty="0">
                <a:solidFill>
                  <a:srgbClr val="CC99FF"/>
                </a:solidFill>
              </a:rPr>
              <a:t>, обеспечивающих независимую передачу сигналов между двумя абонентами по общей линии связи. Каналы связи подразделяются на непрерывные каналы связи (НКС), дискретные каналы связи (ДКС) и каналы передачи данных (КПД). </a:t>
            </a:r>
            <a:r>
              <a:rPr lang="en-US" altLang="ru-RU" sz="3600" b="0" dirty="0">
                <a:solidFill>
                  <a:srgbClr val="CC99FF"/>
                </a:solidFill>
              </a:rPr>
              <a:t>                               </a:t>
            </a:r>
            <a:r>
              <a:rPr lang="ru-RU" sz="3600" b="0" dirty="0">
                <a:solidFill>
                  <a:srgbClr val="CC99FF"/>
                </a:solidFill>
              </a:rPr>
              <a:t>На рис</a:t>
            </a:r>
            <a:r>
              <a:rPr lang="en-US" altLang="ru-RU" sz="3600" b="0" dirty="0">
                <a:solidFill>
                  <a:srgbClr val="CC99FF"/>
                </a:solidFill>
              </a:rPr>
              <a:t>1. </a:t>
            </a:r>
            <a:r>
              <a:rPr lang="ru-RU" sz="3600" b="0" dirty="0">
                <a:solidFill>
                  <a:srgbClr val="CC99FF"/>
                </a:solidFill>
              </a:rPr>
              <a:t>представлена обобщенная структурная схема системы передачи информации.</a:t>
            </a:r>
            <a:endParaRPr lang="ru-RU" sz="2400" b="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708" name="Text 0"/>
          <p:cNvSpPr/>
          <p:nvPr/>
        </p:nvSpPr>
        <p:spPr>
          <a:xfrm>
            <a:off x="6280190" y="1106805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Оптимальные приемные устройства</a:t>
            </a:r>
            <a:endParaRPr lang="en-US" sz="4450" dirty="0"/>
          </a:p>
        </p:txBody>
      </p:sp>
      <p:sp>
        <p:nvSpPr>
          <p:cNvPr id="1048709" name="Shape 1"/>
          <p:cNvSpPr/>
          <p:nvPr/>
        </p:nvSpPr>
        <p:spPr>
          <a:xfrm>
            <a:off x="6280190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10" name="Text 2"/>
          <p:cNvSpPr/>
          <p:nvPr/>
        </p:nvSpPr>
        <p:spPr>
          <a:xfrm>
            <a:off x="6473904" y="3204686"/>
            <a:ext cx="122873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50" dirty="0"/>
          </a:p>
        </p:txBody>
      </p:sp>
      <p:sp>
        <p:nvSpPr>
          <p:cNvPr id="1048711" name="Text 3"/>
          <p:cNvSpPr/>
          <p:nvPr/>
        </p:nvSpPr>
        <p:spPr>
          <a:xfrm>
            <a:off x="7017306" y="311967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Фильтр матча</a:t>
            </a:r>
            <a:endParaRPr lang="en-US" sz="2200" dirty="0"/>
          </a:p>
        </p:txBody>
      </p:sp>
      <p:sp>
        <p:nvSpPr>
          <p:cNvPr id="1048712" name="Text 4"/>
          <p:cNvSpPr/>
          <p:nvPr/>
        </p:nvSpPr>
        <p:spPr>
          <a:xfrm>
            <a:off x="7017306" y="3610094"/>
            <a:ext cx="2927747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Оптимизирует процесс приема сигнала путем подавления шума и усиления полезного сигнала.</a:t>
            </a:r>
            <a:endParaRPr lang="en-US" sz="2000" dirty="0"/>
          </a:p>
        </p:txBody>
      </p:sp>
      <p:sp>
        <p:nvSpPr>
          <p:cNvPr id="1048713" name="Shape 5"/>
          <p:cNvSpPr/>
          <p:nvPr/>
        </p:nvSpPr>
        <p:spPr>
          <a:xfrm>
            <a:off x="10171867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14" name="Text 6"/>
          <p:cNvSpPr/>
          <p:nvPr/>
        </p:nvSpPr>
        <p:spPr>
          <a:xfrm>
            <a:off x="10330339" y="3204686"/>
            <a:ext cx="193238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50" dirty="0"/>
          </a:p>
        </p:txBody>
      </p:sp>
      <p:sp>
        <p:nvSpPr>
          <p:cNvPr id="1048715" name="Text 7"/>
          <p:cNvSpPr/>
          <p:nvPr/>
        </p:nvSpPr>
        <p:spPr>
          <a:xfrm>
            <a:off x="10908983" y="3119676"/>
            <a:ext cx="2927747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Когерентное детектирование</a:t>
            </a:r>
            <a:endParaRPr lang="en-US" sz="2200" dirty="0"/>
          </a:p>
        </p:txBody>
      </p:sp>
      <p:sp>
        <p:nvSpPr>
          <p:cNvPr id="1048716" name="Text 8"/>
          <p:cNvSpPr/>
          <p:nvPr/>
        </p:nvSpPr>
        <p:spPr>
          <a:xfrm>
            <a:off x="10908983" y="3964424"/>
            <a:ext cx="2927747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Использует информацию о фазе и амплитуде сигнала для повышения точности декодирования.</a:t>
            </a:r>
            <a:endParaRPr lang="en-US" sz="2000" dirty="0"/>
          </a:p>
        </p:txBody>
      </p:sp>
      <p:sp>
        <p:nvSpPr>
          <p:cNvPr id="1048717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18" name="Text 10"/>
          <p:cNvSpPr/>
          <p:nvPr/>
        </p:nvSpPr>
        <p:spPr>
          <a:xfrm>
            <a:off x="6439376" y="5991582"/>
            <a:ext cx="191929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50" dirty="0"/>
          </a:p>
        </p:txBody>
      </p:sp>
      <p:sp>
        <p:nvSpPr>
          <p:cNvPr id="1048719" name="Text 11"/>
          <p:cNvSpPr/>
          <p:nvPr/>
        </p:nvSpPr>
        <p:spPr>
          <a:xfrm>
            <a:off x="7017306" y="5906572"/>
            <a:ext cx="467903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Максимальное правдоподобие</a:t>
            </a:r>
            <a:endParaRPr lang="en-US" sz="2200" dirty="0"/>
          </a:p>
        </p:txBody>
      </p:sp>
      <p:sp>
        <p:nvSpPr>
          <p:cNvPr id="1048720" name="Text 12"/>
          <p:cNvSpPr/>
          <p:nvPr/>
        </p:nvSpPr>
        <p:spPr>
          <a:xfrm>
            <a:off x="7017306" y="6396990"/>
            <a:ext cx="681930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Выбирает наиболее вероятное значение сигнала на основе полученных данных.</a:t>
            </a:r>
            <a:endParaRPr lang="en-US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725" name="Text 0"/>
          <p:cNvSpPr/>
          <p:nvPr/>
        </p:nvSpPr>
        <p:spPr>
          <a:xfrm>
            <a:off x="6203871" y="564713"/>
            <a:ext cx="7709059" cy="256270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4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Применение математического моделирования в системах связи</a:t>
            </a:r>
            <a:endParaRPr lang="en-US" sz="4400" dirty="0"/>
          </a:p>
        </p:txBody>
      </p:sp>
      <p:sp>
        <p:nvSpPr>
          <p:cNvPr id="1048726" name="Shape 1"/>
          <p:cNvSpPr/>
          <p:nvPr/>
        </p:nvSpPr>
        <p:spPr>
          <a:xfrm>
            <a:off x="6203871" y="3434834"/>
            <a:ext cx="3752136" cy="2500670"/>
          </a:xfrm>
          <a:prstGeom prst="roundRect">
            <a:avLst>
              <a:gd name="adj" fmla="val 344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27" name="Text 2"/>
          <p:cNvSpPr/>
          <p:nvPr/>
        </p:nvSpPr>
        <p:spPr>
          <a:xfrm>
            <a:off x="6416396" y="3637122"/>
            <a:ext cx="3327083" cy="6405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3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Анализ производительности</a:t>
            </a:r>
            <a:endParaRPr lang="en-US" sz="2300" dirty="0"/>
          </a:p>
        </p:txBody>
      </p:sp>
      <p:sp>
        <p:nvSpPr>
          <p:cNvPr id="1048728" name="Text 3"/>
          <p:cNvSpPr/>
          <p:nvPr/>
        </p:nvSpPr>
        <p:spPr>
          <a:xfrm>
            <a:off x="6416397" y="4410908"/>
            <a:ext cx="3327083" cy="1312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Моделирование позволяет предсказывать производительность систем связи в различных условиях.</a:t>
            </a:r>
            <a:endParaRPr lang="en-US" dirty="0"/>
          </a:p>
        </p:txBody>
      </p:sp>
      <p:sp>
        <p:nvSpPr>
          <p:cNvPr id="1048729" name="Shape 4"/>
          <p:cNvSpPr/>
          <p:nvPr/>
        </p:nvSpPr>
        <p:spPr>
          <a:xfrm>
            <a:off x="10160913" y="3434834"/>
            <a:ext cx="3752136" cy="2500670"/>
          </a:xfrm>
          <a:prstGeom prst="roundRect">
            <a:avLst>
              <a:gd name="adj" fmla="val 344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30" name="Text 5"/>
          <p:cNvSpPr/>
          <p:nvPr/>
        </p:nvSpPr>
        <p:spPr>
          <a:xfrm>
            <a:off x="10373439" y="3647361"/>
            <a:ext cx="3327083" cy="6405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Разработка новых технологий</a:t>
            </a:r>
            <a:endParaRPr lang="en-US" sz="2400" dirty="0"/>
          </a:p>
        </p:txBody>
      </p:sp>
      <p:sp>
        <p:nvSpPr>
          <p:cNvPr id="1048731" name="Text 6"/>
          <p:cNvSpPr/>
          <p:nvPr/>
        </p:nvSpPr>
        <p:spPr>
          <a:xfrm>
            <a:off x="10373439" y="4410908"/>
            <a:ext cx="3327083" cy="9840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Моделирование используется для проектирования новых кодов, модуляций и алгоритмов.</a:t>
            </a:r>
            <a:endParaRPr lang="en-US" dirty="0"/>
          </a:p>
        </p:txBody>
      </p:sp>
      <p:sp>
        <p:nvSpPr>
          <p:cNvPr id="1048732" name="Shape 7"/>
          <p:cNvSpPr/>
          <p:nvPr/>
        </p:nvSpPr>
        <p:spPr>
          <a:xfrm>
            <a:off x="6203871" y="6140410"/>
            <a:ext cx="7709059" cy="1524357"/>
          </a:xfrm>
          <a:prstGeom prst="roundRect">
            <a:avLst>
              <a:gd name="adj" fmla="val 564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733" name="Text 8"/>
          <p:cNvSpPr/>
          <p:nvPr/>
        </p:nvSpPr>
        <p:spPr>
          <a:xfrm>
            <a:off x="6416397" y="6352937"/>
            <a:ext cx="4942880" cy="3202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Оптимизация существующих систем</a:t>
            </a:r>
            <a:endParaRPr lang="en-US" sz="2400" dirty="0"/>
          </a:p>
        </p:txBody>
      </p:sp>
      <p:sp>
        <p:nvSpPr>
          <p:cNvPr id="1048734" name="Text 9"/>
          <p:cNvSpPr/>
          <p:nvPr/>
        </p:nvSpPr>
        <p:spPr>
          <a:xfrm>
            <a:off x="6416397" y="6796207"/>
            <a:ext cx="7284006" cy="6560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Моделирование помогает оптимизировать параметры систем, такие как мощность передатчика и параметры кодирования.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rcRect l="3641" r="11076" b="-81"/>
          <a:stretch>
            <a:fillRect/>
          </a:stretch>
        </p:blipFill>
        <p:spPr>
          <a:xfrm>
            <a:off x="665131" y="0"/>
            <a:ext cx="13027097" cy="8359154"/>
          </a:xfrm>
          <a:prstGeom prst="roundRect">
            <a:avLst/>
          </a:prstGeom>
        </p:spPr>
      </p:pic>
      <p:sp>
        <p:nvSpPr>
          <p:cNvPr id="1048580" name="TextBox 1048579"/>
          <p:cNvSpPr txBox="1"/>
          <p:nvPr/>
        </p:nvSpPr>
        <p:spPr>
          <a:xfrm>
            <a:off x="5315200" y="3905250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048581" name="TextBox 1048580"/>
          <p:cNvSpPr txBox="1"/>
          <p:nvPr/>
        </p:nvSpPr>
        <p:spPr>
          <a:xfrm>
            <a:off x="1315200" y="546063"/>
            <a:ext cx="4000000" cy="904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rgbClr val="000000"/>
                </a:solidFill>
              </a:rPr>
              <a:t>Рисунок</a:t>
            </a:r>
            <a:r>
              <a:rPr lang="en-US" altLang="ru-RU" sz="4800">
                <a:solidFill>
                  <a:srgbClr val="000000"/>
                </a:solidFill>
              </a:rPr>
              <a:t> 1.</a:t>
            </a: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TextBox 1048579"/>
          <p:cNvSpPr txBox="1"/>
          <p:nvPr/>
        </p:nvSpPr>
        <p:spPr>
          <a:xfrm>
            <a:off x="5315200" y="3905250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350" y="653534"/>
            <a:ext cx="130977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0" dirty="0" smtClean="0">
                <a:solidFill>
                  <a:srgbClr val="CC99FF"/>
                </a:solidFill>
              </a:rPr>
              <a:t>(</a:t>
            </a:r>
            <a:r>
              <a:rPr lang="ru-RU" sz="4000" b="0" dirty="0" smtClean="0">
                <a:solidFill>
                  <a:srgbClr val="CC99FF"/>
                </a:solidFill>
              </a:rPr>
              <a:t>НКС)</a:t>
            </a:r>
            <a:r>
              <a:rPr lang="ru-RU" sz="4000" dirty="0" smtClean="0">
                <a:solidFill>
                  <a:srgbClr val="CC99FF"/>
                </a:solidFill>
              </a:rPr>
              <a:t>-Н</a:t>
            </a:r>
            <a:r>
              <a:rPr lang="ru-RU" sz="4000" b="0" dirty="0" smtClean="0">
                <a:solidFill>
                  <a:srgbClr val="CC99FF"/>
                </a:solidFill>
              </a:rPr>
              <a:t>епрерывные каналы связи</a:t>
            </a:r>
          </a:p>
          <a:p>
            <a:pPr>
              <a:lnSpc>
                <a:spcPct val="150000"/>
              </a:lnSpc>
            </a:pPr>
            <a:r>
              <a:rPr lang="ru-RU" sz="4000" b="0" dirty="0" smtClean="0">
                <a:solidFill>
                  <a:srgbClr val="CC99FF"/>
                </a:solidFill>
              </a:rPr>
              <a:t>(ДКС)-дискретные каналы связи</a:t>
            </a:r>
          </a:p>
          <a:p>
            <a:pPr>
              <a:lnSpc>
                <a:spcPct val="150000"/>
              </a:lnSpc>
            </a:pPr>
            <a:r>
              <a:rPr lang="ru-RU" sz="4000" b="0" dirty="0" smtClean="0">
                <a:solidFill>
                  <a:srgbClr val="CC99FF"/>
                </a:solidFill>
              </a:rPr>
              <a:t>(КПД)-каналы передачи данных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CC99FF"/>
                </a:solidFill>
              </a:rPr>
              <a:t>(ИИ)- источник информации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CC99FF"/>
                </a:solidFill>
              </a:rPr>
              <a:t>(ЛС)-линию связи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extBox 1048582"/>
          <p:cNvSpPr txBox="1"/>
          <p:nvPr/>
        </p:nvSpPr>
        <p:spPr>
          <a:xfrm>
            <a:off x="1258892" y="1122680"/>
            <a:ext cx="12112616" cy="64602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solidFill>
                  <a:srgbClr val="CC99FF"/>
                </a:solidFill>
              </a:rPr>
              <a:t>КС (канал в узком смысле) представляет собой участок линии передачи от выхода модулятора до входа демодулятора, включая физическую среду с соответствующими входными и выходными (например, антенными) устройствами. При </a:t>
            </a:r>
            <a:r>
              <a:rPr lang="ru-RU" sz="4000" dirty="0" err="1">
                <a:solidFill>
                  <a:srgbClr val="CC99FF"/>
                </a:solidFill>
              </a:rPr>
              <a:t>использавании</a:t>
            </a:r>
            <a:r>
              <a:rPr lang="ru-RU" sz="4000" dirty="0">
                <a:solidFill>
                  <a:srgbClr val="CC99FF"/>
                </a:solidFill>
              </a:rPr>
              <a:t> радиолинии таким техническим средством является антенна. </a:t>
            </a:r>
            <a:endParaRPr lang="ru-RU" sz="24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extBox 1048584"/>
          <p:cNvSpPr txBox="1"/>
          <p:nvPr/>
        </p:nvSpPr>
        <p:spPr>
          <a:xfrm>
            <a:off x="1184869" y="386080"/>
            <a:ext cx="12260662" cy="66544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solidFill>
                  <a:srgbClr val="CC99FF"/>
                </a:solidFill>
              </a:rPr>
              <a:t> Под ДКС понимается совокупность средств, предназначенных для передачи дискретных сигналов. Дискретный канал связи состоит из модулятора, непрерывного канала и демодулятора. Канал передачи данных представляет собой совокупность средств, предназначенных для передачи сообщений. КПД состоит из кодера, модулятора, непрерывного канала, демодулятора и декодера.</a:t>
            </a:r>
            <a:endParaRPr lang="ru-RU" sz="20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048585"/>
          <p:cNvSpPr txBox="1"/>
          <p:nvPr/>
        </p:nvSpPr>
        <p:spPr>
          <a:xfrm>
            <a:off x="1025341" y="1040131"/>
            <a:ext cx="12579718" cy="58234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solidFill>
                  <a:srgbClr val="CC99FF"/>
                </a:solidFill>
              </a:rPr>
              <a:t>Сообщение источника информации (ИИ) после кодирования преобразуется в </a:t>
            </a:r>
            <a:r>
              <a:rPr lang="ru-RU" sz="3600" dirty="0" err="1">
                <a:solidFill>
                  <a:srgbClr val="CC99FF"/>
                </a:solidFill>
              </a:rPr>
              <a:t>символи</a:t>
            </a:r>
            <a:r>
              <a:rPr lang="ru-RU" sz="3600" dirty="0">
                <a:solidFill>
                  <a:srgbClr val="CC99FF"/>
                </a:solidFill>
              </a:rPr>
              <a:t> модуляции превращается в сигнал, поступающий в линию связи (ЛС). В результате воздействия </a:t>
            </a:r>
            <a:r>
              <a:rPr lang="ru-RU" sz="3600" dirty="0" err="1">
                <a:solidFill>
                  <a:srgbClr val="CC99FF"/>
                </a:solidFill>
              </a:rPr>
              <a:t>напомех</a:t>
            </a:r>
            <a:r>
              <a:rPr lang="ru-RU" sz="3600" dirty="0">
                <a:solidFill>
                  <a:srgbClr val="CC99FF"/>
                </a:solidFill>
              </a:rPr>
              <a:t> </a:t>
            </a:r>
            <a:r>
              <a:rPr lang="ru-RU" sz="3600" dirty="0" err="1">
                <a:solidFill>
                  <a:srgbClr val="CC99FF"/>
                </a:solidFill>
              </a:rPr>
              <a:t>сигнална</a:t>
            </a:r>
            <a:r>
              <a:rPr lang="ru-RU" sz="3600" dirty="0">
                <a:solidFill>
                  <a:srgbClr val="CC99FF"/>
                </a:solidFill>
              </a:rPr>
              <a:t> приемной стороне отличается от. Приемная часть содержит демодулятор, преобразующий в </a:t>
            </a:r>
            <a:r>
              <a:rPr lang="ru-RU" sz="3600" dirty="0" err="1">
                <a:solidFill>
                  <a:srgbClr val="CC99FF"/>
                </a:solidFill>
              </a:rPr>
              <a:t>символи</a:t>
            </a:r>
            <a:r>
              <a:rPr lang="ru-RU" sz="3600" dirty="0">
                <a:solidFill>
                  <a:srgbClr val="CC99FF"/>
                </a:solidFill>
              </a:rPr>
              <a:t> декодер, преобразующий символ в сообщение , поступающий к получателю информации.</a:t>
            </a:r>
            <a:endParaRPr lang="ru-RU" sz="2400" dirty="0">
              <a:solidFill>
                <a:srgbClr val="CC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209716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8" y="2474952"/>
            <a:ext cx="4919305" cy="3279577"/>
          </a:xfrm>
          <a:prstGeom prst="rect">
            <a:avLst/>
          </a:prstGeom>
        </p:spPr>
      </p:pic>
      <p:sp>
        <p:nvSpPr>
          <p:cNvPr id="1048588" name="Text 0"/>
          <p:cNvSpPr/>
          <p:nvPr/>
        </p:nvSpPr>
        <p:spPr>
          <a:xfrm>
            <a:off x="6280190" y="1425535"/>
            <a:ext cx="7556421" cy="29346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Математическое моделирование каналов связи</a:t>
            </a:r>
            <a:endParaRPr lang="en-US" sz="6150" dirty="0"/>
          </a:p>
        </p:txBody>
      </p:sp>
      <p:sp>
        <p:nvSpPr>
          <p:cNvPr id="1048589" name="Text 1"/>
          <p:cNvSpPr/>
          <p:nvPr/>
        </p:nvSpPr>
        <p:spPr>
          <a:xfrm>
            <a:off x="6280190" y="4700348"/>
            <a:ext cx="7556421" cy="20687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8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Математическое моделирование - мощный инструмент для анализа и оптимизации систем связи. Оно позволяет исследователям и инженерам прогнозировать производительность систем, разрабатывать новые технологии и оптимизировать существующие</a:t>
            </a: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28600" y="7759700"/>
            <a:ext cx="1562100" cy="469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596" name="Text 0"/>
          <p:cNvSpPr/>
          <p:nvPr/>
        </p:nvSpPr>
        <p:spPr>
          <a:xfrm>
            <a:off x="750094" y="762238"/>
            <a:ext cx="7643813" cy="13394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Введение в теорию информации</a:t>
            </a:r>
            <a:endParaRPr lang="en-US" sz="4200" dirty="0"/>
          </a:p>
        </p:txBody>
      </p:sp>
      <p:sp>
        <p:nvSpPr>
          <p:cNvPr id="1048597" name="Shape 1"/>
          <p:cNvSpPr/>
          <p:nvPr/>
        </p:nvSpPr>
        <p:spPr>
          <a:xfrm>
            <a:off x="750094" y="2664262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598" name="Text 2"/>
          <p:cNvSpPr/>
          <p:nvPr/>
        </p:nvSpPr>
        <p:spPr>
          <a:xfrm>
            <a:off x="933093" y="2744629"/>
            <a:ext cx="116086" cy="3214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500" dirty="0"/>
          </a:p>
        </p:txBody>
      </p:sp>
      <p:sp>
        <p:nvSpPr>
          <p:cNvPr id="1048599" name="Text 3"/>
          <p:cNvSpPr/>
          <p:nvPr/>
        </p:nvSpPr>
        <p:spPr>
          <a:xfrm>
            <a:off x="1446609" y="2664262"/>
            <a:ext cx="3018234" cy="669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Измерение информации</a:t>
            </a:r>
            <a:endParaRPr lang="en-US" sz="2100" dirty="0"/>
          </a:p>
        </p:txBody>
      </p:sp>
      <p:sp>
        <p:nvSpPr>
          <p:cNvPr id="1048600" name="Text 4"/>
          <p:cNvSpPr/>
          <p:nvPr/>
        </p:nvSpPr>
        <p:spPr>
          <a:xfrm>
            <a:off x="1446609" y="3462457"/>
            <a:ext cx="3018234" cy="2400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Теория информации устанавливает единицы измерения информации, такие как бит и шэннон, позволяя точно определять количество передаваемой информации.</a:t>
            </a:r>
            <a:endParaRPr lang="en-US" sz="2000" dirty="0"/>
          </a:p>
        </p:txBody>
      </p:sp>
      <p:sp>
        <p:nvSpPr>
          <p:cNvPr id="1048601" name="Shape 5"/>
          <p:cNvSpPr/>
          <p:nvPr/>
        </p:nvSpPr>
        <p:spPr>
          <a:xfrm>
            <a:off x="4679156" y="2664262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02" name="Text 6"/>
          <p:cNvSpPr/>
          <p:nvPr/>
        </p:nvSpPr>
        <p:spPr>
          <a:xfrm>
            <a:off x="4828937" y="2744629"/>
            <a:ext cx="182642" cy="3214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500" dirty="0"/>
          </a:p>
        </p:txBody>
      </p:sp>
      <p:sp>
        <p:nvSpPr>
          <p:cNvPr id="1048603" name="Text 7"/>
          <p:cNvSpPr/>
          <p:nvPr/>
        </p:nvSpPr>
        <p:spPr>
          <a:xfrm>
            <a:off x="5375672" y="2664262"/>
            <a:ext cx="2679025" cy="3348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Избыточность</a:t>
            </a:r>
            <a:endParaRPr lang="en-US" sz="2100" dirty="0"/>
          </a:p>
        </p:txBody>
      </p:sp>
      <p:sp>
        <p:nvSpPr>
          <p:cNvPr id="1048604" name="Text 8"/>
          <p:cNvSpPr/>
          <p:nvPr/>
        </p:nvSpPr>
        <p:spPr>
          <a:xfrm>
            <a:off x="5375672" y="3127653"/>
            <a:ext cx="3018234" cy="1714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Изучаются методы добавления избыточности для повышения надежности передачи информации в условиях шума</a:t>
            </a: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  <a:endParaRPr lang="en-US" sz="1650" dirty="0"/>
          </a:p>
        </p:txBody>
      </p:sp>
      <p:sp>
        <p:nvSpPr>
          <p:cNvPr id="1048605" name="Shape 9"/>
          <p:cNvSpPr/>
          <p:nvPr/>
        </p:nvSpPr>
        <p:spPr>
          <a:xfrm>
            <a:off x="750094" y="6318171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048606" name="Text 10"/>
          <p:cNvSpPr/>
          <p:nvPr/>
        </p:nvSpPr>
        <p:spPr>
          <a:xfrm>
            <a:off x="900470" y="6398538"/>
            <a:ext cx="181332" cy="3214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500" dirty="0"/>
          </a:p>
        </p:txBody>
      </p:sp>
      <p:sp>
        <p:nvSpPr>
          <p:cNvPr id="1048607" name="Text 11"/>
          <p:cNvSpPr/>
          <p:nvPr/>
        </p:nvSpPr>
        <p:spPr>
          <a:xfrm>
            <a:off x="1446609" y="6318171"/>
            <a:ext cx="2679025" cy="3348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Кодирование</a:t>
            </a:r>
            <a:endParaRPr lang="en-US" sz="2100" dirty="0"/>
          </a:p>
        </p:txBody>
      </p:sp>
      <p:sp>
        <p:nvSpPr>
          <p:cNvPr id="1048608" name="Text 12"/>
          <p:cNvSpPr/>
          <p:nvPr/>
        </p:nvSpPr>
        <p:spPr>
          <a:xfrm>
            <a:off x="1446609" y="6781562"/>
            <a:ext cx="6947297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Теория информации изучает методы кодирования для эффективного представления и передачи информации.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742</Words>
  <Application>Microsoft Office PowerPoint</Application>
  <PresentationFormat>Произвольный</PresentationFormat>
  <Paragraphs>109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Montserrat</vt:lpstr>
      <vt:lpstr>Calibri</vt:lpstr>
      <vt:lpstr>Heebo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Admin</cp:lastModifiedBy>
  <cp:revision>3</cp:revision>
  <dcterms:created xsi:type="dcterms:W3CDTF">2024-10-07T09:51:39Z</dcterms:created>
  <dcterms:modified xsi:type="dcterms:W3CDTF">2024-10-17T09:55:13Z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4949852be5be4513940257d8fdb65d15</vt:lpwstr>
  </property>
</Properties>
</file>