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 id="2147483792" r:id="rId11"/>
    <p:sldMasterId id="2147483804" r:id="rId12"/>
    <p:sldMasterId id="2147483816" r:id="rId13"/>
    <p:sldMasterId id="2147483828" r:id="rId14"/>
    <p:sldMasterId id="2147483840" r:id="rId15"/>
    <p:sldMasterId id="2147483852" r:id="rId16"/>
    <p:sldMasterId id="2147483864" r:id="rId17"/>
    <p:sldMasterId id="2147483876" r:id="rId18"/>
    <p:sldMasterId id="2147483888" r:id="rId19"/>
    <p:sldMasterId id="2147483900" r:id="rId20"/>
    <p:sldMasterId id="2147483912" r:id="rId21"/>
    <p:sldMasterId id="2147483924" r:id="rId22"/>
    <p:sldMasterId id="2147483936" r:id="rId23"/>
    <p:sldMasterId id="2147483948" r:id="rId24"/>
    <p:sldMasterId id="2147483960" r:id="rId25"/>
    <p:sldMasterId id="2147483972" r:id="rId26"/>
    <p:sldMasterId id="2147483984" r:id="rId27"/>
    <p:sldMasterId id="2147483996" r:id="rId28"/>
  </p:sldMasterIdLst>
  <p:notesMasterIdLst>
    <p:notesMasterId r:id="rId449"/>
  </p:notesMasterIdLst>
  <p:sldIdLst>
    <p:sldId id="256" r:id="rId29"/>
    <p:sldId id="257" r:id="rId30"/>
    <p:sldId id="582" r:id="rId31"/>
    <p:sldId id="583" r:id="rId32"/>
    <p:sldId id="584" r:id="rId33"/>
    <p:sldId id="585" r:id="rId34"/>
    <p:sldId id="586" r:id="rId35"/>
    <p:sldId id="587" r:id="rId36"/>
    <p:sldId id="588" r:id="rId37"/>
    <p:sldId id="589" r:id="rId38"/>
    <p:sldId id="590" r:id="rId39"/>
    <p:sldId id="593" r:id="rId40"/>
    <p:sldId id="480" r:id="rId41"/>
    <p:sldId id="594" r:id="rId42"/>
    <p:sldId id="481" r:id="rId43"/>
    <p:sldId id="482" r:id="rId44"/>
    <p:sldId id="595" r:id="rId45"/>
    <p:sldId id="483" r:id="rId46"/>
    <p:sldId id="596" r:id="rId47"/>
    <p:sldId id="597" r:id="rId48"/>
    <p:sldId id="598" r:id="rId49"/>
    <p:sldId id="599" r:id="rId50"/>
    <p:sldId id="600" r:id="rId51"/>
    <p:sldId id="601" r:id="rId52"/>
    <p:sldId id="602" r:id="rId53"/>
    <p:sldId id="603" r:id="rId54"/>
    <p:sldId id="604" r:id="rId55"/>
    <p:sldId id="605" r:id="rId56"/>
    <p:sldId id="606" r:id="rId57"/>
    <p:sldId id="607" r:id="rId58"/>
    <p:sldId id="608" r:id="rId59"/>
    <p:sldId id="612" r:id="rId60"/>
    <p:sldId id="609" r:id="rId61"/>
    <p:sldId id="610" r:id="rId62"/>
    <p:sldId id="611" r:id="rId63"/>
    <p:sldId id="615" r:id="rId64"/>
    <p:sldId id="616" r:id="rId65"/>
    <p:sldId id="617" r:id="rId66"/>
    <p:sldId id="618" r:id="rId67"/>
    <p:sldId id="619" r:id="rId68"/>
    <p:sldId id="620" r:id="rId69"/>
    <p:sldId id="621" r:id="rId70"/>
    <p:sldId id="622" r:id="rId71"/>
    <p:sldId id="623" r:id="rId72"/>
    <p:sldId id="624" r:id="rId73"/>
    <p:sldId id="625" r:id="rId74"/>
    <p:sldId id="626" r:id="rId75"/>
    <p:sldId id="627" r:id="rId76"/>
    <p:sldId id="628" r:id="rId77"/>
    <p:sldId id="629" r:id="rId78"/>
    <p:sldId id="630" r:id="rId79"/>
    <p:sldId id="632" r:id="rId80"/>
    <p:sldId id="631" r:id="rId81"/>
    <p:sldId id="640" r:id="rId82"/>
    <p:sldId id="641" r:id="rId83"/>
    <p:sldId id="643" r:id="rId84"/>
    <p:sldId id="642" r:id="rId85"/>
    <p:sldId id="644" r:id="rId86"/>
    <p:sldId id="649" r:id="rId87"/>
    <p:sldId id="645" r:id="rId88"/>
    <p:sldId id="646" r:id="rId89"/>
    <p:sldId id="647" r:id="rId90"/>
    <p:sldId id="659" r:id="rId91"/>
    <p:sldId id="650" r:id="rId92"/>
    <p:sldId id="651" r:id="rId93"/>
    <p:sldId id="652" r:id="rId94"/>
    <p:sldId id="655" r:id="rId95"/>
    <p:sldId id="654" r:id="rId96"/>
    <p:sldId id="658" r:id="rId97"/>
    <p:sldId id="657" r:id="rId98"/>
    <p:sldId id="660" r:id="rId99"/>
    <p:sldId id="656" r:id="rId100"/>
    <p:sldId id="661" r:id="rId101"/>
    <p:sldId id="662" r:id="rId102"/>
    <p:sldId id="664" r:id="rId103"/>
    <p:sldId id="663" r:id="rId104"/>
    <p:sldId id="665" r:id="rId105"/>
    <p:sldId id="666" r:id="rId106"/>
    <p:sldId id="667" r:id="rId107"/>
    <p:sldId id="668" r:id="rId108"/>
    <p:sldId id="669" r:id="rId109"/>
    <p:sldId id="670" r:id="rId110"/>
    <p:sldId id="671" r:id="rId111"/>
    <p:sldId id="674" r:id="rId112"/>
    <p:sldId id="675" r:id="rId113"/>
    <p:sldId id="676" r:id="rId114"/>
    <p:sldId id="672" r:id="rId115"/>
    <p:sldId id="673" r:id="rId116"/>
    <p:sldId id="677" r:id="rId117"/>
    <p:sldId id="678" r:id="rId118"/>
    <p:sldId id="679" r:id="rId119"/>
    <p:sldId id="680" r:id="rId120"/>
    <p:sldId id="681" r:id="rId121"/>
    <p:sldId id="682" r:id="rId122"/>
    <p:sldId id="683" r:id="rId123"/>
    <p:sldId id="684" r:id="rId124"/>
    <p:sldId id="685" r:id="rId125"/>
    <p:sldId id="688" r:id="rId126"/>
    <p:sldId id="689" r:id="rId127"/>
    <p:sldId id="690" r:id="rId128"/>
    <p:sldId id="686" r:id="rId129"/>
    <p:sldId id="687" r:id="rId130"/>
    <p:sldId id="691" r:id="rId131"/>
    <p:sldId id="692" r:id="rId132"/>
    <p:sldId id="693" r:id="rId133"/>
    <p:sldId id="694" r:id="rId134"/>
    <p:sldId id="695" r:id="rId135"/>
    <p:sldId id="696" r:id="rId136"/>
    <p:sldId id="697" r:id="rId137"/>
    <p:sldId id="698" r:id="rId138"/>
    <p:sldId id="699" r:id="rId139"/>
    <p:sldId id="701" r:id="rId140"/>
    <p:sldId id="702" r:id="rId141"/>
    <p:sldId id="700" r:id="rId142"/>
    <p:sldId id="703" r:id="rId143"/>
    <p:sldId id="704" r:id="rId144"/>
    <p:sldId id="705" r:id="rId145"/>
    <p:sldId id="706" r:id="rId146"/>
    <p:sldId id="708" r:id="rId147"/>
    <p:sldId id="707" r:id="rId148"/>
    <p:sldId id="709" r:id="rId149"/>
    <p:sldId id="710" r:id="rId150"/>
    <p:sldId id="711" r:id="rId151"/>
    <p:sldId id="712" r:id="rId152"/>
    <p:sldId id="713" r:id="rId153"/>
    <p:sldId id="714" r:id="rId154"/>
    <p:sldId id="716" r:id="rId155"/>
    <p:sldId id="715" r:id="rId156"/>
    <p:sldId id="717" r:id="rId157"/>
    <p:sldId id="718" r:id="rId158"/>
    <p:sldId id="719" r:id="rId159"/>
    <p:sldId id="720" r:id="rId160"/>
    <p:sldId id="721" r:id="rId161"/>
    <p:sldId id="725" r:id="rId162"/>
    <p:sldId id="726" r:id="rId163"/>
    <p:sldId id="727" r:id="rId164"/>
    <p:sldId id="728" r:id="rId165"/>
    <p:sldId id="729" r:id="rId166"/>
    <p:sldId id="730" r:id="rId167"/>
    <p:sldId id="731" r:id="rId168"/>
    <p:sldId id="732" r:id="rId169"/>
    <p:sldId id="733" r:id="rId170"/>
    <p:sldId id="734" r:id="rId171"/>
    <p:sldId id="735" r:id="rId172"/>
    <p:sldId id="736" r:id="rId173"/>
    <p:sldId id="737" r:id="rId174"/>
    <p:sldId id="738" r:id="rId175"/>
    <p:sldId id="739" r:id="rId176"/>
    <p:sldId id="740" r:id="rId177"/>
    <p:sldId id="741" r:id="rId178"/>
    <p:sldId id="742" r:id="rId179"/>
    <p:sldId id="743" r:id="rId180"/>
    <p:sldId id="752" r:id="rId181"/>
    <p:sldId id="753" r:id="rId182"/>
    <p:sldId id="754" r:id="rId183"/>
    <p:sldId id="755" r:id="rId184"/>
    <p:sldId id="756" r:id="rId185"/>
    <p:sldId id="757" r:id="rId186"/>
    <p:sldId id="758" r:id="rId187"/>
    <p:sldId id="759" r:id="rId188"/>
    <p:sldId id="744" r:id="rId189"/>
    <p:sldId id="745" r:id="rId190"/>
    <p:sldId id="746" r:id="rId191"/>
    <p:sldId id="747" r:id="rId192"/>
    <p:sldId id="748" r:id="rId193"/>
    <p:sldId id="749" r:id="rId194"/>
    <p:sldId id="750" r:id="rId195"/>
    <p:sldId id="751" r:id="rId196"/>
    <p:sldId id="723" r:id="rId197"/>
    <p:sldId id="724" r:id="rId198"/>
    <p:sldId id="614" r:id="rId199"/>
    <p:sldId id="760" r:id="rId200"/>
    <p:sldId id="761" r:id="rId201"/>
    <p:sldId id="762" r:id="rId202"/>
    <p:sldId id="763" r:id="rId203"/>
    <p:sldId id="764" r:id="rId204"/>
    <p:sldId id="270" r:id="rId205"/>
    <p:sldId id="271" r:id="rId206"/>
    <p:sldId id="484" r:id="rId207"/>
    <p:sldId id="282" r:id="rId208"/>
    <p:sldId id="485" r:id="rId209"/>
    <p:sldId id="283" r:id="rId210"/>
    <p:sldId id="288" r:id="rId211"/>
    <p:sldId id="289" r:id="rId212"/>
    <p:sldId id="290" r:id="rId213"/>
    <p:sldId id="489" r:id="rId214"/>
    <p:sldId id="291" r:id="rId215"/>
    <p:sldId id="292" r:id="rId216"/>
    <p:sldId id="490" r:id="rId217"/>
    <p:sldId id="293" r:id="rId218"/>
    <p:sldId id="491" r:id="rId219"/>
    <p:sldId id="492" r:id="rId220"/>
    <p:sldId id="493" r:id="rId221"/>
    <p:sldId id="494" r:id="rId222"/>
    <p:sldId id="495" r:id="rId223"/>
    <p:sldId id="496" r:id="rId224"/>
    <p:sldId id="497" r:id="rId225"/>
    <p:sldId id="498" r:id="rId226"/>
    <p:sldId id="499" r:id="rId227"/>
    <p:sldId id="570" r:id="rId228"/>
    <p:sldId id="501" r:id="rId229"/>
    <p:sldId id="502" r:id="rId230"/>
    <p:sldId id="503" r:id="rId231"/>
    <p:sldId id="504" r:id="rId232"/>
    <p:sldId id="505" r:id="rId233"/>
    <p:sldId id="506" r:id="rId234"/>
    <p:sldId id="507" r:id="rId235"/>
    <p:sldId id="508" r:id="rId236"/>
    <p:sldId id="573" r:id="rId237"/>
    <p:sldId id="571" r:id="rId238"/>
    <p:sldId id="510" r:id="rId239"/>
    <p:sldId id="511" r:id="rId240"/>
    <p:sldId id="574" r:id="rId241"/>
    <p:sldId id="512" r:id="rId242"/>
    <p:sldId id="513" r:id="rId243"/>
    <p:sldId id="514" r:id="rId244"/>
    <p:sldId id="515" r:id="rId245"/>
    <p:sldId id="576" r:id="rId246"/>
    <p:sldId id="575" r:id="rId247"/>
    <p:sldId id="516" r:id="rId248"/>
    <p:sldId id="518" r:id="rId249"/>
    <p:sldId id="519" r:id="rId250"/>
    <p:sldId id="301" r:id="rId251"/>
    <p:sldId id="308" r:id="rId252"/>
    <p:sldId id="302" r:id="rId253"/>
    <p:sldId id="309" r:id="rId254"/>
    <p:sldId id="304" r:id="rId255"/>
    <p:sldId id="305" r:id="rId256"/>
    <p:sldId id="319" r:id="rId257"/>
    <p:sldId id="320" r:id="rId258"/>
    <p:sldId id="325" r:id="rId259"/>
    <p:sldId id="326" r:id="rId260"/>
    <p:sldId id="327" r:id="rId261"/>
    <p:sldId id="577" r:id="rId262"/>
    <p:sldId id="328" r:id="rId263"/>
    <p:sldId id="329" r:id="rId264"/>
    <p:sldId id="330" r:id="rId265"/>
    <p:sldId id="331" r:id="rId266"/>
    <p:sldId id="332" r:id="rId267"/>
    <p:sldId id="333" r:id="rId268"/>
    <p:sldId id="334" r:id="rId269"/>
    <p:sldId id="335" r:id="rId270"/>
    <p:sldId id="336" r:id="rId271"/>
    <p:sldId id="337" r:id="rId272"/>
    <p:sldId id="338" r:id="rId273"/>
    <p:sldId id="340" r:id="rId274"/>
    <p:sldId id="341" r:id="rId275"/>
    <p:sldId id="578" r:id="rId276"/>
    <p:sldId id="342" r:id="rId277"/>
    <p:sldId id="579" r:id="rId278"/>
    <p:sldId id="428" r:id="rId279"/>
    <p:sldId id="429" r:id="rId280"/>
    <p:sldId id="343" r:id="rId281"/>
    <p:sldId id="580" r:id="rId282"/>
    <p:sldId id="344" r:id="rId283"/>
    <p:sldId id="345" r:id="rId284"/>
    <p:sldId id="356" r:id="rId285"/>
    <p:sldId id="354" r:id="rId286"/>
    <p:sldId id="581" r:id="rId287"/>
    <p:sldId id="355" r:id="rId288"/>
    <p:sldId id="540" r:id="rId289"/>
    <p:sldId id="357" r:id="rId290"/>
    <p:sldId id="364" r:id="rId291"/>
    <p:sldId id="365" r:id="rId292"/>
    <p:sldId id="366" r:id="rId293"/>
    <p:sldId id="367" r:id="rId294"/>
    <p:sldId id="373" r:id="rId295"/>
    <p:sldId id="374" r:id="rId296"/>
    <p:sldId id="375" r:id="rId297"/>
    <p:sldId id="376" r:id="rId298"/>
    <p:sldId id="377" r:id="rId299"/>
    <p:sldId id="378" r:id="rId300"/>
    <p:sldId id="379" r:id="rId301"/>
    <p:sldId id="380" r:id="rId302"/>
    <p:sldId id="381" r:id="rId303"/>
    <p:sldId id="382" r:id="rId304"/>
    <p:sldId id="383" r:id="rId305"/>
    <p:sldId id="384" r:id="rId306"/>
    <p:sldId id="385" r:id="rId307"/>
    <p:sldId id="386" r:id="rId308"/>
    <p:sldId id="387" r:id="rId309"/>
    <p:sldId id="388" r:id="rId310"/>
    <p:sldId id="389" r:id="rId311"/>
    <p:sldId id="390" r:id="rId312"/>
    <p:sldId id="399" r:id="rId313"/>
    <p:sldId id="391" r:id="rId314"/>
    <p:sldId id="392" r:id="rId315"/>
    <p:sldId id="393" r:id="rId316"/>
    <p:sldId id="394" r:id="rId317"/>
    <p:sldId id="395" r:id="rId318"/>
    <p:sldId id="396" r:id="rId319"/>
    <p:sldId id="397" r:id="rId320"/>
    <p:sldId id="398" r:id="rId321"/>
    <p:sldId id="400" r:id="rId322"/>
    <p:sldId id="401" r:id="rId323"/>
    <p:sldId id="402" r:id="rId324"/>
    <p:sldId id="403" r:id="rId325"/>
    <p:sldId id="404" r:id="rId326"/>
    <p:sldId id="405" r:id="rId327"/>
    <p:sldId id="406" r:id="rId328"/>
    <p:sldId id="410" r:id="rId329"/>
    <p:sldId id="407" r:id="rId330"/>
    <p:sldId id="633" r:id="rId331"/>
    <p:sldId id="408" r:id="rId332"/>
    <p:sldId id="409" r:id="rId333"/>
    <p:sldId id="451" r:id="rId334"/>
    <p:sldId id="413" r:id="rId335"/>
    <p:sldId id="634" r:id="rId336"/>
    <p:sldId id="427" r:id="rId337"/>
    <p:sldId id="411" r:id="rId338"/>
    <p:sldId id="412" r:id="rId339"/>
    <p:sldId id="414" r:id="rId340"/>
    <p:sldId id="415" r:id="rId341"/>
    <p:sldId id="418" r:id="rId342"/>
    <p:sldId id="416" r:id="rId343"/>
    <p:sldId id="417" r:id="rId344"/>
    <p:sldId id="636" r:id="rId345"/>
    <p:sldId id="637" r:id="rId346"/>
    <p:sldId id="638" r:id="rId347"/>
    <p:sldId id="639" r:id="rId348"/>
    <p:sldId id="420" r:id="rId349"/>
    <p:sldId id="421" r:id="rId350"/>
    <p:sldId id="422" r:id="rId351"/>
    <p:sldId id="423" r:id="rId352"/>
    <p:sldId id="635" r:id="rId353"/>
    <p:sldId id="424" r:id="rId354"/>
    <p:sldId id="425" r:id="rId355"/>
    <p:sldId id="426" r:id="rId356"/>
    <p:sldId id="430" r:id="rId357"/>
    <p:sldId id="431" r:id="rId358"/>
    <p:sldId id="551" r:id="rId359"/>
    <p:sldId id="450" r:id="rId360"/>
    <p:sldId id="432" r:id="rId361"/>
    <p:sldId id="433" r:id="rId362"/>
    <p:sldId id="434" r:id="rId363"/>
    <p:sldId id="435" r:id="rId364"/>
    <p:sldId id="436" r:id="rId365"/>
    <p:sldId id="437" r:id="rId366"/>
    <p:sldId id="438" r:id="rId367"/>
    <p:sldId id="439" r:id="rId368"/>
    <p:sldId id="440" r:id="rId369"/>
    <p:sldId id="441" r:id="rId370"/>
    <p:sldId id="442" r:id="rId371"/>
    <p:sldId id="443" r:id="rId372"/>
    <p:sldId id="444" r:id="rId373"/>
    <p:sldId id="445" r:id="rId374"/>
    <p:sldId id="446" r:id="rId375"/>
    <p:sldId id="447" r:id="rId376"/>
    <p:sldId id="448" r:id="rId377"/>
    <p:sldId id="520" r:id="rId378"/>
    <p:sldId id="449" r:id="rId379"/>
    <p:sldId id="455" r:id="rId380"/>
    <p:sldId id="452" r:id="rId381"/>
    <p:sldId id="521" r:id="rId382"/>
    <p:sldId id="453" r:id="rId383"/>
    <p:sldId id="454" r:id="rId384"/>
    <p:sldId id="456" r:id="rId385"/>
    <p:sldId id="522" r:id="rId386"/>
    <p:sldId id="457" r:id="rId387"/>
    <p:sldId id="458" r:id="rId388"/>
    <p:sldId id="523" r:id="rId389"/>
    <p:sldId id="459" r:id="rId390"/>
    <p:sldId id="460" r:id="rId391"/>
    <p:sldId id="524" r:id="rId392"/>
    <p:sldId id="461" r:id="rId393"/>
    <p:sldId id="462" r:id="rId394"/>
    <p:sldId id="525" r:id="rId395"/>
    <p:sldId id="463" r:id="rId396"/>
    <p:sldId id="464" r:id="rId397"/>
    <p:sldId id="465" r:id="rId398"/>
    <p:sldId id="466" r:id="rId399"/>
    <p:sldId id="467" r:id="rId400"/>
    <p:sldId id="468" r:id="rId401"/>
    <p:sldId id="469" r:id="rId402"/>
    <p:sldId id="470" r:id="rId403"/>
    <p:sldId id="526" r:id="rId404"/>
    <p:sldId id="471" r:id="rId405"/>
    <p:sldId id="472" r:id="rId406"/>
    <p:sldId id="473" r:id="rId407"/>
    <p:sldId id="474" r:id="rId408"/>
    <p:sldId id="475" r:id="rId409"/>
    <p:sldId id="527" r:id="rId410"/>
    <p:sldId id="528" r:id="rId411"/>
    <p:sldId id="530" r:id="rId412"/>
    <p:sldId id="531" r:id="rId413"/>
    <p:sldId id="532" r:id="rId414"/>
    <p:sldId id="529" r:id="rId415"/>
    <p:sldId id="533" r:id="rId416"/>
    <p:sldId id="476" r:id="rId417"/>
    <p:sldId id="477" r:id="rId418"/>
    <p:sldId id="534" r:id="rId419"/>
    <p:sldId id="535" r:id="rId420"/>
    <p:sldId id="536" r:id="rId421"/>
    <p:sldId id="537" r:id="rId422"/>
    <p:sldId id="538" r:id="rId423"/>
    <p:sldId id="539" r:id="rId424"/>
    <p:sldId id="541" r:id="rId425"/>
    <p:sldId id="542" r:id="rId426"/>
    <p:sldId id="543" r:id="rId427"/>
    <p:sldId id="544" r:id="rId428"/>
    <p:sldId id="545" r:id="rId429"/>
    <p:sldId id="546" r:id="rId430"/>
    <p:sldId id="547" r:id="rId431"/>
    <p:sldId id="548" r:id="rId432"/>
    <p:sldId id="549" r:id="rId433"/>
    <p:sldId id="554" r:id="rId434"/>
    <p:sldId id="555" r:id="rId435"/>
    <p:sldId id="558" r:id="rId436"/>
    <p:sldId id="556" r:id="rId437"/>
    <p:sldId id="557" r:id="rId438"/>
    <p:sldId id="559" r:id="rId439"/>
    <p:sldId id="560" r:id="rId440"/>
    <p:sldId id="561" r:id="rId441"/>
    <p:sldId id="562" r:id="rId442"/>
    <p:sldId id="563" r:id="rId443"/>
    <p:sldId id="564" r:id="rId444"/>
    <p:sldId id="565" r:id="rId445"/>
    <p:sldId id="566" r:id="rId446"/>
    <p:sldId id="567" r:id="rId447"/>
    <p:sldId id="568" r:id="rId44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94033" autoAdjust="0"/>
  </p:normalViewPr>
  <p:slideViewPr>
    <p:cSldViewPr>
      <p:cViewPr>
        <p:scale>
          <a:sx n="70" d="100"/>
          <a:sy n="70" d="100"/>
        </p:scale>
        <p:origin x="-918"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99" Type="http://schemas.openxmlformats.org/officeDocument/2006/relationships/slide" Target="slides/slide271.xml"/><Relationship Id="rId21" Type="http://schemas.openxmlformats.org/officeDocument/2006/relationships/slideMaster" Target="slideMasters/slideMaster21.xml"/><Relationship Id="rId63" Type="http://schemas.openxmlformats.org/officeDocument/2006/relationships/slide" Target="slides/slide35.xml"/><Relationship Id="rId159" Type="http://schemas.openxmlformats.org/officeDocument/2006/relationships/slide" Target="slides/slide131.xml"/><Relationship Id="rId324" Type="http://schemas.openxmlformats.org/officeDocument/2006/relationships/slide" Target="slides/slide296.xml"/><Relationship Id="rId366" Type="http://schemas.openxmlformats.org/officeDocument/2006/relationships/slide" Target="slides/slide338.xml"/><Relationship Id="rId170" Type="http://schemas.openxmlformats.org/officeDocument/2006/relationships/slide" Target="slides/slide142.xml"/><Relationship Id="rId226" Type="http://schemas.openxmlformats.org/officeDocument/2006/relationships/slide" Target="slides/slide198.xml"/><Relationship Id="rId433" Type="http://schemas.openxmlformats.org/officeDocument/2006/relationships/slide" Target="slides/slide405.xml"/><Relationship Id="rId268" Type="http://schemas.openxmlformats.org/officeDocument/2006/relationships/slide" Target="slides/slide240.xml"/><Relationship Id="rId32" Type="http://schemas.openxmlformats.org/officeDocument/2006/relationships/slide" Target="slides/slide4.xml"/><Relationship Id="rId74" Type="http://schemas.openxmlformats.org/officeDocument/2006/relationships/slide" Target="slides/slide46.xml"/><Relationship Id="rId128" Type="http://schemas.openxmlformats.org/officeDocument/2006/relationships/slide" Target="slides/slide100.xml"/><Relationship Id="rId335" Type="http://schemas.openxmlformats.org/officeDocument/2006/relationships/slide" Target="slides/slide307.xml"/><Relationship Id="rId377" Type="http://schemas.openxmlformats.org/officeDocument/2006/relationships/slide" Target="slides/slide349.xml"/><Relationship Id="rId5" Type="http://schemas.openxmlformats.org/officeDocument/2006/relationships/slideMaster" Target="slideMasters/slideMaster5.xml"/><Relationship Id="rId181" Type="http://schemas.openxmlformats.org/officeDocument/2006/relationships/slide" Target="slides/slide153.xml"/><Relationship Id="rId237" Type="http://schemas.openxmlformats.org/officeDocument/2006/relationships/slide" Target="slides/slide209.xml"/><Relationship Id="rId402" Type="http://schemas.openxmlformats.org/officeDocument/2006/relationships/slide" Target="slides/slide374.xml"/><Relationship Id="rId279" Type="http://schemas.openxmlformats.org/officeDocument/2006/relationships/slide" Target="slides/slide251.xml"/><Relationship Id="rId444" Type="http://schemas.openxmlformats.org/officeDocument/2006/relationships/slide" Target="slides/slide416.xml"/><Relationship Id="rId43" Type="http://schemas.openxmlformats.org/officeDocument/2006/relationships/slide" Target="slides/slide15.xml"/><Relationship Id="rId139" Type="http://schemas.openxmlformats.org/officeDocument/2006/relationships/slide" Target="slides/slide111.xml"/><Relationship Id="rId290" Type="http://schemas.openxmlformats.org/officeDocument/2006/relationships/slide" Target="slides/slide262.xml"/><Relationship Id="rId304" Type="http://schemas.openxmlformats.org/officeDocument/2006/relationships/slide" Target="slides/slide276.xml"/><Relationship Id="rId346" Type="http://schemas.openxmlformats.org/officeDocument/2006/relationships/slide" Target="slides/slide318.xml"/><Relationship Id="rId388" Type="http://schemas.openxmlformats.org/officeDocument/2006/relationships/slide" Target="slides/slide360.xml"/><Relationship Id="rId85" Type="http://schemas.openxmlformats.org/officeDocument/2006/relationships/slide" Target="slides/slide57.xml"/><Relationship Id="rId150" Type="http://schemas.openxmlformats.org/officeDocument/2006/relationships/slide" Target="slides/slide122.xml"/><Relationship Id="rId192" Type="http://schemas.openxmlformats.org/officeDocument/2006/relationships/slide" Target="slides/slide164.xml"/><Relationship Id="rId206" Type="http://schemas.openxmlformats.org/officeDocument/2006/relationships/slide" Target="slides/slide178.xml"/><Relationship Id="rId413" Type="http://schemas.openxmlformats.org/officeDocument/2006/relationships/slide" Target="slides/slide385.xml"/><Relationship Id="rId248" Type="http://schemas.openxmlformats.org/officeDocument/2006/relationships/slide" Target="slides/slide220.xml"/><Relationship Id="rId12" Type="http://schemas.openxmlformats.org/officeDocument/2006/relationships/slideMaster" Target="slideMasters/slideMaster12.xml"/><Relationship Id="rId108" Type="http://schemas.openxmlformats.org/officeDocument/2006/relationships/slide" Target="slides/slide80.xml"/><Relationship Id="rId315" Type="http://schemas.openxmlformats.org/officeDocument/2006/relationships/slide" Target="slides/slide287.xml"/><Relationship Id="rId357" Type="http://schemas.openxmlformats.org/officeDocument/2006/relationships/slide" Target="slides/slide329.xml"/><Relationship Id="rId54" Type="http://schemas.openxmlformats.org/officeDocument/2006/relationships/slide" Target="slides/slide26.xml"/><Relationship Id="rId96" Type="http://schemas.openxmlformats.org/officeDocument/2006/relationships/slide" Target="slides/slide68.xml"/><Relationship Id="rId161" Type="http://schemas.openxmlformats.org/officeDocument/2006/relationships/slide" Target="slides/slide133.xml"/><Relationship Id="rId217" Type="http://schemas.openxmlformats.org/officeDocument/2006/relationships/slide" Target="slides/slide189.xml"/><Relationship Id="rId399" Type="http://schemas.openxmlformats.org/officeDocument/2006/relationships/slide" Target="slides/slide371.xml"/><Relationship Id="rId6" Type="http://schemas.openxmlformats.org/officeDocument/2006/relationships/slideMaster" Target="slideMasters/slideMaster6.xml"/><Relationship Id="rId238" Type="http://schemas.openxmlformats.org/officeDocument/2006/relationships/slide" Target="slides/slide210.xml"/><Relationship Id="rId259" Type="http://schemas.openxmlformats.org/officeDocument/2006/relationships/slide" Target="slides/slide231.xml"/><Relationship Id="rId424" Type="http://schemas.openxmlformats.org/officeDocument/2006/relationships/slide" Target="slides/slide396.xml"/><Relationship Id="rId445" Type="http://schemas.openxmlformats.org/officeDocument/2006/relationships/slide" Target="slides/slide417.xml"/><Relationship Id="rId23" Type="http://schemas.openxmlformats.org/officeDocument/2006/relationships/slideMaster" Target="slideMasters/slideMaster23.xml"/><Relationship Id="rId119" Type="http://schemas.openxmlformats.org/officeDocument/2006/relationships/slide" Target="slides/slide91.xml"/><Relationship Id="rId270" Type="http://schemas.openxmlformats.org/officeDocument/2006/relationships/slide" Target="slides/slide242.xml"/><Relationship Id="rId291" Type="http://schemas.openxmlformats.org/officeDocument/2006/relationships/slide" Target="slides/slide263.xml"/><Relationship Id="rId305" Type="http://schemas.openxmlformats.org/officeDocument/2006/relationships/slide" Target="slides/slide277.xml"/><Relationship Id="rId326" Type="http://schemas.openxmlformats.org/officeDocument/2006/relationships/slide" Target="slides/slide298.xml"/><Relationship Id="rId347" Type="http://schemas.openxmlformats.org/officeDocument/2006/relationships/slide" Target="slides/slide319.xml"/><Relationship Id="rId44" Type="http://schemas.openxmlformats.org/officeDocument/2006/relationships/slide" Target="slides/slide16.xml"/><Relationship Id="rId65" Type="http://schemas.openxmlformats.org/officeDocument/2006/relationships/slide" Target="slides/slide37.xml"/><Relationship Id="rId86" Type="http://schemas.openxmlformats.org/officeDocument/2006/relationships/slide" Target="slides/slide58.xml"/><Relationship Id="rId130" Type="http://schemas.openxmlformats.org/officeDocument/2006/relationships/slide" Target="slides/slide102.xml"/><Relationship Id="rId151" Type="http://schemas.openxmlformats.org/officeDocument/2006/relationships/slide" Target="slides/slide123.xml"/><Relationship Id="rId368" Type="http://schemas.openxmlformats.org/officeDocument/2006/relationships/slide" Target="slides/slide340.xml"/><Relationship Id="rId389" Type="http://schemas.openxmlformats.org/officeDocument/2006/relationships/slide" Target="slides/slide361.xml"/><Relationship Id="rId172" Type="http://schemas.openxmlformats.org/officeDocument/2006/relationships/slide" Target="slides/slide144.xml"/><Relationship Id="rId193" Type="http://schemas.openxmlformats.org/officeDocument/2006/relationships/slide" Target="slides/slide165.xml"/><Relationship Id="rId207" Type="http://schemas.openxmlformats.org/officeDocument/2006/relationships/slide" Target="slides/slide179.xml"/><Relationship Id="rId228" Type="http://schemas.openxmlformats.org/officeDocument/2006/relationships/slide" Target="slides/slide200.xml"/><Relationship Id="rId249" Type="http://schemas.openxmlformats.org/officeDocument/2006/relationships/slide" Target="slides/slide221.xml"/><Relationship Id="rId414" Type="http://schemas.openxmlformats.org/officeDocument/2006/relationships/slide" Target="slides/slide386.xml"/><Relationship Id="rId435" Type="http://schemas.openxmlformats.org/officeDocument/2006/relationships/slide" Target="slides/slide407.xml"/><Relationship Id="rId13" Type="http://schemas.openxmlformats.org/officeDocument/2006/relationships/slideMaster" Target="slideMasters/slideMaster13.xml"/><Relationship Id="rId109" Type="http://schemas.openxmlformats.org/officeDocument/2006/relationships/slide" Target="slides/slide81.xml"/><Relationship Id="rId260" Type="http://schemas.openxmlformats.org/officeDocument/2006/relationships/slide" Target="slides/slide232.xml"/><Relationship Id="rId281" Type="http://schemas.openxmlformats.org/officeDocument/2006/relationships/slide" Target="slides/slide253.xml"/><Relationship Id="rId316" Type="http://schemas.openxmlformats.org/officeDocument/2006/relationships/slide" Target="slides/slide288.xml"/><Relationship Id="rId337" Type="http://schemas.openxmlformats.org/officeDocument/2006/relationships/slide" Target="slides/slide309.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358" Type="http://schemas.openxmlformats.org/officeDocument/2006/relationships/slide" Target="slides/slide330.xml"/><Relationship Id="rId379" Type="http://schemas.openxmlformats.org/officeDocument/2006/relationships/slide" Target="slides/slide351.xml"/><Relationship Id="rId7" Type="http://schemas.openxmlformats.org/officeDocument/2006/relationships/slideMaster" Target="slideMasters/slideMaster7.xml"/><Relationship Id="rId162" Type="http://schemas.openxmlformats.org/officeDocument/2006/relationships/slide" Target="slides/slide134.xml"/><Relationship Id="rId183" Type="http://schemas.openxmlformats.org/officeDocument/2006/relationships/slide" Target="slides/slide155.xml"/><Relationship Id="rId218" Type="http://schemas.openxmlformats.org/officeDocument/2006/relationships/slide" Target="slides/slide190.xml"/><Relationship Id="rId239" Type="http://schemas.openxmlformats.org/officeDocument/2006/relationships/slide" Target="slides/slide211.xml"/><Relationship Id="rId390" Type="http://schemas.openxmlformats.org/officeDocument/2006/relationships/slide" Target="slides/slide362.xml"/><Relationship Id="rId404" Type="http://schemas.openxmlformats.org/officeDocument/2006/relationships/slide" Target="slides/slide376.xml"/><Relationship Id="rId425" Type="http://schemas.openxmlformats.org/officeDocument/2006/relationships/slide" Target="slides/slide397.xml"/><Relationship Id="rId446" Type="http://schemas.openxmlformats.org/officeDocument/2006/relationships/slide" Target="slides/slide418.xml"/><Relationship Id="rId250" Type="http://schemas.openxmlformats.org/officeDocument/2006/relationships/slide" Target="slides/slide222.xml"/><Relationship Id="rId271" Type="http://schemas.openxmlformats.org/officeDocument/2006/relationships/slide" Target="slides/slide243.xml"/><Relationship Id="rId292" Type="http://schemas.openxmlformats.org/officeDocument/2006/relationships/slide" Target="slides/slide264.xml"/><Relationship Id="rId306" Type="http://schemas.openxmlformats.org/officeDocument/2006/relationships/slide" Target="slides/slide278.xml"/><Relationship Id="rId24" Type="http://schemas.openxmlformats.org/officeDocument/2006/relationships/slideMaster" Target="slideMasters/slideMaster24.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31" Type="http://schemas.openxmlformats.org/officeDocument/2006/relationships/slide" Target="slides/slide103.xml"/><Relationship Id="rId327" Type="http://schemas.openxmlformats.org/officeDocument/2006/relationships/slide" Target="slides/slide299.xml"/><Relationship Id="rId348" Type="http://schemas.openxmlformats.org/officeDocument/2006/relationships/slide" Target="slides/slide320.xml"/><Relationship Id="rId369" Type="http://schemas.openxmlformats.org/officeDocument/2006/relationships/slide" Target="slides/slide341.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208" Type="http://schemas.openxmlformats.org/officeDocument/2006/relationships/slide" Target="slides/slide180.xml"/><Relationship Id="rId229" Type="http://schemas.openxmlformats.org/officeDocument/2006/relationships/slide" Target="slides/slide201.xml"/><Relationship Id="rId380" Type="http://schemas.openxmlformats.org/officeDocument/2006/relationships/slide" Target="slides/slide352.xml"/><Relationship Id="rId415" Type="http://schemas.openxmlformats.org/officeDocument/2006/relationships/slide" Target="slides/slide387.xml"/><Relationship Id="rId436" Type="http://schemas.openxmlformats.org/officeDocument/2006/relationships/slide" Target="slides/slide408.xml"/><Relationship Id="rId240" Type="http://schemas.openxmlformats.org/officeDocument/2006/relationships/slide" Target="slides/slide212.xml"/><Relationship Id="rId261" Type="http://schemas.openxmlformats.org/officeDocument/2006/relationships/slide" Target="slides/slide233.xml"/><Relationship Id="rId14" Type="http://schemas.openxmlformats.org/officeDocument/2006/relationships/slideMaster" Target="slideMasters/slideMaster14.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282" Type="http://schemas.openxmlformats.org/officeDocument/2006/relationships/slide" Target="slides/slide254.xml"/><Relationship Id="rId317" Type="http://schemas.openxmlformats.org/officeDocument/2006/relationships/slide" Target="slides/slide289.xml"/><Relationship Id="rId338" Type="http://schemas.openxmlformats.org/officeDocument/2006/relationships/slide" Target="slides/slide310.xml"/><Relationship Id="rId359" Type="http://schemas.openxmlformats.org/officeDocument/2006/relationships/slide" Target="slides/slide331.xml"/><Relationship Id="rId8" Type="http://schemas.openxmlformats.org/officeDocument/2006/relationships/slideMaster" Target="slideMasters/slideMaster8.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219" Type="http://schemas.openxmlformats.org/officeDocument/2006/relationships/slide" Target="slides/slide191.xml"/><Relationship Id="rId370" Type="http://schemas.openxmlformats.org/officeDocument/2006/relationships/slide" Target="slides/slide342.xml"/><Relationship Id="rId391" Type="http://schemas.openxmlformats.org/officeDocument/2006/relationships/slide" Target="slides/slide363.xml"/><Relationship Id="rId405" Type="http://schemas.openxmlformats.org/officeDocument/2006/relationships/slide" Target="slides/slide377.xml"/><Relationship Id="rId426" Type="http://schemas.openxmlformats.org/officeDocument/2006/relationships/slide" Target="slides/slide398.xml"/><Relationship Id="rId447" Type="http://schemas.openxmlformats.org/officeDocument/2006/relationships/slide" Target="slides/slide419.xml"/><Relationship Id="rId230" Type="http://schemas.openxmlformats.org/officeDocument/2006/relationships/slide" Target="slides/slide202.xml"/><Relationship Id="rId251" Type="http://schemas.openxmlformats.org/officeDocument/2006/relationships/slide" Target="slides/slide22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272" Type="http://schemas.openxmlformats.org/officeDocument/2006/relationships/slide" Target="slides/slide244.xml"/><Relationship Id="rId293" Type="http://schemas.openxmlformats.org/officeDocument/2006/relationships/slide" Target="slides/slide265.xml"/><Relationship Id="rId307" Type="http://schemas.openxmlformats.org/officeDocument/2006/relationships/slide" Target="slides/slide279.xml"/><Relationship Id="rId328" Type="http://schemas.openxmlformats.org/officeDocument/2006/relationships/slide" Target="slides/slide300.xml"/><Relationship Id="rId349" Type="http://schemas.openxmlformats.org/officeDocument/2006/relationships/slide" Target="slides/slide321.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95" Type="http://schemas.openxmlformats.org/officeDocument/2006/relationships/slide" Target="slides/slide167.xml"/><Relationship Id="rId209" Type="http://schemas.openxmlformats.org/officeDocument/2006/relationships/slide" Target="slides/slide181.xml"/><Relationship Id="rId360" Type="http://schemas.openxmlformats.org/officeDocument/2006/relationships/slide" Target="slides/slide332.xml"/><Relationship Id="rId381" Type="http://schemas.openxmlformats.org/officeDocument/2006/relationships/slide" Target="slides/slide353.xml"/><Relationship Id="rId416" Type="http://schemas.openxmlformats.org/officeDocument/2006/relationships/slide" Target="slides/slide388.xml"/><Relationship Id="rId220" Type="http://schemas.openxmlformats.org/officeDocument/2006/relationships/slide" Target="slides/slide192.xml"/><Relationship Id="rId241" Type="http://schemas.openxmlformats.org/officeDocument/2006/relationships/slide" Target="slides/slide213.xml"/><Relationship Id="rId437" Type="http://schemas.openxmlformats.org/officeDocument/2006/relationships/slide" Target="slides/slide409.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262" Type="http://schemas.openxmlformats.org/officeDocument/2006/relationships/slide" Target="slides/slide234.xml"/><Relationship Id="rId283" Type="http://schemas.openxmlformats.org/officeDocument/2006/relationships/slide" Target="slides/slide255.xml"/><Relationship Id="rId318" Type="http://schemas.openxmlformats.org/officeDocument/2006/relationships/slide" Target="slides/slide290.xml"/><Relationship Id="rId339" Type="http://schemas.openxmlformats.org/officeDocument/2006/relationships/slide" Target="slides/slide311.xml"/><Relationship Id="rId78" Type="http://schemas.openxmlformats.org/officeDocument/2006/relationships/slide" Target="slides/slide50.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64" Type="http://schemas.openxmlformats.org/officeDocument/2006/relationships/slide" Target="slides/slide136.xml"/><Relationship Id="rId185" Type="http://schemas.openxmlformats.org/officeDocument/2006/relationships/slide" Target="slides/slide157.xml"/><Relationship Id="rId350" Type="http://schemas.openxmlformats.org/officeDocument/2006/relationships/slide" Target="slides/slide322.xml"/><Relationship Id="rId371" Type="http://schemas.openxmlformats.org/officeDocument/2006/relationships/slide" Target="slides/slide343.xml"/><Relationship Id="rId406" Type="http://schemas.openxmlformats.org/officeDocument/2006/relationships/slide" Target="slides/slide378.xml"/><Relationship Id="rId9" Type="http://schemas.openxmlformats.org/officeDocument/2006/relationships/slideMaster" Target="slideMasters/slideMaster9.xml"/><Relationship Id="rId210" Type="http://schemas.openxmlformats.org/officeDocument/2006/relationships/slide" Target="slides/slide182.xml"/><Relationship Id="rId392" Type="http://schemas.openxmlformats.org/officeDocument/2006/relationships/slide" Target="slides/slide364.xml"/><Relationship Id="rId427" Type="http://schemas.openxmlformats.org/officeDocument/2006/relationships/slide" Target="slides/slide399.xml"/><Relationship Id="rId448" Type="http://schemas.openxmlformats.org/officeDocument/2006/relationships/slide" Target="slides/slide420.xml"/><Relationship Id="rId26" Type="http://schemas.openxmlformats.org/officeDocument/2006/relationships/slideMaster" Target="slideMasters/slideMaster26.xml"/><Relationship Id="rId231" Type="http://schemas.openxmlformats.org/officeDocument/2006/relationships/slide" Target="slides/slide203.xml"/><Relationship Id="rId252" Type="http://schemas.openxmlformats.org/officeDocument/2006/relationships/slide" Target="slides/slide224.xml"/><Relationship Id="rId273" Type="http://schemas.openxmlformats.org/officeDocument/2006/relationships/slide" Target="slides/slide245.xml"/><Relationship Id="rId294" Type="http://schemas.openxmlformats.org/officeDocument/2006/relationships/slide" Target="slides/slide266.xml"/><Relationship Id="rId308" Type="http://schemas.openxmlformats.org/officeDocument/2006/relationships/slide" Target="slides/slide280.xml"/><Relationship Id="rId329" Type="http://schemas.openxmlformats.org/officeDocument/2006/relationships/slide" Target="slides/slide301.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340" Type="http://schemas.openxmlformats.org/officeDocument/2006/relationships/slide" Target="slides/slide312.xml"/><Relationship Id="rId361" Type="http://schemas.openxmlformats.org/officeDocument/2006/relationships/slide" Target="slides/slide333.xml"/><Relationship Id="rId196" Type="http://schemas.openxmlformats.org/officeDocument/2006/relationships/slide" Target="slides/slide168.xml"/><Relationship Id="rId200" Type="http://schemas.openxmlformats.org/officeDocument/2006/relationships/slide" Target="slides/slide172.xml"/><Relationship Id="rId382" Type="http://schemas.openxmlformats.org/officeDocument/2006/relationships/slide" Target="slides/slide354.xml"/><Relationship Id="rId417" Type="http://schemas.openxmlformats.org/officeDocument/2006/relationships/slide" Target="slides/slide389.xml"/><Relationship Id="rId438" Type="http://schemas.openxmlformats.org/officeDocument/2006/relationships/slide" Target="slides/slide410.xml"/><Relationship Id="rId16" Type="http://schemas.openxmlformats.org/officeDocument/2006/relationships/slideMaster" Target="slideMasters/slideMaster16.xml"/><Relationship Id="rId221" Type="http://schemas.openxmlformats.org/officeDocument/2006/relationships/slide" Target="slides/slide193.xml"/><Relationship Id="rId242" Type="http://schemas.openxmlformats.org/officeDocument/2006/relationships/slide" Target="slides/slide214.xml"/><Relationship Id="rId263" Type="http://schemas.openxmlformats.org/officeDocument/2006/relationships/slide" Target="slides/slide235.xml"/><Relationship Id="rId284" Type="http://schemas.openxmlformats.org/officeDocument/2006/relationships/slide" Target="slides/slide256.xml"/><Relationship Id="rId319" Type="http://schemas.openxmlformats.org/officeDocument/2006/relationships/slide" Target="slides/slide291.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330" Type="http://schemas.openxmlformats.org/officeDocument/2006/relationships/slide" Target="slides/slide302.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351" Type="http://schemas.openxmlformats.org/officeDocument/2006/relationships/slide" Target="slides/slide323.xml"/><Relationship Id="rId372" Type="http://schemas.openxmlformats.org/officeDocument/2006/relationships/slide" Target="slides/slide344.xml"/><Relationship Id="rId393" Type="http://schemas.openxmlformats.org/officeDocument/2006/relationships/slide" Target="slides/slide365.xml"/><Relationship Id="rId407" Type="http://schemas.openxmlformats.org/officeDocument/2006/relationships/slide" Target="slides/slide379.xml"/><Relationship Id="rId428" Type="http://schemas.openxmlformats.org/officeDocument/2006/relationships/slide" Target="slides/slide400.xml"/><Relationship Id="rId449" Type="http://schemas.openxmlformats.org/officeDocument/2006/relationships/notesMaster" Target="notesMasters/notesMaster1.xml"/><Relationship Id="rId211" Type="http://schemas.openxmlformats.org/officeDocument/2006/relationships/slide" Target="slides/slide183.xml"/><Relationship Id="rId232" Type="http://schemas.openxmlformats.org/officeDocument/2006/relationships/slide" Target="slides/slide204.xml"/><Relationship Id="rId253" Type="http://schemas.openxmlformats.org/officeDocument/2006/relationships/slide" Target="slides/slide225.xml"/><Relationship Id="rId274" Type="http://schemas.openxmlformats.org/officeDocument/2006/relationships/slide" Target="slides/slide246.xml"/><Relationship Id="rId295" Type="http://schemas.openxmlformats.org/officeDocument/2006/relationships/slide" Target="slides/slide267.xml"/><Relationship Id="rId309" Type="http://schemas.openxmlformats.org/officeDocument/2006/relationships/slide" Target="slides/slide281.xml"/><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320" Type="http://schemas.openxmlformats.org/officeDocument/2006/relationships/slide" Target="slides/slide292.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341" Type="http://schemas.openxmlformats.org/officeDocument/2006/relationships/slide" Target="slides/slide313.xml"/><Relationship Id="rId362" Type="http://schemas.openxmlformats.org/officeDocument/2006/relationships/slide" Target="slides/slide334.xml"/><Relationship Id="rId383" Type="http://schemas.openxmlformats.org/officeDocument/2006/relationships/slide" Target="slides/slide355.xml"/><Relationship Id="rId418" Type="http://schemas.openxmlformats.org/officeDocument/2006/relationships/slide" Target="slides/slide390.xml"/><Relationship Id="rId439" Type="http://schemas.openxmlformats.org/officeDocument/2006/relationships/slide" Target="slides/slide411.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slide" Target="slides/slide215.xml"/><Relationship Id="rId264" Type="http://schemas.openxmlformats.org/officeDocument/2006/relationships/slide" Target="slides/slide236.xml"/><Relationship Id="rId285" Type="http://schemas.openxmlformats.org/officeDocument/2006/relationships/slide" Target="slides/slide257.xml"/><Relationship Id="rId450"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310" Type="http://schemas.openxmlformats.org/officeDocument/2006/relationships/slide" Target="slides/slide282.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331" Type="http://schemas.openxmlformats.org/officeDocument/2006/relationships/slide" Target="slides/slide303.xml"/><Relationship Id="rId352" Type="http://schemas.openxmlformats.org/officeDocument/2006/relationships/slide" Target="slides/slide324.xml"/><Relationship Id="rId373" Type="http://schemas.openxmlformats.org/officeDocument/2006/relationships/slide" Target="slides/slide345.xml"/><Relationship Id="rId394" Type="http://schemas.openxmlformats.org/officeDocument/2006/relationships/slide" Target="slides/slide366.xml"/><Relationship Id="rId408" Type="http://schemas.openxmlformats.org/officeDocument/2006/relationships/slide" Target="slides/slide380.xml"/><Relationship Id="rId429" Type="http://schemas.openxmlformats.org/officeDocument/2006/relationships/slide" Target="slides/slide401.xml"/><Relationship Id="rId1" Type="http://schemas.openxmlformats.org/officeDocument/2006/relationships/slideMaster" Target="slideMasters/slideMaster1.xml"/><Relationship Id="rId212" Type="http://schemas.openxmlformats.org/officeDocument/2006/relationships/slide" Target="slides/slide184.xml"/><Relationship Id="rId233" Type="http://schemas.openxmlformats.org/officeDocument/2006/relationships/slide" Target="slides/slide205.xml"/><Relationship Id="rId254" Type="http://schemas.openxmlformats.org/officeDocument/2006/relationships/slide" Target="slides/slide226.xml"/><Relationship Id="rId440" Type="http://schemas.openxmlformats.org/officeDocument/2006/relationships/slide" Target="slides/slide412.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275" Type="http://schemas.openxmlformats.org/officeDocument/2006/relationships/slide" Target="slides/slide247.xml"/><Relationship Id="rId296" Type="http://schemas.openxmlformats.org/officeDocument/2006/relationships/slide" Target="slides/slide268.xml"/><Relationship Id="rId300" Type="http://schemas.openxmlformats.org/officeDocument/2006/relationships/slide" Target="slides/slide272.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321" Type="http://schemas.openxmlformats.org/officeDocument/2006/relationships/slide" Target="slides/slide293.xml"/><Relationship Id="rId342" Type="http://schemas.openxmlformats.org/officeDocument/2006/relationships/slide" Target="slides/slide314.xml"/><Relationship Id="rId363" Type="http://schemas.openxmlformats.org/officeDocument/2006/relationships/slide" Target="slides/slide335.xml"/><Relationship Id="rId384" Type="http://schemas.openxmlformats.org/officeDocument/2006/relationships/slide" Target="slides/slide356.xml"/><Relationship Id="rId419" Type="http://schemas.openxmlformats.org/officeDocument/2006/relationships/slide" Target="slides/slide391.xml"/><Relationship Id="rId202" Type="http://schemas.openxmlformats.org/officeDocument/2006/relationships/slide" Target="slides/slide174.xml"/><Relationship Id="rId223" Type="http://schemas.openxmlformats.org/officeDocument/2006/relationships/slide" Target="slides/slide195.xml"/><Relationship Id="rId244" Type="http://schemas.openxmlformats.org/officeDocument/2006/relationships/slide" Target="slides/slide216.xml"/><Relationship Id="rId430" Type="http://schemas.openxmlformats.org/officeDocument/2006/relationships/slide" Target="slides/slide402.xml"/><Relationship Id="rId18" Type="http://schemas.openxmlformats.org/officeDocument/2006/relationships/slideMaster" Target="slideMasters/slideMaster18.xml"/><Relationship Id="rId39" Type="http://schemas.openxmlformats.org/officeDocument/2006/relationships/slide" Target="slides/slide11.xml"/><Relationship Id="rId265" Type="http://schemas.openxmlformats.org/officeDocument/2006/relationships/slide" Target="slides/slide237.xml"/><Relationship Id="rId286" Type="http://schemas.openxmlformats.org/officeDocument/2006/relationships/slide" Target="slides/slide258.xml"/><Relationship Id="rId451" Type="http://schemas.openxmlformats.org/officeDocument/2006/relationships/viewProps" Target="viewProps.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311" Type="http://schemas.openxmlformats.org/officeDocument/2006/relationships/slide" Target="slides/slide283.xml"/><Relationship Id="rId332" Type="http://schemas.openxmlformats.org/officeDocument/2006/relationships/slide" Target="slides/slide304.xml"/><Relationship Id="rId353" Type="http://schemas.openxmlformats.org/officeDocument/2006/relationships/slide" Target="slides/slide325.xml"/><Relationship Id="rId374" Type="http://schemas.openxmlformats.org/officeDocument/2006/relationships/slide" Target="slides/slide346.xml"/><Relationship Id="rId395" Type="http://schemas.openxmlformats.org/officeDocument/2006/relationships/slide" Target="slides/slide367.xml"/><Relationship Id="rId409" Type="http://schemas.openxmlformats.org/officeDocument/2006/relationships/slide" Target="slides/slide381.xml"/><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34" Type="http://schemas.openxmlformats.org/officeDocument/2006/relationships/slide" Target="slides/slide206.xml"/><Relationship Id="rId420" Type="http://schemas.openxmlformats.org/officeDocument/2006/relationships/slide" Target="slides/slide392.xml"/><Relationship Id="rId2" Type="http://schemas.openxmlformats.org/officeDocument/2006/relationships/slideMaster" Target="slideMasters/slideMaster2.xml"/><Relationship Id="rId29" Type="http://schemas.openxmlformats.org/officeDocument/2006/relationships/slide" Target="slides/slide1.xml"/><Relationship Id="rId255" Type="http://schemas.openxmlformats.org/officeDocument/2006/relationships/slide" Target="slides/slide227.xml"/><Relationship Id="rId276" Type="http://schemas.openxmlformats.org/officeDocument/2006/relationships/slide" Target="slides/slide248.xml"/><Relationship Id="rId297" Type="http://schemas.openxmlformats.org/officeDocument/2006/relationships/slide" Target="slides/slide269.xml"/><Relationship Id="rId441" Type="http://schemas.openxmlformats.org/officeDocument/2006/relationships/slide" Target="slides/slide413.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301" Type="http://schemas.openxmlformats.org/officeDocument/2006/relationships/slide" Target="slides/slide273.xml"/><Relationship Id="rId322" Type="http://schemas.openxmlformats.org/officeDocument/2006/relationships/slide" Target="slides/slide294.xml"/><Relationship Id="rId343" Type="http://schemas.openxmlformats.org/officeDocument/2006/relationships/slide" Target="slides/slide315.xml"/><Relationship Id="rId364" Type="http://schemas.openxmlformats.org/officeDocument/2006/relationships/slide" Target="slides/slide336.xml"/><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385" Type="http://schemas.openxmlformats.org/officeDocument/2006/relationships/slide" Target="slides/slide357.xml"/><Relationship Id="rId19" Type="http://schemas.openxmlformats.org/officeDocument/2006/relationships/slideMaster" Target="slideMasters/slideMaster19.xml"/><Relationship Id="rId224" Type="http://schemas.openxmlformats.org/officeDocument/2006/relationships/slide" Target="slides/slide196.xml"/><Relationship Id="rId245" Type="http://schemas.openxmlformats.org/officeDocument/2006/relationships/slide" Target="slides/slide217.xml"/><Relationship Id="rId266" Type="http://schemas.openxmlformats.org/officeDocument/2006/relationships/slide" Target="slides/slide238.xml"/><Relationship Id="rId287" Type="http://schemas.openxmlformats.org/officeDocument/2006/relationships/slide" Target="slides/slide259.xml"/><Relationship Id="rId410" Type="http://schemas.openxmlformats.org/officeDocument/2006/relationships/slide" Target="slides/slide382.xml"/><Relationship Id="rId431" Type="http://schemas.openxmlformats.org/officeDocument/2006/relationships/slide" Target="slides/slide403.xml"/><Relationship Id="rId452" Type="http://schemas.openxmlformats.org/officeDocument/2006/relationships/theme" Target="theme/theme1.xml"/><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312" Type="http://schemas.openxmlformats.org/officeDocument/2006/relationships/slide" Target="slides/slide284.xml"/><Relationship Id="rId333" Type="http://schemas.openxmlformats.org/officeDocument/2006/relationships/slide" Target="slides/slide305.xml"/><Relationship Id="rId354" Type="http://schemas.openxmlformats.org/officeDocument/2006/relationships/slide" Target="slides/slide326.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 Id="rId375" Type="http://schemas.openxmlformats.org/officeDocument/2006/relationships/slide" Target="slides/slide347.xml"/><Relationship Id="rId396" Type="http://schemas.openxmlformats.org/officeDocument/2006/relationships/slide" Target="slides/slide368.xml"/><Relationship Id="rId3" Type="http://schemas.openxmlformats.org/officeDocument/2006/relationships/slideMaster" Target="slideMasters/slideMaster3.xml"/><Relationship Id="rId214" Type="http://schemas.openxmlformats.org/officeDocument/2006/relationships/slide" Target="slides/slide186.xml"/><Relationship Id="rId235" Type="http://schemas.openxmlformats.org/officeDocument/2006/relationships/slide" Target="slides/slide207.xml"/><Relationship Id="rId256" Type="http://schemas.openxmlformats.org/officeDocument/2006/relationships/slide" Target="slides/slide228.xml"/><Relationship Id="rId277" Type="http://schemas.openxmlformats.org/officeDocument/2006/relationships/slide" Target="slides/slide249.xml"/><Relationship Id="rId298" Type="http://schemas.openxmlformats.org/officeDocument/2006/relationships/slide" Target="slides/slide270.xml"/><Relationship Id="rId400" Type="http://schemas.openxmlformats.org/officeDocument/2006/relationships/slide" Target="slides/slide372.xml"/><Relationship Id="rId421" Type="http://schemas.openxmlformats.org/officeDocument/2006/relationships/slide" Target="slides/slide393.xml"/><Relationship Id="rId442" Type="http://schemas.openxmlformats.org/officeDocument/2006/relationships/slide" Target="slides/slide414.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302" Type="http://schemas.openxmlformats.org/officeDocument/2006/relationships/slide" Target="slides/slide274.xml"/><Relationship Id="rId323" Type="http://schemas.openxmlformats.org/officeDocument/2006/relationships/slide" Target="slides/slide295.xml"/><Relationship Id="rId344" Type="http://schemas.openxmlformats.org/officeDocument/2006/relationships/slide" Target="slides/slide316.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179" Type="http://schemas.openxmlformats.org/officeDocument/2006/relationships/slide" Target="slides/slide151.xml"/><Relationship Id="rId365" Type="http://schemas.openxmlformats.org/officeDocument/2006/relationships/slide" Target="slides/slide337.xml"/><Relationship Id="rId386" Type="http://schemas.openxmlformats.org/officeDocument/2006/relationships/slide" Target="slides/slide358.xml"/><Relationship Id="rId190" Type="http://schemas.openxmlformats.org/officeDocument/2006/relationships/slide" Target="slides/slide162.xml"/><Relationship Id="rId204" Type="http://schemas.openxmlformats.org/officeDocument/2006/relationships/slide" Target="slides/slide176.xml"/><Relationship Id="rId225" Type="http://schemas.openxmlformats.org/officeDocument/2006/relationships/slide" Target="slides/slide197.xml"/><Relationship Id="rId246" Type="http://schemas.openxmlformats.org/officeDocument/2006/relationships/slide" Target="slides/slide218.xml"/><Relationship Id="rId267" Type="http://schemas.openxmlformats.org/officeDocument/2006/relationships/slide" Target="slides/slide239.xml"/><Relationship Id="rId288" Type="http://schemas.openxmlformats.org/officeDocument/2006/relationships/slide" Target="slides/slide260.xml"/><Relationship Id="rId411" Type="http://schemas.openxmlformats.org/officeDocument/2006/relationships/slide" Target="slides/slide383.xml"/><Relationship Id="rId432" Type="http://schemas.openxmlformats.org/officeDocument/2006/relationships/slide" Target="slides/slide404.xml"/><Relationship Id="rId453" Type="http://schemas.openxmlformats.org/officeDocument/2006/relationships/tableStyles" Target="tableStyles.xml"/><Relationship Id="rId106" Type="http://schemas.openxmlformats.org/officeDocument/2006/relationships/slide" Target="slides/slide78.xml"/><Relationship Id="rId127" Type="http://schemas.openxmlformats.org/officeDocument/2006/relationships/slide" Target="slides/slide99.xml"/><Relationship Id="rId313" Type="http://schemas.openxmlformats.org/officeDocument/2006/relationships/slide" Target="slides/slide285.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94" Type="http://schemas.openxmlformats.org/officeDocument/2006/relationships/slide" Target="slides/slide66.xml"/><Relationship Id="rId148" Type="http://schemas.openxmlformats.org/officeDocument/2006/relationships/slide" Target="slides/slide120.xml"/><Relationship Id="rId169" Type="http://schemas.openxmlformats.org/officeDocument/2006/relationships/slide" Target="slides/slide141.xml"/><Relationship Id="rId334" Type="http://schemas.openxmlformats.org/officeDocument/2006/relationships/slide" Target="slides/slide306.xml"/><Relationship Id="rId355" Type="http://schemas.openxmlformats.org/officeDocument/2006/relationships/slide" Target="slides/slide327.xml"/><Relationship Id="rId376" Type="http://schemas.openxmlformats.org/officeDocument/2006/relationships/slide" Target="slides/slide348.xml"/><Relationship Id="rId397" Type="http://schemas.openxmlformats.org/officeDocument/2006/relationships/slide" Target="slides/slide369.xml"/><Relationship Id="rId4" Type="http://schemas.openxmlformats.org/officeDocument/2006/relationships/slideMaster" Target="slideMasters/slideMaster4.xml"/><Relationship Id="rId180" Type="http://schemas.openxmlformats.org/officeDocument/2006/relationships/slide" Target="slides/slide152.xml"/><Relationship Id="rId215" Type="http://schemas.openxmlformats.org/officeDocument/2006/relationships/slide" Target="slides/slide187.xml"/><Relationship Id="rId236" Type="http://schemas.openxmlformats.org/officeDocument/2006/relationships/slide" Target="slides/slide208.xml"/><Relationship Id="rId257" Type="http://schemas.openxmlformats.org/officeDocument/2006/relationships/slide" Target="slides/slide229.xml"/><Relationship Id="rId278" Type="http://schemas.openxmlformats.org/officeDocument/2006/relationships/slide" Target="slides/slide250.xml"/><Relationship Id="rId401" Type="http://schemas.openxmlformats.org/officeDocument/2006/relationships/slide" Target="slides/slide373.xml"/><Relationship Id="rId422" Type="http://schemas.openxmlformats.org/officeDocument/2006/relationships/slide" Target="slides/slide394.xml"/><Relationship Id="rId443" Type="http://schemas.openxmlformats.org/officeDocument/2006/relationships/slide" Target="slides/slide415.xml"/><Relationship Id="rId303" Type="http://schemas.openxmlformats.org/officeDocument/2006/relationships/slide" Target="slides/slide275.xml"/><Relationship Id="rId42" Type="http://schemas.openxmlformats.org/officeDocument/2006/relationships/slide" Target="slides/slide14.xml"/><Relationship Id="rId84" Type="http://schemas.openxmlformats.org/officeDocument/2006/relationships/slide" Target="slides/slide56.xml"/><Relationship Id="rId138" Type="http://schemas.openxmlformats.org/officeDocument/2006/relationships/slide" Target="slides/slide110.xml"/><Relationship Id="rId345" Type="http://schemas.openxmlformats.org/officeDocument/2006/relationships/slide" Target="slides/slide317.xml"/><Relationship Id="rId387" Type="http://schemas.openxmlformats.org/officeDocument/2006/relationships/slide" Target="slides/slide359.xml"/><Relationship Id="rId191" Type="http://schemas.openxmlformats.org/officeDocument/2006/relationships/slide" Target="slides/slide163.xml"/><Relationship Id="rId205" Type="http://schemas.openxmlformats.org/officeDocument/2006/relationships/slide" Target="slides/slide177.xml"/><Relationship Id="rId247" Type="http://schemas.openxmlformats.org/officeDocument/2006/relationships/slide" Target="slides/slide219.xml"/><Relationship Id="rId412" Type="http://schemas.openxmlformats.org/officeDocument/2006/relationships/slide" Target="slides/slide384.xml"/><Relationship Id="rId107" Type="http://schemas.openxmlformats.org/officeDocument/2006/relationships/slide" Target="slides/slide79.xml"/><Relationship Id="rId289" Type="http://schemas.openxmlformats.org/officeDocument/2006/relationships/slide" Target="slides/slide261.xml"/><Relationship Id="rId11" Type="http://schemas.openxmlformats.org/officeDocument/2006/relationships/slideMaster" Target="slideMasters/slideMaster11.xml"/><Relationship Id="rId53" Type="http://schemas.openxmlformats.org/officeDocument/2006/relationships/slide" Target="slides/slide25.xml"/><Relationship Id="rId149" Type="http://schemas.openxmlformats.org/officeDocument/2006/relationships/slide" Target="slides/slide121.xml"/><Relationship Id="rId314" Type="http://schemas.openxmlformats.org/officeDocument/2006/relationships/slide" Target="slides/slide286.xml"/><Relationship Id="rId356" Type="http://schemas.openxmlformats.org/officeDocument/2006/relationships/slide" Target="slides/slide328.xml"/><Relationship Id="rId398" Type="http://schemas.openxmlformats.org/officeDocument/2006/relationships/slide" Target="slides/slide370.xml"/><Relationship Id="rId95" Type="http://schemas.openxmlformats.org/officeDocument/2006/relationships/slide" Target="slides/slide67.xml"/><Relationship Id="rId160" Type="http://schemas.openxmlformats.org/officeDocument/2006/relationships/slide" Target="slides/slide132.xml"/><Relationship Id="rId216" Type="http://schemas.openxmlformats.org/officeDocument/2006/relationships/slide" Target="slides/slide188.xml"/><Relationship Id="rId423" Type="http://schemas.openxmlformats.org/officeDocument/2006/relationships/slide" Target="slides/slide395.xml"/><Relationship Id="rId258" Type="http://schemas.openxmlformats.org/officeDocument/2006/relationships/slide" Target="slides/slide230.xml"/><Relationship Id="rId22" Type="http://schemas.openxmlformats.org/officeDocument/2006/relationships/slideMaster" Target="slideMasters/slideMaster22.xml"/><Relationship Id="rId64" Type="http://schemas.openxmlformats.org/officeDocument/2006/relationships/slide" Target="slides/slide36.xml"/><Relationship Id="rId118" Type="http://schemas.openxmlformats.org/officeDocument/2006/relationships/slide" Target="slides/slide90.xml"/><Relationship Id="rId325" Type="http://schemas.openxmlformats.org/officeDocument/2006/relationships/slide" Target="slides/slide297.xml"/><Relationship Id="rId367" Type="http://schemas.openxmlformats.org/officeDocument/2006/relationships/slide" Target="slides/slide339.xml"/><Relationship Id="rId171" Type="http://schemas.openxmlformats.org/officeDocument/2006/relationships/slide" Target="slides/slide143.xml"/><Relationship Id="rId227" Type="http://schemas.openxmlformats.org/officeDocument/2006/relationships/slide" Target="slides/slide199.xml"/><Relationship Id="rId269" Type="http://schemas.openxmlformats.org/officeDocument/2006/relationships/slide" Target="slides/slide241.xml"/><Relationship Id="rId434" Type="http://schemas.openxmlformats.org/officeDocument/2006/relationships/slide" Target="slides/slide406.xml"/><Relationship Id="rId33" Type="http://schemas.openxmlformats.org/officeDocument/2006/relationships/slide" Target="slides/slide5.xml"/><Relationship Id="rId129" Type="http://schemas.openxmlformats.org/officeDocument/2006/relationships/slide" Target="slides/slide101.xml"/><Relationship Id="rId280" Type="http://schemas.openxmlformats.org/officeDocument/2006/relationships/slide" Target="slides/slide252.xml"/><Relationship Id="rId336" Type="http://schemas.openxmlformats.org/officeDocument/2006/relationships/slide" Target="slides/slide308.xml"/><Relationship Id="rId75" Type="http://schemas.openxmlformats.org/officeDocument/2006/relationships/slide" Target="slides/slide47.xml"/><Relationship Id="rId140" Type="http://schemas.openxmlformats.org/officeDocument/2006/relationships/slide" Target="slides/slide112.xml"/><Relationship Id="rId182" Type="http://schemas.openxmlformats.org/officeDocument/2006/relationships/slide" Target="slides/slide154.xml"/><Relationship Id="rId378" Type="http://schemas.openxmlformats.org/officeDocument/2006/relationships/slide" Target="slides/slide350.xml"/><Relationship Id="rId403" Type="http://schemas.openxmlformats.org/officeDocument/2006/relationships/slide" Target="slides/slide37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image" Target="../media/image7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4.wmf"/></Relationships>
</file>

<file path=ppt/drawings/_rels/vmlDrawing5.v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image" Target="../media/image75.wmf"/></Relationships>
</file>

<file path=ppt/drawings/_rels/vmlDrawing6.v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image" Target="../media/image76.wmf"/></Relationships>
</file>

<file path=ppt/drawings/_rels/vmlDrawing7.v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image" Target="../media/image122.wmf"/></Relationships>
</file>

<file path=ppt/drawings/_rels/vmlDrawing8.v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image" Target="../media/image123.emf"/></Relationships>
</file>

<file path=ppt/ink/ink1.xml><?xml version="1.0" encoding="utf-8"?>
<inkml:ink xmlns:inkml="http://www.w3.org/2003/InkML">
  <inkml:definitions>
    <inkml:context xml:id="ctx0">
      <inkml:inkSource xml:id="inkSrc0">
        <inkml:traceFormat>
          <inkml:channel name="X" type="integer" max="1600" units="cm"/>
          <inkml:channel name="Y" type="integer" max="1200" units="cm"/>
        </inkml:traceFormat>
        <inkml:channelProperties>
          <inkml:channelProperty channel="X" name="resolution" value="50" units="1/cm"/>
          <inkml:channelProperty channel="Y" name="resolution" value="50" units="1/cm"/>
        </inkml:channelProperties>
      </inkml:inkSource>
      <inkml:timestamp xml:id="ts0" timeString="2013-03-18T07:21:20.3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F7540-8258-4212-9AFC-A32A5F860183}" type="datetimeFigureOut">
              <a:rPr lang="ru-RU" smtClean="0"/>
              <a:pPr/>
              <a:t>09.11.2024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4AC566-B50D-4C36-BF50-08377749751E}" type="slidenum">
              <a:rPr lang="ru-RU" smtClean="0"/>
              <a:pPr/>
              <a:t>‹#›</a:t>
            </a:fld>
            <a:endParaRPr lang="ru-RU"/>
          </a:p>
        </p:txBody>
      </p:sp>
    </p:spTree>
    <p:extLst>
      <p:ext uri="{BB962C8B-B14F-4D97-AF65-F5344CB8AC3E}">
        <p14:creationId xmlns:p14="http://schemas.microsoft.com/office/powerpoint/2010/main" val="1104094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F4AC566-B50D-4C36-BF50-08377749751E}" type="slidenum">
              <a:rPr lang="ru-RU" smtClean="0"/>
              <a:pPr/>
              <a:t>2</a:t>
            </a:fld>
            <a:endParaRPr lang="ru-RU"/>
          </a:p>
        </p:txBody>
      </p:sp>
    </p:spTree>
    <p:extLst>
      <p:ext uri="{BB962C8B-B14F-4D97-AF65-F5344CB8AC3E}">
        <p14:creationId xmlns:p14="http://schemas.microsoft.com/office/powerpoint/2010/main" val="3501790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effectLst/>
                <a:latin typeface="Times New Roman"/>
                <a:ea typeface="Times New Roman"/>
              </a:rPr>
              <a:t>Совокупность 32 канальных интервалов образует </a:t>
            </a:r>
            <a:r>
              <a:rPr lang="ru-RU" sz="1200" i="1" u="sng" dirty="0" smtClean="0">
                <a:effectLst/>
                <a:latin typeface="Times New Roman"/>
                <a:ea typeface="Times New Roman"/>
              </a:rPr>
              <a:t>цикл</a:t>
            </a:r>
            <a:r>
              <a:rPr lang="ru-RU" sz="1200" dirty="0" smtClean="0">
                <a:effectLst/>
                <a:latin typeface="Times New Roman"/>
                <a:ea typeface="Times New Roman"/>
              </a:rPr>
              <a:t> передачи </a:t>
            </a:r>
            <a:r>
              <a:rPr lang="ru-RU" sz="1200" i="1" dirty="0" smtClean="0">
                <a:effectLst/>
                <a:latin typeface="Times New Roman"/>
                <a:ea typeface="Times New Roman"/>
              </a:rPr>
              <a:t>Ц</a:t>
            </a:r>
            <a:r>
              <a:rPr lang="ru-RU" sz="1200" dirty="0" smtClean="0">
                <a:effectLst/>
                <a:latin typeface="Times New Roman"/>
                <a:ea typeface="Times New Roman"/>
              </a:rPr>
              <a:t>, длительность которого </a:t>
            </a:r>
            <a:r>
              <a:rPr lang="ru-RU" sz="1200" i="1" dirty="0" err="1" smtClean="0">
                <a:effectLst/>
                <a:latin typeface="Times New Roman"/>
                <a:ea typeface="Times New Roman"/>
              </a:rPr>
              <a:t>Т</a:t>
            </a:r>
            <a:r>
              <a:rPr lang="ru-RU" sz="1200" i="1" baseline="-25000" dirty="0" err="1" smtClean="0">
                <a:effectLst/>
                <a:latin typeface="Times New Roman"/>
                <a:ea typeface="Times New Roman"/>
              </a:rPr>
              <a:t>ц</a:t>
            </a:r>
            <a:r>
              <a:rPr lang="ru-RU" sz="1200" i="1" baseline="-25000" dirty="0" smtClean="0">
                <a:effectLst/>
                <a:latin typeface="Times New Roman"/>
                <a:ea typeface="Times New Roman"/>
              </a:rPr>
              <a:t> </a:t>
            </a:r>
            <a:r>
              <a:rPr lang="ru-RU" sz="1200" dirty="0" smtClean="0">
                <a:effectLst/>
                <a:latin typeface="Times New Roman"/>
                <a:ea typeface="Times New Roman"/>
              </a:rPr>
              <a:t>равна </a:t>
            </a:r>
            <a:r>
              <a:rPr lang="ru-RU" sz="1200" i="1" dirty="0" smtClean="0">
                <a:effectLst/>
                <a:latin typeface="Times New Roman"/>
                <a:ea typeface="Times New Roman"/>
              </a:rPr>
              <a:t>125мкс</a:t>
            </a:r>
            <a:r>
              <a:rPr lang="ru-RU" sz="1200" dirty="0" smtClean="0">
                <a:effectLst/>
                <a:latin typeface="Times New Roman"/>
                <a:ea typeface="Times New Roman"/>
              </a:rPr>
              <a:t> и соответствует периоду дискретизации  </a:t>
            </a:r>
            <a:r>
              <a:rPr lang="ru-RU" sz="1200" dirty="0" err="1" smtClean="0">
                <a:effectLst/>
                <a:latin typeface="Times New Roman"/>
                <a:ea typeface="Times New Roman"/>
              </a:rPr>
              <a:t>Т</a:t>
            </a:r>
            <a:r>
              <a:rPr lang="ru-RU" sz="1200" baseline="-25000" dirty="0" err="1" smtClean="0">
                <a:effectLst/>
                <a:latin typeface="Times New Roman"/>
                <a:ea typeface="Times New Roman"/>
              </a:rPr>
              <a:t>д</a:t>
            </a:r>
            <a:r>
              <a:rPr lang="ru-RU" sz="1200" dirty="0" smtClean="0">
                <a:effectLst/>
                <a:latin typeface="Times New Roman"/>
                <a:ea typeface="Times New Roman"/>
              </a:rPr>
              <a:t>. 16 циклов первичного цифрового потока (с Ц</a:t>
            </a:r>
            <a:r>
              <a:rPr lang="ru-RU" sz="1200" baseline="-25000" dirty="0" smtClean="0">
                <a:effectLst/>
                <a:latin typeface="Times New Roman"/>
                <a:ea typeface="Times New Roman"/>
              </a:rPr>
              <a:t>0</a:t>
            </a:r>
            <a:r>
              <a:rPr lang="ru-RU" sz="1200" dirty="0" smtClean="0">
                <a:effectLst/>
                <a:latin typeface="Times New Roman"/>
                <a:ea typeface="Times New Roman"/>
              </a:rPr>
              <a:t> по Ц</a:t>
            </a:r>
            <a:r>
              <a:rPr lang="ru-RU" sz="1200" baseline="-25000" dirty="0" smtClean="0">
                <a:effectLst/>
                <a:latin typeface="Times New Roman"/>
                <a:ea typeface="Times New Roman"/>
              </a:rPr>
              <a:t>15</a:t>
            </a:r>
            <a:r>
              <a:rPr lang="ru-RU" sz="1200" dirty="0" smtClean="0">
                <a:effectLst/>
                <a:latin typeface="Times New Roman"/>
                <a:ea typeface="Times New Roman"/>
              </a:rPr>
              <a:t>), в течение которых передаются сигналы управления и взаимодействия (СУВ) тридцати телефонных каналов, составляют </a:t>
            </a:r>
            <a:r>
              <a:rPr lang="ru-RU" sz="1200" i="1" u="sng" dirty="0" smtClean="0">
                <a:effectLst/>
                <a:latin typeface="Times New Roman"/>
                <a:ea typeface="Times New Roman"/>
              </a:rPr>
              <a:t>сверхцикл СЦ, </a:t>
            </a:r>
            <a:r>
              <a:rPr lang="ru-RU" sz="1200" dirty="0" smtClean="0">
                <a:effectLst/>
                <a:latin typeface="Times New Roman"/>
                <a:ea typeface="Times New Roman"/>
              </a:rPr>
              <a:t>длительность которого </a:t>
            </a:r>
            <a:r>
              <a:rPr lang="ru-RU" sz="1200" dirty="0" err="1" smtClean="0">
                <a:effectLst/>
                <a:latin typeface="Times New Roman"/>
                <a:ea typeface="Times New Roman"/>
              </a:rPr>
              <a:t>Т</a:t>
            </a:r>
            <a:r>
              <a:rPr lang="ru-RU" sz="1200" baseline="-25000" dirty="0" err="1" smtClean="0">
                <a:effectLst/>
                <a:latin typeface="Times New Roman"/>
                <a:ea typeface="Times New Roman"/>
              </a:rPr>
              <a:t>сц</a:t>
            </a:r>
            <a:r>
              <a:rPr lang="ru-RU" sz="1200" dirty="0" smtClean="0">
                <a:effectLst/>
                <a:latin typeface="Times New Roman"/>
                <a:ea typeface="Times New Roman"/>
              </a:rPr>
              <a:t> = 2 </a:t>
            </a:r>
            <a:r>
              <a:rPr lang="ru-RU" sz="1200" dirty="0" err="1" smtClean="0">
                <a:effectLst/>
                <a:latin typeface="Times New Roman"/>
                <a:ea typeface="Times New Roman"/>
              </a:rPr>
              <a:t>мс</a:t>
            </a:r>
            <a:r>
              <a:rPr lang="ru-RU" sz="1200" dirty="0" smtClean="0">
                <a:effectLst/>
                <a:latin typeface="Times New Roman"/>
                <a:ea typeface="Times New Roman"/>
              </a:rPr>
              <a:t>.</a:t>
            </a:r>
            <a:endParaRPr lang="ru-RU" dirty="0"/>
          </a:p>
        </p:txBody>
      </p:sp>
      <p:sp>
        <p:nvSpPr>
          <p:cNvPr id="4" name="Номер слайда 3"/>
          <p:cNvSpPr>
            <a:spLocks noGrp="1"/>
          </p:cNvSpPr>
          <p:nvPr>
            <p:ph type="sldNum" sz="quarter" idx="10"/>
          </p:nvPr>
        </p:nvSpPr>
        <p:spPr/>
        <p:txBody>
          <a:bodyPr/>
          <a:lstStyle/>
          <a:p>
            <a:fld id="{C78C4BD9-2D39-4CE0-90E3-006DEE259A2A}" type="slidenum">
              <a:rPr lang="ru-RU" smtClean="0">
                <a:solidFill>
                  <a:prstClr val="black"/>
                </a:solidFill>
              </a:rPr>
              <a:pPr/>
              <a:t>149</a:t>
            </a:fld>
            <a:endParaRPr lang="ru-RU">
              <a:solidFill>
                <a:prstClr val="black"/>
              </a:solidFill>
            </a:endParaRPr>
          </a:p>
        </p:txBody>
      </p:sp>
    </p:spTree>
    <p:extLst>
      <p:ext uri="{BB962C8B-B14F-4D97-AF65-F5344CB8AC3E}">
        <p14:creationId xmlns:p14="http://schemas.microsoft.com/office/powerpoint/2010/main" val="243622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F4AC566-B50D-4C36-BF50-08377749751E}" type="slidenum">
              <a:rPr lang="ru-RU" smtClean="0"/>
              <a:pPr/>
              <a:t>236</a:t>
            </a:fld>
            <a:endParaRPr lang="ru-RU"/>
          </a:p>
        </p:txBody>
      </p:sp>
    </p:spTree>
    <p:extLst>
      <p:ext uri="{BB962C8B-B14F-4D97-AF65-F5344CB8AC3E}">
        <p14:creationId xmlns:p14="http://schemas.microsoft.com/office/powerpoint/2010/main" val="274306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F4AC566-B50D-4C36-BF50-08377749751E}" type="slidenum">
              <a:rPr lang="ru-RU" smtClean="0"/>
              <a:pPr/>
              <a:t>347</a:t>
            </a:fld>
            <a:endParaRPr lang="ru-RU"/>
          </a:p>
        </p:txBody>
      </p:sp>
    </p:spTree>
    <p:extLst>
      <p:ext uri="{BB962C8B-B14F-4D97-AF65-F5344CB8AC3E}">
        <p14:creationId xmlns:p14="http://schemas.microsoft.com/office/powerpoint/2010/main" val="4015437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F4AC566-B50D-4C36-BF50-08377749751E}" type="slidenum">
              <a:rPr lang="ru-RU" smtClean="0"/>
              <a:pPr/>
              <a:t>394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BC00C18F-BCE5-4D93-9BEB-19EF82A1B7CD}" type="datetimeFigureOut">
              <a:rPr lang="ru-RU" smtClean="0"/>
              <a:pPr/>
              <a:t>09.11.2024</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836FBF9C-1258-4A1D-BC47-D229AA7625C2}"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C00C18F-BCE5-4D93-9BEB-19EF82A1B7CD}" type="datetimeFigureOut">
              <a:rPr lang="ru-RU" smtClean="0"/>
              <a:pPr/>
              <a:t>09.11.2024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6FBF9C-1258-4A1D-BC47-D229AA7625C2}" type="slidenum">
              <a:rPr lang="ru-RU" smtClean="0"/>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164939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491608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274652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952332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4267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63402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656530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817786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442707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72146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C00C18F-BCE5-4D93-9BEB-19EF82A1B7CD}" type="datetimeFigureOut">
              <a:rPr lang="ru-RU" smtClean="0"/>
              <a:pPr/>
              <a:t>09.11.2024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6FBF9C-1258-4A1D-BC47-D229AA7625C2}" type="slidenum">
              <a:rPr lang="ru-RU" smtClean="0"/>
              <a:pPr/>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691797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359662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869758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92435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48151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16034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463743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08361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111380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7121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62340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441430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81650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271638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904629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610839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12553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544668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448005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615568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4580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210769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258384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321032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59626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09853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080335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438998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00520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92744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15740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27813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92328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725159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955789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924790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468843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37448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771837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468990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85786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149558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4899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819237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622539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72413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915911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734556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652282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21184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25543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07012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845635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03854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942630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534162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783417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691561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350315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93595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15900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537516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126239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935523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62437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94393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32310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733500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55367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792800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31105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683430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54422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473428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03784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5604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568242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553688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285647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755403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789556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147028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851104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631183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42582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468279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50470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05352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29942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405853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755073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944450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246726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66536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642088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31019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42950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58411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BC00C18F-BCE5-4D93-9BEB-19EF82A1B7CD}" type="datetimeFigureOut">
              <a:rPr lang="ru-RU" smtClean="0"/>
              <a:pPr/>
              <a:t>09.11.2024</a:t>
            </a:fld>
            <a:endParaRPr lang="ru-RU"/>
          </a:p>
        </p:txBody>
      </p:sp>
      <p:sp>
        <p:nvSpPr>
          <p:cNvPr id="9" name="Номер слайда 8"/>
          <p:cNvSpPr>
            <a:spLocks noGrp="1"/>
          </p:cNvSpPr>
          <p:nvPr>
            <p:ph type="sldNum" sz="quarter" idx="15"/>
          </p:nvPr>
        </p:nvSpPr>
        <p:spPr/>
        <p:txBody>
          <a:bodyPr rtlCol="0"/>
          <a:lstStyle/>
          <a:p>
            <a:fld id="{836FBF9C-1258-4A1D-BC47-D229AA7625C2}"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814806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53443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234842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25031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550400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728938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6639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278507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869665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349059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84935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95250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258527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57749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257834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21886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73998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972522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9492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94096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020490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63541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8450610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369381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38429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457960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282604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269364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23487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39816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52979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416888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80190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832706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52456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44922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874576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092897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90703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40617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08991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0516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7675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12213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44084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9627125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11193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762020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931061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61667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758253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430862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45364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481648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26953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717814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356180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05935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363356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296479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4798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67671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21892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264319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51910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7604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041154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260744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31322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8077848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10729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36366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0387830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2440923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4952186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234137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1331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275976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20800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8623767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274405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176597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058396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917119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5176163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1337888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69953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5362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386547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890195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481467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974803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331656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0557237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845324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1786454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837262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427270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31595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5289264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770528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13653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1203945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85222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934692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01515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52575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863270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997568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5845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BC00C18F-BCE5-4D93-9BEB-19EF82A1B7CD}" type="datetimeFigureOut">
              <a:rPr lang="ru-RU" smtClean="0"/>
              <a:pPr/>
              <a:t>09.11.2024</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836FBF9C-1258-4A1D-BC47-D229AA7625C2}"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0448724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7240325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893375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0264962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0327562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9612480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4385795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539329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5480652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01618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42008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91252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26908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69877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52710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1479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96274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10077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18479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BC00C18F-BCE5-4D93-9BEB-19EF82A1B7CD}" type="datetimeFigureOut">
              <a:rPr lang="ru-RU" smtClean="0"/>
              <a:pPr/>
              <a:t>09.11.2024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6FBF9C-1258-4A1D-BC47-D229AA7625C2}"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89823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74754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28088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67104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50595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49204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25187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7469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5253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05483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BC00C18F-BCE5-4D93-9BEB-19EF82A1B7CD}" type="datetimeFigureOut">
              <a:rPr lang="ru-RU" smtClean="0"/>
              <a:pPr/>
              <a:t>09.11.2024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36FBF9C-1258-4A1D-BC47-D229AA7625C2}"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114138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2745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25152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1236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475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97665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4994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241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28108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47856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BC00C18F-BCE5-4D93-9BEB-19EF82A1B7CD}" type="datetimeFigureOut">
              <a:rPr lang="ru-RU" smtClean="0"/>
              <a:pPr/>
              <a:t>09.11.2024</a:t>
            </a:fld>
            <a:endParaRPr lang="ru-RU"/>
          </a:p>
        </p:txBody>
      </p:sp>
      <p:sp>
        <p:nvSpPr>
          <p:cNvPr id="7" name="Номер слайда 6"/>
          <p:cNvSpPr>
            <a:spLocks noGrp="1"/>
          </p:cNvSpPr>
          <p:nvPr>
            <p:ph type="sldNum" sz="quarter" idx="11"/>
          </p:nvPr>
        </p:nvSpPr>
        <p:spPr/>
        <p:txBody>
          <a:bodyPr rtlCol="0"/>
          <a:lstStyle/>
          <a:p>
            <a:fld id="{836FBF9C-1258-4A1D-BC47-D229AA7625C2}"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50445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2787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07734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58259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373835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948786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157192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424893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580300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8199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C00C18F-BCE5-4D93-9BEB-19EF82A1B7CD}" type="datetimeFigureOut">
              <a:rPr lang="ru-RU" smtClean="0"/>
              <a:pPr/>
              <a:t>09.11.2024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36FBF9C-1258-4A1D-BC47-D229AA7625C2}"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19409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90661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928896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24030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31049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329925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173415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896981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88260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478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BC00C18F-BCE5-4D93-9BEB-19EF82A1B7CD}" type="datetimeFigureOut">
              <a:rPr lang="ru-RU" smtClean="0"/>
              <a:pPr/>
              <a:t>09.11.2024</a:t>
            </a:fld>
            <a:endParaRPr lang="ru-RU"/>
          </a:p>
        </p:txBody>
      </p:sp>
      <p:sp>
        <p:nvSpPr>
          <p:cNvPr id="22" name="Номер слайда 21"/>
          <p:cNvSpPr>
            <a:spLocks noGrp="1"/>
          </p:cNvSpPr>
          <p:nvPr>
            <p:ph type="sldNum" sz="quarter" idx="15"/>
          </p:nvPr>
        </p:nvSpPr>
        <p:spPr/>
        <p:txBody>
          <a:bodyPr rtlCol="0"/>
          <a:lstStyle/>
          <a:p>
            <a:fld id="{836FBF9C-1258-4A1D-BC47-D229AA7625C2}"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97162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191704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05266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305184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700479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43777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68940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887324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609790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9006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BC00C18F-BCE5-4D93-9BEB-19EF82A1B7CD}" type="datetimeFigureOut">
              <a:rPr lang="ru-RU" smtClean="0"/>
              <a:pPr/>
              <a:t>09.11.2024</a:t>
            </a:fld>
            <a:endParaRPr lang="ru-RU"/>
          </a:p>
        </p:txBody>
      </p:sp>
      <p:sp>
        <p:nvSpPr>
          <p:cNvPr id="18" name="Номер слайда 17"/>
          <p:cNvSpPr>
            <a:spLocks noGrp="1"/>
          </p:cNvSpPr>
          <p:nvPr>
            <p:ph type="sldNum" sz="quarter" idx="11"/>
          </p:nvPr>
        </p:nvSpPr>
        <p:spPr/>
        <p:txBody>
          <a:bodyPr rtlCol="0"/>
          <a:lstStyle/>
          <a:p>
            <a:fld id="{836FBF9C-1258-4A1D-BC47-D229AA7625C2}"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1816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546601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27374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22028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00263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85329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643276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405184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05936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20534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BC00C18F-BCE5-4D93-9BEB-19EF82A1B7CD}" type="datetimeFigureOut">
              <a:rPr lang="ru-RU" smtClean="0"/>
              <a:pPr/>
              <a:t>09.11.2024</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836FBF9C-1258-4A1D-BC47-D229AA7625C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001069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221400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8508126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7361333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9960567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033609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0729487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420563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8992236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8590332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94104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4333899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7207998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7483327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865294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8918576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100884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0025205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0029647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17051181"/>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307599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782615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456546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462038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8035374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8658012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77C98-8748-456C-9346-70F64A4C17DC}" type="datetimeFigureOut">
              <a:rPr lang="ru-RU" smtClean="0">
                <a:solidFill>
                  <a:prstClr val="black">
                    <a:tint val="75000"/>
                  </a:prstClr>
                </a:solidFill>
              </a:rPr>
              <a:pPr/>
              <a:t>09.11.2024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B8C3-41F5-46D2-9805-632AE2CCD4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4618315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hyperlink" Target="https://internetnadachu.com/internet-v-derevne/"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hyperlink" Target="https://internetnadachu.com/leningradskaya-oblast/"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4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7.png"/><Relationship Id="rId1" Type="http://schemas.openxmlformats.org/officeDocument/2006/relationships/slideLayout" Target="../slideLayouts/slideLayout128.xml"/><Relationship Id="rId4" Type="http://schemas.openxmlformats.org/officeDocument/2006/relationships/image" Target="../media/image26.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8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1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1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16.xml"/></Relationships>
</file>

<file path=ppt/slides/_rels/slide1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1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1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9.xml"/></Relationships>
</file>

<file path=ppt/slides/_rels/slide1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0.xml"/></Relationships>
</file>

<file path=ppt/slides/_rels/slide1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1.xml"/></Relationships>
</file>

<file path=ppt/slides/_rels/slide1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2.xml"/></Relationships>
</file>

<file path=ppt/slides/_rels/slide1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93.xml"/></Relationships>
</file>

<file path=ppt/slides/_rels/slide1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2.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71.wmf"/></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3.wmf"/><Relationship Id="rId5" Type="http://schemas.openxmlformats.org/officeDocument/2006/relationships/oleObject" Target="../embeddings/oleObject4.bin"/><Relationship Id="rId4" Type="http://schemas.openxmlformats.org/officeDocument/2006/relationships/image" Target="../media/image72.wmf"/></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3.wmf"/><Relationship Id="rId5" Type="http://schemas.openxmlformats.org/officeDocument/2006/relationships/oleObject" Target="../embeddings/oleObject6.bin"/><Relationship Id="rId4" Type="http://schemas.openxmlformats.org/officeDocument/2006/relationships/image" Target="../media/image74.wmf"/></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5.wmf"/></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76.wmf"/></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emf"/><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30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22.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23.emf"/></Relationships>
</file>

<file path=ppt/slides/_rels/slide33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image" Target="../media/image140.jpe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2" Type="http://schemas.openxmlformats.org/officeDocument/2006/relationships/hyperlink" Target="http://www.intuit.ru/department/network/iptele/1/2.html#image.1.10" TargetMode="External"/><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travel-in-time.org/puteshestviya-vo-vremeni/pervobyitnyiy-chelovek/"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slideLayout" Target="../slideLayouts/slideLayout7.xml"/></Relationships>
</file>

<file path=ppt/slides/_rels/slide41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8950" y="1772816"/>
            <a:ext cx="8390736" cy="1334258"/>
          </a:xfrm>
        </p:spPr>
        <p:txBody>
          <a:bodyPr>
            <a:noAutofit/>
          </a:bodyPr>
          <a:lstStyle/>
          <a:p>
            <a:pPr algn="ctr">
              <a:lnSpc>
                <a:spcPct val="150000"/>
              </a:lnSpc>
            </a:pPr>
            <a:r>
              <a:rPr lang="ru-RU" sz="2800" i="1" u="sng" dirty="0">
                <a:solidFill>
                  <a:srgbClr val="C00000"/>
                </a:solidFill>
                <a:latin typeface="Times New Roman" pitchFamily="18" charset="0"/>
                <a:cs typeface="Times New Roman" pitchFamily="18" charset="0"/>
              </a:rPr>
              <a:t>Современные технологии в телекоммуникациях</a:t>
            </a:r>
            <a:endParaRPr lang="ru-RU" sz="2800" b="1" i="1" u="sng" dirty="0">
              <a:solidFill>
                <a:srgbClr val="C00000"/>
              </a:solidFill>
              <a:latin typeface="Times New Roman" pitchFamily="18" charset="0"/>
              <a:cs typeface="Times New Roman" pitchFamily="18" charset="0"/>
            </a:endParaRPr>
          </a:p>
        </p:txBody>
      </p:sp>
      <p:sp>
        <p:nvSpPr>
          <p:cNvPr id="3" name="Прямоугольник 2"/>
          <p:cNvSpPr/>
          <p:nvPr/>
        </p:nvSpPr>
        <p:spPr>
          <a:xfrm>
            <a:off x="4357686" y="6000768"/>
            <a:ext cx="4572000" cy="646331"/>
          </a:xfrm>
          <a:prstGeom prst="rect">
            <a:avLst/>
          </a:prstGeom>
        </p:spPr>
        <p:txBody>
          <a:bodyPr>
            <a:spAutoFit/>
          </a:bodyPr>
          <a:lstStyle/>
          <a:p>
            <a:pPr lvl="0" algn="just" fontAlgn="base">
              <a:spcBef>
                <a:spcPct val="0"/>
              </a:spcBef>
              <a:spcAft>
                <a:spcPct val="0"/>
              </a:spcAft>
            </a:pPr>
            <a:r>
              <a:rPr lang="ru-RU" b="1" dirty="0" smtClean="0">
                <a:latin typeface="Times New Roman" pitchFamily="18" charset="0"/>
                <a:ea typeface="Times New Roman" pitchFamily="18" charset="0"/>
                <a:cs typeface="Times New Roman" pitchFamily="18" charset="0"/>
              </a:rPr>
              <a:t>Каламов </a:t>
            </a:r>
            <a:r>
              <a:rPr lang="ru-RU" b="1" dirty="0" err="1" smtClean="0">
                <a:latin typeface="Times New Roman" pitchFamily="18" charset="0"/>
                <a:ea typeface="Times New Roman" pitchFamily="18" charset="0"/>
                <a:cs typeface="Times New Roman" pitchFamily="18" charset="0"/>
              </a:rPr>
              <a:t>Азизмамад</a:t>
            </a:r>
            <a:r>
              <a:rPr lang="ru-RU" b="1" dirty="0" smtClean="0">
                <a:latin typeface="Times New Roman" pitchFamily="18" charset="0"/>
                <a:ea typeface="Times New Roman" pitchFamily="18" charset="0"/>
                <a:cs typeface="Times New Roman" pitchFamily="18" charset="0"/>
              </a:rPr>
              <a:t> </a:t>
            </a:r>
            <a:r>
              <a:rPr lang="ru-RU" b="1" dirty="0" err="1" smtClean="0">
                <a:latin typeface="Times New Roman" pitchFamily="18" charset="0"/>
                <a:ea typeface="Times New Roman" pitchFamily="18" charset="0"/>
                <a:cs typeface="Times New Roman" pitchFamily="18" charset="0"/>
              </a:rPr>
              <a:t>Курбонмамадович</a:t>
            </a:r>
            <a:endParaRPr lang="ru-RU" b="1" dirty="0" smtClean="0">
              <a:latin typeface="Times New Roman" pitchFamily="18" charset="0"/>
              <a:cs typeface="Times New Roman" pitchFamily="18" charset="0"/>
            </a:endParaRPr>
          </a:p>
          <a:p>
            <a:pPr lvl="0" algn="just" eaLnBrk="0" fontAlgn="base" hangingPunct="0">
              <a:spcBef>
                <a:spcPct val="0"/>
              </a:spcBef>
              <a:spcAft>
                <a:spcPct val="0"/>
              </a:spcAft>
            </a:pPr>
            <a:r>
              <a:rPr lang="ru-RU" b="1" dirty="0" smtClean="0">
                <a:latin typeface="Times New Roman" pitchFamily="18" charset="0"/>
                <a:ea typeface="Times New Roman" pitchFamily="18" charset="0"/>
                <a:cs typeface="Times New Roman" pitchFamily="18" charset="0"/>
              </a:rPr>
              <a:t>Ст.преподаватель кафедры</a:t>
            </a:r>
            <a:r>
              <a:rPr lang="en-US" b="1" dirty="0" smtClean="0">
                <a:latin typeface="Times New Roman" pitchFamily="18" charset="0"/>
                <a:ea typeface="Times New Roman" pitchFamily="18" charset="0"/>
                <a:cs typeface="Times New Roman" pitchFamily="18" charset="0"/>
              </a:rPr>
              <a:t> </a:t>
            </a:r>
            <a:r>
              <a:rPr lang="ru-RU" b="1" dirty="0" smtClean="0">
                <a:latin typeface="Times New Roman" pitchFamily="18" charset="0"/>
                <a:ea typeface="Times New Roman" pitchFamily="18" charset="0"/>
                <a:cs typeface="Times New Roman" pitchFamily="18" charset="0"/>
              </a:rPr>
              <a:t> «Э и ТС»</a:t>
            </a:r>
            <a:r>
              <a:rPr lang="ru-RU" sz="1600" b="1"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3755817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8424936" cy="1809470"/>
          </a:xfrm>
          <a:prstGeom prst="rect">
            <a:avLst/>
          </a:prstGeom>
        </p:spPr>
        <p:txBody>
          <a:bodyPr wrap="square">
            <a:spAutoFit/>
          </a:bodyPr>
          <a:lstStyle/>
          <a:p>
            <a:pPr indent="540385" algn="just">
              <a:lnSpc>
                <a:spcPct val="150000"/>
              </a:lnSpc>
              <a:spcAft>
                <a:spcPts val="0"/>
              </a:spcAft>
            </a:pPr>
            <a:r>
              <a:rPr lang="ru-RU" sz="1900" dirty="0">
                <a:solidFill>
                  <a:srgbClr val="000000"/>
                </a:solidFill>
                <a:latin typeface="Times New Roman"/>
                <a:ea typeface="Courier New"/>
              </a:rPr>
              <a:t>На другом конце провода самописец набивал принятое сообщение на другую бумажную ленту. В последствии самописец заменили сигнализатором, преобразовавшим точки и тире в долгие и короткие  звуки. Операторы слушали сообщения и записывали их перевод. </a:t>
            </a:r>
            <a:endParaRPr lang="ru-RU" sz="1900" dirty="0">
              <a:solidFill>
                <a:srgbClr val="000000"/>
              </a:solidFill>
              <a:effectLst/>
              <a:latin typeface="Courier New"/>
              <a:ea typeface="Courier New"/>
            </a:endParaRPr>
          </a:p>
        </p:txBody>
      </p:sp>
      <p:sp>
        <p:nvSpPr>
          <p:cNvPr id="4" name="Прямоугольник 3"/>
          <p:cNvSpPr/>
          <p:nvPr/>
        </p:nvSpPr>
        <p:spPr>
          <a:xfrm>
            <a:off x="115043" y="1969395"/>
            <a:ext cx="8562128" cy="2248051"/>
          </a:xfrm>
          <a:prstGeom prst="rect">
            <a:avLst/>
          </a:prstGeom>
        </p:spPr>
        <p:txBody>
          <a:bodyPr wrap="square">
            <a:spAutoFit/>
          </a:bodyPr>
          <a:lstStyle/>
          <a:p>
            <a:pPr indent="531813" algn="just">
              <a:lnSpc>
                <a:spcPct val="150000"/>
              </a:lnSpc>
              <a:spcAft>
                <a:spcPts val="0"/>
              </a:spcAft>
            </a:pPr>
            <a:r>
              <a:rPr lang="ru-RU" sz="1900" b="1" dirty="0">
                <a:solidFill>
                  <a:srgbClr val="000000"/>
                </a:solidFill>
                <a:latin typeface="Times New Roman"/>
                <a:ea typeface="Courier New"/>
              </a:rPr>
              <a:t>Передача голоса - </a:t>
            </a:r>
            <a:r>
              <a:rPr lang="ru-RU" sz="1900" dirty="0">
                <a:solidFill>
                  <a:srgbClr val="000000"/>
                </a:solidFill>
                <a:latin typeface="Times New Roman"/>
                <a:ea typeface="Courier New"/>
              </a:rPr>
              <a:t>Некоторые изобретатели стремились разработать устройство, позволяющее людям разговаривать друг с другом на огромных расстояниях. Большой вклад такого устройства сделал Александр </a:t>
            </a:r>
            <a:r>
              <a:rPr lang="ru-RU" sz="1900" dirty="0" err="1">
                <a:solidFill>
                  <a:srgbClr val="000000"/>
                </a:solidFill>
                <a:latin typeface="Times New Roman"/>
                <a:ea typeface="Courier New"/>
              </a:rPr>
              <a:t>Грэхэм</a:t>
            </a:r>
            <a:r>
              <a:rPr lang="ru-RU" sz="1900" dirty="0">
                <a:solidFill>
                  <a:srgbClr val="000000"/>
                </a:solidFill>
                <a:latin typeface="Times New Roman"/>
                <a:ea typeface="Courier New"/>
              </a:rPr>
              <a:t> Белл (1847 – 1922), шотландец из Бостона. Он работал в школе для глухих, а позже преподавал в Бостонском университете.</a:t>
            </a:r>
            <a:endParaRPr lang="ru-RU" sz="1900" dirty="0">
              <a:solidFill>
                <a:srgbClr val="000000"/>
              </a:solidFill>
              <a:effectLst/>
              <a:latin typeface="Courier New"/>
              <a:ea typeface="Courier New"/>
            </a:endParaRPr>
          </a:p>
        </p:txBody>
      </p:sp>
      <p:sp>
        <p:nvSpPr>
          <p:cNvPr id="5" name="Прямоугольник 4"/>
          <p:cNvSpPr/>
          <p:nvPr/>
        </p:nvSpPr>
        <p:spPr>
          <a:xfrm>
            <a:off x="131549" y="4365104"/>
            <a:ext cx="8562128" cy="2232727"/>
          </a:xfrm>
          <a:prstGeom prst="rect">
            <a:avLst/>
          </a:prstGeom>
        </p:spPr>
        <p:txBody>
          <a:bodyPr wrap="square">
            <a:spAutoFit/>
          </a:bodyPr>
          <a:lstStyle/>
          <a:p>
            <a:pPr indent="355600" algn="just">
              <a:lnSpc>
                <a:spcPct val="150000"/>
              </a:lnSpc>
              <a:spcAft>
                <a:spcPts val="0"/>
              </a:spcAft>
            </a:pPr>
            <a:r>
              <a:rPr lang="ru-RU" sz="1900" dirty="0">
                <a:solidFill>
                  <a:srgbClr val="000000"/>
                </a:solidFill>
                <a:latin typeface="Times New Roman" pitchFamily="18" charset="0"/>
                <a:ea typeface="Courier New"/>
                <a:cs typeface="Times New Roman" pitchFamily="18" charset="0"/>
              </a:rPr>
              <a:t>Белл совместно с Томасом Уотсоном (1854 – 1934) сконструировали прибор, состоящий из передатчика (микрофона) и приемника (динамика).</a:t>
            </a:r>
          </a:p>
          <a:p>
            <a:pPr indent="355600" algn="just">
              <a:lnSpc>
                <a:spcPct val="150000"/>
              </a:lnSpc>
              <a:spcAft>
                <a:spcPts val="0"/>
              </a:spcAft>
            </a:pPr>
            <a:r>
              <a:rPr lang="ru-RU" sz="1900" dirty="0" smtClean="0">
                <a:solidFill>
                  <a:srgbClr val="000000"/>
                </a:solidFill>
                <a:latin typeface="Times New Roman" pitchFamily="18" charset="0"/>
                <a:ea typeface="Courier New"/>
                <a:cs typeface="Times New Roman" pitchFamily="18" charset="0"/>
              </a:rPr>
              <a:t>В </a:t>
            </a:r>
            <a:r>
              <a:rPr lang="ru-RU" sz="1900" dirty="0">
                <a:solidFill>
                  <a:srgbClr val="000000"/>
                </a:solidFill>
                <a:latin typeface="Times New Roman" pitchFamily="18" charset="0"/>
                <a:ea typeface="Courier New"/>
                <a:cs typeface="Times New Roman" pitchFamily="18" charset="0"/>
              </a:rPr>
              <a:t>микрофоне голос говорившего заставлял колебаться мембрану, вызывая колебания электрического тока. В динамике ток поступал на мембрану, заставляя ее колебаться и воспроизводить звуки человеческого голоса.</a:t>
            </a:r>
            <a:endParaRPr lang="ru-RU" sz="1900" dirty="0">
              <a:solidFill>
                <a:srgbClr val="000000"/>
              </a:solidFill>
              <a:effectLst/>
              <a:latin typeface="Times New Roman" pitchFamily="18" charset="0"/>
              <a:ea typeface="Courier New"/>
              <a:cs typeface="Times New Roman" pitchFamily="18" charset="0"/>
            </a:endParaRPr>
          </a:p>
        </p:txBody>
      </p:sp>
    </p:spTree>
    <p:extLst>
      <p:ext uri="{BB962C8B-B14F-4D97-AF65-F5344CB8AC3E}">
        <p14:creationId xmlns:p14="http://schemas.microsoft.com/office/powerpoint/2010/main" val="25490691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6322" y="404664"/>
            <a:ext cx="8352928" cy="6119945"/>
          </a:xfrm>
          <a:prstGeom prst="rect">
            <a:avLst/>
          </a:prstGeom>
        </p:spPr>
        <p:txBody>
          <a:bodyPr wrap="square">
            <a:spAutoFit/>
          </a:bodyPr>
          <a:lstStyle/>
          <a:p>
            <a:pPr marL="14605" marR="14605" indent="442595" algn="just">
              <a:lnSpc>
                <a:spcPct val="150000"/>
              </a:lnSpc>
              <a:spcBef>
                <a:spcPts val="1800"/>
              </a:spcBef>
              <a:spcAft>
                <a:spcPts val="0"/>
              </a:spcAft>
            </a:pPr>
            <a:r>
              <a:rPr lang="ru-RU" sz="2400" dirty="0">
                <a:solidFill>
                  <a:srgbClr val="000000"/>
                </a:solidFill>
                <a:latin typeface="Times New Roman" pitchFamily="18" charset="0"/>
                <a:ea typeface="Corbel"/>
                <a:cs typeface="Times New Roman" pitchFamily="18" charset="0"/>
              </a:rPr>
              <a:t>При использовании </a:t>
            </a:r>
            <a:r>
              <a:rPr lang="ru-RU" sz="2400" dirty="0" err="1">
                <a:solidFill>
                  <a:srgbClr val="000000"/>
                </a:solidFill>
                <a:latin typeface="Times New Roman" pitchFamily="18" charset="0"/>
                <a:ea typeface="Corbel"/>
                <a:cs typeface="Times New Roman" pitchFamily="18" charset="0"/>
              </a:rPr>
              <a:t>восьмислотового</a:t>
            </a:r>
            <a:r>
              <a:rPr lang="ru-RU" sz="2400" dirty="0">
                <a:solidFill>
                  <a:srgbClr val="000000"/>
                </a:solidFill>
                <a:latin typeface="Times New Roman" pitchFamily="18" charset="0"/>
                <a:ea typeface="Corbel"/>
                <a:cs typeface="Times New Roman" pitchFamily="18" charset="0"/>
              </a:rPr>
              <a:t> кадра </a:t>
            </a:r>
            <a:r>
              <a:rPr lang="en-US" sz="2400" dirty="0">
                <a:solidFill>
                  <a:srgbClr val="000000"/>
                </a:solidFill>
                <a:latin typeface="Times New Roman" pitchFamily="18" charset="0"/>
                <a:ea typeface="Corbel"/>
                <a:cs typeface="Times New Roman" pitchFamily="18" charset="0"/>
              </a:rPr>
              <a:t>TDMA</a:t>
            </a:r>
            <a:r>
              <a:rPr lang="ru-RU" sz="2400" dirty="0">
                <a:solidFill>
                  <a:srgbClr val="000000"/>
                </a:solidFill>
                <a:latin typeface="Times New Roman" pitchFamily="18" charset="0"/>
                <a:ea typeface="Corbel"/>
                <a:cs typeface="Times New Roman" pitchFamily="18" charset="0"/>
              </a:rPr>
              <a:t> и 248 физических полудуплексных каналов (это 124 канала х 2) теоретически обеспечивается передача 8 </a:t>
            </a:r>
            <a:r>
              <a:rPr lang="en-US" sz="2400" dirty="0">
                <a:solidFill>
                  <a:srgbClr val="000000"/>
                </a:solidFill>
                <a:latin typeface="Times New Roman" pitchFamily="18" charset="0"/>
                <a:ea typeface="Corbel"/>
                <a:cs typeface="Times New Roman" pitchFamily="18" charset="0"/>
              </a:rPr>
              <a:t>x</a:t>
            </a:r>
            <a:r>
              <a:rPr lang="ru-RU" sz="2400" dirty="0">
                <a:solidFill>
                  <a:srgbClr val="000000"/>
                </a:solidFill>
                <a:latin typeface="Times New Roman" pitchFamily="18" charset="0"/>
                <a:ea typeface="Corbel"/>
                <a:cs typeface="Times New Roman" pitchFamily="18" charset="0"/>
              </a:rPr>
              <a:t> 248 = 1984 логических полу дуплексных каналов на каждую ячейку. Каналы называют полу дуплексными потому, что при соединении двух абонентов их разговор передается поочередно (один говорит, - другой слушает). На самом деле обеспечивается передача только 283 (из расчета 1984/7) логических полудуплексных каналов на ячейку. Это обусловлено тем, что в каждой ячейке можно использовать только семь пар из общего количества частот (рис. 11.5).</a:t>
            </a:r>
            <a:endParaRPr lang="ru-RU" sz="24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94327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5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64"/>
            <a:ext cx="8208912" cy="5760640"/>
          </a:xfrm>
          <a:prstGeom prst="rect">
            <a:avLst/>
          </a:prstGeom>
          <a:noFill/>
          <a:ln>
            <a:noFill/>
          </a:ln>
        </p:spPr>
      </p:pic>
      <p:graphicFrame>
        <p:nvGraphicFramePr>
          <p:cNvPr id="3" name="Таблица 2"/>
          <p:cNvGraphicFramePr>
            <a:graphicFrameLocks noGrp="1"/>
          </p:cNvGraphicFramePr>
          <p:nvPr>
            <p:extLst>
              <p:ext uri="{D42A27DB-BD31-4B8C-83A1-F6EECF244321}">
                <p14:modId xmlns:p14="http://schemas.microsoft.com/office/powerpoint/2010/main" val="1194287251"/>
              </p:ext>
            </p:extLst>
          </p:nvPr>
        </p:nvGraphicFramePr>
        <p:xfrm>
          <a:off x="611560" y="6021288"/>
          <a:ext cx="7467600" cy="670560"/>
        </p:xfrm>
        <a:graphic>
          <a:graphicData uri="http://schemas.openxmlformats.org/drawingml/2006/table">
            <a:tbl>
              <a:tblPr/>
              <a:tblGrid>
                <a:gridCol w="7467600"/>
              </a:tblGrid>
              <a:tr h="626046">
                <a:tc>
                  <a:txBody>
                    <a:bodyPr/>
                    <a:lstStyle/>
                    <a:p>
                      <a:pPr algn="ctr">
                        <a:spcAft>
                          <a:spcPts val="0"/>
                        </a:spcAft>
                      </a:pPr>
                      <a:r>
                        <a:rPr lang="ru-RU" sz="2200" b="0" i="0" u="none" strike="noStrike" spc="0" dirty="0">
                          <a:solidFill>
                            <a:srgbClr val="000000"/>
                          </a:solidFill>
                          <a:effectLst/>
                          <a:latin typeface="Times New Roman" pitchFamily="18" charset="0"/>
                          <a:ea typeface="Trebuchet MS"/>
                          <a:cs typeface="Times New Roman" pitchFamily="18" charset="0"/>
                        </a:rPr>
                        <a:t>Рис. 11.5. Распределение частот физических каналов между ячейками: г-радиус ячейки; </a:t>
                      </a:r>
                      <a:r>
                        <a:rPr lang="en-US" sz="2200" b="0" i="0" u="none" strike="noStrike" spc="0" dirty="0">
                          <a:solidFill>
                            <a:srgbClr val="000000"/>
                          </a:solidFill>
                          <a:effectLst/>
                          <a:latin typeface="Times New Roman" pitchFamily="18" charset="0"/>
                          <a:ea typeface="Trebuchet MS"/>
                          <a:cs typeface="Times New Roman" pitchFamily="18" charset="0"/>
                        </a:rPr>
                        <a:t>d</a:t>
                      </a:r>
                      <a:r>
                        <a:rPr lang="ru-RU" sz="2200" b="0" i="0" u="none" strike="noStrike" spc="0" dirty="0">
                          <a:solidFill>
                            <a:srgbClr val="000000"/>
                          </a:solidFill>
                          <a:effectLst/>
                          <a:latin typeface="Times New Roman" pitchFamily="18" charset="0"/>
                          <a:ea typeface="Trebuchet MS"/>
                          <a:cs typeface="Times New Roman" pitchFamily="18" charset="0"/>
                        </a:rPr>
                        <a:t>-защитный интервал</a:t>
                      </a:r>
                      <a:endParaRPr lang="ru-RU" sz="2200" u="none" dirty="0">
                        <a:solidFill>
                          <a:srgbClr val="000000"/>
                        </a:solidFill>
                        <a:effectLst/>
                        <a:latin typeface="Times New Roman" pitchFamily="18" charset="0"/>
                        <a:ea typeface="Courier New"/>
                        <a:cs typeface="Times New Roman" pitchFamily="18" charset="0"/>
                      </a:endParaRPr>
                    </a:p>
                  </a:txBody>
                  <a:tcPr marL="0" marR="0" marT="0" marB="0">
                    <a:lnL>
                      <a:noFill/>
                    </a:lnL>
                    <a:lnR>
                      <a:noFill/>
                    </a:lnR>
                    <a:lnT>
                      <a:noFill/>
                    </a:lnT>
                    <a:lnB>
                      <a:noFill/>
                    </a:lnB>
                  </a:tcPr>
                </a:tc>
              </a:tr>
            </a:tbl>
          </a:graphicData>
        </a:graphic>
      </p:graphicFrame>
      <p:sp>
        <p:nvSpPr>
          <p:cNvPr id="4" name="Rectangle 1"/>
          <p:cNvSpPr>
            <a:spLocks noChangeArrowheads="1"/>
          </p:cNvSpPr>
          <p:nvPr/>
        </p:nvSpPr>
        <p:spPr bwMode="auto">
          <a:xfrm>
            <a:off x="457200" y="2874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155610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496944" cy="6324808"/>
          </a:xfrm>
          <a:prstGeom prst="rect">
            <a:avLst/>
          </a:prstGeom>
        </p:spPr>
        <p:txBody>
          <a:bodyPr wrap="square">
            <a:spAutoFit/>
          </a:bodyPr>
          <a:lstStyle/>
          <a:p>
            <a:pPr marL="14605" indent="444500"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Каждый из частотных каналов разделен на 8 временных слотов длиной577 </a:t>
            </a:r>
            <a:r>
              <a:rPr lang="ru-RU" sz="2000" dirty="0" err="1">
                <a:solidFill>
                  <a:srgbClr val="000000"/>
                </a:solidFill>
                <a:latin typeface="Times New Roman" pitchFamily="18" charset="0"/>
                <a:ea typeface="Corbel"/>
                <a:cs typeface="Times New Roman" pitchFamily="18" charset="0"/>
              </a:rPr>
              <a:t>мс</a:t>
            </a:r>
            <a:r>
              <a:rPr lang="ru-RU" sz="2000" dirty="0">
                <a:solidFill>
                  <a:srgbClr val="000000"/>
                </a:solidFill>
                <a:latin typeface="Times New Roman" pitchFamily="18" charset="0"/>
                <a:ea typeface="Corbel"/>
                <a:cs typeface="Times New Roman" pitchFamily="18" charset="0"/>
              </a:rPr>
              <a:t> (15/26 </a:t>
            </a:r>
            <a:r>
              <a:rPr lang="ru-RU" sz="2000" dirty="0" err="1">
                <a:solidFill>
                  <a:srgbClr val="000000"/>
                </a:solidFill>
                <a:latin typeface="Times New Roman" pitchFamily="18" charset="0"/>
                <a:ea typeface="Corbel"/>
                <a:cs typeface="Times New Roman" pitchFamily="18" charset="0"/>
              </a:rPr>
              <a:t>мс</a:t>
            </a:r>
            <a:r>
              <a:rPr lang="ru-RU" sz="2000" dirty="0">
                <a:solidFill>
                  <a:srgbClr val="000000"/>
                </a:solidFill>
                <a:latin typeface="Times New Roman" pitchFamily="18" charset="0"/>
                <a:ea typeface="Corbel"/>
                <a:cs typeface="Times New Roman" pitchFamily="18" charset="0"/>
              </a:rPr>
              <a:t>). Эти слоты составляют </a:t>
            </a:r>
            <a:r>
              <a:rPr lang="en-US" sz="2000" dirty="0">
                <a:solidFill>
                  <a:srgbClr val="000000"/>
                </a:solidFill>
                <a:latin typeface="Times New Roman" pitchFamily="18" charset="0"/>
                <a:ea typeface="Corbel"/>
                <a:cs typeface="Times New Roman" pitchFamily="18" charset="0"/>
              </a:rPr>
              <a:t>TDMA</a:t>
            </a:r>
            <a:r>
              <a:rPr lang="ru-RU" sz="2000" dirty="0">
                <a:solidFill>
                  <a:srgbClr val="000000"/>
                </a:solidFill>
                <a:latin typeface="Times New Roman" pitchFamily="18" charset="0"/>
                <a:ea typeface="Corbel"/>
                <a:cs typeface="Times New Roman" pitchFamily="18" charset="0"/>
              </a:rPr>
              <a:t>-кадр длиной 4,615 </a:t>
            </a:r>
            <a:r>
              <a:rPr lang="ru-RU" sz="2000" dirty="0" err="1">
                <a:solidFill>
                  <a:srgbClr val="000000"/>
                </a:solidFill>
                <a:latin typeface="Times New Roman" pitchFamily="18" charset="0"/>
                <a:ea typeface="Corbel"/>
                <a:cs typeface="Times New Roman" pitchFamily="18" charset="0"/>
              </a:rPr>
              <a:t>мс</a:t>
            </a:r>
            <a:r>
              <a:rPr lang="ru-RU" sz="2000" dirty="0">
                <a:solidFill>
                  <a:srgbClr val="000000"/>
                </a:solidFill>
                <a:latin typeface="Times New Roman" pitchFamily="18" charset="0"/>
                <a:ea typeface="Corbel"/>
                <a:cs typeface="Times New Roman" pitchFamily="18" charset="0"/>
              </a:rPr>
              <a:t> (120/26 </a:t>
            </a:r>
            <a:r>
              <a:rPr lang="ru-RU" sz="2000" dirty="0" err="1">
                <a:solidFill>
                  <a:srgbClr val="000000"/>
                </a:solidFill>
                <a:latin typeface="Times New Roman" pitchFamily="18" charset="0"/>
                <a:ea typeface="Corbel"/>
                <a:cs typeface="Times New Roman" pitchFamily="18" charset="0"/>
              </a:rPr>
              <a:t>мс</a:t>
            </a:r>
            <a:r>
              <a:rPr lang="ru-RU" sz="2000" dirty="0">
                <a:solidFill>
                  <a:srgbClr val="000000"/>
                </a:solidFill>
                <a:latin typeface="Times New Roman" pitchFamily="18" charset="0"/>
                <a:ea typeface="Corbel"/>
                <a:cs typeface="Times New Roman" pitchFamily="18" charset="0"/>
              </a:rPr>
              <a:t>). Повторение отдельно взятого временного слота каждые 4,615 </a:t>
            </a:r>
            <a:r>
              <a:rPr lang="ru-RU" sz="2000" dirty="0" err="1">
                <a:solidFill>
                  <a:srgbClr val="000000"/>
                </a:solidFill>
                <a:latin typeface="Times New Roman" pitchFamily="18" charset="0"/>
                <a:ea typeface="Corbel"/>
                <a:cs typeface="Times New Roman" pitchFamily="18" charset="0"/>
              </a:rPr>
              <a:t>мс</a:t>
            </a:r>
            <a:r>
              <a:rPr lang="ru-RU" sz="2000" dirty="0">
                <a:solidFill>
                  <a:srgbClr val="000000"/>
                </a:solidFill>
                <a:latin typeface="Times New Roman" pitchFamily="18" charset="0"/>
                <a:ea typeface="Corbel"/>
                <a:cs typeface="Times New Roman" pitchFamily="18" charset="0"/>
              </a:rPr>
              <a:t> образует один основной канал (логический канал).</a:t>
            </a:r>
            <a:endParaRPr lang="ru-RU" sz="2000" dirty="0">
              <a:latin typeface="Times New Roman" pitchFamily="18" charset="0"/>
              <a:ea typeface="Times New Roman"/>
              <a:cs typeface="Times New Roman" pitchFamily="18" charset="0"/>
            </a:endParaRPr>
          </a:p>
          <a:p>
            <a:pPr marL="14605" marR="12700" indent="444500"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В системах связи стандарта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 различают два вида каналов - каналы трафика </a:t>
            </a:r>
            <a:r>
              <a:rPr lang="en-US" sz="2000" dirty="0">
                <a:solidFill>
                  <a:srgbClr val="000000"/>
                </a:solidFill>
                <a:latin typeface="Times New Roman" pitchFamily="18" charset="0"/>
                <a:ea typeface="Corbel"/>
                <a:cs typeface="Times New Roman" pitchFamily="18" charset="0"/>
              </a:rPr>
              <a:t>TCH</a:t>
            </a:r>
            <a:r>
              <a:rPr lang="ru-RU" sz="2000" dirty="0">
                <a:solidFill>
                  <a:srgbClr val="000000"/>
                </a:solidFill>
                <a:latin typeface="Times New Roman" pitchFamily="18" charset="0"/>
                <a:ea typeface="Corbel"/>
                <a:cs typeface="Times New Roman" pitchFamily="18" charset="0"/>
              </a:rPr>
              <a:t> (</a:t>
            </a:r>
            <a:r>
              <a:rPr lang="en-US" sz="2000" dirty="0" err="1">
                <a:solidFill>
                  <a:srgbClr val="000000"/>
                </a:solidFill>
                <a:latin typeface="Times New Roman" pitchFamily="18" charset="0"/>
                <a:ea typeface="Corbel"/>
                <a:cs typeface="Times New Roman" pitchFamily="18" charset="0"/>
              </a:rPr>
              <a:t>TrafficCHannels</a:t>
            </a:r>
            <a:r>
              <a:rPr lang="ru-RU" sz="2000" dirty="0">
                <a:solidFill>
                  <a:srgbClr val="000000"/>
                </a:solidFill>
                <a:latin typeface="Times New Roman" pitchFamily="18" charset="0"/>
                <a:ea typeface="Corbel"/>
                <a:cs typeface="Times New Roman" pitchFamily="18" charset="0"/>
              </a:rPr>
              <a:t>) для передачи информации пользователя (речь, данные) и каналы управления, которые в сети резервируют для передачи сообщений при ее обслуживании. Считается, что для передачи речи достаточно скорости 13 </a:t>
            </a:r>
            <a:r>
              <a:rPr lang="ru-RU" sz="2000" dirty="0" smtClean="0">
                <a:solidFill>
                  <a:srgbClr val="000000"/>
                </a:solidFill>
                <a:latin typeface="Times New Roman" pitchFamily="18" charset="0"/>
                <a:ea typeface="Corbel"/>
                <a:cs typeface="Times New Roman" pitchFamily="18" charset="0"/>
              </a:rPr>
              <a:t>кбит/с.</a:t>
            </a:r>
            <a:r>
              <a:rPr lang="en-US" sz="2000" dirty="0">
                <a:solidFill>
                  <a:srgbClr val="000000"/>
                </a:solidFill>
                <a:latin typeface="Times New Roman" pitchFamily="18" charset="0"/>
                <a:ea typeface="Corbel"/>
                <a:cs typeface="Times New Roman" pitchFamily="18" charset="0"/>
              </a:rPr>
              <a:t> </a:t>
            </a:r>
            <a:r>
              <a:rPr lang="ru-RU" sz="2000" dirty="0" smtClean="0">
                <a:latin typeface="Times New Roman" pitchFamily="18" charset="0"/>
                <a:ea typeface="Times New Roman"/>
                <a:cs typeface="Times New Roman" pitchFamily="18" charset="0"/>
              </a:rPr>
              <a:t>Системы </a:t>
            </a:r>
            <a:r>
              <a:rPr lang="ru-RU" sz="2000" dirty="0">
                <a:latin typeface="Times New Roman" pitchFamily="18" charset="0"/>
                <a:ea typeface="Times New Roman"/>
                <a:cs typeface="Times New Roman" pitchFamily="18" charset="0"/>
              </a:rPr>
              <a:t>GSM используют "медленную скачкообразную перестройку частоты", или SFH (</a:t>
            </a:r>
            <a:r>
              <a:rPr lang="ru-RU" sz="2000" dirty="0" err="1" smtClean="0">
                <a:latin typeface="Times New Roman" pitchFamily="18" charset="0"/>
                <a:ea typeface="Times New Roman"/>
                <a:cs typeface="Times New Roman" pitchFamily="18" charset="0"/>
              </a:rPr>
              <a:t>Slow</a:t>
            </a:r>
            <a:r>
              <a:rPr lang="en-US" sz="2000" dirty="0" smtClean="0">
                <a:latin typeface="Times New Roman" pitchFamily="18" charset="0"/>
                <a:ea typeface="Times New Roman"/>
                <a:cs typeface="Times New Roman" pitchFamily="18" charset="0"/>
              </a:rPr>
              <a:t> </a:t>
            </a:r>
            <a:r>
              <a:rPr lang="ru-RU" sz="2000" dirty="0" err="1" smtClean="0">
                <a:latin typeface="Times New Roman" pitchFamily="18" charset="0"/>
                <a:ea typeface="Times New Roman"/>
                <a:cs typeface="Times New Roman" pitchFamily="18" charset="0"/>
              </a:rPr>
              <a:t>Frequency</a:t>
            </a:r>
            <a:r>
              <a:rPr lang="en-US" sz="2000" dirty="0" smtClean="0">
                <a:latin typeface="Times New Roman" pitchFamily="18" charset="0"/>
                <a:ea typeface="Times New Roman"/>
                <a:cs typeface="Times New Roman" pitchFamily="18" charset="0"/>
              </a:rPr>
              <a:t> </a:t>
            </a:r>
            <a:r>
              <a:rPr lang="ru-RU" sz="2000" dirty="0" err="1" smtClean="0">
                <a:latin typeface="Times New Roman" pitchFamily="18" charset="0"/>
                <a:ea typeface="Times New Roman"/>
                <a:cs typeface="Times New Roman" pitchFamily="18" charset="0"/>
              </a:rPr>
              <a:t>Hopping</a:t>
            </a:r>
            <a:r>
              <a:rPr lang="ru-RU" sz="2000" dirty="0">
                <a:latin typeface="Times New Roman" pitchFamily="18" charset="0"/>
                <a:ea typeface="Times New Roman"/>
                <a:cs typeface="Times New Roman" pitchFamily="18" charset="0"/>
              </a:rPr>
              <a:t>), когда мобильная и базовая станции каждый TDMA-кадр передают на новой фиксированной частоте с сохранением постоянного разноса в 45 МГц между каналами приема и передачи. </a:t>
            </a:r>
            <a:endParaRPr lang="ru-RU"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1675175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2708"/>
            <a:ext cx="8640960" cy="5807808"/>
          </a:xfrm>
          <a:prstGeom prst="rect">
            <a:avLst/>
          </a:prstGeom>
        </p:spPr>
        <p:txBody>
          <a:bodyPr wrap="square">
            <a:spAutoFit/>
          </a:bodyPr>
          <a:lstStyle/>
          <a:p>
            <a:pPr marL="14605" marR="12700" indent="444500"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Время для перестройки частоты составляет около 1 </a:t>
            </a:r>
            <a:r>
              <a:rPr lang="ru-RU" sz="2000" dirty="0" err="1">
                <a:solidFill>
                  <a:srgbClr val="000000"/>
                </a:solidFill>
                <a:latin typeface="Times New Roman" pitchFamily="18" charset="0"/>
                <a:ea typeface="Corbel"/>
                <a:cs typeface="Times New Roman" pitchFamily="18" charset="0"/>
              </a:rPr>
              <a:t>мс</a:t>
            </a:r>
            <a:r>
              <a:rPr lang="ru-RU" sz="2000" dirty="0">
                <a:solidFill>
                  <a:srgbClr val="000000"/>
                </a:solidFill>
                <a:latin typeface="Times New Roman" pitchFamily="18" charset="0"/>
                <a:ea typeface="Corbel"/>
                <a:cs typeface="Times New Roman" pitchFamily="18" charset="0"/>
              </a:rPr>
              <a:t>. Последовательность переключений частот в процессе установления связи для каждого сотового телефона - индивидуальна. Именно принцип </a:t>
            </a:r>
            <a:r>
              <a:rPr lang="en-US" sz="2000" dirty="0">
                <a:solidFill>
                  <a:srgbClr val="000000"/>
                </a:solidFill>
                <a:latin typeface="Times New Roman" pitchFamily="18" charset="0"/>
                <a:ea typeface="Corbel"/>
                <a:cs typeface="Times New Roman" pitchFamily="18" charset="0"/>
              </a:rPr>
              <a:t>SFH</a:t>
            </a:r>
            <a:r>
              <a:rPr lang="ru-RU" sz="2000" dirty="0">
                <a:solidFill>
                  <a:srgbClr val="000000"/>
                </a:solidFill>
                <a:latin typeface="Times New Roman" pitchFamily="18" charset="0"/>
                <a:ea typeface="Corbel"/>
                <a:cs typeface="Times New Roman" pitchFamily="18" charset="0"/>
              </a:rPr>
              <a:t> успешно решает проблему качества связи, которое при многолучевом распространении сигнала может ухудшаться с изменением значения несущей частоты.</a:t>
            </a:r>
            <a:endParaRPr lang="ru-RU" sz="2000" dirty="0">
              <a:latin typeface="Times New Roman" pitchFamily="18" charset="0"/>
              <a:ea typeface="Times New Roman"/>
              <a:cs typeface="Times New Roman" pitchFamily="18" charset="0"/>
            </a:endParaRPr>
          </a:p>
          <a:p>
            <a:pPr marL="14605" indent="444500" algn="just">
              <a:lnSpc>
                <a:spcPct val="150000"/>
              </a:lnSpc>
              <a:spcAft>
                <a:spcPts val="0"/>
              </a:spcAft>
            </a:pPr>
            <a:r>
              <a:rPr lang="en-US" sz="2000" b="1" dirty="0" smtClean="0">
                <a:solidFill>
                  <a:srgbClr val="000000"/>
                </a:solidFill>
                <a:latin typeface="Times New Roman" pitchFamily="18" charset="0"/>
                <a:ea typeface="Courier New"/>
                <a:cs typeface="Times New Roman" pitchFamily="18" charset="0"/>
              </a:rPr>
              <a:t>11</a:t>
            </a:r>
            <a:r>
              <a:rPr lang="ru-RU" sz="2000" b="1" dirty="0" smtClean="0">
                <a:solidFill>
                  <a:srgbClr val="000000"/>
                </a:solidFill>
                <a:latin typeface="Times New Roman" pitchFamily="18" charset="0"/>
                <a:ea typeface="Courier New"/>
                <a:cs typeface="Times New Roman" pitchFamily="18" charset="0"/>
              </a:rPr>
              <a:t>.4</a:t>
            </a:r>
            <a:r>
              <a:rPr lang="ru-RU" sz="2000" b="1" dirty="0">
                <a:solidFill>
                  <a:srgbClr val="000000"/>
                </a:solidFill>
                <a:latin typeface="Times New Roman" pitchFamily="18" charset="0"/>
                <a:ea typeface="Courier New"/>
                <a:cs typeface="Times New Roman" pitchFamily="18" charset="0"/>
              </a:rPr>
              <a:t>. Особенности устройства мобильной станции сотовой связи</a:t>
            </a:r>
          </a:p>
          <a:p>
            <a:pPr marL="14605" marR="12700" indent="444500"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В нашем понятии термин "мобильная станция сотовой связи" порой ассоциируется с трубкой сотового телефона - "мобильной". На самом деле это понятие гораздо шире. Мобильные станции (МС), в зависимости от выходной мощности передающих устройств, подразделяют на пять классов в стандарте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-900 и два класса - в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-1800 (</a:t>
            </a:r>
            <a:r>
              <a:rPr lang="ru-RU" sz="2000" dirty="0" err="1">
                <a:solidFill>
                  <a:srgbClr val="000000"/>
                </a:solidFill>
                <a:latin typeface="Times New Roman" pitchFamily="18" charset="0"/>
                <a:ea typeface="Corbel"/>
                <a:cs typeface="Times New Roman" pitchFamily="18" charset="0"/>
              </a:rPr>
              <a:t>см.табл</a:t>
            </a:r>
            <a:r>
              <a:rPr lang="ru-RU" sz="2000" dirty="0">
                <a:solidFill>
                  <a:srgbClr val="000000"/>
                </a:solidFill>
                <a:latin typeface="Times New Roman" pitchFamily="18" charset="0"/>
                <a:ea typeface="Corbel"/>
                <a:cs typeface="Times New Roman" pitchFamily="18" charset="0"/>
              </a:rPr>
              <a:t>. </a:t>
            </a:r>
            <a:r>
              <a:rPr lang="en-US" sz="2000" dirty="0" smtClean="0">
                <a:solidFill>
                  <a:srgbClr val="000000"/>
                </a:solidFill>
                <a:latin typeface="Times New Roman" pitchFamily="18" charset="0"/>
                <a:ea typeface="Corbel"/>
                <a:cs typeface="Times New Roman" pitchFamily="18" charset="0"/>
              </a:rPr>
              <a:t>11</a:t>
            </a:r>
            <a:r>
              <a:rPr lang="ru-RU" sz="2000" dirty="0" smtClean="0">
                <a:solidFill>
                  <a:srgbClr val="000000"/>
                </a:solidFill>
                <a:latin typeface="Times New Roman" pitchFamily="18" charset="0"/>
                <a:ea typeface="Corbel"/>
                <a:cs typeface="Times New Roman" pitchFamily="18" charset="0"/>
              </a:rPr>
              <a:t>.1</a:t>
            </a:r>
            <a:r>
              <a:rPr lang="ru-RU" sz="2000" dirty="0">
                <a:solidFill>
                  <a:srgbClr val="000000"/>
                </a:solidFill>
                <a:latin typeface="Times New Roman" pitchFamily="18" charset="0"/>
                <a:ea typeface="Corbel"/>
                <a:cs typeface="Times New Roman" pitchFamily="18" charset="0"/>
              </a:rPr>
              <a:t>).</a:t>
            </a:r>
            <a:endParaRPr lang="ru-RU"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5536709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446359521"/>
              </p:ext>
            </p:extLst>
          </p:nvPr>
        </p:nvGraphicFramePr>
        <p:xfrm>
          <a:off x="251519" y="692696"/>
          <a:ext cx="8352929" cy="3960440"/>
        </p:xfrm>
        <a:graphic>
          <a:graphicData uri="http://schemas.openxmlformats.org/drawingml/2006/table">
            <a:tbl>
              <a:tblPr firstRow="1" firstCol="1" bandRow="1"/>
              <a:tblGrid>
                <a:gridCol w="2234215"/>
                <a:gridCol w="2054951"/>
                <a:gridCol w="1867775"/>
                <a:gridCol w="2195988"/>
              </a:tblGrid>
              <a:tr h="1397242">
                <a:tc>
                  <a:txBody>
                    <a:bodyPr/>
                    <a:lstStyle/>
                    <a:p>
                      <a:pPr indent="-342900" algn="ctr">
                        <a:spcBef>
                          <a:spcPts val="1800"/>
                        </a:spcBef>
                        <a:spcAft>
                          <a:spcPts val="0"/>
                        </a:spcAft>
                      </a:pPr>
                      <a:r>
                        <a:rPr lang="ru-RU" sz="1900" b="1" i="0" u="none" strike="noStrike" spc="0" dirty="0">
                          <a:solidFill>
                            <a:srgbClr val="000000"/>
                          </a:solidFill>
                          <a:effectLst/>
                          <a:latin typeface="Times New Roman" pitchFamily="18" charset="0"/>
                          <a:ea typeface="Corbel"/>
                          <a:cs typeface="Times New Roman" pitchFamily="18" charset="0"/>
                        </a:rPr>
                        <a:t>Класс в стандарте </a:t>
                      </a:r>
                      <a:r>
                        <a:rPr lang="en-US" sz="1900" b="1" i="0" u="none" strike="noStrike" spc="0" dirty="0">
                          <a:solidFill>
                            <a:srgbClr val="000000"/>
                          </a:solidFill>
                          <a:effectLst/>
                          <a:latin typeface="Times New Roman" pitchFamily="18" charset="0"/>
                          <a:ea typeface="Corbel"/>
                          <a:cs typeface="Times New Roman" pitchFamily="18" charset="0"/>
                        </a:rPr>
                        <a:t>GSM-900</a:t>
                      </a:r>
                      <a:endParaRPr lang="ru-RU" sz="1900" dirty="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6200" indent="-342900" algn="ctr">
                        <a:spcBef>
                          <a:spcPts val="1800"/>
                        </a:spcBef>
                        <a:spcAft>
                          <a:spcPts val="0"/>
                        </a:spcAft>
                      </a:pPr>
                      <a:r>
                        <a:rPr lang="ru-RU" sz="1900" b="1" i="0" u="none" strike="noStrike" spc="0" dirty="0">
                          <a:solidFill>
                            <a:srgbClr val="000000"/>
                          </a:solidFill>
                          <a:effectLst/>
                          <a:latin typeface="Times New Roman" pitchFamily="18" charset="0"/>
                          <a:ea typeface="Corbel"/>
                          <a:cs typeface="Times New Roman" pitchFamily="18" charset="0"/>
                        </a:rPr>
                        <a:t>Максимальная выходная мощность в </a:t>
                      </a:r>
                      <a:r>
                        <a:rPr lang="en-US" sz="1900" b="1" i="0" u="none" strike="noStrike" spc="0" dirty="0">
                          <a:solidFill>
                            <a:srgbClr val="000000"/>
                          </a:solidFill>
                          <a:effectLst/>
                          <a:latin typeface="Times New Roman" pitchFamily="18" charset="0"/>
                          <a:ea typeface="Corbel"/>
                          <a:cs typeface="Times New Roman" pitchFamily="18" charset="0"/>
                        </a:rPr>
                        <a:t>GSM</a:t>
                      </a:r>
                      <a:r>
                        <a:rPr lang="ru-RU" sz="1900" b="1" i="0" u="none" strike="noStrike" spc="0" dirty="0">
                          <a:solidFill>
                            <a:srgbClr val="000000"/>
                          </a:solidFill>
                          <a:effectLst/>
                          <a:latin typeface="Times New Roman" pitchFamily="18" charset="0"/>
                          <a:ea typeface="Corbel"/>
                          <a:cs typeface="Times New Roman" pitchFamily="18" charset="0"/>
                        </a:rPr>
                        <a:t>-900, Вт/</a:t>
                      </a:r>
                      <a:r>
                        <a:rPr lang="ru-RU" sz="1900" b="1" i="0" u="none" strike="noStrike" spc="0" dirty="0" err="1">
                          <a:solidFill>
                            <a:srgbClr val="000000"/>
                          </a:solidFill>
                          <a:effectLst/>
                          <a:latin typeface="Times New Roman" pitchFamily="18" charset="0"/>
                          <a:ea typeface="Corbel"/>
                          <a:cs typeface="Times New Roman" pitchFamily="18" charset="0"/>
                        </a:rPr>
                        <a:t>дБм</a:t>
                      </a:r>
                      <a:endParaRPr lang="ru-RU" sz="1900" dirty="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900" b="1" i="0" u="none" strike="noStrike" spc="0">
                          <a:solidFill>
                            <a:srgbClr val="000000"/>
                          </a:solidFill>
                          <a:effectLst/>
                          <a:latin typeface="Times New Roman" pitchFamily="18" charset="0"/>
                          <a:ea typeface="Corbel"/>
                          <a:cs typeface="Times New Roman" pitchFamily="18" charset="0"/>
                        </a:rPr>
                        <a:t>Класс в стандарте </a:t>
                      </a:r>
                      <a:r>
                        <a:rPr lang="en-US" sz="1900" b="1" i="0" u="none" strike="noStrike" spc="0">
                          <a:solidFill>
                            <a:srgbClr val="000000"/>
                          </a:solidFill>
                          <a:effectLst/>
                          <a:latin typeface="Times New Roman" pitchFamily="18" charset="0"/>
                          <a:ea typeface="Corbel"/>
                          <a:cs typeface="Times New Roman" pitchFamily="18" charset="0"/>
                        </a:rPr>
                        <a:t>GSM-1800</a:t>
                      </a:r>
                      <a:endParaRPr lang="ru-RU" sz="190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6200" indent="-342900" algn="ctr">
                        <a:spcBef>
                          <a:spcPts val="1800"/>
                        </a:spcBef>
                        <a:spcAft>
                          <a:spcPts val="0"/>
                        </a:spcAft>
                      </a:pPr>
                      <a:r>
                        <a:rPr lang="ru-RU" sz="1900" b="1" i="0" u="none" strike="noStrike" spc="0">
                          <a:solidFill>
                            <a:srgbClr val="000000"/>
                          </a:solidFill>
                          <a:effectLst/>
                          <a:latin typeface="Times New Roman" pitchFamily="18" charset="0"/>
                          <a:ea typeface="Corbel"/>
                          <a:cs typeface="Times New Roman" pitchFamily="18" charset="0"/>
                        </a:rPr>
                        <a:t>Максимальная выходная мощность в </a:t>
                      </a:r>
                      <a:r>
                        <a:rPr lang="en-US" sz="1900" b="1" i="0" u="none" strike="noStrike" spc="0">
                          <a:solidFill>
                            <a:srgbClr val="000000"/>
                          </a:solidFill>
                          <a:effectLst/>
                          <a:latin typeface="Times New Roman" pitchFamily="18" charset="0"/>
                          <a:ea typeface="Corbel"/>
                          <a:cs typeface="Times New Roman" pitchFamily="18" charset="0"/>
                        </a:rPr>
                        <a:t>GSM</a:t>
                      </a:r>
                      <a:r>
                        <a:rPr lang="ru-RU" sz="1900" b="1" i="0" u="none" strike="noStrike" spc="0">
                          <a:solidFill>
                            <a:srgbClr val="000000"/>
                          </a:solidFill>
                          <a:effectLst/>
                          <a:latin typeface="Times New Roman" pitchFamily="18" charset="0"/>
                          <a:ea typeface="Corbel"/>
                          <a:cs typeface="Times New Roman" pitchFamily="18" charset="0"/>
                        </a:rPr>
                        <a:t>-1800, Вт</a:t>
                      </a:r>
                      <a:endParaRPr lang="ru-RU" sz="190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09063">
                <a:tc>
                  <a:txBody>
                    <a:bodyPr/>
                    <a:lstStyle/>
                    <a:p>
                      <a:pPr indent="-342900" algn="ctr">
                        <a:spcBef>
                          <a:spcPts val="1800"/>
                        </a:spcBef>
                        <a:spcAft>
                          <a:spcPts val="0"/>
                        </a:spcAft>
                      </a:pPr>
                      <a:r>
                        <a:rPr lang="ru-RU" sz="1900" b="1" i="0" u="none" strike="noStrike" spc="0" dirty="0">
                          <a:solidFill>
                            <a:srgbClr val="000000"/>
                          </a:solidFill>
                          <a:effectLst/>
                          <a:latin typeface="Times New Roman" pitchFamily="18" charset="0"/>
                          <a:ea typeface="Corbel"/>
                          <a:cs typeface="Times New Roman" pitchFamily="18" charset="0"/>
                        </a:rPr>
                        <a:t>1</a:t>
                      </a:r>
                      <a:endParaRPr lang="ru-RU" sz="1900" dirty="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6200" indent="-342900" algn="ctr">
                        <a:spcBef>
                          <a:spcPts val="1800"/>
                        </a:spcBef>
                        <a:spcAft>
                          <a:spcPts val="0"/>
                        </a:spcAft>
                      </a:pPr>
                      <a:r>
                        <a:rPr lang="ru-RU" sz="1900" b="1" i="0" u="none" strike="noStrike" spc="0" dirty="0">
                          <a:solidFill>
                            <a:srgbClr val="000000"/>
                          </a:solidFill>
                          <a:effectLst/>
                          <a:latin typeface="Times New Roman" pitchFamily="18" charset="0"/>
                          <a:ea typeface="Corbel"/>
                          <a:cs typeface="Times New Roman" pitchFamily="18" charset="0"/>
                        </a:rPr>
                        <a:t>20/43</a:t>
                      </a:r>
                      <a:endParaRPr lang="ru-RU" sz="1900" dirty="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900" b="1" i="0" u="none" strike="noStrike" spc="0">
                          <a:solidFill>
                            <a:srgbClr val="000000"/>
                          </a:solidFill>
                          <a:effectLst/>
                          <a:latin typeface="Times New Roman" pitchFamily="18" charset="0"/>
                          <a:ea typeface="Corbel"/>
                          <a:cs typeface="Times New Roman" pitchFamily="18" charset="0"/>
                        </a:rPr>
                        <a:t>1</a:t>
                      </a:r>
                      <a:endParaRPr lang="ru-RU" sz="190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6200" indent="-342900" algn="ctr">
                        <a:spcBef>
                          <a:spcPts val="1800"/>
                        </a:spcBef>
                        <a:spcAft>
                          <a:spcPts val="0"/>
                        </a:spcAft>
                      </a:pPr>
                      <a:r>
                        <a:rPr lang="ru-RU" sz="1900" b="1" i="0" u="none" strike="noStrike" spc="0">
                          <a:solidFill>
                            <a:srgbClr val="000000"/>
                          </a:solidFill>
                          <a:effectLst/>
                          <a:latin typeface="Times New Roman" pitchFamily="18" charset="0"/>
                          <a:ea typeface="Corbel"/>
                          <a:cs typeface="Times New Roman" pitchFamily="18" charset="0"/>
                        </a:rPr>
                        <a:t>1</a:t>
                      </a:r>
                      <a:endParaRPr lang="ru-RU" sz="190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09063">
                <a:tc>
                  <a:txBody>
                    <a:bodyPr/>
                    <a:lstStyle/>
                    <a:p>
                      <a:pPr indent="-342900" algn="ctr">
                        <a:spcBef>
                          <a:spcPts val="1800"/>
                        </a:spcBef>
                        <a:spcAft>
                          <a:spcPts val="0"/>
                        </a:spcAft>
                      </a:pPr>
                      <a:r>
                        <a:rPr lang="ru-RU" sz="1900" b="1" i="0" u="none" strike="noStrike" spc="0" dirty="0">
                          <a:solidFill>
                            <a:srgbClr val="000000"/>
                          </a:solidFill>
                          <a:effectLst/>
                          <a:latin typeface="Times New Roman" pitchFamily="18" charset="0"/>
                          <a:ea typeface="Corbel"/>
                          <a:cs typeface="Times New Roman" pitchFamily="18" charset="0"/>
                        </a:rPr>
                        <a:t>2</a:t>
                      </a:r>
                      <a:endParaRPr lang="ru-RU" sz="1900" dirty="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6200" indent="-342900" algn="ctr">
                        <a:spcBef>
                          <a:spcPts val="1800"/>
                        </a:spcBef>
                        <a:spcAft>
                          <a:spcPts val="0"/>
                        </a:spcAft>
                      </a:pPr>
                      <a:r>
                        <a:rPr lang="ru-RU" sz="1900" b="1" i="0" u="none" strike="noStrike" spc="0" dirty="0">
                          <a:solidFill>
                            <a:srgbClr val="000000"/>
                          </a:solidFill>
                          <a:effectLst/>
                          <a:latin typeface="Times New Roman" pitchFamily="18" charset="0"/>
                          <a:ea typeface="Corbel"/>
                          <a:cs typeface="Times New Roman" pitchFamily="18" charset="0"/>
                        </a:rPr>
                        <a:t>8/39</a:t>
                      </a:r>
                      <a:endParaRPr lang="ru-RU" sz="1900" dirty="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900" b="1" i="0" u="none" strike="noStrike" spc="0" dirty="0">
                          <a:solidFill>
                            <a:srgbClr val="000000"/>
                          </a:solidFill>
                          <a:effectLst/>
                          <a:latin typeface="Times New Roman" pitchFamily="18" charset="0"/>
                          <a:ea typeface="Corbel"/>
                          <a:cs typeface="Times New Roman" pitchFamily="18" charset="0"/>
                        </a:rPr>
                        <a:t>2</a:t>
                      </a:r>
                      <a:endParaRPr lang="ru-RU" sz="1900" dirty="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6200" indent="-342900" algn="ctr">
                        <a:spcBef>
                          <a:spcPts val="1800"/>
                        </a:spcBef>
                        <a:spcAft>
                          <a:spcPts val="0"/>
                        </a:spcAft>
                      </a:pPr>
                      <a:r>
                        <a:rPr lang="ru-RU" sz="1900" b="1" i="0" u="none" strike="noStrike" spc="0">
                          <a:solidFill>
                            <a:srgbClr val="000000"/>
                          </a:solidFill>
                          <a:effectLst/>
                          <a:latin typeface="Times New Roman" pitchFamily="18" charset="0"/>
                          <a:ea typeface="Corbel"/>
                          <a:cs typeface="Times New Roman" pitchFamily="18" charset="0"/>
                        </a:rPr>
                        <a:t>0,25</a:t>
                      </a:r>
                      <a:endParaRPr lang="ru-RU" sz="190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09063">
                <a:tc>
                  <a:txBody>
                    <a:bodyPr/>
                    <a:lstStyle/>
                    <a:p>
                      <a:pPr indent="-342900" algn="ctr">
                        <a:spcBef>
                          <a:spcPts val="1800"/>
                        </a:spcBef>
                        <a:spcAft>
                          <a:spcPts val="0"/>
                        </a:spcAft>
                      </a:pPr>
                      <a:r>
                        <a:rPr lang="ru-RU" sz="1900" b="1" i="0" u="none" strike="noStrike" spc="0">
                          <a:solidFill>
                            <a:srgbClr val="000000"/>
                          </a:solidFill>
                          <a:effectLst/>
                          <a:latin typeface="Times New Roman" pitchFamily="18" charset="0"/>
                          <a:ea typeface="Corbel"/>
                          <a:cs typeface="Times New Roman" pitchFamily="18" charset="0"/>
                        </a:rPr>
                        <a:t>3</a:t>
                      </a:r>
                      <a:endParaRPr lang="ru-RU" sz="190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6200" indent="-342900" algn="ctr">
                        <a:spcBef>
                          <a:spcPts val="1800"/>
                        </a:spcBef>
                        <a:spcAft>
                          <a:spcPts val="0"/>
                        </a:spcAft>
                      </a:pPr>
                      <a:r>
                        <a:rPr lang="ru-RU" sz="1900" b="1" i="0" u="none" strike="noStrike" spc="0" dirty="0">
                          <a:solidFill>
                            <a:srgbClr val="000000"/>
                          </a:solidFill>
                          <a:effectLst/>
                          <a:latin typeface="Times New Roman" pitchFamily="18" charset="0"/>
                          <a:ea typeface="Corbel"/>
                          <a:cs typeface="Times New Roman" pitchFamily="18" charset="0"/>
                        </a:rPr>
                        <a:t>5/37</a:t>
                      </a:r>
                      <a:endParaRPr lang="ru-RU" sz="1900" dirty="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900" b="1" dirty="0">
                          <a:solidFill>
                            <a:srgbClr val="000000"/>
                          </a:solidFill>
                          <a:effectLst/>
                          <a:latin typeface="Times New Roman" pitchFamily="18" charset="0"/>
                          <a:ea typeface="Courier New"/>
                          <a:cs typeface="Times New Roman" pitchFamily="18" charset="0"/>
                        </a:rPr>
                        <a:t> </a:t>
                      </a:r>
                      <a:endParaRPr lang="ru-RU" sz="1900" dirty="0">
                        <a:solidFill>
                          <a:srgbClr val="000000"/>
                        </a:solidFill>
                        <a:effectLst/>
                        <a:latin typeface="Times New Roman" pitchFamily="18" charset="0"/>
                        <a:ea typeface="Courier New"/>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900" b="1">
                          <a:solidFill>
                            <a:srgbClr val="000000"/>
                          </a:solidFill>
                          <a:effectLst/>
                          <a:latin typeface="Times New Roman" pitchFamily="18" charset="0"/>
                          <a:ea typeface="Courier New"/>
                          <a:cs typeface="Times New Roman" pitchFamily="18" charset="0"/>
                        </a:rPr>
                        <a:t> </a:t>
                      </a:r>
                      <a:endParaRPr lang="ru-RU" sz="1900">
                        <a:solidFill>
                          <a:srgbClr val="000000"/>
                        </a:solidFill>
                        <a:effectLst/>
                        <a:latin typeface="Times New Roman" pitchFamily="18" charset="0"/>
                        <a:ea typeface="Courier New"/>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5024">
                <a:tc>
                  <a:txBody>
                    <a:bodyPr/>
                    <a:lstStyle/>
                    <a:p>
                      <a:pPr indent="-342900" algn="ctr">
                        <a:spcBef>
                          <a:spcPts val="1800"/>
                        </a:spcBef>
                        <a:spcAft>
                          <a:spcPts val="0"/>
                        </a:spcAft>
                      </a:pPr>
                      <a:r>
                        <a:rPr lang="ru-RU" sz="1900" b="1" i="0" u="none" strike="noStrike" spc="0">
                          <a:solidFill>
                            <a:srgbClr val="000000"/>
                          </a:solidFill>
                          <a:effectLst/>
                          <a:latin typeface="Times New Roman" pitchFamily="18" charset="0"/>
                          <a:ea typeface="Corbel"/>
                          <a:cs typeface="Times New Roman" pitchFamily="18" charset="0"/>
                        </a:rPr>
                        <a:t>4</a:t>
                      </a:r>
                      <a:endParaRPr lang="ru-RU" sz="190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6200" indent="-342900" algn="ctr">
                        <a:spcBef>
                          <a:spcPts val="1800"/>
                        </a:spcBef>
                        <a:spcAft>
                          <a:spcPts val="0"/>
                        </a:spcAft>
                      </a:pPr>
                      <a:r>
                        <a:rPr lang="ru-RU" sz="1900" b="1" i="0" u="none" strike="noStrike" spc="0" dirty="0">
                          <a:solidFill>
                            <a:srgbClr val="000000"/>
                          </a:solidFill>
                          <a:effectLst/>
                          <a:latin typeface="Times New Roman" pitchFamily="18" charset="0"/>
                          <a:ea typeface="Corbel"/>
                          <a:cs typeface="Times New Roman" pitchFamily="18" charset="0"/>
                        </a:rPr>
                        <a:t>2/33</a:t>
                      </a:r>
                      <a:endParaRPr lang="ru-RU" sz="1900" dirty="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900" b="1" dirty="0">
                          <a:solidFill>
                            <a:srgbClr val="000000"/>
                          </a:solidFill>
                          <a:effectLst/>
                          <a:latin typeface="Times New Roman" pitchFamily="18" charset="0"/>
                          <a:ea typeface="Courier New"/>
                          <a:cs typeface="Times New Roman" pitchFamily="18" charset="0"/>
                        </a:rPr>
                        <a:t> </a:t>
                      </a:r>
                      <a:endParaRPr lang="ru-RU" sz="1900" dirty="0">
                        <a:solidFill>
                          <a:srgbClr val="000000"/>
                        </a:solidFill>
                        <a:effectLst/>
                        <a:latin typeface="Times New Roman" pitchFamily="18" charset="0"/>
                        <a:ea typeface="Courier New"/>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900" b="1" dirty="0">
                          <a:solidFill>
                            <a:srgbClr val="000000"/>
                          </a:solidFill>
                          <a:effectLst/>
                          <a:latin typeface="Times New Roman" pitchFamily="18" charset="0"/>
                          <a:ea typeface="Courier New"/>
                          <a:cs typeface="Times New Roman" pitchFamily="18" charset="0"/>
                        </a:rPr>
                        <a:t> </a:t>
                      </a:r>
                      <a:endParaRPr lang="ru-RU" sz="1900" dirty="0">
                        <a:solidFill>
                          <a:srgbClr val="000000"/>
                        </a:solidFill>
                        <a:effectLst/>
                        <a:latin typeface="Times New Roman" pitchFamily="18" charset="0"/>
                        <a:ea typeface="Courier New"/>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0985">
                <a:tc>
                  <a:txBody>
                    <a:bodyPr/>
                    <a:lstStyle/>
                    <a:p>
                      <a:pPr indent="-342900" algn="ctr">
                        <a:spcBef>
                          <a:spcPts val="1800"/>
                        </a:spcBef>
                        <a:spcAft>
                          <a:spcPts val="0"/>
                        </a:spcAft>
                      </a:pPr>
                      <a:r>
                        <a:rPr lang="ru-RU" sz="1900" b="1" i="0" u="none" strike="noStrike" spc="0" dirty="0">
                          <a:solidFill>
                            <a:srgbClr val="000000"/>
                          </a:solidFill>
                          <a:effectLst/>
                          <a:latin typeface="Times New Roman" pitchFamily="18" charset="0"/>
                          <a:ea typeface="Corbel"/>
                          <a:cs typeface="Times New Roman" pitchFamily="18" charset="0"/>
                        </a:rPr>
                        <a:t>5</a:t>
                      </a:r>
                      <a:endParaRPr lang="ru-RU" sz="1900" dirty="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6200" indent="-342900" algn="ctr">
                        <a:spcBef>
                          <a:spcPts val="1800"/>
                        </a:spcBef>
                        <a:spcAft>
                          <a:spcPts val="0"/>
                        </a:spcAft>
                      </a:pPr>
                      <a:r>
                        <a:rPr lang="ru-RU" sz="1900" b="1" i="0" u="none" strike="noStrike" spc="0" dirty="0">
                          <a:solidFill>
                            <a:srgbClr val="000000"/>
                          </a:solidFill>
                          <a:effectLst/>
                          <a:latin typeface="Times New Roman" pitchFamily="18" charset="0"/>
                          <a:ea typeface="Corbel"/>
                          <a:cs typeface="Times New Roman" pitchFamily="18" charset="0"/>
                        </a:rPr>
                        <a:t>0,8/29</a:t>
                      </a:r>
                      <a:endParaRPr lang="ru-RU" sz="1900" dirty="0">
                        <a:effectLst/>
                        <a:latin typeface="Times New Roman" pitchFamily="18" charset="0"/>
                        <a:ea typeface="Times New Roman"/>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900" b="1" dirty="0">
                          <a:solidFill>
                            <a:srgbClr val="000000"/>
                          </a:solidFill>
                          <a:effectLst/>
                          <a:latin typeface="Times New Roman" pitchFamily="18" charset="0"/>
                          <a:ea typeface="Courier New"/>
                          <a:cs typeface="Times New Roman" pitchFamily="18" charset="0"/>
                        </a:rPr>
                        <a:t> </a:t>
                      </a:r>
                      <a:endParaRPr lang="ru-RU" sz="1900" dirty="0">
                        <a:solidFill>
                          <a:srgbClr val="000000"/>
                        </a:solidFill>
                        <a:effectLst/>
                        <a:latin typeface="Times New Roman" pitchFamily="18" charset="0"/>
                        <a:ea typeface="Courier New"/>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ru-RU" sz="1900" b="1" dirty="0">
                          <a:solidFill>
                            <a:srgbClr val="000000"/>
                          </a:solidFill>
                          <a:effectLst/>
                          <a:latin typeface="Times New Roman" pitchFamily="18" charset="0"/>
                          <a:ea typeface="Courier New"/>
                          <a:cs typeface="Times New Roman" pitchFamily="18" charset="0"/>
                        </a:rPr>
                        <a:t> </a:t>
                      </a:r>
                      <a:endParaRPr lang="ru-RU" sz="1900" dirty="0">
                        <a:solidFill>
                          <a:srgbClr val="000000"/>
                        </a:solidFill>
                        <a:effectLst/>
                        <a:latin typeface="Times New Roman" pitchFamily="18" charset="0"/>
                        <a:ea typeface="Courier New"/>
                        <a:cs typeface="Times New Roman" pitchFamily="18"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Прямоугольник 4"/>
          <p:cNvSpPr/>
          <p:nvPr/>
        </p:nvSpPr>
        <p:spPr>
          <a:xfrm>
            <a:off x="2070829" y="132601"/>
            <a:ext cx="4677819" cy="400110"/>
          </a:xfrm>
          <a:prstGeom prst="rect">
            <a:avLst/>
          </a:prstGeom>
        </p:spPr>
        <p:txBody>
          <a:bodyPr wrap="none">
            <a:spAutoFit/>
          </a:bodyPr>
          <a:lstStyle/>
          <a:p>
            <a:pPr algn="ctr">
              <a:spcAft>
                <a:spcPts val="0"/>
              </a:spcAft>
            </a:pPr>
            <a:r>
              <a:rPr lang="ru-RU" sz="2000" b="1" dirty="0">
                <a:solidFill>
                  <a:srgbClr val="000000"/>
                </a:solidFill>
                <a:latin typeface="Times New Roman" pitchFamily="18" charset="0"/>
                <a:ea typeface="SimSun"/>
                <a:cs typeface="Times New Roman" pitchFamily="18" charset="0"/>
              </a:rPr>
              <a:t>Табл. 11.1. Классы стандарта </a:t>
            </a:r>
            <a:r>
              <a:rPr lang="en-US" sz="2000" b="1" dirty="0">
                <a:solidFill>
                  <a:srgbClr val="000000"/>
                </a:solidFill>
                <a:latin typeface="Times New Roman" pitchFamily="18" charset="0"/>
                <a:ea typeface="SimSun"/>
                <a:cs typeface="Times New Roman" pitchFamily="18" charset="0"/>
              </a:rPr>
              <a:t>GSM-900</a:t>
            </a:r>
            <a:endParaRPr lang="ru-RU" sz="2000" dirty="0">
              <a:solidFill>
                <a:srgbClr val="000000"/>
              </a:solidFill>
              <a:effectLst/>
              <a:latin typeface="Times New Roman" pitchFamily="18" charset="0"/>
              <a:ea typeface="Courier New"/>
              <a:cs typeface="Times New Roman" pitchFamily="18" charset="0"/>
            </a:endParaRPr>
          </a:p>
        </p:txBody>
      </p:sp>
      <p:sp>
        <p:nvSpPr>
          <p:cNvPr id="6" name="Прямоугольник 5"/>
          <p:cNvSpPr/>
          <p:nvPr/>
        </p:nvSpPr>
        <p:spPr>
          <a:xfrm>
            <a:off x="125262" y="5013176"/>
            <a:ext cx="8568952" cy="1477328"/>
          </a:xfrm>
          <a:prstGeom prst="rect">
            <a:avLst/>
          </a:prstGeom>
        </p:spPr>
        <p:txBody>
          <a:bodyPr wrap="square">
            <a:spAutoFit/>
          </a:bodyPr>
          <a:lstStyle/>
          <a:p>
            <a:pPr marL="75565" marR="76200" indent="457200"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Трубки сотовых телефонов относят к классам 4 и 5 для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-900, а также 1 и 2 для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-1800. Автомобильные и стационарные сотовые телефоны в стандарте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-900 принадлежат к классам 1-3.</a:t>
            </a:r>
            <a:endParaRPr lang="ru-RU"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7900916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13488"/>
            <a:ext cx="8136904" cy="400110"/>
          </a:xfrm>
          <a:prstGeom prst="rect">
            <a:avLst/>
          </a:prstGeom>
        </p:spPr>
        <p:txBody>
          <a:bodyPr wrap="square">
            <a:spAutoFit/>
          </a:bodyPr>
          <a:lstStyle/>
          <a:p>
            <a:pPr marL="75565" indent="457200" algn="just">
              <a:spcBef>
                <a:spcPts val="1800"/>
              </a:spcBef>
              <a:spcAft>
                <a:spcPts val="0"/>
              </a:spcAft>
            </a:pPr>
            <a:r>
              <a:rPr lang="ru-RU" sz="2000" dirty="0" smtClean="0">
                <a:solidFill>
                  <a:srgbClr val="000000"/>
                </a:solidFill>
                <a:latin typeface="Times New Roman" pitchFamily="18" charset="0"/>
                <a:ea typeface="Corbel"/>
                <a:cs typeface="Times New Roman" pitchFamily="18" charset="0"/>
              </a:rPr>
              <a:t>На </a:t>
            </a:r>
            <a:r>
              <a:rPr lang="ru-RU" sz="2000" dirty="0">
                <a:solidFill>
                  <a:srgbClr val="000000"/>
                </a:solidFill>
                <a:latin typeface="Times New Roman" pitchFamily="18" charset="0"/>
                <a:ea typeface="Corbel"/>
                <a:cs typeface="Times New Roman" pitchFamily="18" charset="0"/>
              </a:rPr>
              <a:t>рис. </a:t>
            </a:r>
            <a:r>
              <a:rPr lang="en-US" sz="2000" dirty="0" smtClean="0">
                <a:solidFill>
                  <a:srgbClr val="000000"/>
                </a:solidFill>
                <a:latin typeface="Times New Roman" pitchFamily="18" charset="0"/>
                <a:ea typeface="Corbel"/>
                <a:cs typeface="Times New Roman" pitchFamily="18" charset="0"/>
              </a:rPr>
              <a:t>11</a:t>
            </a:r>
            <a:r>
              <a:rPr lang="ru-RU" sz="2000" dirty="0" smtClean="0">
                <a:solidFill>
                  <a:srgbClr val="000000"/>
                </a:solidFill>
                <a:latin typeface="Times New Roman" pitchFamily="18" charset="0"/>
                <a:ea typeface="Corbel"/>
                <a:cs typeface="Times New Roman" pitchFamily="18" charset="0"/>
              </a:rPr>
              <a:t>.6 </a:t>
            </a:r>
            <a:r>
              <a:rPr lang="ru-RU" sz="2000" dirty="0">
                <a:solidFill>
                  <a:srgbClr val="000000"/>
                </a:solidFill>
                <a:latin typeface="Times New Roman" pitchFamily="18" charset="0"/>
                <a:ea typeface="Corbel"/>
                <a:cs typeface="Times New Roman" pitchFamily="18" charset="0"/>
              </a:rPr>
              <a:t>представлена структурная схема сотового телефона.</a:t>
            </a:r>
            <a:endParaRPr lang="ru-RU" sz="2000" dirty="0">
              <a:effectLst/>
              <a:latin typeface="Times New Roman" pitchFamily="18" charset="0"/>
              <a:ea typeface="Times New Roman"/>
              <a:cs typeface="Times New Roman" pitchFamily="18" charset="0"/>
            </a:endParaRPr>
          </a:p>
        </p:txBody>
      </p:sp>
      <p:pic>
        <p:nvPicPr>
          <p:cNvPr id="3" name="Рисунок 2" descr="image5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13598"/>
            <a:ext cx="8568952" cy="6055762"/>
          </a:xfrm>
          <a:prstGeom prst="rect">
            <a:avLst/>
          </a:prstGeom>
          <a:noFill/>
          <a:ln>
            <a:noFill/>
          </a:ln>
        </p:spPr>
      </p:pic>
    </p:spTree>
    <p:extLst>
      <p:ext uri="{BB962C8B-B14F-4D97-AF65-F5344CB8AC3E}">
        <p14:creationId xmlns:p14="http://schemas.microsoft.com/office/powerpoint/2010/main" val="17101599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692696"/>
            <a:ext cx="8352928" cy="5109860"/>
          </a:xfrm>
          <a:prstGeom prst="rect">
            <a:avLst/>
          </a:prstGeom>
        </p:spPr>
        <p:txBody>
          <a:bodyPr wrap="square">
            <a:spAutoFit/>
          </a:bodyPr>
          <a:lstStyle/>
          <a:p>
            <a:pPr marL="76200" marR="76200" indent="457200" algn="just">
              <a:lnSpc>
                <a:spcPct val="150000"/>
              </a:lnSpc>
              <a:spcBef>
                <a:spcPts val="1800"/>
              </a:spcBef>
              <a:spcAft>
                <a:spcPts val="0"/>
              </a:spcAft>
            </a:pPr>
            <a:r>
              <a:rPr lang="ru-RU" sz="2200" dirty="0">
                <a:solidFill>
                  <a:srgbClr val="000000"/>
                </a:solidFill>
                <a:latin typeface="Times New Roman" pitchFamily="18" charset="0"/>
                <a:ea typeface="Corbel"/>
                <a:cs typeface="Times New Roman" pitchFamily="18" charset="0"/>
              </a:rPr>
              <a:t>В состав сотового телефона входят: аналого-цифровой (АЦП) и цифро­аналоговый (ЦАП) преобразователи речевого сигнала, кодек речевого сигнала, канальный кодек, модулятор-демодулятор (модем), </a:t>
            </a:r>
            <a:r>
              <a:rPr lang="ru-RU" sz="2200" dirty="0" smtClean="0">
                <a:solidFill>
                  <a:srgbClr val="000000"/>
                </a:solidFill>
                <a:latin typeface="Times New Roman" pitchFamily="18" charset="0"/>
                <a:ea typeface="Corbel"/>
                <a:cs typeface="Times New Roman" pitchFamily="18" charset="0"/>
              </a:rPr>
              <a:t>синтезатор</a:t>
            </a:r>
            <a:r>
              <a:rPr lang="en-US" sz="2200" dirty="0" smtClean="0">
                <a:latin typeface="Times New Roman" pitchFamily="18" charset="0"/>
                <a:ea typeface="Corbel"/>
                <a:cs typeface="Times New Roman" pitchFamily="18" charset="0"/>
              </a:rPr>
              <a:t> </a:t>
            </a:r>
            <a:r>
              <a:rPr lang="ru-RU" sz="2200" dirty="0" smtClean="0">
                <a:solidFill>
                  <a:srgbClr val="000000"/>
                </a:solidFill>
                <a:latin typeface="Times New Roman" pitchFamily="18" charset="0"/>
                <a:ea typeface="Corbel"/>
                <a:cs typeface="Times New Roman" pitchFamily="18" charset="0"/>
              </a:rPr>
              <a:t>частоты </a:t>
            </a:r>
            <a:r>
              <a:rPr lang="ru-RU" sz="2200" dirty="0">
                <a:solidFill>
                  <a:srgbClr val="000000"/>
                </a:solidFill>
                <a:latin typeface="Times New Roman" pitchFamily="18" charset="0"/>
                <a:ea typeface="Corbel"/>
                <a:cs typeface="Times New Roman" pitchFamily="18" charset="0"/>
              </a:rPr>
              <a:t>с ФАПЧ и собственно </a:t>
            </a:r>
            <a:r>
              <a:rPr lang="ru-RU" sz="2200" dirty="0" err="1">
                <a:solidFill>
                  <a:srgbClr val="000000"/>
                </a:solidFill>
                <a:latin typeface="Times New Roman" pitchFamily="18" charset="0"/>
                <a:ea typeface="Corbel"/>
                <a:cs typeface="Times New Roman" pitchFamily="18" charset="0"/>
              </a:rPr>
              <a:t>радиотракт</a:t>
            </a:r>
            <a:r>
              <a:rPr lang="ru-RU" sz="2200" dirty="0">
                <a:solidFill>
                  <a:srgbClr val="000000"/>
                </a:solidFill>
                <a:latin typeface="Times New Roman" pitchFamily="18" charset="0"/>
                <a:ea typeface="Corbel"/>
                <a:cs typeface="Times New Roman" pitchFamily="18" charset="0"/>
              </a:rPr>
              <a:t>. Работой узлов трактов приема и передачи, а также устройством индикации управляет контроллер. Кроме того, он коммутирует периферийные устройства, которые могут быть подключены к трубке либо специальным соединительным кабелем, либо посредством инфракрасного или другого (например, </a:t>
            </a:r>
            <a:r>
              <a:rPr lang="en-US" sz="2200" dirty="0" err="1">
                <a:solidFill>
                  <a:srgbClr val="000000"/>
                </a:solidFill>
                <a:latin typeface="Times New Roman" pitchFamily="18" charset="0"/>
                <a:ea typeface="Corbel"/>
                <a:cs typeface="Times New Roman" pitchFamily="18" charset="0"/>
              </a:rPr>
              <a:t>BlueTooth</a:t>
            </a:r>
            <a:r>
              <a:rPr lang="ru-RU" sz="2200" dirty="0">
                <a:solidFill>
                  <a:srgbClr val="000000"/>
                </a:solidFill>
                <a:latin typeface="Times New Roman" pitchFamily="18" charset="0"/>
                <a:ea typeface="Corbel"/>
                <a:cs typeface="Times New Roman" pitchFamily="18" charset="0"/>
              </a:rPr>
              <a:t>) порта.</a:t>
            </a:r>
            <a:endParaRPr lang="ru-RU" sz="22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7415833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54"/>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640960" cy="6120680"/>
          </a:xfrm>
          <a:prstGeom prst="rect">
            <a:avLst/>
          </a:prstGeom>
          <a:noFill/>
          <a:ln>
            <a:noFill/>
          </a:ln>
        </p:spPr>
      </p:pic>
      <p:graphicFrame>
        <p:nvGraphicFramePr>
          <p:cNvPr id="3" name="Таблица 2"/>
          <p:cNvGraphicFramePr>
            <a:graphicFrameLocks noGrp="1"/>
          </p:cNvGraphicFramePr>
          <p:nvPr>
            <p:extLst>
              <p:ext uri="{D42A27DB-BD31-4B8C-83A1-F6EECF244321}">
                <p14:modId xmlns:p14="http://schemas.microsoft.com/office/powerpoint/2010/main" val="3261460837"/>
              </p:ext>
            </p:extLst>
          </p:nvPr>
        </p:nvGraphicFramePr>
        <p:xfrm>
          <a:off x="-36512" y="6278540"/>
          <a:ext cx="9217024" cy="395933"/>
        </p:xfrm>
        <a:graphic>
          <a:graphicData uri="http://schemas.openxmlformats.org/drawingml/2006/table">
            <a:tbl>
              <a:tblPr/>
              <a:tblGrid>
                <a:gridCol w="9217024"/>
              </a:tblGrid>
              <a:tr h="395933">
                <a:tc>
                  <a:txBody>
                    <a:bodyPr/>
                    <a:lstStyle/>
                    <a:p>
                      <a:pPr algn="ctr">
                        <a:spcAft>
                          <a:spcPts val="0"/>
                        </a:spcAft>
                      </a:pPr>
                      <a:r>
                        <a:rPr lang="ru-RU" sz="2000" b="0" i="0" u="none" strike="noStrike" spc="0" dirty="0">
                          <a:solidFill>
                            <a:srgbClr val="000000"/>
                          </a:solidFill>
                          <a:effectLst/>
                          <a:latin typeface="Times New Roman" pitchFamily="18" charset="0"/>
                          <a:ea typeface="Trebuchet MS"/>
                          <a:cs typeface="Times New Roman" pitchFamily="18" charset="0"/>
                        </a:rPr>
                        <a:t>Рис. </a:t>
                      </a:r>
                      <a:r>
                        <a:rPr lang="ru-RU" sz="2000" b="0" i="0" u="none" strike="noStrike" spc="0" dirty="0" smtClean="0">
                          <a:solidFill>
                            <a:srgbClr val="000000"/>
                          </a:solidFill>
                          <a:effectLst/>
                          <a:latin typeface="Times New Roman" pitchFamily="18" charset="0"/>
                          <a:ea typeface="Trebuchet MS"/>
                          <a:cs typeface="Times New Roman" pitchFamily="18" charset="0"/>
                        </a:rPr>
                        <a:t>11.7</a:t>
                      </a:r>
                      <a:r>
                        <a:rPr lang="ru-RU" sz="2000" b="0" i="0" u="none" strike="noStrike" spc="0" dirty="0">
                          <a:solidFill>
                            <a:srgbClr val="000000"/>
                          </a:solidFill>
                          <a:effectLst/>
                          <a:latin typeface="Times New Roman" pitchFamily="18" charset="0"/>
                          <a:ea typeface="Trebuchet MS"/>
                          <a:cs typeface="Times New Roman" pitchFamily="18" charset="0"/>
                        </a:rPr>
                        <a:t>. Процессы кодирования и декодирования в сотовой связи </a:t>
                      </a:r>
                      <a:r>
                        <a:rPr lang="en-US" sz="2000" b="0" i="0" u="none" strike="noStrike" spc="0" dirty="0">
                          <a:solidFill>
                            <a:srgbClr val="000000"/>
                          </a:solidFill>
                          <a:effectLst/>
                          <a:latin typeface="Times New Roman" pitchFamily="18" charset="0"/>
                          <a:ea typeface="Trebuchet MS"/>
                          <a:cs typeface="Times New Roman" pitchFamily="18" charset="0"/>
                        </a:rPr>
                        <a:t>GSM</a:t>
                      </a:r>
                      <a:r>
                        <a:rPr lang="ru-RU" sz="2000" b="0" i="0" u="none" strike="noStrike" spc="0" dirty="0">
                          <a:solidFill>
                            <a:srgbClr val="000000"/>
                          </a:solidFill>
                          <a:effectLst/>
                          <a:latin typeface="Times New Roman" pitchFamily="18" charset="0"/>
                          <a:ea typeface="Trebuchet MS"/>
                          <a:cs typeface="Times New Roman" pitchFamily="18" charset="0"/>
                        </a:rPr>
                        <a:t> телефона</a:t>
                      </a:r>
                      <a:endParaRPr lang="ru-RU" sz="2000" u="none" dirty="0">
                        <a:solidFill>
                          <a:srgbClr val="000000"/>
                        </a:solidFill>
                        <a:effectLst/>
                        <a:latin typeface="Times New Roman" pitchFamily="18" charset="0"/>
                        <a:ea typeface="Courier New"/>
                        <a:cs typeface="Times New Roman" pitchFamily="18" charset="0"/>
                      </a:endParaRPr>
                    </a:p>
                  </a:txBody>
                  <a:tcPr marL="0" marR="0" marT="0" marB="0">
                    <a:lnL>
                      <a:noFill/>
                    </a:lnL>
                    <a:lnR>
                      <a:noFill/>
                    </a:lnR>
                    <a:lnT>
                      <a:noFill/>
                    </a:lnT>
                    <a:lnB>
                      <a:noFill/>
                    </a:lnB>
                  </a:tcPr>
                </a:tc>
              </a:tr>
            </a:tbl>
          </a:graphicData>
        </a:graphic>
      </p:graphicFrame>
      <p:sp>
        <p:nvSpPr>
          <p:cNvPr id="4" name="Rectangle 1"/>
          <p:cNvSpPr>
            <a:spLocks noChangeArrowheads="1"/>
          </p:cNvSpPr>
          <p:nvPr/>
        </p:nvSpPr>
        <p:spPr bwMode="auto">
          <a:xfrm>
            <a:off x="457200" y="2312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160282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568952" cy="6505884"/>
          </a:xfrm>
          <a:prstGeom prst="rect">
            <a:avLst/>
          </a:prstGeom>
        </p:spPr>
        <p:txBody>
          <a:bodyPr wrap="square">
            <a:spAutoFit/>
          </a:bodyPr>
          <a:lstStyle/>
          <a:p>
            <a:pPr marL="12700" marR="12700" indent="436880" algn="just">
              <a:lnSpc>
                <a:spcPct val="150000"/>
              </a:lnSpc>
              <a:spcBef>
                <a:spcPts val="1800"/>
              </a:spcBef>
              <a:spcAft>
                <a:spcPts val="0"/>
              </a:spcAft>
            </a:pPr>
            <a:r>
              <a:rPr lang="en-US" dirty="0">
                <a:solidFill>
                  <a:srgbClr val="000000"/>
                </a:solidFill>
                <a:latin typeface="Times New Roman" pitchFamily="18" charset="0"/>
                <a:ea typeface="Corbel"/>
                <a:cs typeface="Times New Roman" pitchFamily="18" charset="0"/>
              </a:rPr>
              <a:t>VAD</a:t>
            </a:r>
            <a:r>
              <a:rPr lang="ru-RU" dirty="0">
                <a:solidFill>
                  <a:srgbClr val="000000"/>
                </a:solidFill>
                <a:latin typeface="Times New Roman" pitchFamily="18" charset="0"/>
                <a:ea typeface="Corbel"/>
                <a:cs typeface="Times New Roman" pitchFamily="18" charset="0"/>
              </a:rPr>
              <a:t> выделяет интервалы речи, даже когда уровень шума соизмерим с уровнем голоса С микрофона речевой сигнал поступает в тракт передачи. Там он на первом этапе сегментируется (разбивается на сегменты длительностью 20 </a:t>
            </a:r>
            <a:r>
              <a:rPr lang="ru-RU" dirty="0" err="1">
                <a:solidFill>
                  <a:srgbClr val="000000"/>
                </a:solidFill>
                <a:latin typeface="Times New Roman" pitchFamily="18" charset="0"/>
                <a:ea typeface="Corbel"/>
                <a:cs typeface="Times New Roman" pitchFamily="18" charset="0"/>
              </a:rPr>
              <a:t>мс</a:t>
            </a:r>
            <a:r>
              <a:rPr lang="ru-RU" dirty="0">
                <a:solidFill>
                  <a:srgbClr val="000000"/>
                </a:solidFill>
                <a:latin typeface="Times New Roman" pitchFamily="18" charset="0"/>
                <a:ea typeface="Corbel"/>
                <a:cs typeface="Times New Roman" pitchFamily="18" charset="0"/>
              </a:rPr>
              <a:t>), а затем преобразуется в цифровой поток со скоростью 13 кбит/с (один сегмент составляет кодовую последовательность из 260 бит). Поскольку частотный спектр передаваемого сигнала ограничен узкой полосой пропускания </a:t>
            </a:r>
            <a:r>
              <a:rPr lang="ru-RU" dirty="0" err="1">
                <a:solidFill>
                  <a:srgbClr val="000000"/>
                </a:solidFill>
                <a:latin typeface="Times New Roman" pitchFamily="18" charset="0"/>
                <a:ea typeface="Corbel"/>
                <a:cs typeface="Times New Roman" pitchFamily="18" charset="0"/>
              </a:rPr>
              <a:t>радиотракта</a:t>
            </a:r>
            <a:r>
              <a:rPr lang="ru-RU" dirty="0">
                <a:solidFill>
                  <a:srgbClr val="000000"/>
                </a:solidFill>
                <a:latin typeface="Times New Roman" pitchFamily="18" charset="0"/>
                <a:ea typeface="Corbel"/>
                <a:cs typeface="Times New Roman" pitchFamily="18" charset="0"/>
              </a:rPr>
              <a:t>, речь кодируют по специальному алгоритму </a:t>
            </a:r>
            <a:r>
              <a:rPr lang="en-US" dirty="0">
                <a:solidFill>
                  <a:srgbClr val="000000"/>
                </a:solidFill>
                <a:latin typeface="Times New Roman" pitchFamily="18" charset="0"/>
                <a:ea typeface="Corbel"/>
                <a:cs typeface="Times New Roman" pitchFamily="18" charset="0"/>
              </a:rPr>
              <a:t>LCP</a:t>
            </a:r>
            <a:r>
              <a:rPr lang="ru-RU" dirty="0">
                <a:solidFill>
                  <a:srgbClr val="000000"/>
                </a:solidFill>
                <a:latin typeface="Times New Roman" pitchFamily="18" charset="0"/>
                <a:ea typeface="Corbel"/>
                <a:cs typeface="Times New Roman" pitchFamily="18" charset="0"/>
              </a:rPr>
              <a:t>- </a:t>
            </a:r>
            <a:r>
              <a:rPr lang="en-US" dirty="0">
                <a:solidFill>
                  <a:srgbClr val="000000"/>
                </a:solidFill>
                <a:latin typeface="Times New Roman" pitchFamily="18" charset="0"/>
                <a:ea typeface="Corbel"/>
                <a:cs typeface="Times New Roman" pitchFamily="18" charset="0"/>
              </a:rPr>
              <a:t>LTP</a:t>
            </a:r>
            <a:r>
              <a:rPr lang="ru-RU" dirty="0">
                <a:solidFill>
                  <a:srgbClr val="000000"/>
                </a:solidFill>
                <a:latin typeface="Times New Roman" pitchFamily="18" charset="0"/>
                <a:ea typeface="Corbel"/>
                <a:cs typeface="Times New Roman" pitchFamily="18" charset="0"/>
              </a:rPr>
              <a:t>-</a:t>
            </a:r>
            <a:r>
              <a:rPr lang="en-US" dirty="0">
                <a:solidFill>
                  <a:srgbClr val="000000"/>
                </a:solidFill>
                <a:latin typeface="Times New Roman" pitchFamily="18" charset="0"/>
                <a:ea typeface="Corbel"/>
                <a:cs typeface="Times New Roman" pitchFamily="18" charset="0"/>
              </a:rPr>
              <a:t>RPE</a:t>
            </a:r>
            <a:r>
              <a:rPr lang="ru-RU" dirty="0">
                <a:solidFill>
                  <a:srgbClr val="000000"/>
                </a:solidFill>
                <a:latin typeface="Times New Roman" pitchFamily="18" charset="0"/>
                <a:ea typeface="Corbel"/>
                <a:cs typeface="Times New Roman" pitchFamily="18" charset="0"/>
              </a:rPr>
              <a:t>-кодирования. Следует отметить, что </a:t>
            </a:r>
            <a:r>
              <a:rPr lang="en-US" dirty="0">
                <a:solidFill>
                  <a:srgbClr val="000000"/>
                </a:solidFill>
                <a:latin typeface="Times New Roman" pitchFamily="18" charset="0"/>
                <a:ea typeface="Corbel"/>
                <a:cs typeface="Times New Roman" pitchFamily="18" charset="0"/>
              </a:rPr>
              <a:t>GSM</a:t>
            </a:r>
            <a:r>
              <a:rPr lang="ru-RU" dirty="0">
                <a:solidFill>
                  <a:srgbClr val="000000"/>
                </a:solidFill>
                <a:latin typeface="Times New Roman" pitchFamily="18" charset="0"/>
                <a:ea typeface="Corbel"/>
                <a:cs typeface="Times New Roman" pitchFamily="18" charset="0"/>
              </a:rPr>
              <a:t>-кодирование оптимизировано исключительно для передачи речи с максимальным качеством.</a:t>
            </a:r>
            <a:endParaRPr lang="ru-RU" dirty="0">
              <a:latin typeface="Times New Roman" pitchFamily="18" charset="0"/>
              <a:ea typeface="Times New Roman"/>
              <a:cs typeface="Times New Roman" pitchFamily="18" charset="0"/>
            </a:endParaRPr>
          </a:p>
          <a:p>
            <a:pPr marL="12700" marR="12700" indent="457200" algn="just">
              <a:lnSpc>
                <a:spcPct val="150000"/>
              </a:lnSpc>
              <a:spcBef>
                <a:spcPts val="1800"/>
              </a:spcBef>
              <a:spcAft>
                <a:spcPts val="0"/>
              </a:spcAft>
            </a:pPr>
            <a:r>
              <a:rPr lang="ru-RU" dirty="0">
                <a:solidFill>
                  <a:srgbClr val="000000"/>
                </a:solidFill>
                <a:latin typeface="Times New Roman" pitchFamily="18" charset="0"/>
                <a:ea typeface="Corbel"/>
                <a:cs typeface="Times New Roman" pitchFamily="18" charset="0"/>
              </a:rPr>
              <a:t>На втором этапе для безошибочной передачи цифрового кода и исправления ошибок при приеме осуществляется канальное кодирование. Оно обеспечивает надежную связь при потерях не более 12,5% передаваемой информации, в основном обусловленных спецификой распространения радиоволн диапазонов 900 и 1800 МГц. При прослаивании (интерливинге) собирается пакет, включающий, помимо "оцифрованной речи" (канала трафика), и сигналы управления (канал управления).</a:t>
            </a:r>
            <a:endParaRPr lang="ru-RU"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58112977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259632" y="302809"/>
            <a:ext cx="6147067"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53975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11.4 Подсистема базовых станций М900/М1800</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5397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6"/>
          <p:cNvSpPr>
            <a:spLocks noChangeArrowheads="1"/>
          </p:cNvSpPr>
          <p:nvPr/>
        </p:nvSpPr>
        <p:spPr bwMode="auto">
          <a:xfrm rot="10800000" flipV="1">
            <a:off x="251520" y="979917"/>
            <a:ext cx="8496944" cy="557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539750" algn="just"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Подсистема базовых станций состоит из базовых приемопередающих станций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BTS</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различных типов и конфигураций и контроллера базовых станций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BSC</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Функционально к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BSS</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также относится модуль транскодера ТС (часто устанавливается на стороне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MSC</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который находится между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BSC</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MSC </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 осуществляет функции кодирования/декодирования информации, а также мультиплексирования/демультиплексирования по схеме 4:1. Интерфейс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Abis</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между БС и контроллером является внутренним (каждый производитель оборудования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GSM</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реализует его по-своему), поэтому при установке базовых станций необходимо также использовать контроллер той же компании производителя. Стыковка оборудования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NSS</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BSS</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различных поставщиков возможна по открытому А-интерфейсу (между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MSC</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BSC</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661432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0067564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476672"/>
            <a:ext cx="4536504" cy="2880320"/>
          </a:xfrm>
          <a:prstGeom prst="rect">
            <a:avLst/>
          </a:prstGeom>
          <a:noFill/>
          <a:extLst/>
        </p:spPr>
      </p:pic>
      <p:sp>
        <p:nvSpPr>
          <p:cNvPr id="4" name="Прямоугольник 3"/>
          <p:cNvSpPr/>
          <p:nvPr/>
        </p:nvSpPr>
        <p:spPr>
          <a:xfrm>
            <a:off x="179512" y="3717032"/>
            <a:ext cx="8568952" cy="2400657"/>
          </a:xfrm>
          <a:prstGeom prst="rect">
            <a:avLst/>
          </a:prstGeom>
        </p:spPr>
        <p:txBody>
          <a:bodyPr wrap="square">
            <a:spAutoFit/>
          </a:bodyPr>
          <a:lstStyle/>
          <a:p>
            <a:pPr algn="ctr">
              <a:lnSpc>
                <a:spcPct val="150000"/>
              </a:lnSpc>
              <a:spcAft>
                <a:spcPts val="0"/>
              </a:spcAft>
            </a:pPr>
            <a:r>
              <a:rPr lang="ru-RU" sz="2000" dirty="0">
                <a:solidFill>
                  <a:srgbClr val="000000"/>
                </a:solidFill>
                <a:latin typeface="Times New Roman" pitchFamily="18" charset="0"/>
                <a:ea typeface="Courier New"/>
                <a:cs typeface="Times New Roman" pitchFamily="18" charset="0"/>
              </a:rPr>
              <a:t>На рис. 7. Микрофон и динамик телефона </a:t>
            </a:r>
            <a:r>
              <a:rPr lang="ru-RU" sz="2000" dirty="0" smtClean="0">
                <a:solidFill>
                  <a:srgbClr val="000000"/>
                </a:solidFill>
                <a:latin typeface="Times New Roman" pitchFamily="18" charset="0"/>
                <a:ea typeface="Courier New"/>
                <a:cs typeface="Times New Roman" pitchFamily="18" charset="0"/>
              </a:rPr>
              <a:t>Белла</a:t>
            </a:r>
            <a:r>
              <a:rPr lang="ru-RU" sz="2000" dirty="0">
                <a:solidFill>
                  <a:srgbClr val="000000"/>
                </a:solidFill>
                <a:latin typeface="Times New Roman" pitchFamily="18" charset="0"/>
                <a:ea typeface="Courier New"/>
                <a:cs typeface="Times New Roman" pitchFamily="18" charset="0"/>
              </a:rPr>
              <a:t> </a:t>
            </a:r>
          </a:p>
          <a:p>
            <a:pPr indent="540385" algn="just">
              <a:lnSpc>
                <a:spcPct val="150000"/>
              </a:lnSpc>
              <a:spcAft>
                <a:spcPts val="0"/>
              </a:spcAft>
            </a:pPr>
            <a:r>
              <a:rPr lang="ru-RU" sz="2000" dirty="0">
                <a:solidFill>
                  <a:srgbClr val="000000"/>
                </a:solidFill>
                <a:latin typeface="Times New Roman" pitchFamily="18" charset="0"/>
                <a:ea typeface="Courier New"/>
                <a:cs typeface="Times New Roman" pitchFamily="18" charset="0"/>
              </a:rPr>
              <a:t>Первый телефонный разговор состоялся </a:t>
            </a:r>
            <a:r>
              <a:rPr lang="ru-RU" sz="2000" dirty="0" smtClean="0">
                <a:solidFill>
                  <a:srgbClr val="000000"/>
                </a:solidFill>
                <a:latin typeface="Times New Roman" pitchFamily="18" charset="0"/>
                <a:ea typeface="Courier New"/>
                <a:cs typeface="Times New Roman" pitchFamily="18" charset="0"/>
              </a:rPr>
              <a:t>10 марта 1876 году</a:t>
            </a:r>
            <a:r>
              <a:rPr lang="ru-RU" sz="2000" dirty="0">
                <a:solidFill>
                  <a:srgbClr val="000000"/>
                </a:solidFill>
                <a:latin typeface="Times New Roman" pitchFamily="18" charset="0"/>
                <a:ea typeface="Courier New"/>
                <a:cs typeface="Times New Roman" pitchFamily="18" charset="0"/>
              </a:rPr>
              <a:t>. Первая телефонная станция открылась в 1877г в Коннектикуте (США). Телефонистки вручную соединяли абонентов между собой. В 1883г. Была открыта телефонная связь между Бостоном и Нью-Йорком.</a:t>
            </a:r>
            <a:endParaRPr lang="ru-RU" sz="2000" dirty="0">
              <a:solidFill>
                <a:srgbClr val="000000"/>
              </a:solidFill>
              <a:effectLst/>
              <a:latin typeface="Times New Roman" pitchFamily="18" charset="0"/>
              <a:ea typeface="Courier New"/>
              <a:cs typeface="Times New Roman" pitchFamily="18" charset="0"/>
            </a:endParaRPr>
          </a:p>
        </p:txBody>
      </p:sp>
    </p:spTree>
    <p:extLst>
      <p:ext uri="{BB962C8B-B14F-4D97-AF65-F5344CB8AC3E}">
        <p14:creationId xmlns:p14="http://schemas.microsoft.com/office/powerpoint/2010/main" val="242287604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32656"/>
            <a:ext cx="8568952" cy="1938992"/>
          </a:xfrm>
          <a:prstGeom prst="rect">
            <a:avLst/>
          </a:prstGeom>
        </p:spPr>
        <p:txBody>
          <a:bodyPr wrap="square">
            <a:spAutoFit/>
          </a:bodyPr>
          <a:lstStyle/>
          <a:p>
            <a:pPr algn="just">
              <a:lnSpc>
                <a:spcPct val="150000"/>
              </a:lnSpc>
            </a:pPr>
            <a:r>
              <a:rPr lang="ru-RU" sz="2000" b="1" dirty="0">
                <a:latin typeface="Times New Roman" pitchFamily="18" charset="0"/>
                <a:ea typeface="Times New Roman"/>
                <a:cs typeface="Times New Roman" pitchFamily="18" charset="0"/>
              </a:rPr>
              <a:t>Серия базовых станций М900/М1800 (рис. </a:t>
            </a:r>
            <a:r>
              <a:rPr lang="ru-RU" sz="2000" b="1" dirty="0" smtClean="0">
                <a:latin typeface="Times New Roman" pitchFamily="18" charset="0"/>
                <a:ea typeface="Times New Roman"/>
                <a:cs typeface="Times New Roman" pitchFamily="18" charset="0"/>
              </a:rPr>
              <a:t>11.6</a:t>
            </a:r>
            <a:r>
              <a:rPr lang="ru-RU" sz="2000" b="1" dirty="0">
                <a:latin typeface="Times New Roman" pitchFamily="18" charset="0"/>
                <a:ea typeface="Times New Roman"/>
                <a:cs typeface="Times New Roman" pitchFamily="18" charset="0"/>
              </a:rPr>
              <a:t>).</a:t>
            </a:r>
            <a:r>
              <a:rPr lang="ru-RU" sz="2000" dirty="0">
                <a:latin typeface="Times New Roman" pitchFamily="18" charset="0"/>
                <a:ea typeface="Times New Roman"/>
                <a:cs typeface="Times New Roman" pitchFamily="18" charset="0"/>
              </a:rPr>
              <a:t> </a:t>
            </a:r>
            <a:r>
              <a:rPr lang="en-US" sz="2000" dirty="0">
                <a:latin typeface="Times New Roman" pitchFamily="18" charset="0"/>
                <a:ea typeface="Times New Roman"/>
                <a:cs typeface="Times New Roman" pitchFamily="18" charset="0"/>
              </a:rPr>
              <a:t>BTS</a:t>
            </a:r>
            <a:r>
              <a:rPr lang="ru-RU" sz="2000" dirty="0">
                <a:latin typeface="Times New Roman" pitchFamily="18" charset="0"/>
                <a:ea typeface="Times New Roman"/>
                <a:cs typeface="Times New Roman" pitchFamily="18" charset="0"/>
              </a:rPr>
              <a:t> управляет преобразованием сигналов радиосвязи в сигналы проводной сети, беспроводным демультиплексированием и мультиплексированием, кодированием радиоканала и функцией перескока по частоте или </a:t>
            </a:r>
            <a:r>
              <a:rPr lang="ru-RU" sz="2000" dirty="0" err="1">
                <a:latin typeface="Times New Roman" pitchFamily="18" charset="0"/>
                <a:ea typeface="Times New Roman"/>
                <a:cs typeface="Times New Roman" pitchFamily="18" charset="0"/>
              </a:rPr>
              <a:t>хэндовера</a:t>
            </a:r>
            <a:endParaRPr lang="ru-RU" sz="2000" dirty="0">
              <a:latin typeface="Times New Roman" pitchFamily="18" charset="0"/>
              <a:cs typeface="Times New Roman" pitchFamily="18" charset="0"/>
            </a:endParaRPr>
          </a:p>
        </p:txBody>
      </p:sp>
      <p:pic>
        <p:nvPicPr>
          <p:cNvPr id="888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71648"/>
            <a:ext cx="8352928" cy="43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3998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4982" y="764704"/>
            <a:ext cx="8496944" cy="5632311"/>
          </a:xfrm>
          <a:prstGeom prst="rect">
            <a:avLst/>
          </a:prstGeom>
        </p:spPr>
        <p:txBody>
          <a:bodyPr wrap="square">
            <a:spAutoFit/>
          </a:bodyPr>
          <a:lstStyle/>
          <a:p>
            <a:pPr indent="540385" algn="just">
              <a:lnSpc>
                <a:spcPct val="150000"/>
              </a:lnSpc>
              <a:spcAft>
                <a:spcPts val="0"/>
              </a:spcAft>
            </a:pPr>
            <a:r>
              <a:rPr lang="ru-RU" sz="2000" dirty="0">
                <a:latin typeface="Times New Roman"/>
                <a:ea typeface="Times New Roman"/>
              </a:rPr>
              <a:t>При построении сети </a:t>
            </a:r>
            <a:r>
              <a:rPr lang="en-US" sz="2000" dirty="0">
                <a:latin typeface="Times New Roman"/>
                <a:ea typeface="Times New Roman"/>
              </a:rPr>
              <a:t>BSS </a:t>
            </a:r>
            <a:r>
              <a:rPr lang="ru-RU" sz="2000" dirty="0">
                <a:latin typeface="Times New Roman"/>
                <a:ea typeface="Times New Roman"/>
              </a:rPr>
              <a:t>приходится учитывать множество разнообразных факторов, начиная от характера местности, условий распространения радиоволн до количества жителей на данной территории и ожидаемой величины нагрузки. Поэтому компания </a:t>
            </a:r>
            <a:r>
              <a:rPr lang="en-US" sz="2000" dirty="0">
                <a:latin typeface="Times New Roman"/>
                <a:ea typeface="Times New Roman"/>
              </a:rPr>
              <a:t>Huawei</a:t>
            </a:r>
            <a:r>
              <a:rPr lang="ru-RU" sz="2000" dirty="0">
                <a:latin typeface="Times New Roman"/>
                <a:ea typeface="Times New Roman"/>
              </a:rPr>
              <a:t> предлагает несколько типов базовых станций, которые рассчитаны на различное количество модулей приемопередатчиков (</a:t>
            </a:r>
            <a:r>
              <a:rPr lang="en-US" sz="2000" dirty="0">
                <a:latin typeface="Times New Roman"/>
                <a:ea typeface="Times New Roman"/>
              </a:rPr>
              <a:t>Transceiver Unit TRU</a:t>
            </a:r>
            <a:r>
              <a:rPr lang="ru-RU" sz="2000" dirty="0">
                <a:latin typeface="Times New Roman"/>
                <a:ea typeface="Times New Roman"/>
              </a:rPr>
              <a:t>) и имеют разное конструктивное исполнение. Все типы базовых станций позволяют комбинировать модули приемопередатчиков 900 и 1800 МГц. На настоящий момент для продаж в России сертифицированы базовые станции внутреннего типа исполнения ВТ</a:t>
            </a:r>
            <a:r>
              <a:rPr lang="en-US" sz="2000" dirty="0">
                <a:latin typeface="Times New Roman"/>
                <a:ea typeface="Times New Roman"/>
              </a:rPr>
              <a:t>S</a:t>
            </a:r>
            <a:r>
              <a:rPr lang="ru-RU" sz="2000" dirty="0">
                <a:latin typeface="Times New Roman"/>
                <a:ea typeface="Times New Roman"/>
              </a:rPr>
              <a:t>ЗI2 (12 </a:t>
            </a:r>
            <a:r>
              <a:rPr lang="en-US" sz="2000" dirty="0">
                <a:latin typeface="Times New Roman"/>
                <a:ea typeface="Times New Roman"/>
              </a:rPr>
              <a:t>TRU</a:t>
            </a:r>
            <a:r>
              <a:rPr lang="ru-RU" sz="2000" dirty="0">
                <a:latin typeface="Times New Roman"/>
                <a:ea typeface="Times New Roman"/>
              </a:rPr>
              <a:t>) и ВТ</a:t>
            </a:r>
            <a:r>
              <a:rPr lang="en-US" sz="2000" dirty="0">
                <a:latin typeface="Times New Roman"/>
                <a:ea typeface="Times New Roman"/>
              </a:rPr>
              <a:t>S</a:t>
            </a:r>
            <a:r>
              <a:rPr lang="ru-RU" sz="2000" dirty="0">
                <a:latin typeface="Times New Roman"/>
                <a:ea typeface="Times New Roman"/>
              </a:rPr>
              <a:t>30 (6 </a:t>
            </a:r>
            <a:r>
              <a:rPr lang="en-US" sz="2000" dirty="0">
                <a:latin typeface="Times New Roman"/>
                <a:ea typeface="Times New Roman"/>
              </a:rPr>
              <a:t>TRU</a:t>
            </a:r>
            <a:r>
              <a:rPr lang="ru-RU" sz="2000" dirty="0">
                <a:latin typeface="Times New Roman"/>
                <a:ea typeface="Times New Roman"/>
              </a:rPr>
              <a:t>)). В ближайшее время также будет сертифицирована мини-ВТ</a:t>
            </a:r>
            <a:r>
              <a:rPr lang="en-US" sz="2000" dirty="0">
                <a:latin typeface="Times New Roman"/>
                <a:ea typeface="Times New Roman"/>
              </a:rPr>
              <a:t>S</a:t>
            </a:r>
            <a:r>
              <a:rPr lang="ru-RU" sz="2000" dirty="0">
                <a:latin typeface="Times New Roman"/>
                <a:ea typeface="Times New Roman"/>
              </a:rPr>
              <a:t>3001, которая рассчитана на 1—2 модулей </a:t>
            </a:r>
            <a:r>
              <a:rPr lang="en-US" sz="2000" dirty="0">
                <a:latin typeface="Times New Roman"/>
                <a:ea typeface="Times New Roman"/>
              </a:rPr>
              <a:t>TRU</a:t>
            </a:r>
            <a:r>
              <a:rPr lang="ru-RU" sz="2000" dirty="0">
                <a:latin typeface="Times New Roman"/>
                <a:ea typeface="Times New Roman"/>
              </a:rPr>
              <a:t>.</a:t>
            </a:r>
            <a:endParaRPr lang="ru-RU" sz="2000" dirty="0">
              <a:effectLst/>
              <a:latin typeface="Times New Roman"/>
              <a:ea typeface="Times New Roman"/>
            </a:endParaRPr>
          </a:p>
        </p:txBody>
      </p:sp>
    </p:spTree>
    <p:extLst>
      <p:ext uri="{BB962C8B-B14F-4D97-AF65-F5344CB8AC3E}">
        <p14:creationId xmlns:p14="http://schemas.microsoft.com/office/powerpoint/2010/main" val="26989873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568951"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6126362"/>
            <a:ext cx="8208912" cy="553998"/>
          </a:xfrm>
          <a:prstGeom prst="rect">
            <a:avLst/>
          </a:prstGeom>
        </p:spPr>
        <p:txBody>
          <a:bodyPr wrap="square">
            <a:spAutoFit/>
          </a:bodyPr>
          <a:lstStyle/>
          <a:p>
            <a:pPr indent="540385" algn="ctr">
              <a:lnSpc>
                <a:spcPct val="150000"/>
              </a:lnSpc>
              <a:spcAft>
                <a:spcPts val="0"/>
              </a:spcAft>
            </a:pPr>
            <a:r>
              <a:rPr lang="ru-RU" sz="2000" dirty="0" smtClean="0">
                <a:latin typeface="Times New Roman"/>
                <a:ea typeface="Times New Roman"/>
              </a:rPr>
              <a:t>Рис.11.7 </a:t>
            </a:r>
            <a:r>
              <a:rPr lang="ru-RU" sz="2000" dirty="0">
                <a:latin typeface="Times New Roman"/>
                <a:ea typeface="Times New Roman"/>
              </a:rPr>
              <a:t>Структурная схема оборудование </a:t>
            </a:r>
            <a:r>
              <a:rPr lang="en-US" sz="2000" dirty="0">
                <a:latin typeface="Times New Roman"/>
                <a:ea typeface="Times New Roman"/>
              </a:rPr>
              <a:t>BTS</a:t>
            </a:r>
            <a:endParaRPr lang="ru-RU" sz="2000" dirty="0">
              <a:effectLst/>
              <a:latin typeface="Times New Roman"/>
              <a:ea typeface="Times New Roman"/>
            </a:endParaRPr>
          </a:p>
        </p:txBody>
      </p:sp>
    </p:spTree>
    <p:extLst>
      <p:ext uri="{BB962C8B-B14F-4D97-AF65-F5344CB8AC3E}">
        <p14:creationId xmlns:p14="http://schemas.microsoft.com/office/powerpoint/2010/main" val="299661458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58102"/>
            <a:ext cx="8712968" cy="5932393"/>
          </a:xfrm>
          <a:prstGeom prst="rect">
            <a:avLst/>
          </a:prstGeom>
        </p:spPr>
        <p:txBody>
          <a:bodyPr wrap="square">
            <a:spAutoFit/>
          </a:bodyPr>
          <a:lstStyle/>
          <a:p>
            <a:pPr indent="540385" algn="just">
              <a:lnSpc>
                <a:spcPct val="150000"/>
              </a:lnSpc>
              <a:spcAft>
                <a:spcPts val="0"/>
              </a:spcAft>
            </a:pPr>
            <a:r>
              <a:rPr lang="ru-RU" sz="2300" dirty="0">
                <a:latin typeface="Times New Roman"/>
                <a:ea typeface="Times New Roman"/>
              </a:rPr>
              <a:t>Структура аппаратного обеспечения (рис. </a:t>
            </a:r>
            <a:r>
              <a:rPr lang="ru-RU" sz="2300" dirty="0" smtClean="0">
                <a:latin typeface="Times New Roman"/>
                <a:ea typeface="Times New Roman"/>
              </a:rPr>
              <a:t>11.7</a:t>
            </a:r>
            <a:r>
              <a:rPr lang="ru-RU" sz="2300" dirty="0">
                <a:latin typeface="Times New Roman"/>
                <a:ea typeface="Times New Roman"/>
              </a:rPr>
              <a:t>). Базовая станция М900/М1800 состоит из трех частей: </a:t>
            </a:r>
            <a:r>
              <a:rPr lang="ru-RU" sz="2300" i="1" dirty="0">
                <a:latin typeface="Times New Roman"/>
                <a:ea typeface="Times New Roman"/>
              </a:rPr>
              <a:t>основного блока, блока приемопередатчиков (</a:t>
            </a:r>
            <a:r>
              <a:rPr lang="en-US" sz="2300" i="1" dirty="0">
                <a:latin typeface="Times New Roman"/>
                <a:ea typeface="Times New Roman"/>
              </a:rPr>
              <a:t>TRU</a:t>
            </a:r>
            <a:r>
              <a:rPr lang="ru-RU" sz="2300" i="1" dirty="0">
                <a:latin typeface="Times New Roman"/>
                <a:ea typeface="Times New Roman"/>
              </a:rPr>
              <a:t>) и антенно-фидерной системы</a:t>
            </a:r>
            <a:r>
              <a:rPr lang="ru-RU" sz="2300" dirty="0">
                <a:latin typeface="Times New Roman"/>
                <a:ea typeface="Times New Roman"/>
              </a:rPr>
              <a:t>. Основной блок. Состоит из </a:t>
            </a:r>
            <a:r>
              <a:rPr lang="ru-RU" sz="2300" i="1" dirty="0">
                <a:latin typeface="Times New Roman"/>
                <a:ea typeface="Times New Roman"/>
              </a:rPr>
              <a:t>блока</a:t>
            </a:r>
            <a:r>
              <a:rPr lang="ru-RU" sz="2300" dirty="0">
                <a:latin typeface="Times New Roman"/>
                <a:ea typeface="Times New Roman"/>
              </a:rPr>
              <a:t> </a:t>
            </a:r>
            <a:r>
              <a:rPr lang="ru-RU" sz="2300" i="1" dirty="0">
                <a:latin typeface="Times New Roman"/>
                <a:ea typeface="Times New Roman"/>
              </a:rPr>
              <a:t>синхронизации/передачи и управления</a:t>
            </a:r>
            <a:r>
              <a:rPr lang="ru-RU" sz="2300" dirty="0">
                <a:latin typeface="Times New Roman"/>
                <a:ea typeface="Times New Roman"/>
              </a:rPr>
              <a:t> (</a:t>
            </a:r>
            <a:r>
              <a:rPr lang="en-US" sz="2300" dirty="0">
                <a:latin typeface="Times New Roman"/>
                <a:ea typeface="Times New Roman"/>
              </a:rPr>
              <a:t>TMU</a:t>
            </a:r>
            <a:r>
              <a:rPr lang="ru-RU" sz="2300" dirty="0">
                <a:latin typeface="Times New Roman"/>
                <a:ea typeface="Times New Roman"/>
              </a:rPr>
              <a:t>), </a:t>
            </a:r>
            <a:r>
              <a:rPr lang="ru-RU" sz="2300" i="1" dirty="0">
                <a:latin typeface="Times New Roman"/>
                <a:ea typeface="Times New Roman"/>
              </a:rPr>
              <a:t>блока распределения синхронизации </a:t>
            </a:r>
            <a:r>
              <a:rPr lang="ru-RU" sz="2300" dirty="0">
                <a:latin typeface="Times New Roman"/>
                <a:ea typeface="Times New Roman"/>
              </a:rPr>
              <a:t>(</a:t>
            </a:r>
            <a:r>
              <a:rPr lang="en-US" sz="2300" dirty="0">
                <a:latin typeface="Times New Roman"/>
                <a:ea typeface="Times New Roman"/>
              </a:rPr>
              <a:t>TDU</a:t>
            </a:r>
            <a:r>
              <a:rPr lang="ru-RU" sz="2300" dirty="0">
                <a:latin typeface="Times New Roman"/>
                <a:ea typeface="Times New Roman"/>
              </a:rPr>
              <a:t>), </a:t>
            </a:r>
            <a:r>
              <a:rPr lang="ru-RU" sz="2300" i="1" dirty="0">
                <a:latin typeface="Times New Roman"/>
                <a:ea typeface="Times New Roman"/>
              </a:rPr>
              <a:t>дополнительного блока передачи</a:t>
            </a:r>
            <a:r>
              <a:rPr lang="ru-RU" sz="2300" dirty="0">
                <a:latin typeface="Times New Roman"/>
                <a:ea typeface="Times New Roman"/>
              </a:rPr>
              <a:t> (ТЕ</a:t>
            </a:r>
            <a:r>
              <a:rPr lang="en-US" sz="2300" dirty="0">
                <a:latin typeface="Times New Roman"/>
                <a:ea typeface="Times New Roman"/>
              </a:rPr>
              <a:t>U</a:t>
            </a:r>
            <a:r>
              <a:rPr lang="ru-RU" sz="2300" dirty="0">
                <a:latin typeface="Times New Roman"/>
                <a:ea typeface="Times New Roman"/>
              </a:rPr>
              <a:t>), </a:t>
            </a:r>
            <a:r>
              <a:rPr lang="ru-RU" sz="2300" i="1" dirty="0">
                <a:latin typeface="Times New Roman"/>
                <a:ea typeface="Times New Roman"/>
              </a:rPr>
              <a:t>блока питания дополнительного блока передачи </a:t>
            </a:r>
            <a:r>
              <a:rPr lang="ru-RU" sz="2300" dirty="0">
                <a:latin typeface="Times New Roman"/>
                <a:ea typeface="Times New Roman"/>
              </a:rPr>
              <a:t>(ТЕ</a:t>
            </a:r>
            <a:r>
              <a:rPr lang="en-US" sz="2300" dirty="0">
                <a:latin typeface="Times New Roman"/>
                <a:ea typeface="Times New Roman"/>
              </a:rPr>
              <a:t>S</a:t>
            </a:r>
            <a:r>
              <a:rPr lang="ru-RU" sz="2300" dirty="0">
                <a:latin typeface="Times New Roman"/>
                <a:ea typeface="Times New Roman"/>
              </a:rPr>
              <a:t>), </a:t>
            </a:r>
            <a:r>
              <a:rPr lang="ru-RU" sz="2300" i="1" dirty="0">
                <a:latin typeface="Times New Roman"/>
                <a:ea typeface="Times New Roman"/>
              </a:rPr>
              <a:t>блока мониторинга работы вентилятора</a:t>
            </a:r>
            <a:r>
              <a:rPr lang="ru-RU" sz="2300" dirty="0">
                <a:latin typeface="Times New Roman"/>
                <a:ea typeface="Times New Roman"/>
              </a:rPr>
              <a:t> (</a:t>
            </a:r>
            <a:r>
              <a:rPr lang="en-US" sz="2300" dirty="0">
                <a:latin typeface="Times New Roman"/>
                <a:ea typeface="Times New Roman"/>
              </a:rPr>
              <a:t>F</a:t>
            </a:r>
            <a:r>
              <a:rPr lang="ru-RU" sz="2300" dirty="0">
                <a:latin typeface="Times New Roman"/>
                <a:ea typeface="Times New Roman"/>
              </a:rPr>
              <a:t>МУ), </a:t>
            </a:r>
            <a:r>
              <a:rPr lang="ru-RU" sz="2300" i="1" dirty="0">
                <a:latin typeface="Times New Roman"/>
                <a:ea typeface="Times New Roman"/>
              </a:rPr>
              <a:t>блока электропитания </a:t>
            </a:r>
            <a:r>
              <a:rPr lang="ru-RU" sz="2300" dirty="0">
                <a:latin typeface="Times New Roman"/>
                <a:ea typeface="Times New Roman"/>
              </a:rPr>
              <a:t>(</a:t>
            </a:r>
            <a:r>
              <a:rPr lang="en-US" sz="2300" dirty="0">
                <a:latin typeface="Times New Roman"/>
                <a:ea typeface="Times New Roman"/>
              </a:rPr>
              <a:t>PSU</a:t>
            </a:r>
            <a:r>
              <a:rPr lang="ru-RU" sz="2300" dirty="0">
                <a:latin typeface="Times New Roman"/>
                <a:ea typeface="Times New Roman"/>
              </a:rPr>
              <a:t>)), </a:t>
            </a:r>
            <a:r>
              <a:rPr lang="ru-RU" sz="2300" i="1" dirty="0">
                <a:latin typeface="Times New Roman"/>
                <a:ea typeface="Times New Roman"/>
              </a:rPr>
              <a:t>блока мониторинга электропитания и состояния окружающей среды </a:t>
            </a:r>
            <a:r>
              <a:rPr lang="ru-RU" sz="2300" dirty="0">
                <a:latin typeface="Times New Roman"/>
                <a:ea typeface="Times New Roman"/>
              </a:rPr>
              <a:t>(РМ</a:t>
            </a:r>
            <a:r>
              <a:rPr lang="en-US" sz="2300" dirty="0">
                <a:latin typeface="Times New Roman"/>
                <a:ea typeface="Times New Roman"/>
              </a:rPr>
              <a:t>U</a:t>
            </a:r>
            <a:r>
              <a:rPr lang="ru-RU" sz="2300" dirty="0">
                <a:latin typeface="Times New Roman"/>
                <a:ea typeface="Times New Roman"/>
              </a:rPr>
              <a:t>), </a:t>
            </a:r>
            <a:r>
              <a:rPr lang="ru-RU" sz="2300" i="1" dirty="0">
                <a:latin typeface="Times New Roman"/>
                <a:ea typeface="Times New Roman"/>
              </a:rPr>
              <a:t>блока распределения электропитания</a:t>
            </a:r>
            <a:r>
              <a:rPr lang="ru-RU" sz="2300" dirty="0">
                <a:latin typeface="Times New Roman"/>
                <a:ea typeface="Times New Roman"/>
              </a:rPr>
              <a:t> (</a:t>
            </a:r>
            <a:r>
              <a:rPr lang="en-US" sz="2300" dirty="0">
                <a:latin typeface="Times New Roman"/>
                <a:ea typeface="Times New Roman"/>
              </a:rPr>
              <a:t>SWITCH</a:t>
            </a:r>
            <a:r>
              <a:rPr lang="ru-RU" sz="2300" dirty="0">
                <a:latin typeface="Times New Roman"/>
                <a:ea typeface="Times New Roman"/>
              </a:rPr>
              <a:t> ВОХ), </a:t>
            </a:r>
            <a:r>
              <a:rPr lang="ru-RU" sz="2300" i="1" dirty="0">
                <a:latin typeface="Times New Roman"/>
                <a:ea typeface="Times New Roman"/>
              </a:rPr>
              <a:t>блока вентилятора </a:t>
            </a:r>
            <a:r>
              <a:rPr lang="ru-RU" sz="2300" dirty="0">
                <a:latin typeface="Times New Roman"/>
                <a:ea typeface="Times New Roman"/>
              </a:rPr>
              <a:t>(</a:t>
            </a:r>
            <a:r>
              <a:rPr lang="en-US" sz="2300" dirty="0">
                <a:latin typeface="Times New Roman"/>
                <a:ea typeface="Times New Roman"/>
              </a:rPr>
              <a:t>FAN</a:t>
            </a:r>
            <a:r>
              <a:rPr lang="ru-RU" sz="2300" dirty="0">
                <a:latin typeface="Times New Roman"/>
                <a:ea typeface="Times New Roman"/>
              </a:rPr>
              <a:t> ВОХ) и </a:t>
            </a:r>
            <a:r>
              <a:rPr lang="ru-RU" sz="2300" i="1" dirty="0">
                <a:latin typeface="Times New Roman"/>
                <a:ea typeface="Times New Roman"/>
              </a:rPr>
              <a:t>воздухозаборника</a:t>
            </a:r>
            <a:r>
              <a:rPr lang="ru-RU" sz="2300" dirty="0">
                <a:latin typeface="Times New Roman"/>
                <a:ea typeface="Times New Roman"/>
              </a:rPr>
              <a:t> (АI</a:t>
            </a:r>
            <a:r>
              <a:rPr lang="en-US" sz="2300" dirty="0">
                <a:latin typeface="Times New Roman"/>
                <a:ea typeface="Times New Roman"/>
              </a:rPr>
              <a:t>R</a:t>
            </a:r>
            <a:r>
              <a:rPr lang="ru-RU" sz="2300" dirty="0">
                <a:latin typeface="Times New Roman"/>
                <a:ea typeface="Times New Roman"/>
              </a:rPr>
              <a:t> ВОХ). </a:t>
            </a:r>
            <a:endParaRPr lang="ru-RU" sz="2300" dirty="0">
              <a:effectLst/>
              <a:latin typeface="Times New Roman"/>
              <a:ea typeface="Times New Roman"/>
            </a:endParaRPr>
          </a:p>
        </p:txBody>
      </p:sp>
    </p:spTree>
    <p:extLst>
      <p:ext uri="{BB962C8B-B14F-4D97-AF65-F5344CB8AC3E}">
        <p14:creationId xmlns:p14="http://schemas.microsoft.com/office/powerpoint/2010/main" val="24201633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496944" cy="6399701"/>
          </a:xfrm>
          <a:prstGeom prst="rect">
            <a:avLst/>
          </a:prstGeom>
        </p:spPr>
        <p:txBody>
          <a:bodyPr wrap="square">
            <a:spAutoFit/>
          </a:bodyPr>
          <a:lstStyle/>
          <a:p>
            <a:pPr indent="540385" algn="just">
              <a:lnSpc>
                <a:spcPct val="150000"/>
              </a:lnSpc>
              <a:spcAft>
                <a:spcPts val="0"/>
              </a:spcAft>
            </a:pPr>
            <a:r>
              <a:rPr lang="ru-RU" sz="2300" dirty="0">
                <a:latin typeface="Times New Roman"/>
                <a:ea typeface="Times New Roman"/>
              </a:rPr>
              <a:t>Блок приемопередатчиков, как следует из названия, включает в себя несколько модулей </a:t>
            </a:r>
            <a:r>
              <a:rPr lang="en-US" sz="2300" dirty="0">
                <a:latin typeface="Times New Roman"/>
                <a:ea typeface="Times New Roman"/>
              </a:rPr>
              <a:t>TRU</a:t>
            </a:r>
            <a:r>
              <a:rPr lang="ru-RU" sz="2300" dirty="0">
                <a:latin typeface="Times New Roman"/>
                <a:ea typeface="Times New Roman"/>
              </a:rPr>
              <a:t>. В рамках одной </a:t>
            </a:r>
            <a:r>
              <a:rPr lang="en-US" sz="2300" dirty="0">
                <a:latin typeface="Times New Roman"/>
                <a:ea typeface="Times New Roman"/>
              </a:rPr>
              <a:t>BTS</a:t>
            </a:r>
            <a:r>
              <a:rPr lang="ru-RU" sz="2300" dirty="0">
                <a:latin typeface="Times New Roman"/>
                <a:ea typeface="Times New Roman"/>
              </a:rPr>
              <a:t> возможно смешивание </a:t>
            </a:r>
            <a:r>
              <a:rPr lang="en-US" sz="2300" dirty="0">
                <a:latin typeface="Times New Roman"/>
                <a:ea typeface="Times New Roman"/>
              </a:rPr>
              <a:t>TRU</a:t>
            </a:r>
            <a:r>
              <a:rPr lang="ru-RU" sz="2300" dirty="0">
                <a:latin typeface="Times New Roman"/>
                <a:ea typeface="Times New Roman"/>
              </a:rPr>
              <a:t>, работающих в диапазоне 900 и 1800 МГц. Однако следует учесть, что в таком случае для каждого модуля </a:t>
            </a:r>
            <a:r>
              <a:rPr lang="en-US" sz="2300" dirty="0">
                <a:latin typeface="Times New Roman"/>
                <a:ea typeface="Times New Roman"/>
              </a:rPr>
              <a:t>TRU</a:t>
            </a:r>
            <a:r>
              <a:rPr lang="ru-RU" sz="2300" dirty="0">
                <a:latin typeface="Times New Roman"/>
                <a:ea typeface="Times New Roman"/>
              </a:rPr>
              <a:t> необходимо предусмотреть отдельный модуль комбайнеров (</a:t>
            </a:r>
            <a:r>
              <a:rPr lang="en-US" sz="2300" dirty="0">
                <a:latin typeface="Times New Roman"/>
                <a:ea typeface="Times New Roman"/>
              </a:rPr>
              <a:t>CDU</a:t>
            </a:r>
            <a:r>
              <a:rPr lang="ru-RU" sz="2300" dirty="0">
                <a:latin typeface="Times New Roman"/>
                <a:ea typeface="Times New Roman"/>
              </a:rPr>
              <a:t>). </a:t>
            </a:r>
          </a:p>
          <a:p>
            <a:pPr indent="540385" algn="just">
              <a:lnSpc>
                <a:spcPct val="150000"/>
              </a:lnSpc>
              <a:spcAft>
                <a:spcPts val="0"/>
              </a:spcAft>
            </a:pPr>
            <a:r>
              <a:rPr lang="ru-RU" sz="2300" dirty="0">
                <a:latin typeface="Times New Roman"/>
                <a:ea typeface="Times New Roman"/>
              </a:rPr>
              <a:t>Антенное фидерная система состоит из антенны</a:t>
            </a:r>
            <a:r>
              <a:rPr lang="en-US" sz="2300" dirty="0">
                <a:latin typeface="Times New Roman"/>
                <a:ea typeface="Times New Roman"/>
              </a:rPr>
              <a:t>, </a:t>
            </a:r>
            <a:r>
              <a:rPr lang="ru-RU" sz="2300" dirty="0">
                <a:latin typeface="Times New Roman"/>
                <a:ea typeface="Times New Roman"/>
              </a:rPr>
              <a:t>блока комбайнера </a:t>
            </a:r>
            <a:r>
              <a:rPr lang="en-US" sz="2300" dirty="0">
                <a:latin typeface="Times New Roman"/>
                <a:ea typeface="Times New Roman"/>
              </a:rPr>
              <a:t>(Combiner and Divider Unit - CDU), </a:t>
            </a:r>
            <a:r>
              <a:rPr lang="ru-RU" sz="2300" dirty="0">
                <a:latin typeface="Times New Roman"/>
                <a:ea typeface="Times New Roman"/>
              </a:rPr>
              <a:t>блока мачтового усилителя </a:t>
            </a:r>
            <a:r>
              <a:rPr lang="en-US" sz="2300" dirty="0">
                <a:latin typeface="Times New Roman"/>
                <a:ea typeface="Times New Roman"/>
              </a:rPr>
              <a:t>(Tower Amplification unit - </a:t>
            </a:r>
            <a:r>
              <a:rPr lang="ru-RU" sz="2300" dirty="0">
                <a:latin typeface="Times New Roman"/>
                <a:ea typeface="Times New Roman"/>
              </a:rPr>
              <a:t>ТА</a:t>
            </a:r>
            <a:r>
              <a:rPr lang="en-US" sz="2300" dirty="0">
                <a:latin typeface="Times New Roman"/>
                <a:ea typeface="Times New Roman"/>
              </a:rPr>
              <a:t>) </a:t>
            </a:r>
            <a:r>
              <a:rPr lang="ru-RU" sz="2300" dirty="0">
                <a:latin typeface="Times New Roman"/>
                <a:ea typeface="Times New Roman"/>
              </a:rPr>
              <a:t>и системы кабелей с низким потреблением мощности </a:t>
            </a:r>
            <a:r>
              <a:rPr lang="en-US" sz="2300" dirty="0">
                <a:latin typeface="Times New Roman"/>
                <a:ea typeface="Times New Roman"/>
              </a:rPr>
              <a:t>(Low consumption transmission cables). </a:t>
            </a:r>
            <a:r>
              <a:rPr lang="ru-RU" sz="2300" dirty="0">
                <a:latin typeface="Times New Roman"/>
                <a:ea typeface="Times New Roman"/>
              </a:rPr>
              <a:t>Его основные функции е передача и прием радиосигнала, а также выдача аварийной сигнализации.</a:t>
            </a:r>
            <a:endParaRPr lang="ru-RU" sz="2300" dirty="0">
              <a:effectLst/>
              <a:latin typeface="Times New Roman"/>
              <a:ea typeface="Times New Roman"/>
            </a:endParaRPr>
          </a:p>
        </p:txBody>
      </p:sp>
    </p:spTree>
    <p:extLst>
      <p:ext uri="{BB962C8B-B14F-4D97-AF65-F5344CB8AC3E}">
        <p14:creationId xmlns:p14="http://schemas.microsoft.com/office/powerpoint/2010/main" val="56352171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7296" y="143989"/>
            <a:ext cx="8568952" cy="6740307"/>
          </a:xfrm>
          <a:prstGeom prst="rect">
            <a:avLst/>
          </a:prstGeom>
        </p:spPr>
        <p:txBody>
          <a:bodyPr wrap="square">
            <a:spAutoFit/>
          </a:bodyPr>
          <a:lstStyle/>
          <a:p>
            <a:pPr indent="540385" algn="just">
              <a:lnSpc>
                <a:spcPct val="150000"/>
              </a:lnSpc>
              <a:spcAft>
                <a:spcPts val="0"/>
              </a:spcAft>
            </a:pPr>
            <a:r>
              <a:rPr lang="ru-RU" sz="2400" dirty="0">
                <a:latin typeface="Times New Roman"/>
                <a:ea typeface="Times New Roman"/>
              </a:rPr>
              <a:t>Интерфейс Е-</a:t>
            </a:r>
            <a:r>
              <a:rPr lang="en-US" sz="2400" dirty="0" err="1">
                <a:latin typeface="Times New Roman"/>
                <a:ea typeface="Times New Roman"/>
              </a:rPr>
              <a:t>Abis</a:t>
            </a:r>
            <a:r>
              <a:rPr lang="ru-RU" sz="2400" dirty="0">
                <a:latin typeface="Times New Roman"/>
                <a:ea typeface="Times New Roman"/>
              </a:rPr>
              <a:t>. Выше говорилось о том, что каждая компания поставщик оборудования </a:t>
            </a:r>
            <a:r>
              <a:rPr lang="en-US" sz="2400" dirty="0">
                <a:latin typeface="Times New Roman"/>
                <a:ea typeface="Times New Roman"/>
              </a:rPr>
              <a:t>GSM</a:t>
            </a:r>
            <a:r>
              <a:rPr lang="ru-RU" sz="2400" dirty="0">
                <a:latin typeface="Times New Roman"/>
                <a:ea typeface="Times New Roman"/>
              </a:rPr>
              <a:t> — предлагает собственные реализации </a:t>
            </a:r>
            <a:r>
              <a:rPr lang="en-US" sz="2400" dirty="0" err="1">
                <a:latin typeface="Times New Roman"/>
                <a:ea typeface="Times New Roman"/>
              </a:rPr>
              <a:t>Abis</a:t>
            </a:r>
            <a:r>
              <a:rPr lang="ru-RU" sz="2400" dirty="0">
                <a:latin typeface="Times New Roman"/>
                <a:ea typeface="Times New Roman"/>
              </a:rPr>
              <a:t> интерфейса. Компания </a:t>
            </a:r>
            <a:r>
              <a:rPr lang="en-US" sz="2400" dirty="0">
                <a:latin typeface="Times New Roman"/>
                <a:ea typeface="Times New Roman"/>
              </a:rPr>
              <a:t>Huawei </a:t>
            </a:r>
            <a:r>
              <a:rPr lang="ru-RU" sz="2400" dirty="0">
                <a:latin typeface="Times New Roman"/>
                <a:ea typeface="Times New Roman"/>
              </a:rPr>
              <a:t>разработала собственную версию этого интерфейса, который называется улучшенный интерфейс Е-</a:t>
            </a:r>
            <a:r>
              <a:rPr lang="en-US" sz="2400" dirty="0" err="1">
                <a:latin typeface="Times New Roman"/>
                <a:ea typeface="Times New Roman"/>
              </a:rPr>
              <a:t>Abis</a:t>
            </a:r>
            <a:r>
              <a:rPr lang="ru-RU" sz="2400" dirty="0">
                <a:latin typeface="Times New Roman"/>
                <a:ea typeface="Times New Roman"/>
              </a:rPr>
              <a:t>(</a:t>
            </a:r>
            <a:r>
              <a:rPr lang="en-US" sz="2400" dirty="0">
                <a:latin typeface="Times New Roman"/>
                <a:ea typeface="Times New Roman"/>
              </a:rPr>
              <a:t>Enhanced </a:t>
            </a:r>
            <a:r>
              <a:rPr lang="en-US" sz="2400" dirty="0" err="1">
                <a:latin typeface="Times New Roman"/>
                <a:ea typeface="Times New Roman"/>
              </a:rPr>
              <a:t>Abis</a:t>
            </a:r>
            <a:r>
              <a:rPr lang="ru-RU" sz="2400" dirty="0">
                <a:latin typeface="Times New Roman"/>
                <a:ea typeface="Times New Roman"/>
              </a:rPr>
              <a:t>). В этом интерфейсе значительно уменьшено влияние </a:t>
            </a:r>
            <a:r>
              <a:rPr lang="ru-RU" sz="2400" dirty="0" err="1">
                <a:latin typeface="Times New Roman"/>
                <a:ea typeface="Times New Roman"/>
              </a:rPr>
              <a:t>джиттера</a:t>
            </a:r>
            <a:r>
              <a:rPr lang="ru-RU" sz="2400" dirty="0">
                <a:latin typeface="Times New Roman"/>
                <a:ea typeface="Times New Roman"/>
              </a:rPr>
              <a:t> синхронизации, сведены к минимуму задержки передачи и уменьшено число ошибочных битов передачи. Благодаря этому стала возможной реализация </a:t>
            </a:r>
            <a:r>
              <a:rPr lang="en-US" sz="2400" dirty="0" err="1">
                <a:latin typeface="Times New Roman"/>
                <a:ea typeface="Times New Roman"/>
              </a:rPr>
              <a:t>Abis</a:t>
            </a:r>
            <a:r>
              <a:rPr lang="ru-RU" sz="2400" dirty="0">
                <a:latin typeface="Times New Roman"/>
                <a:ea typeface="Times New Roman"/>
              </a:rPr>
              <a:t> интерфейса по спутниковому каналу, т.е. появилась возможность установки базовых станций в самых отдаленных местностях. К другим достоинствам Е- </a:t>
            </a:r>
            <a:r>
              <a:rPr lang="en-US" sz="2400" dirty="0" err="1">
                <a:latin typeface="Times New Roman"/>
                <a:ea typeface="Times New Roman"/>
              </a:rPr>
              <a:t>Abis</a:t>
            </a:r>
            <a:r>
              <a:rPr lang="ru-RU" sz="2400" dirty="0">
                <a:latin typeface="Times New Roman"/>
                <a:ea typeface="Times New Roman"/>
              </a:rPr>
              <a:t> также относятся: </a:t>
            </a:r>
            <a:endParaRPr lang="ru-RU" sz="2400" dirty="0">
              <a:effectLst/>
              <a:latin typeface="Times New Roman"/>
              <a:ea typeface="Times New Roman"/>
            </a:endParaRPr>
          </a:p>
        </p:txBody>
      </p:sp>
    </p:spTree>
    <p:extLst>
      <p:ext uri="{BB962C8B-B14F-4D97-AF65-F5344CB8AC3E}">
        <p14:creationId xmlns:p14="http://schemas.microsoft.com/office/powerpoint/2010/main" val="367625083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496944" cy="5401479"/>
          </a:xfrm>
          <a:prstGeom prst="rect">
            <a:avLst/>
          </a:prstGeom>
        </p:spPr>
        <p:txBody>
          <a:bodyPr wrap="square">
            <a:spAutoFit/>
          </a:bodyPr>
          <a:lstStyle/>
          <a:p>
            <a:pPr indent="540385" algn="just">
              <a:lnSpc>
                <a:spcPct val="150000"/>
              </a:lnSpc>
              <a:spcAft>
                <a:spcPts val="0"/>
              </a:spcAft>
            </a:pPr>
            <a:r>
              <a:rPr lang="ru-RU" sz="2300" dirty="0">
                <a:latin typeface="Times New Roman"/>
                <a:ea typeface="Times New Roman"/>
              </a:rPr>
              <a:t>- Мультиплексирование 15:1. Это означает, что для </a:t>
            </a:r>
            <a:r>
              <a:rPr lang="en-US" sz="2300" dirty="0">
                <a:latin typeface="Times New Roman"/>
                <a:ea typeface="Times New Roman"/>
              </a:rPr>
              <a:t>BTS</a:t>
            </a:r>
            <a:r>
              <a:rPr lang="ru-RU" sz="2300" dirty="0">
                <a:latin typeface="Times New Roman"/>
                <a:ea typeface="Times New Roman"/>
              </a:rPr>
              <a:t> с менее чем </a:t>
            </a:r>
            <a:r>
              <a:rPr lang="ru-RU" sz="2300" dirty="0" smtClean="0">
                <a:latin typeface="Times New Roman"/>
                <a:ea typeface="Times New Roman"/>
              </a:rPr>
              <a:t>15 </a:t>
            </a:r>
            <a:r>
              <a:rPr lang="en-US" sz="2300" dirty="0">
                <a:latin typeface="Times New Roman"/>
                <a:ea typeface="Times New Roman"/>
              </a:rPr>
              <a:t>TRU</a:t>
            </a:r>
            <a:r>
              <a:rPr lang="ru-RU" sz="2300" dirty="0">
                <a:latin typeface="Times New Roman"/>
                <a:ea typeface="Times New Roman"/>
              </a:rPr>
              <a:t>) необходим только 1Е1 на </a:t>
            </a:r>
            <a:r>
              <a:rPr lang="en-US" sz="2300" dirty="0" err="1">
                <a:latin typeface="Times New Roman"/>
                <a:ea typeface="Times New Roman"/>
              </a:rPr>
              <a:t>Abis</a:t>
            </a:r>
            <a:r>
              <a:rPr lang="en-US" sz="2300" dirty="0">
                <a:latin typeface="Times New Roman"/>
                <a:ea typeface="Times New Roman"/>
              </a:rPr>
              <a:t> </a:t>
            </a:r>
            <a:r>
              <a:rPr lang="ru-RU" sz="2300" dirty="0">
                <a:latin typeface="Times New Roman"/>
                <a:ea typeface="Times New Roman"/>
              </a:rPr>
              <a:t>интерфейсе, что приводит </a:t>
            </a:r>
            <a:r>
              <a:rPr lang="ru-RU" sz="2300" dirty="0" smtClean="0">
                <a:latin typeface="Times New Roman"/>
                <a:ea typeface="Times New Roman"/>
              </a:rPr>
              <a:t>к </a:t>
            </a:r>
            <a:r>
              <a:rPr lang="ru-RU" sz="2300" dirty="0">
                <a:latin typeface="Times New Roman"/>
                <a:ea typeface="Times New Roman"/>
              </a:rPr>
              <a:t>сокращению линий передачи на 10-50% по сравнению со спецификациями.</a:t>
            </a:r>
          </a:p>
          <a:p>
            <a:pPr indent="540385" algn="just">
              <a:lnSpc>
                <a:spcPct val="150000"/>
              </a:lnSpc>
              <a:spcAft>
                <a:spcPts val="0"/>
              </a:spcAft>
            </a:pPr>
            <a:r>
              <a:rPr lang="ru-RU" sz="2300" dirty="0">
                <a:latin typeface="Times New Roman"/>
                <a:ea typeface="Times New Roman"/>
              </a:rPr>
              <a:t>- Каждая </a:t>
            </a:r>
            <a:r>
              <a:rPr lang="en-US" sz="2300" dirty="0">
                <a:latin typeface="Times New Roman"/>
                <a:ea typeface="Times New Roman"/>
              </a:rPr>
              <a:t>BTS</a:t>
            </a:r>
            <a:r>
              <a:rPr lang="ru-RU" sz="2300" dirty="0">
                <a:latin typeface="Times New Roman"/>
                <a:ea typeface="Times New Roman"/>
              </a:rPr>
              <a:t> имеет 8Е1 и поддерживает гибкую топологию (цепочка, кольцо, дерево, смешанные топологии). </a:t>
            </a:r>
          </a:p>
          <a:p>
            <a:pPr indent="540385" algn="just">
              <a:lnSpc>
                <a:spcPct val="150000"/>
              </a:lnSpc>
              <a:spcAft>
                <a:spcPts val="0"/>
              </a:spcAft>
            </a:pPr>
            <a:r>
              <a:rPr lang="ru-RU" sz="2300" dirty="0">
                <a:latin typeface="Times New Roman"/>
                <a:ea typeface="Times New Roman"/>
              </a:rPr>
              <a:t>- </a:t>
            </a:r>
            <a:r>
              <a:rPr lang="ru-RU" sz="2300" dirty="0" smtClean="0">
                <a:latin typeface="Times New Roman"/>
                <a:ea typeface="Times New Roman"/>
              </a:rPr>
              <a:t> Интеграция </a:t>
            </a:r>
            <a:r>
              <a:rPr lang="ru-RU" sz="2300" dirty="0">
                <a:latin typeface="Times New Roman"/>
                <a:ea typeface="Times New Roman"/>
              </a:rPr>
              <a:t>с оборудованием </a:t>
            </a:r>
            <a:r>
              <a:rPr lang="en-US" sz="2300" dirty="0">
                <a:latin typeface="Times New Roman"/>
                <a:ea typeface="Times New Roman"/>
              </a:rPr>
              <a:t>SOH</a:t>
            </a:r>
            <a:r>
              <a:rPr lang="ru-RU" sz="2300" dirty="0">
                <a:latin typeface="Times New Roman"/>
                <a:ea typeface="Times New Roman"/>
              </a:rPr>
              <a:t> и РОН. </a:t>
            </a:r>
          </a:p>
          <a:p>
            <a:pPr indent="540385" algn="just">
              <a:lnSpc>
                <a:spcPct val="150000"/>
              </a:lnSpc>
              <a:spcAft>
                <a:spcPts val="0"/>
              </a:spcAft>
            </a:pPr>
            <a:r>
              <a:rPr lang="ru-RU" sz="2300" dirty="0">
                <a:latin typeface="Times New Roman"/>
                <a:ea typeface="Times New Roman"/>
              </a:rPr>
              <a:t>- </a:t>
            </a:r>
            <a:r>
              <a:rPr lang="ru-RU" sz="2300" dirty="0" smtClean="0">
                <a:latin typeface="Times New Roman"/>
                <a:ea typeface="Times New Roman"/>
              </a:rPr>
              <a:t> Передача </a:t>
            </a:r>
            <a:r>
              <a:rPr lang="ru-RU" sz="2300" dirty="0">
                <a:latin typeface="Times New Roman"/>
                <a:ea typeface="Times New Roman"/>
              </a:rPr>
              <a:t>информации мониторинга окружающей среды. </a:t>
            </a:r>
          </a:p>
          <a:p>
            <a:pPr indent="540385" algn="just">
              <a:lnSpc>
                <a:spcPct val="150000"/>
              </a:lnSpc>
              <a:spcAft>
                <a:spcPts val="0"/>
              </a:spcAft>
            </a:pPr>
            <a:r>
              <a:rPr lang="en-US" sz="2300" dirty="0" smtClean="0">
                <a:latin typeface="Times New Roman"/>
                <a:ea typeface="Times New Roman"/>
              </a:rPr>
              <a:t>-</a:t>
            </a:r>
            <a:r>
              <a:rPr lang="ru-RU" sz="2300" dirty="0" smtClean="0">
                <a:latin typeface="Times New Roman"/>
                <a:ea typeface="Times New Roman"/>
              </a:rPr>
              <a:t>Поддержка </a:t>
            </a:r>
            <a:r>
              <a:rPr lang="ru-RU" sz="2300" dirty="0">
                <a:latin typeface="Times New Roman"/>
                <a:ea typeface="Times New Roman"/>
              </a:rPr>
              <a:t>разных режимов передачи</a:t>
            </a:r>
            <a:r>
              <a:rPr lang="en-US" sz="2300" dirty="0">
                <a:latin typeface="Times New Roman"/>
                <a:ea typeface="Times New Roman"/>
              </a:rPr>
              <a:t>: SOH, </a:t>
            </a:r>
            <a:r>
              <a:rPr lang="ru-RU" sz="2300" dirty="0">
                <a:latin typeface="Times New Roman"/>
                <a:ea typeface="Times New Roman"/>
              </a:rPr>
              <a:t>РОН</a:t>
            </a:r>
            <a:r>
              <a:rPr lang="en-US" sz="2300" dirty="0">
                <a:latin typeface="Times New Roman"/>
                <a:ea typeface="Times New Roman"/>
              </a:rPr>
              <a:t>, Microwave Satellite, HDSL, MDSL,  </a:t>
            </a:r>
            <a:r>
              <a:rPr lang="ru-RU" sz="2300" dirty="0">
                <a:latin typeface="Times New Roman"/>
                <a:ea typeface="Times New Roman"/>
              </a:rPr>
              <a:t>Е</a:t>
            </a:r>
            <a:r>
              <a:rPr lang="en-US" sz="2300" dirty="0">
                <a:latin typeface="Times New Roman"/>
                <a:ea typeface="Times New Roman"/>
              </a:rPr>
              <a:t>1/</a:t>
            </a:r>
            <a:r>
              <a:rPr lang="ru-RU" sz="2300" dirty="0">
                <a:latin typeface="Times New Roman"/>
                <a:ea typeface="Times New Roman"/>
              </a:rPr>
              <a:t>Т</a:t>
            </a:r>
            <a:r>
              <a:rPr lang="en-US" sz="2300" dirty="0">
                <a:latin typeface="Times New Roman"/>
                <a:ea typeface="Times New Roman"/>
              </a:rPr>
              <a:t>1. </a:t>
            </a:r>
            <a:endParaRPr lang="ru-RU" sz="2300" dirty="0">
              <a:effectLst/>
              <a:latin typeface="Times New Roman"/>
              <a:ea typeface="Times New Roman"/>
            </a:endParaRPr>
          </a:p>
        </p:txBody>
      </p:sp>
    </p:spTree>
    <p:extLst>
      <p:ext uri="{BB962C8B-B14F-4D97-AF65-F5344CB8AC3E}">
        <p14:creationId xmlns:p14="http://schemas.microsoft.com/office/powerpoint/2010/main" val="73071269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9292" y="116632"/>
            <a:ext cx="8611180" cy="6555641"/>
          </a:xfrm>
          <a:prstGeom prst="rect">
            <a:avLst/>
          </a:prstGeom>
        </p:spPr>
        <p:txBody>
          <a:bodyPr wrap="square">
            <a:spAutoFit/>
          </a:bodyPr>
          <a:lstStyle/>
          <a:p>
            <a:pPr indent="531813" algn="just">
              <a:lnSpc>
                <a:spcPct val="150000"/>
              </a:lnSpc>
            </a:pPr>
            <a:r>
              <a:rPr lang="ru-RU" sz="2000" b="1" dirty="0" smtClean="0">
                <a:solidFill>
                  <a:srgbClr val="333333"/>
                </a:solidFill>
                <a:latin typeface="Times New Roman" pitchFamily="18" charset="0"/>
                <a:cs typeface="Times New Roman" pitchFamily="18" charset="0"/>
              </a:rPr>
              <a:t>Лекция 12. </a:t>
            </a:r>
            <a:r>
              <a:rPr lang="ru-RU" sz="2000" b="1" dirty="0">
                <a:solidFill>
                  <a:srgbClr val="333333"/>
                </a:solidFill>
                <a:latin typeface="Times New Roman" pitchFamily="18" charset="0"/>
                <a:cs typeface="Times New Roman" pitchFamily="18" charset="0"/>
              </a:rPr>
              <a:t>Мобильная связь 3-го поколения</a:t>
            </a:r>
            <a:r>
              <a:rPr lang="ru-RU" sz="2000" dirty="0">
                <a:solidFill>
                  <a:srgbClr val="333333"/>
                </a:solidFill>
                <a:latin typeface="Times New Roman" pitchFamily="18" charset="0"/>
                <a:cs typeface="Times New Roman" pitchFamily="18" charset="0"/>
              </a:rPr>
              <a:t>. Стандарты </a:t>
            </a:r>
            <a:r>
              <a:rPr lang="ru-RU" sz="2000" b="1" dirty="0">
                <a:solidFill>
                  <a:srgbClr val="333333"/>
                </a:solidFill>
                <a:latin typeface="Times New Roman" pitchFamily="18" charset="0"/>
                <a:cs typeface="Times New Roman" pitchFamily="18" charset="0"/>
              </a:rPr>
              <a:t>WCDMA, UMTS</a:t>
            </a:r>
            <a:r>
              <a:rPr lang="ru-RU" sz="2000" dirty="0">
                <a:solidFill>
                  <a:srgbClr val="333333"/>
                </a:solidFill>
                <a:latin typeface="Times New Roman" pitchFamily="18" charset="0"/>
                <a:cs typeface="Times New Roman" pitchFamily="18" charset="0"/>
              </a:rPr>
              <a:t>.</a:t>
            </a:r>
          </a:p>
          <a:p>
            <a:pPr indent="531813" algn="just">
              <a:lnSpc>
                <a:spcPct val="150000"/>
              </a:lnSpc>
            </a:pPr>
            <a:r>
              <a:rPr lang="ru-RU" sz="2000" dirty="0" smtClean="0">
                <a:solidFill>
                  <a:srgbClr val="333333"/>
                </a:solidFill>
                <a:latin typeface="Times New Roman" pitchFamily="18" charset="0"/>
                <a:cs typeface="Times New Roman" pitchFamily="18" charset="0"/>
              </a:rPr>
              <a:t>3G </a:t>
            </a:r>
            <a:r>
              <a:rPr lang="ru-RU" sz="2000" dirty="0">
                <a:solidFill>
                  <a:srgbClr val="333333"/>
                </a:solidFill>
                <a:latin typeface="Times New Roman" pitchFamily="18" charset="0"/>
                <a:cs typeface="Times New Roman" pitchFamily="18" charset="0"/>
              </a:rPr>
              <a:t>- «третье поколение», набор услуг, которые объединяют как высокоскоростной мобильный доступ с услугами сети Интернет, так и технологию радиосвязи, которая создает канал передачи данных.</a:t>
            </a:r>
          </a:p>
          <a:p>
            <a:pPr indent="531813" algn="just">
              <a:lnSpc>
                <a:spcPct val="150000"/>
              </a:lnSpc>
            </a:pPr>
            <a:r>
              <a:rPr lang="ru-RU" sz="2000" dirty="0">
                <a:solidFill>
                  <a:srgbClr val="333333"/>
                </a:solidFill>
                <a:latin typeface="Times New Roman" pitchFamily="18" charset="0"/>
                <a:cs typeface="Times New Roman" pitchFamily="18" charset="0"/>
              </a:rPr>
              <a:t>3G - это не просто быстрый доступ к Интернету, это кардинально новый подход к общению, доступу к информации и т. д. Другими словами, те возможности и те устройства, которые традиционно рассматривались как исключительно стационарные, станут мобильными. Пользователь сможет не только разговаривать со своим собеседником, но и видеть его с помощью видеотелефона, путешествовать по сети Интернет, вести бизнес, обучаться, развлекаться и все это с помощью небольшого устройства, напоминающего сегодняшний сотовый телефон. Естественно, такие услуги требуют высокоскоростной передачи данных</a:t>
            </a:r>
            <a:r>
              <a:rPr lang="ru-RU" sz="2000" dirty="0" smtClean="0">
                <a:solidFill>
                  <a:srgbClr val="333333"/>
                </a:solidFill>
                <a:latin typeface="Times New Roman" pitchFamily="18" charset="0"/>
                <a:cs typeface="Times New Roman" pitchFamily="18" charset="0"/>
              </a:rPr>
              <a:t>.</a:t>
            </a:r>
            <a:endParaRPr lang="ru-RU" sz="2000" b="0" i="0" dirty="0">
              <a:solidFill>
                <a:srgbClr val="333333"/>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384823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2" name="Picture 2" descr="https://www.ok-t.ru/studopediaru/baza1/1518982404319.files/image1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3"/>
            <a:ext cx="8568952"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504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568952" cy="6324808"/>
          </a:xfrm>
          <a:prstGeom prst="rect">
            <a:avLst/>
          </a:prstGeom>
        </p:spPr>
        <p:txBody>
          <a:bodyPr wrap="square">
            <a:spAutoFit/>
          </a:bodyPr>
          <a:lstStyle/>
          <a:p>
            <a:pPr indent="355600" algn="just">
              <a:lnSpc>
                <a:spcPct val="150000"/>
              </a:lnSpc>
            </a:pPr>
            <a:r>
              <a:rPr lang="ru-RU" dirty="0">
                <a:latin typeface="Times New Roman" pitchFamily="18" charset="0"/>
                <a:cs typeface="Times New Roman" pitchFamily="18" charset="0"/>
              </a:rPr>
              <a:t>Основой мобильной связи третьего поколения станет </a:t>
            </a:r>
            <a:r>
              <a:rPr lang="ru-RU" i="1" dirty="0">
                <a:latin typeface="Times New Roman" pitchFamily="18" charset="0"/>
                <a:cs typeface="Times New Roman" pitchFamily="18" charset="0"/>
              </a:rPr>
              <a:t>технология IP</a:t>
            </a:r>
            <a:r>
              <a:rPr lang="ru-RU" dirty="0">
                <a:latin typeface="Times New Roman" pitchFamily="18" charset="0"/>
                <a:cs typeface="Times New Roman" pitchFamily="18" charset="0"/>
              </a:rPr>
              <a:t>, которая основана на пакетной передаче данных, что означает постоянное пребывание абонента в режиме </a:t>
            </a:r>
            <a:r>
              <a:rPr lang="ru-RU" dirty="0" err="1">
                <a:latin typeface="Times New Roman" pitchFamily="18" charset="0"/>
                <a:cs typeface="Times New Roman" pitchFamily="18" charset="0"/>
              </a:rPr>
              <a:t>on-line</a:t>
            </a:r>
            <a:r>
              <a:rPr lang="ru-RU" dirty="0">
                <a:latin typeface="Times New Roman" pitchFamily="18" charset="0"/>
                <a:cs typeface="Times New Roman" pitchFamily="18" charset="0"/>
              </a:rPr>
              <a:t>; при этом оплачиваться будет только объем переданной и полученной информации, а не время соединения, как это происходит сегодня.</a:t>
            </a:r>
          </a:p>
          <a:p>
            <a:pPr indent="355600" algn="just">
              <a:lnSpc>
                <a:spcPct val="150000"/>
              </a:lnSpc>
            </a:pPr>
            <a:r>
              <a:rPr lang="ru-RU" dirty="0">
                <a:latin typeface="Times New Roman" pitchFamily="18" charset="0"/>
                <a:cs typeface="Times New Roman" pitchFamily="18" charset="0"/>
              </a:rPr>
              <a:t>Для реализации систем третьего поколения разработаны рекомендации по глобальным унифицированным стандартам мобильной связи</a:t>
            </a:r>
            <a:r>
              <a:rPr lang="ru-RU" dirty="0" smtClean="0">
                <a:latin typeface="Times New Roman" pitchFamily="18" charset="0"/>
                <a:cs typeface="Times New Roman" pitchFamily="18" charset="0"/>
              </a:rPr>
              <a:t>:</a:t>
            </a:r>
          </a:p>
          <a:p>
            <a:pPr indent="355600" algn="just">
              <a:lnSpc>
                <a:spcPct val="150000"/>
              </a:lnSpc>
            </a:pPr>
            <a:r>
              <a:rPr lang="ru-RU" dirty="0" smtClean="0">
                <a:latin typeface="Times New Roman" pitchFamily="18" charset="0"/>
                <a:cs typeface="Times New Roman" pitchFamily="18" charset="0"/>
              </a:rPr>
              <a:t> - обеспечение </a:t>
            </a:r>
            <a:r>
              <a:rPr lang="ru-RU" dirty="0">
                <a:latin typeface="Times New Roman" pitchFamily="18" charset="0"/>
                <a:cs typeface="Times New Roman" pitchFamily="18" charset="0"/>
              </a:rPr>
              <a:t>качества передачи речи, сравнимого с качеством передачи в проводных сетях связи</a:t>
            </a:r>
            <a:r>
              <a:rPr lang="ru-RU" dirty="0" smtClean="0">
                <a:latin typeface="Times New Roman" pitchFamily="18" charset="0"/>
                <a:cs typeface="Times New Roman" pitchFamily="18" charset="0"/>
              </a:rPr>
              <a:t>;</a:t>
            </a:r>
          </a:p>
          <a:p>
            <a:pPr indent="355600" algn="just">
              <a:lnSpc>
                <a:spcPct val="150000"/>
              </a:lnSpc>
            </a:pP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обеспечение безопасности, сравнимой с безопасностью в проводных сетях; </a:t>
            </a:r>
            <a:endParaRPr lang="ru-RU" dirty="0" smtClean="0">
              <a:latin typeface="Times New Roman" pitchFamily="18" charset="0"/>
              <a:cs typeface="Times New Roman" pitchFamily="18" charset="0"/>
            </a:endParaRPr>
          </a:p>
          <a:p>
            <a:pPr indent="355600" algn="just">
              <a:lnSpc>
                <a:spcPct val="150000"/>
              </a:lnSpc>
            </a:pPr>
            <a:r>
              <a:rPr lang="ru-RU" dirty="0" smtClean="0">
                <a:latin typeface="Times New Roman" pitchFamily="18" charset="0"/>
                <a:cs typeface="Times New Roman" pitchFamily="18" charset="0"/>
              </a:rPr>
              <a:t>-  обеспечение </a:t>
            </a:r>
            <a:r>
              <a:rPr lang="ru-RU" dirty="0">
                <a:latin typeface="Times New Roman" pitchFamily="18" charset="0"/>
                <a:cs typeface="Times New Roman" pitchFamily="18" charset="0"/>
              </a:rPr>
              <a:t>национального и международного роуминга; поддержка нескольких местных и международных операторов</a:t>
            </a:r>
            <a:r>
              <a:rPr lang="ru-RU" dirty="0" smtClean="0">
                <a:latin typeface="Times New Roman" pitchFamily="18" charset="0"/>
                <a:cs typeface="Times New Roman" pitchFamily="18" charset="0"/>
              </a:rPr>
              <a:t>;</a:t>
            </a:r>
          </a:p>
          <a:p>
            <a:pPr indent="355600" algn="just">
              <a:lnSpc>
                <a:spcPct val="150000"/>
              </a:lnSpc>
            </a:pPr>
            <a:r>
              <a:rPr lang="ru-RU" dirty="0" smtClean="0">
                <a:latin typeface="Times New Roman" pitchFamily="18" charset="0"/>
                <a:cs typeface="Times New Roman" pitchFamily="18" charset="0"/>
              </a:rPr>
              <a:t>- эффективное использование </a:t>
            </a:r>
            <a:r>
              <a:rPr lang="ru-RU" dirty="0">
                <a:latin typeface="Times New Roman" pitchFamily="18" charset="0"/>
                <a:cs typeface="Times New Roman" pitchFamily="18" charset="0"/>
              </a:rPr>
              <a:t>спектра частот; пакетная и канальная коммутация</a:t>
            </a:r>
            <a:r>
              <a:rPr lang="ru-RU" dirty="0" smtClean="0">
                <a:latin typeface="Times New Roman" pitchFamily="18" charset="0"/>
                <a:cs typeface="Times New Roman" pitchFamily="18" charset="0"/>
              </a:rPr>
              <a:t>;</a:t>
            </a:r>
          </a:p>
          <a:p>
            <a:pPr indent="355600" algn="just">
              <a:lnSpc>
                <a:spcPct val="150000"/>
              </a:lnSpc>
            </a:pP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поддержка многоуровневых сотовых структур</a:t>
            </a:r>
            <a:r>
              <a:rPr lang="ru-RU" dirty="0" smtClean="0">
                <a:latin typeface="Times New Roman" pitchFamily="18" charset="0"/>
                <a:cs typeface="Times New Roman" pitchFamily="18" charset="0"/>
              </a:rPr>
              <a:t>;</a:t>
            </a:r>
          </a:p>
          <a:p>
            <a:pPr indent="355600" algn="just">
              <a:lnSpc>
                <a:spcPct val="150000"/>
              </a:lnSpc>
            </a:pP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взаимодействие с системами спутниковой связи; поэтапное наращивание скорости передачи данных вплоть до 2 Мбит/с. </a:t>
            </a:r>
            <a:endParaRPr lang="ru-RU" b="0" i="0"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4203865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0"/>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57782"/>
            <a:ext cx="1496060" cy="1274445"/>
          </a:xfrm>
          <a:prstGeom prst="rect">
            <a:avLst/>
          </a:prstGeom>
          <a:noFill/>
          <a:ln>
            <a:noFill/>
          </a:ln>
          <a:extLst/>
        </p:spPr>
      </p:pic>
      <p:pic>
        <p:nvPicPr>
          <p:cNvPr id="5" name="Picture 5" descr="telef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648"/>
            <a:ext cx="1424305" cy="1315720"/>
          </a:xfrm>
          <a:prstGeom prst="rect">
            <a:avLst/>
          </a:prstGeom>
          <a:noFill/>
          <a:extLst/>
        </p:spPr>
      </p:pic>
      <p:sp>
        <p:nvSpPr>
          <p:cNvPr id="3" name="Прямоугольник 2"/>
          <p:cNvSpPr/>
          <p:nvPr/>
        </p:nvSpPr>
        <p:spPr>
          <a:xfrm>
            <a:off x="181210" y="1988840"/>
            <a:ext cx="8424936" cy="3323987"/>
          </a:xfrm>
          <a:prstGeom prst="rect">
            <a:avLst/>
          </a:prstGeom>
        </p:spPr>
        <p:txBody>
          <a:bodyPr wrap="square">
            <a:spAutoFit/>
          </a:bodyPr>
          <a:lstStyle/>
          <a:p>
            <a:pPr indent="540385" algn="just">
              <a:lnSpc>
                <a:spcPct val="150000"/>
              </a:lnSpc>
              <a:spcAft>
                <a:spcPts val="0"/>
              </a:spcAft>
            </a:pPr>
            <a:r>
              <a:rPr lang="ru-RU" sz="2000" dirty="0">
                <a:solidFill>
                  <a:srgbClr val="000000"/>
                </a:solidFill>
                <a:latin typeface="Times New Roman"/>
                <a:ea typeface="Courier New"/>
              </a:rPr>
              <a:t>Появились новые изобретения - электронные лампы в 1913 году, а после второй мировой войны они стали заменяться полупроводниковыми интегральными схемами. Появились мощные передатчики и чувствительные приемники, их размеры уменьшались, а параметры улучшались. Но оставалась проблема - как заставить радиоволны обогнуть земной шар. И было использовано свойство электромагнитных волн частично отражаться на границе раздела двух сред.</a:t>
            </a:r>
            <a:endParaRPr lang="ru-RU" dirty="0">
              <a:solidFill>
                <a:srgbClr val="000000"/>
              </a:solidFill>
              <a:effectLst/>
              <a:latin typeface="Courier New"/>
              <a:ea typeface="Courier New"/>
            </a:endParaRPr>
          </a:p>
        </p:txBody>
      </p:sp>
      <p:pic>
        <p:nvPicPr>
          <p:cNvPr id="7" name="Picture 13" descr="1216663391_drm"/>
          <p:cNvPicPr/>
          <p:nvPr/>
        </p:nvPicPr>
        <p:blipFill>
          <a:blip r:embed="rId4">
            <a:extLst>
              <a:ext uri="{28A0092B-C50C-407E-A947-70E740481C1C}">
                <a14:useLocalDpi xmlns:a14="http://schemas.microsoft.com/office/drawing/2010/main" val="0"/>
              </a:ext>
            </a:extLst>
          </a:blip>
          <a:srcRect/>
          <a:stretch>
            <a:fillRect/>
          </a:stretch>
        </p:blipFill>
        <p:spPr bwMode="auto">
          <a:xfrm>
            <a:off x="3182415" y="5231825"/>
            <a:ext cx="2150745" cy="1371600"/>
          </a:xfrm>
          <a:prstGeom prst="rect">
            <a:avLst/>
          </a:prstGeom>
          <a:noFill/>
          <a:ln>
            <a:noFill/>
          </a:ln>
          <a:extLst/>
        </p:spPr>
      </p:pic>
    </p:spTree>
    <p:extLst>
      <p:ext uri="{BB962C8B-B14F-4D97-AF65-F5344CB8AC3E}">
        <p14:creationId xmlns:p14="http://schemas.microsoft.com/office/powerpoint/2010/main" val="395529760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51649"/>
            <a:ext cx="8352928" cy="6278642"/>
          </a:xfrm>
          <a:prstGeom prst="rect">
            <a:avLst/>
          </a:prstGeom>
        </p:spPr>
        <p:txBody>
          <a:bodyPr wrap="square">
            <a:spAutoFit/>
          </a:bodyPr>
          <a:lstStyle/>
          <a:p>
            <a:pPr indent="450850" algn="just">
              <a:lnSpc>
                <a:spcPct val="150000"/>
              </a:lnSpc>
            </a:pPr>
            <a:r>
              <a:rPr lang="ru-RU" sz="2000" dirty="0" smtClean="0">
                <a:latin typeface="Times New Roman" pitchFamily="18" charset="0"/>
                <a:cs typeface="Times New Roman" pitchFamily="18" charset="0"/>
              </a:rPr>
              <a:t>Сети </a:t>
            </a:r>
            <a:r>
              <a:rPr lang="ru-RU" sz="2000" dirty="0">
                <a:latin typeface="Times New Roman" pitchFamily="18" charset="0"/>
                <a:cs typeface="Times New Roman" pitchFamily="18" charset="0"/>
              </a:rPr>
              <a:t>третьего поколения 3G работают на частотах дециметрового диапазона около 2 ГГц, передавая данные со скоростью 2 Мбит/с. Они позволяют организовать видеотелефонную связь, смотреть на мобильном телефоне фильмы и телепрограммы и т. д. В мире сосуществуют два стандарта 3G: UMTS (или W-CDMA) и CDMA2000. UMTS распространен в основном в Европе, CDMA2000 - в Азии и США. По данным </a:t>
            </a:r>
            <a:r>
              <a:rPr lang="ru-RU" sz="2000" dirty="0" err="1">
                <a:latin typeface="Times New Roman" pitchFamily="18" charset="0"/>
                <a:cs typeface="Times New Roman" pitchFamily="18" charset="0"/>
              </a:rPr>
              <a:t>Wireless</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Intelligence</a:t>
            </a:r>
            <a:r>
              <a:rPr lang="ru-RU" sz="2000" dirty="0">
                <a:latin typeface="Times New Roman" pitchFamily="18" charset="0"/>
                <a:cs typeface="Times New Roman" pitchFamily="18" charset="0"/>
              </a:rPr>
              <a:t>, на конец ноября 2006 г. в мире насчитывалось 364 млн абонентов 3G, из них 93,5 млн были подключены к сетям UMTS и 271,1 млн - к СDMA2000</a:t>
            </a:r>
            <a:r>
              <a:rPr lang="ru-RU" sz="2000" dirty="0" smtClean="0">
                <a:latin typeface="Times New Roman" pitchFamily="18" charset="0"/>
                <a:cs typeface="Times New Roman" pitchFamily="18" charset="0"/>
              </a:rPr>
              <a:t>.</a:t>
            </a:r>
          </a:p>
          <a:p>
            <a:pPr lvl="0" indent="450850" algn="just">
              <a:lnSpc>
                <a:spcPct val="150000"/>
              </a:lnSpc>
            </a:pPr>
            <a:r>
              <a:rPr lang="ru-RU" sz="2200" dirty="0">
                <a:latin typeface="Times New Roman" pitchFamily="18" charset="0"/>
                <a:cs typeface="Times New Roman" pitchFamily="18" charset="0"/>
              </a:rPr>
              <a:t>Решение этой проблемы (совместимость стандартов и глобальный роуминг) абсолютно аналогично уже применяющемуся сегодня - разработка </a:t>
            </a:r>
            <a:r>
              <a:rPr lang="ru-RU" sz="2200" dirty="0" err="1">
                <a:latin typeface="Times New Roman" pitchFamily="18" charset="0"/>
                <a:cs typeface="Times New Roman" pitchFamily="18" charset="0"/>
              </a:rPr>
              <a:t>многомодовых</a:t>
            </a:r>
            <a:r>
              <a:rPr lang="ru-RU" sz="2200" dirty="0">
                <a:latin typeface="Times New Roman" pitchFamily="18" charset="0"/>
                <a:cs typeface="Times New Roman" pitchFamily="18" charset="0"/>
              </a:rPr>
              <a:t> терминалов, способных работать в двух и более стандартах</a:t>
            </a:r>
            <a:r>
              <a:rPr lang="ru-RU" sz="2200" dirty="0" smtClean="0">
                <a:latin typeface="Times New Roman" pitchFamily="18" charset="0"/>
                <a:cs typeface="Times New Roman" pitchFamily="18" charset="0"/>
              </a:rPr>
              <a:t>.</a:t>
            </a:r>
            <a:endParaRPr lang="ru-RU" sz="2200" dirty="0">
              <a:latin typeface="Times New Roman" pitchFamily="18" charset="0"/>
              <a:cs typeface="Times New Roman" pitchFamily="18" charset="0"/>
            </a:endParaRPr>
          </a:p>
        </p:txBody>
      </p:sp>
    </p:spTree>
    <p:extLst>
      <p:ext uri="{BB962C8B-B14F-4D97-AF65-F5344CB8AC3E}">
        <p14:creationId xmlns:p14="http://schemas.microsoft.com/office/powerpoint/2010/main" val="187336242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1408" y="260648"/>
            <a:ext cx="8496944" cy="6246390"/>
          </a:xfrm>
          <a:prstGeom prst="rect">
            <a:avLst/>
          </a:prstGeom>
        </p:spPr>
        <p:txBody>
          <a:bodyPr wrap="square">
            <a:spAutoFit/>
          </a:bodyPr>
          <a:lstStyle/>
          <a:p>
            <a:pPr indent="450850" algn="just">
              <a:lnSpc>
                <a:spcPct val="150000"/>
              </a:lnSpc>
            </a:pPr>
            <a:r>
              <a:rPr lang="ru-RU" sz="2100" dirty="0" smtClean="0">
                <a:solidFill>
                  <a:srgbClr val="333333"/>
                </a:solidFill>
                <a:latin typeface="Times New Roman" pitchFamily="18" charset="0"/>
                <a:cs typeface="Times New Roman" pitchFamily="18" charset="0"/>
              </a:rPr>
              <a:t>Термин 3G используется для описания сервисов мобильной связи стандарта следующего (третьего) поколения, которые обеспечивают более высокое качество звука, а также высокоскоростную интернет-связь и мультимедийные сервисы. Мобильные сети третьего поколения (3G) отличаются от сетей второго поколения (2G), таких как например цифровой стандарт мобильной связи GSM и переходного поколения (2.5G), таких как например GPRS - гораздо большей скоростью передачи данных, а также более широким набором и высоким качеством предоставляемых услуг.</a:t>
            </a:r>
          </a:p>
          <a:p>
            <a:pPr indent="450850" algn="just">
              <a:lnSpc>
                <a:spcPct val="150000"/>
              </a:lnSpc>
            </a:pPr>
            <a:r>
              <a:rPr lang="ru-RU" sz="2000" dirty="0">
                <a:solidFill>
                  <a:srgbClr val="333333"/>
                </a:solidFill>
                <a:latin typeface="Times New Roman" pitchFamily="18" charset="0"/>
                <a:cs typeface="Times New Roman" pitchFamily="18" charset="0"/>
              </a:rPr>
              <a:t>ITU, работающий с промышленными организациями по всему миру, определяет и утверждает технические требования и стандарты, а также правила использования спектра для систем 3G в рамках программы IMT-2000 (</a:t>
            </a:r>
            <a:r>
              <a:rPr lang="ru-RU" sz="2000" dirty="0" err="1">
                <a:solidFill>
                  <a:srgbClr val="333333"/>
                </a:solidFill>
                <a:latin typeface="Times New Roman" pitchFamily="18" charset="0"/>
                <a:cs typeface="Times New Roman" pitchFamily="18" charset="0"/>
              </a:rPr>
              <a:t>International</a:t>
            </a:r>
            <a:r>
              <a:rPr lang="ru-RU" sz="2000" dirty="0">
                <a:solidFill>
                  <a:srgbClr val="333333"/>
                </a:solidFill>
                <a:latin typeface="Times New Roman" pitchFamily="18" charset="0"/>
                <a:cs typeface="Times New Roman" pitchFamily="18" charset="0"/>
              </a:rPr>
              <a:t> </a:t>
            </a:r>
            <a:r>
              <a:rPr lang="ru-RU" sz="2000" dirty="0" err="1">
                <a:solidFill>
                  <a:srgbClr val="333333"/>
                </a:solidFill>
                <a:latin typeface="Times New Roman" pitchFamily="18" charset="0"/>
                <a:cs typeface="Times New Roman" pitchFamily="18" charset="0"/>
              </a:rPr>
              <a:t>Mobile</a:t>
            </a:r>
            <a:r>
              <a:rPr lang="ru-RU" sz="2000" dirty="0">
                <a:solidFill>
                  <a:srgbClr val="333333"/>
                </a:solidFill>
                <a:latin typeface="Times New Roman" pitchFamily="18" charset="0"/>
                <a:cs typeface="Times New Roman" pitchFamily="18" charset="0"/>
              </a:rPr>
              <a:t> Telecommunications-2000</a:t>
            </a:r>
            <a:r>
              <a:rPr lang="ru-RU" sz="2000" dirty="0" smtClean="0">
                <a:solidFill>
                  <a:srgbClr val="333333"/>
                </a:solidFill>
                <a:latin typeface="Times New Roman" pitchFamily="18" charset="0"/>
                <a:cs typeface="Times New Roman" pitchFamily="18" charset="0"/>
              </a:rPr>
              <a:t>).</a:t>
            </a:r>
            <a:endParaRPr lang="ru-RU" sz="2100" dirty="0" smtClean="0">
              <a:solidFill>
                <a:srgbClr val="333333"/>
              </a:solidFill>
              <a:latin typeface="Times New Roman" pitchFamily="18" charset="0"/>
              <a:cs typeface="Times New Roman" pitchFamily="18" charset="0"/>
            </a:endParaRPr>
          </a:p>
        </p:txBody>
      </p:sp>
    </p:spTree>
    <p:extLst>
      <p:ext uri="{BB962C8B-B14F-4D97-AF65-F5344CB8AC3E}">
        <p14:creationId xmlns:p14="http://schemas.microsoft.com/office/powerpoint/2010/main" val="362221297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496944" cy="6186309"/>
          </a:xfrm>
          <a:prstGeom prst="rect">
            <a:avLst/>
          </a:prstGeom>
        </p:spPr>
        <p:txBody>
          <a:bodyPr wrap="square">
            <a:spAutoFit/>
          </a:bodyPr>
          <a:lstStyle/>
          <a:p>
            <a:pPr indent="355600" algn="just">
              <a:lnSpc>
                <a:spcPct val="150000"/>
              </a:lnSpc>
            </a:pPr>
            <a:r>
              <a:rPr lang="ru-RU" sz="2200" dirty="0" smtClean="0">
                <a:solidFill>
                  <a:srgbClr val="333333"/>
                </a:solidFill>
                <a:latin typeface="Times New Roman" pitchFamily="18" charset="0"/>
                <a:cs typeface="Times New Roman" pitchFamily="18" charset="0"/>
              </a:rPr>
              <a:t>IMT-2000 </a:t>
            </a:r>
            <a:r>
              <a:rPr lang="ru-RU" sz="2200" dirty="0">
                <a:solidFill>
                  <a:srgbClr val="333333"/>
                </a:solidFill>
                <a:latin typeface="Times New Roman" pitchFamily="18" charset="0"/>
                <a:cs typeface="Times New Roman" pitchFamily="18" charset="0"/>
              </a:rPr>
              <a:t>- это рекомендации, разработанные Международным Институтом Электросвязи (ITU), касающиеся вопросов использования частотного спектра и технических особенностей для всего семейства стандартов 3-го поколения. Рекомендации описывают пути эволюции существующих в мире стандартов 2-го поколения в стандарты 3-го поколения. ITU требует, чтобы сети IMT-2000 (3G), помимо прочих свойств, обеспечивали улучшенную емкость системы и эффективность использования спектра для систем 2G и поддерживали сервисы передачи данных со скоростями - минимум 144 кбит/с, при использовании в мобильном режиме (не в помещениях), и максимум 2 Мбита/с, в не мобильных условиях (в помещениях).</a:t>
            </a:r>
            <a:endParaRPr lang="ru-RU" sz="2200" dirty="0">
              <a:latin typeface="Times New Roman" pitchFamily="18" charset="0"/>
              <a:cs typeface="Times New Roman" pitchFamily="18" charset="0"/>
            </a:endParaRPr>
          </a:p>
        </p:txBody>
      </p:sp>
    </p:spTree>
    <p:extLst>
      <p:ext uri="{BB962C8B-B14F-4D97-AF65-F5344CB8AC3E}">
        <p14:creationId xmlns:p14="http://schemas.microsoft.com/office/powerpoint/2010/main" val="184835302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8201" y="160258"/>
            <a:ext cx="8640960" cy="6335965"/>
          </a:xfrm>
          <a:prstGeom prst="rect">
            <a:avLst/>
          </a:prstGeom>
        </p:spPr>
        <p:txBody>
          <a:bodyPr wrap="square">
            <a:spAutoFit/>
          </a:bodyPr>
          <a:lstStyle/>
          <a:p>
            <a:pPr indent="355600" algn="just">
              <a:lnSpc>
                <a:spcPct val="150000"/>
              </a:lnSpc>
            </a:pPr>
            <a:r>
              <a:rPr lang="ru-RU" sz="2100" dirty="0">
                <a:solidFill>
                  <a:srgbClr val="333333"/>
                </a:solidFill>
                <a:latin typeface="Times New Roman" pitchFamily="18" charset="0"/>
                <a:cs typeface="Times New Roman" pitchFamily="18" charset="0"/>
              </a:rPr>
              <a:t>Основываясь на этих требованиях, в 1999 году ITU одобрил пять </a:t>
            </a:r>
            <a:r>
              <a:rPr lang="ru-RU" sz="2100" dirty="0" err="1">
                <a:solidFill>
                  <a:srgbClr val="333333"/>
                </a:solidFill>
                <a:latin typeface="Times New Roman" pitchFamily="18" charset="0"/>
                <a:cs typeface="Times New Roman" pitchFamily="18" charset="0"/>
              </a:rPr>
              <a:t>радиоинтерфейсов</a:t>
            </a:r>
            <a:r>
              <a:rPr lang="ru-RU" sz="2100" dirty="0">
                <a:solidFill>
                  <a:srgbClr val="333333"/>
                </a:solidFill>
                <a:latin typeface="Times New Roman" pitchFamily="18" charset="0"/>
                <a:cs typeface="Times New Roman" pitchFamily="18" charset="0"/>
              </a:rPr>
              <a:t> для стандартов IMT-2000, как часть рекомендаций ITU-R M.1457. CDMA2000 - это один из пяти упомянутых стандартов. Он также известен под названием IMT-CDMA </a:t>
            </a:r>
            <a:r>
              <a:rPr lang="ru-RU" sz="2100" dirty="0" err="1">
                <a:solidFill>
                  <a:srgbClr val="333333"/>
                </a:solidFill>
                <a:latin typeface="Times New Roman" pitchFamily="18" charset="0"/>
                <a:cs typeface="Times New Roman" pitchFamily="18" charset="0"/>
              </a:rPr>
              <a:t>Multi</a:t>
            </a:r>
            <a:r>
              <a:rPr lang="ru-RU" sz="2100" dirty="0">
                <a:solidFill>
                  <a:srgbClr val="333333"/>
                </a:solidFill>
                <a:latin typeface="Times New Roman" pitchFamily="18" charset="0"/>
                <a:cs typeface="Times New Roman" pitchFamily="18" charset="0"/>
              </a:rPr>
              <a:t> </a:t>
            </a:r>
            <a:r>
              <a:rPr lang="ru-RU" sz="2100" dirty="0" err="1">
                <a:solidFill>
                  <a:srgbClr val="333333"/>
                </a:solidFill>
                <a:latin typeface="Times New Roman" pitchFamily="18" charset="0"/>
                <a:cs typeface="Times New Roman" pitchFamily="18" charset="0"/>
              </a:rPr>
              <a:t>Carrier</a:t>
            </a:r>
            <a:r>
              <a:rPr lang="ru-RU" sz="2100" dirty="0">
                <a:solidFill>
                  <a:srgbClr val="333333"/>
                </a:solidFill>
                <a:latin typeface="Times New Roman" pitchFamily="18" charset="0"/>
                <a:cs typeface="Times New Roman" pitchFamily="18" charset="0"/>
              </a:rPr>
              <a:t> в классификации ITU.</a:t>
            </a:r>
          </a:p>
          <a:p>
            <a:pPr indent="355600" algn="just">
              <a:lnSpc>
                <a:spcPct val="150000"/>
              </a:lnSpc>
            </a:pPr>
            <a:r>
              <a:rPr lang="ru-RU" sz="2100" dirty="0">
                <a:solidFill>
                  <a:srgbClr val="333333"/>
                </a:solidFill>
                <a:latin typeface="Times New Roman" pitchFamily="18" charset="0"/>
                <a:cs typeface="Times New Roman" pitchFamily="18" charset="0"/>
              </a:rPr>
              <a:t>CDMA-2000 3G предлагает практически осуществимое решение для любого существующего на рынке сотового или PCS оператора - а также операторов, уже имеющих новую лицензию 3G. CDMA-2000 был разработан таким образом, что любой беспроводный носитель, вне зависимости от интерфейса, частоты или стандартов базовой сети, может извлечь пользу из его спектральной эффективности. С учётом специфики существующих в мире на сегодняшний день сетей сотовой связи, были разработаны варианты миграции этих сетей в сети третьего поколения</a:t>
            </a:r>
            <a:r>
              <a:rPr lang="ru-RU" sz="2100" dirty="0" smtClean="0">
                <a:solidFill>
                  <a:srgbClr val="333333"/>
                </a:solidFill>
                <a:latin typeface="Times New Roman" pitchFamily="18" charset="0"/>
                <a:cs typeface="Times New Roman" pitchFamily="18" charset="0"/>
              </a:rPr>
              <a:t>.</a:t>
            </a:r>
            <a:endParaRPr lang="ru-RU" sz="2100" dirty="0">
              <a:solidFill>
                <a:srgbClr val="333333"/>
              </a:solidFill>
              <a:latin typeface="Times New Roman" pitchFamily="18" charset="0"/>
              <a:cs typeface="Times New Roman" pitchFamily="18" charset="0"/>
            </a:endParaRPr>
          </a:p>
        </p:txBody>
      </p:sp>
    </p:spTree>
    <p:extLst>
      <p:ext uri="{BB962C8B-B14F-4D97-AF65-F5344CB8AC3E}">
        <p14:creationId xmlns:p14="http://schemas.microsoft.com/office/powerpoint/2010/main" val="349091523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5862" y="0"/>
            <a:ext cx="8568952" cy="7017306"/>
          </a:xfrm>
          <a:prstGeom prst="rect">
            <a:avLst/>
          </a:prstGeom>
        </p:spPr>
        <p:txBody>
          <a:bodyPr wrap="square">
            <a:spAutoFit/>
          </a:bodyPr>
          <a:lstStyle/>
          <a:p>
            <a:pPr indent="355600" algn="just">
              <a:lnSpc>
                <a:spcPct val="150000"/>
              </a:lnSpc>
            </a:pPr>
            <a:r>
              <a:rPr lang="ru-RU" sz="2000" dirty="0">
                <a:solidFill>
                  <a:srgbClr val="333333"/>
                </a:solidFill>
                <a:latin typeface="Times New Roman" pitchFamily="18" charset="0"/>
                <a:cs typeface="Times New Roman" pitchFamily="18" charset="0"/>
              </a:rPr>
              <a:t>Важным элементом услуг 3G станет мобильная электронная коммерция, когда оплатить товары и услуги можно будет через мобильный телефон. Он тем самым превратится в виртуальный кошелек. Кроме того, разработчики всерьез рассматривают возможность запуска такой услуги, как удаленная медицинская диагностика. IMT-2000 обеспечивает:</a:t>
            </a:r>
          </a:p>
          <a:p>
            <a:pPr indent="355600" algn="just">
              <a:lnSpc>
                <a:spcPct val="150000"/>
              </a:lnSpc>
            </a:pPr>
            <a:r>
              <a:rPr lang="ru-RU" sz="2000" dirty="0">
                <a:solidFill>
                  <a:srgbClr val="333333"/>
                </a:solidFill>
                <a:latin typeface="Times New Roman" pitchFamily="18" charset="0"/>
                <a:cs typeface="Times New Roman" pitchFamily="18" charset="0"/>
              </a:rPr>
              <a:t>» высокую скорость передачи данных как внутри помещений, так и на открытой местности;</a:t>
            </a:r>
          </a:p>
          <a:p>
            <a:pPr indent="355600" algn="just">
              <a:lnSpc>
                <a:spcPct val="150000"/>
              </a:lnSpc>
            </a:pPr>
            <a:r>
              <a:rPr lang="ru-RU" sz="2000" dirty="0">
                <a:solidFill>
                  <a:srgbClr val="333333"/>
                </a:solidFill>
                <a:latin typeface="Times New Roman" pitchFamily="18" charset="0"/>
                <a:cs typeface="Times New Roman" pitchFamily="18" charset="0"/>
              </a:rPr>
              <a:t>» симметричную и асимметричную передачу данных;</a:t>
            </a:r>
          </a:p>
          <a:p>
            <a:pPr indent="355600" algn="just">
              <a:lnSpc>
                <a:spcPct val="150000"/>
              </a:lnSpc>
            </a:pPr>
            <a:r>
              <a:rPr lang="ru-RU" sz="2000" dirty="0">
                <a:solidFill>
                  <a:srgbClr val="333333"/>
                </a:solidFill>
                <a:latin typeface="Times New Roman" pitchFamily="18" charset="0"/>
                <a:cs typeface="Times New Roman" pitchFamily="18" charset="0"/>
              </a:rPr>
              <a:t>» поддержку канальной и пакетной коммутации для обеспечения таких сервисов, как </a:t>
            </a:r>
            <a:r>
              <a:rPr lang="ru-RU" sz="2000" dirty="0" err="1">
                <a:solidFill>
                  <a:srgbClr val="333333"/>
                </a:solidFill>
                <a:latin typeface="Times New Roman" pitchFamily="18" charset="0"/>
                <a:cs typeface="Times New Roman" pitchFamily="18" charset="0"/>
              </a:rPr>
              <a:t>Internet</a:t>
            </a:r>
            <a:r>
              <a:rPr lang="ru-RU" sz="2000" dirty="0">
                <a:solidFill>
                  <a:srgbClr val="333333"/>
                </a:solidFill>
                <a:latin typeface="Times New Roman" pitchFamily="18" charset="0"/>
                <a:cs typeface="Times New Roman" pitchFamily="18" charset="0"/>
              </a:rPr>
              <a:t> </a:t>
            </a:r>
            <a:r>
              <a:rPr lang="ru-RU" sz="2000" dirty="0" err="1">
                <a:solidFill>
                  <a:srgbClr val="333333"/>
                </a:solidFill>
                <a:latin typeface="Times New Roman" pitchFamily="18" charset="0"/>
                <a:cs typeface="Times New Roman" pitchFamily="18" charset="0"/>
              </a:rPr>
              <a:t>Protocol</a:t>
            </a:r>
            <a:r>
              <a:rPr lang="ru-RU" sz="2000" dirty="0">
                <a:solidFill>
                  <a:srgbClr val="333333"/>
                </a:solidFill>
                <a:latin typeface="Times New Roman" pitchFamily="18" charset="0"/>
                <a:cs typeface="Times New Roman" pitchFamily="18" charset="0"/>
              </a:rPr>
              <a:t> (IP) и </a:t>
            </a:r>
            <a:r>
              <a:rPr lang="ru-RU" sz="2000" dirty="0" err="1">
                <a:solidFill>
                  <a:srgbClr val="333333"/>
                </a:solidFill>
                <a:latin typeface="Times New Roman" pitchFamily="18" charset="0"/>
                <a:cs typeface="Times New Roman" pitchFamily="18" charset="0"/>
              </a:rPr>
              <a:t>Real</a:t>
            </a:r>
            <a:r>
              <a:rPr lang="ru-RU" sz="2000" dirty="0">
                <a:solidFill>
                  <a:srgbClr val="333333"/>
                </a:solidFill>
                <a:latin typeface="Times New Roman" pitchFamily="18" charset="0"/>
                <a:cs typeface="Times New Roman" pitchFamily="18" charset="0"/>
              </a:rPr>
              <a:t> </a:t>
            </a:r>
            <a:r>
              <a:rPr lang="ru-RU" sz="2000" dirty="0" err="1">
                <a:solidFill>
                  <a:srgbClr val="333333"/>
                </a:solidFill>
                <a:latin typeface="Times New Roman" pitchFamily="18" charset="0"/>
                <a:cs typeface="Times New Roman" pitchFamily="18" charset="0"/>
              </a:rPr>
              <a:t>Time</a:t>
            </a:r>
            <a:r>
              <a:rPr lang="ru-RU" sz="2000" dirty="0">
                <a:solidFill>
                  <a:srgbClr val="333333"/>
                </a:solidFill>
                <a:latin typeface="Times New Roman" pitchFamily="18" charset="0"/>
                <a:cs typeface="Times New Roman" pitchFamily="18" charset="0"/>
              </a:rPr>
              <a:t> </a:t>
            </a:r>
            <a:r>
              <a:rPr lang="ru-RU" sz="2000" dirty="0" err="1">
                <a:solidFill>
                  <a:srgbClr val="333333"/>
                </a:solidFill>
                <a:latin typeface="Times New Roman" pitchFamily="18" charset="0"/>
                <a:cs typeface="Times New Roman" pitchFamily="18" charset="0"/>
              </a:rPr>
              <a:t>Video</a:t>
            </a:r>
            <a:r>
              <a:rPr lang="ru-RU" sz="2000" dirty="0">
                <a:solidFill>
                  <a:srgbClr val="333333"/>
                </a:solidFill>
                <a:latin typeface="Times New Roman" pitchFamily="18" charset="0"/>
                <a:cs typeface="Times New Roman" pitchFamily="18" charset="0"/>
              </a:rPr>
              <a:t>;</a:t>
            </a:r>
          </a:p>
          <a:p>
            <a:pPr indent="355600" algn="just">
              <a:lnSpc>
                <a:spcPct val="150000"/>
              </a:lnSpc>
            </a:pPr>
            <a:r>
              <a:rPr lang="ru-RU" sz="2000" dirty="0">
                <a:solidFill>
                  <a:srgbClr val="333333"/>
                </a:solidFill>
                <a:latin typeface="Times New Roman" pitchFamily="18" charset="0"/>
                <a:cs typeface="Times New Roman" pitchFamily="18" charset="0"/>
              </a:rPr>
              <a:t>» высокое качество голоса, не уступающее качеству голоса при передаче по проводной линии;</a:t>
            </a:r>
          </a:p>
          <a:p>
            <a:pPr indent="355600" algn="just">
              <a:lnSpc>
                <a:spcPct val="150000"/>
              </a:lnSpc>
            </a:pPr>
            <a:r>
              <a:rPr lang="ru-RU" sz="2000" dirty="0">
                <a:solidFill>
                  <a:srgbClr val="333333"/>
                </a:solidFill>
                <a:latin typeface="Times New Roman" pitchFamily="18" charset="0"/>
                <a:cs typeface="Times New Roman" pitchFamily="18" charset="0"/>
              </a:rPr>
              <a:t>» большую компактность спектра и более эффективное его использование;</a:t>
            </a:r>
          </a:p>
          <a:p>
            <a:pPr indent="355600" algn="just">
              <a:lnSpc>
                <a:spcPct val="150000"/>
              </a:lnSpc>
            </a:pPr>
            <a:r>
              <a:rPr lang="ru-RU" sz="2000" dirty="0">
                <a:solidFill>
                  <a:srgbClr val="333333"/>
                </a:solidFill>
                <a:latin typeface="Times New Roman" pitchFamily="18" charset="0"/>
                <a:cs typeface="Times New Roman" pitchFamily="18" charset="0"/>
              </a:rPr>
              <a:t>» возможность глобального роуминга</a:t>
            </a:r>
            <a:r>
              <a:rPr lang="ru-RU" sz="2000" dirty="0" smtClean="0">
                <a:solidFill>
                  <a:srgbClr val="333333"/>
                </a:solidFill>
                <a:latin typeface="Times New Roman" pitchFamily="18" charset="0"/>
                <a:cs typeface="Times New Roman" pitchFamily="18" charset="0"/>
              </a:rPr>
              <a:t>.</a:t>
            </a:r>
            <a:endParaRPr lang="ru-RU" sz="2000" dirty="0">
              <a:solidFill>
                <a:srgbClr val="333333"/>
              </a:solidFill>
              <a:latin typeface="Times New Roman" pitchFamily="18" charset="0"/>
              <a:cs typeface="Times New Roman" pitchFamily="18" charset="0"/>
            </a:endParaRPr>
          </a:p>
        </p:txBody>
      </p:sp>
    </p:spTree>
    <p:extLst>
      <p:ext uri="{BB962C8B-B14F-4D97-AF65-F5344CB8AC3E}">
        <p14:creationId xmlns:p14="http://schemas.microsoft.com/office/powerpoint/2010/main" val="417297123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10"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68" y="332656"/>
            <a:ext cx="8748212"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1730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4"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47" y="167747"/>
            <a:ext cx="8477036"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47931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6830" y="404664"/>
            <a:ext cx="8640960" cy="6291209"/>
          </a:xfrm>
          <a:prstGeom prst="rect">
            <a:avLst/>
          </a:prstGeom>
        </p:spPr>
        <p:txBody>
          <a:bodyPr wrap="square">
            <a:spAutoFit/>
          </a:bodyPr>
          <a:lstStyle/>
          <a:p>
            <a:pPr algn="ctr">
              <a:lnSpc>
                <a:spcPct val="115000"/>
              </a:lnSpc>
              <a:spcBef>
                <a:spcPts val="1500"/>
              </a:spcBef>
              <a:spcAft>
                <a:spcPts val="750"/>
              </a:spcAft>
            </a:pPr>
            <a:r>
              <a:rPr lang="ru-RU" sz="2100" b="1" spc="10" dirty="0">
                <a:solidFill>
                  <a:srgbClr val="00433D"/>
                </a:solidFill>
                <a:latin typeface="Times New Roman" pitchFamily="18" charset="0"/>
                <a:ea typeface="Times New Roman"/>
                <a:cs typeface="Times New Roman" pitchFamily="18" charset="0"/>
              </a:rPr>
              <a:t>3G: что это за технология</a:t>
            </a:r>
            <a:endParaRPr lang="ru-RU" sz="2100" b="1" dirty="0">
              <a:latin typeface="Times New Roman" pitchFamily="18" charset="0"/>
              <a:ea typeface="Calibri"/>
              <a:cs typeface="Times New Roman" pitchFamily="18" charset="0"/>
            </a:endParaRPr>
          </a:p>
          <a:p>
            <a:pPr indent="534988" algn="just">
              <a:lnSpc>
                <a:spcPct val="115000"/>
              </a:lnSpc>
              <a:spcAft>
                <a:spcPts val="1000"/>
              </a:spcAft>
            </a:pPr>
            <a:r>
              <a:rPr lang="ru-RU" sz="2000" spc="10" dirty="0">
                <a:solidFill>
                  <a:srgbClr val="00433D"/>
                </a:solidFill>
                <a:latin typeface="Times New Roman" pitchFamily="18" charset="0"/>
                <a:ea typeface="Times New Roman"/>
                <a:cs typeface="Times New Roman" pitchFamily="18" charset="0"/>
              </a:rPr>
              <a:t>Основная задача этого популярного стандарта заключается в обеспечении стабильного подключения к Всемирной паутине и </a:t>
            </a:r>
            <a:r>
              <a:rPr lang="ru-RU" sz="2000" u="sng" spc="10" dirty="0">
                <a:solidFill>
                  <a:srgbClr val="337AB7"/>
                </a:solidFill>
                <a:latin typeface="Times New Roman" pitchFamily="18" charset="0"/>
                <a:ea typeface="Times New Roman"/>
                <a:cs typeface="Times New Roman" pitchFamily="18" charset="0"/>
                <a:hlinkClick r:id="rId2"/>
              </a:rPr>
              <a:t>интернету в деревне</a:t>
            </a:r>
            <a:r>
              <a:rPr lang="ru-RU" sz="2000" spc="10" dirty="0">
                <a:solidFill>
                  <a:srgbClr val="00433D"/>
                </a:solidFill>
                <a:latin typeface="Times New Roman" pitchFamily="18" charset="0"/>
                <a:ea typeface="Times New Roman"/>
                <a:cs typeface="Times New Roman" pitchFamily="18" charset="0"/>
              </a:rPr>
              <a:t>. Скорость соединения ниже, чем в сети 4 поколения, но большая зона покрытия вполне компенсирует этот недостаток.</a:t>
            </a:r>
            <a:endParaRPr lang="ru-RU" sz="2000" dirty="0">
              <a:latin typeface="Times New Roman" pitchFamily="18" charset="0"/>
              <a:ea typeface="Calibri"/>
              <a:cs typeface="Times New Roman" pitchFamily="18" charset="0"/>
            </a:endParaRPr>
          </a:p>
          <a:p>
            <a:pPr indent="534988" algn="just">
              <a:lnSpc>
                <a:spcPct val="115000"/>
              </a:lnSpc>
              <a:spcAft>
                <a:spcPts val="1000"/>
              </a:spcAft>
            </a:pPr>
            <a:r>
              <a:rPr lang="ru-RU" sz="2000" b="1" spc="10" dirty="0">
                <a:solidFill>
                  <a:srgbClr val="00433D"/>
                </a:solidFill>
                <a:latin typeface="Times New Roman" pitchFamily="18" charset="0"/>
                <a:ea typeface="Times New Roman"/>
                <a:cs typeface="Times New Roman" pitchFamily="18" charset="0"/>
              </a:rPr>
              <a:t>Технология 3G предоставляет пользователю следующие возможности:</a:t>
            </a:r>
            <a:endParaRPr lang="ru-RU" sz="2000" dirty="0">
              <a:latin typeface="Times New Roman" pitchFamily="18" charset="0"/>
              <a:ea typeface="Calibri"/>
              <a:cs typeface="Times New Roman" pitchFamily="18" charset="0"/>
            </a:endParaRPr>
          </a:p>
          <a:p>
            <a:pPr marL="342900" lvl="0" indent="-342900" algn="just">
              <a:lnSpc>
                <a:spcPct val="115000"/>
              </a:lnSpc>
              <a:spcAft>
                <a:spcPts val="750"/>
              </a:spcAft>
              <a:buSzPts val="1000"/>
              <a:buFont typeface="Symbol"/>
              <a:buChar char=""/>
              <a:tabLst>
                <a:tab pos="457200" algn="l"/>
              </a:tabLst>
            </a:pPr>
            <a:r>
              <a:rPr lang="ru-RU" sz="2000" spc="10" dirty="0">
                <a:solidFill>
                  <a:srgbClr val="00433D"/>
                </a:solidFill>
                <a:latin typeface="Times New Roman" pitchFamily="18" charset="0"/>
                <a:ea typeface="Times New Roman"/>
                <a:cs typeface="Times New Roman" pitchFamily="18" charset="0"/>
              </a:rPr>
              <a:t>просмотр потокового видео;</a:t>
            </a:r>
            <a:endParaRPr lang="ru-RU" sz="2000" dirty="0">
              <a:solidFill>
                <a:srgbClr val="00433D"/>
              </a:solidFill>
              <a:latin typeface="Times New Roman" pitchFamily="18" charset="0"/>
              <a:ea typeface="Calibri"/>
              <a:cs typeface="Times New Roman" pitchFamily="18" charset="0"/>
            </a:endParaRPr>
          </a:p>
          <a:p>
            <a:pPr marL="342900" lvl="0" indent="-342900" algn="just">
              <a:lnSpc>
                <a:spcPct val="115000"/>
              </a:lnSpc>
              <a:spcAft>
                <a:spcPts val="750"/>
              </a:spcAft>
              <a:buSzPts val="1000"/>
              <a:buFont typeface="Symbol"/>
              <a:buChar char=""/>
              <a:tabLst>
                <a:tab pos="457200" algn="l"/>
              </a:tabLst>
            </a:pPr>
            <a:r>
              <a:rPr lang="ru-RU" sz="2000" spc="10" dirty="0">
                <a:solidFill>
                  <a:srgbClr val="00433D"/>
                </a:solidFill>
                <a:latin typeface="Times New Roman" pitchFamily="18" charset="0"/>
                <a:ea typeface="Times New Roman"/>
                <a:cs typeface="Times New Roman" pitchFamily="18" charset="0"/>
              </a:rPr>
              <a:t>видеосвязь;</a:t>
            </a:r>
            <a:endParaRPr lang="ru-RU" sz="2000" dirty="0">
              <a:solidFill>
                <a:srgbClr val="00433D"/>
              </a:solidFill>
              <a:latin typeface="Times New Roman" pitchFamily="18" charset="0"/>
              <a:ea typeface="Calibri"/>
              <a:cs typeface="Times New Roman" pitchFamily="18" charset="0"/>
            </a:endParaRPr>
          </a:p>
          <a:p>
            <a:pPr marL="342900" lvl="0" indent="-342900" algn="just">
              <a:lnSpc>
                <a:spcPct val="115000"/>
              </a:lnSpc>
              <a:spcAft>
                <a:spcPts val="750"/>
              </a:spcAft>
              <a:buSzPts val="1000"/>
              <a:buFont typeface="Symbol"/>
              <a:buChar char=""/>
              <a:tabLst>
                <a:tab pos="457200" algn="l"/>
              </a:tabLst>
            </a:pPr>
            <a:r>
              <a:rPr lang="ru-RU" sz="2000" spc="10" dirty="0" err="1">
                <a:solidFill>
                  <a:srgbClr val="00433D"/>
                </a:solidFill>
                <a:latin typeface="Times New Roman" pitchFamily="18" charset="0"/>
                <a:ea typeface="Times New Roman"/>
                <a:cs typeface="Times New Roman" pitchFamily="18" charset="0"/>
              </a:rPr>
              <a:t>стримминг</a:t>
            </a:r>
            <a:r>
              <a:rPr lang="ru-RU" sz="2000" spc="10" dirty="0">
                <a:solidFill>
                  <a:srgbClr val="00433D"/>
                </a:solidFill>
                <a:latin typeface="Times New Roman" pitchFamily="18" charset="0"/>
                <a:ea typeface="Times New Roman"/>
                <a:cs typeface="Times New Roman" pitchFamily="18" charset="0"/>
              </a:rPr>
              <a:t> аудио;</a:t>
            </a:r>
            <a:endParaRPr lang="ru-RU" sz="2000" dirty="0">
              <a:solidFill>
                <a:srgbClr val="00433D"/>
              </a:solidFill>
              <a:latin typeface="Times New Roman" pitchFamily="18" charset="0"/>
              <a:ea typeface="Calibri"/>
              <a:cs typeface="Times New Roman" pitchFamily="18" charset="0"/>
            </a:endParaRPr>
          </a:p>
          <a:p>
            <a:pPr marL="342900" lvl="0" indent="-342900" algn="just">
              <a:lnSpc>
                <a:spcPct val="115000"/>
              </a:lnSpc>
              <a:spcAft>
                <a:spcPts val="750"/>
              </a:spcAft>
              <a:buSzPts val="1000"/>
              <a:buFont typeface="Symbol"/>
              <a:buChar char=""/>
              <a:tabLst>
                <a:tab pos="457200" algn="l"/>
              </a:tabLst>
            </a:pPr>
            <a:r>
              <a:rPr lang="ru-RU" sz="2000" spc="10" dirty="0">
                <a:solidFill>
                  <a:srgbClr val="00433D"/>
                </a:solidFill>
                <a:latin typeface="Times New Roman" pitchFamily="18" charset="0"/>
                <a:ea typeface="Times New Roman"/>
                <a:cs typeface="Times New Roman" pitchFamily="18" charset="0"/>
              </a:rPr>
              <a:t>серфинг сайтов;</a:t>
            </a:r>
            <a:endParaRPr lang="ru-RU" sz="2000" dirty="0">
              <a:solidFill>
                <a:srgbClr val="00433D"/>
              </a:solidFill>
              <a:latin typeface="Times New Roman" pitchFamily="18" charset="0"/>
              <a:ea typeface="Calibri"/>
              <a:cs typeface="Times New Roman" pitchFamily="18" charset="0"/>
            </a:endParaRPr>
          </a:p>
          <a:p>
            <a:pPr marL="342900" lvl="0" indent="-342900" algn="just">
              <a:lnSpc>
                <a:spcPct val="115000"/>
              </a:lnSpc>
              <a:spcAft>
                <a:spcPts val="750"/>
              </a:spcAft>
              <a:buSzPts val="1000"/>
              <a:buFont typeface="Symbol"/>
              <a:buChar char=""/>
              <a:tabLst>
                <a:tab pos="457200" algn="l"/>
              </a:tabLst>
            </a:pPr>
            <a:r>
              <a:rPr lang="ru-RU" sz="2000" spc="10" dirty="0">
                <a:solidFill>
                  <a:srgbClr val="00433D"/>
                </a:solidFill>
                <a:latin typeface="Times New Roman" pitchFamily="18" charset="0"/>
                <a:ea typeface="Times New Roman"/>
                <a:cs typeface="Times New Roman" pitchFamily="18" charset="0"/>
              </a:rPr>
              <a:t>скачивание достаточно больших массивов информации.</a:t>
            </a:r>
            <a:endParaRPr lang="ru-RU" sz="2000" dirty="0">
              <a:solidFill>
                <a:srgbClr val="00433D"/>
              </a:solidFill>
              <a:latin typeface="Times New Roman" pitchFamily="18" charset="0"/>
              <a:ea typeface="Calibri"/>
              <a:cs typeface="Times New Roman" pitchFamily="18" charset="0"/>
            </a:endParaRPr>
          </a:p>
          <a:p>
            <a:pPr algn="just">
              <a:lnSpc>
                <a:spcPct val="115000"/>
              </a:lnSpc>
              <a:spcAft>
                <a:spcPts val="1000"/>
              </a:spcAft>
            </a:pPr>
            <a:r>
              <a:rPr lang="ru-RU" sz="2000" spc="10" dirty="0">
                <a:solidFill>
                  <a:srgbClr val="00433D"/>
                </a:solidFill>
                <a:latin typeface="Times New Roman" pitchFamily="18" charset="0"/>
                <a:ea typeface="Times New Roman"/>
                <a:cs typeface="Times New Roman" pitchFamily="18" charset="0"/>
              </a:rPr>
              <a:t>Чтобы понять, что такое сеть 3G, стоит разобраться в принципе работы технологии. Основной частотой вещания такой связи является диапазон 2,1 ГГц.</a:t>
            </a:r>
            <a:endParaRPr lang="ru-RU" sz="2000" dirty="0">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4943844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002" y="117693"/>
            <a:ext cx="8662664" cy="6740307"/>
          </a:xfrm>
          <a:prstGeom prst="rect">
            <a:avLst/>
          </a:prstGeom>
        </p:spPr>
        <p:txBody>
          <a:bodyPr wrap="square">
            <a:spAutoFit/>
          </a:bodyPr>
          <a:lstStyle/>
          <a:p>
            <a:pPr algn="just">
              <a:spcAft>
                <a:spcPts val="1000"/>
              </a:spcAft>
            </a:pPr>
            <a:r>
              <a:rPr lang="ru-RU" b="1" spc="10" dirty="0">
                <a:solidFill>
                  <a:srgbClr val="00433D"/>
                </a:solidFill>
                <a:latin typeface="Times New Roman" pitchFamily="18" charset="0"/>
                <a:ea typeface="Times New Roman"/>
                <a:cs typeface="Times New Roman" pitchFamily="18" charset="0"/>
              </a:rPr>
              <a:t>Для организации передачи данных провайдеры используют несколько стандартов мобильной связи:</a:t>
            </a:r>
            <a:endParaRPr lang="ru-RU" dirty="0">
              <a:latin typeface="Times New Roman" pitchFamily="18" charset="0"/>
              <a:ea typeface="Calibri"/>
              <a:cs typeface="Times New Roman" pitchFamily="18" charset="0"/>
            </a:endParaRPr>
          </a:p>
          <a:p>
            <a:pPr marL="342900" lvl="0" indent="-342900" algn="just">
              <a:spcAft>
                <a:spcPts val="750"/>
              </a:spcAft>
              <a:buSzPts val="1000"/>
              <a:buFont typeface="Symbol"/>
              <a:buChar char=""/>
              <a:tabLst>
                <a:tab pos="457200" algn="l"/>
              </a:tabLst>
            </a:pPr>
            <a:r>
              <a:rPr lang="ru-RU" sz="1700" spc="10" dirty="0">
                <a:solidFill>
                  <a:srgbClr val="00433D"/>
                </a:solidFill>
                <a:latin typeface="Times New Roman" pitchFamily="18" charset="0"/>
                <a:ea typeface="Times New Roman"/>
                <a:cs typeface="Times New Roman" pitchFamily="18" charset="0"/>
              </a:rPr>
              <a:t>CDMA;</a:t>
            </a:r>
            <a:endParaRPr lang="ru-RU" sz="1700" dirty="0">
              <a:solidFill>
                <a:srgbClr val="00433D"/>
              </a:solidFill>
              <a:latin typeface="Times New Roman" pitchFamily="18" charset="0"/>
              <a:ea typeface="Calibri"/>
              <a:cs typeface="Times New Roman" pitchFamily="18" charset="0"/>
            </a:endParaRPr>
          </a:p>
          <a:p>
            <a:pPr marL="342900" lvl="0" indent="-342900" algn="just">
              <a:spcAft>
                <a:spcPts val="750"/>
              </a:spcAft>
              <a:buSzPts val="1000"/>
              <a:buFont typeface="Symbol"/>
              <a:buChar char=""/>
              <a:tabLst>
                <a:tab pos="457200" algn="l"/>
              </a:tabLst>
            </a:pPr>
            <a:r>
              <a:rPr lang="ru-RU" sz="1700" spc="10" dirty="0">
                <a:solidFill>
                  <a:srgbClr val="00433D"/>
                </a:solidFill>
                <a:latin typeface="Times New Roman" pitchFamily="18" charset="0"/>
                <a:ea typeface="Times New Roman"/>
                <a:cs typeface="Times New Roman" pitchFamily="18" charset="0"/>
              </a:rPr>
              <a:t>UMTS;</a:t>
            </a:r>
            <a:endParaRPr lang="ru-RU" sz="1700" dirty="0">
              <a:solidFill>
                <a:srgbClr val="00433D"/>
              </a:solidFill>
              <a:latin typeface="Times New Roman" pitchFamily="18" charset="0"/>
              <a:ea typeface="Calibri"/>
              <a:cs typeface="Times New Roman" pitchFamily="18" charset="0"/>
            </a:endParaRPr>
          </a:p>
          <a:p>
            <a:pPr marL="342900" lvl="0" indent="-342900" algn="just">
              <a:spcAft>
                <a:spcPts val="750"/>
              </a:spcAft>
              <a:buSzPts val="1000"/>
              <a:buFont typeface="Symbol"/>
              <a:buChar char=""/>
              <a:tabLst>
                <a:tab pos="457200" algn="l"/>
              </a:tabLst>
            </a:pPr>
            <a:r>
              <a:rPr lang="ru-RU" sz="1700" spc="10" dirty="0">
                <a:solidFill>
                  <a:srgbClr val="00433D"/>
                </a:solidFill>
                <a:latin typeface="Times New Roman" pitchFamily="18" charset="0"/>
                <a:ea typeface="Times New Roman"/>
                <a:cs typeface="Times New Roman" pitchFamily="18" charset="0"/>
              </a:rPr>
              <a:t>HSDPA;</a:t>
            </a:r>
            <a:endParaRPr lang="ru-RU" sz="1700" dirty="0">
              <a:solidFill>
                <a:srgbClr val="00433D"/>
              </a:solidFill>
              <a:latin typeface="Times New Roman" pitchFamily="18" charset="0"/>
              <a:ea typeface="Calibri"/>
              <a:cs typeface="Times New Roman" pitchFamily="18" charset="0"/>
            </a:endParaRPr>
          </a:p>
          <a:p>
            <a:pPr marL="342900" lvl="0" indent="-342900" algn="just">
              <a:spcAft>
                <a:spcPts val="750"/>
              </a:spcAft>
              <a:buSzPts val="1000"/>
              <a:buFont typeface="Symbol"/>
              <a:buChar char=""/>
              <a:tabLst>
                <a:tab pos="457200" algn="l"/>
              </a:tabLst>
            </a:pPr>
            <a:r>
              <a:rPr lang="ru-RU" sz="1700" spc="10" dirty="0">
                <a:solidFill>
                  <a:srgbClr val="00433D"/>
                </a:solidFill>
                <a:latin typeface="Times New Roman" pitchFamily="18" charset="0"/>
                <a:ea typeface="Times New Roman"/>
                <a:cs typeface="Times New Roman" pitchFamily="18" charset="0"/>
              </a:rPr>
              <a:t>HSPA+;</a:t>
            </a:r>
            <a:endParaRPr lang="ru-RU" sz="1700" dirty="0">
              <a:solidFill>
                <a:srgbClr val="00433D"/>
              </a:solidFill>
              <a:latin typeface="Times New Roman" pitchFamily="18" charset="0"/>
              <a:ea typeface="Calibri"/>
              <a:cs typeface="Times New Roman" pitchFamily="18" charset="0"/>
            </a:endParaRPr>
          </a:p>
          <a:p>
            <a:pPr marL="342900" lvl="0" indent="-342900" algn="just">
              <a:spcAft>
                <a:spcPts val="750"/>
              </a:spcAft>
              <a:buSzPts val="1000"/>
              <a:buFont typeface="Symbol"/>
              <a:buChar char=""/>
              <a:tabLst>
                <a:tab pos="457200" algn="l"/>
              </a:tabLst>
            </a:pPr>
            <a:r>
              <a:rPr lang="ru-RU" sz="1700" spc="10" dirty="0">
                <a:solidFill>
                  <a:srgbClr val="00433D"/>
                </a:solidFill>
                <a:latin typeface="Times New Roman" pitchFamily="18" charset="0"/>
                <a:ea typeface="Times New Roman"/>
                <a:cs typeface="Times New Roman" pitchFamily="18" charset="0"/>
              </a:rPr>
              <a:t>DC-HSPA+.</a:t>
            </a:r>
            <a:endParaRPr lang="ru-RU" sz="1700" dirty="0">
              <a:solidFill>
                <a:srgbClr val="00433D"/>
              </a:solidFill>
              <a:latin typeface="Times New Roman" pitchFamily="18" charset="0"/>
              <a:ea typeface="Calibri"/>
              <a:cs typeface="Times New Roman" pitchFamily="18" charset="0"/>
            </a:endParaRPr>
          </a:p>
          <a:p>
            <a:pPr algn="just">
              <a:spcAft>
                <a:spcPts val="1000"/>
              </a:spcAft>
            </a:pPr>
            <a:r>
              <a:rPr lang="ru-RU" spc="10" dirty="0">
                <a:solidFill>
                  <a:srgbClr val="00433D"/>
                </a:solidFill>
                <a:latin typeface="Times New Roman" pitchFamily="18" charset="0"/>
                <a:ea typeface="Times New Roman"/>
                <a:cs typeface="Times New Roman" pitchFamily="18" charset="0"/>
              </a:rPr>
              <a:t>Именно отличия в реализации этих протоколов и объясняют, почему разная скорость в одной </a:t>
            </a:r>
            <a:r>
              <a:rPr lang="ru-RU" spc="10" dirty="0" smtClean="0">
                <a:solidFill>
                  <a:srgbClr val="00433D"/>
                </a:solidFill>
                <a:latin typeface="Times New Roman" pitchFamily="18" charset="0"/>
                <a:ea typeface="Times New Roman"/>
                <a:cs typeface="Times New Roman" pitchFamily="18" charset="0"/>
              </a:rPr>
              <a:t>сети.</a:t>
            </a:r>
            <a:endParaRPr lang="ru-RU" dirty="0" smtClean="0">
              <a:latin typeface="Times New Roman" pitchFamily="18" charset="0"/>
              <a:ea typeface="Times New Roman"/>
              <a:cs typeface="Times New Roman" pitchFamily="18" charset="0"/>
            </a:endParaRPr>
          </a:p>
          <a:p>
            <a:pPr algn="just">
              <a:spcAft>
                <a:spcPts val="1000"/>
              </a:spcAft>
            </a:pPr>
            <a:r>
              <a:rPr lang="ru-RU" spc="10" dirty="0" smtClean="0">
                <a:solidFill>
                  <a:srgbClr val="00433D"/>
                </a:solidFill>
                <a:latin typeface="Times New Roman" pitchFamily="18" charset="0"/>
                <a:ea typeface="Times New Roman"/>
                <a:cs typeface="Times New Roman" pitchFamily="18" charset="0"/>
              </a:rPr>
              <a:t>CDMA </a:t>
            </a:r>
            <a:r>
              <a:rPr lang="ru-RU" dirty="0" smtClean="0">
                <a:latin typeface="Times New Roman" pitchFamily="18" charset="0"/>
                <a:ea typeface="Times New Roman"/>
                <a:cs typeface="Times New Roman" pitchFamily="18" charset="0"/>
              </a:rPr>
              <a:t>- </a:t>
            </a:r>
            <a:r>
              <a:rPr lang="ru-RU" spc="10" dirty="0" smtClean="0">
                <a:solidFill>
                  <a:srgbClr val="00433D"/>
                </a:solidFill>
                <a:latin typeface="Times New Roman" pitchFamily="18" charset="0"/>
                <a:ea typeface="Times New Roman"/>
                <a:cs typeface="Times New Roman" pitchFamily="18" charset="0"/>
              </a:rPr>
              <a:t>Этот </a:t>
            </a:r>
            <a:r>
              <a:rPr lang="ru-RU" spc="10" dirty="0">
                <a:solidFill>
                  <a:srgbClr val="00433D"/>
                </a:solidFill>
                <a:latin typeface="Times New Roman" pitchFamily="18" charset="0"/>
                <a:ea typeface="Times New Roman"/>
                <a:cs typeface="Times New Roman" pitchFamily="18" charset="0"/>
              </a:rPr>
              <a:t>протокол лег в основу всех ныне существующих стандартов третьего поколения связи. Он обеспечивает множественный доступ к </a:t>
            </a:r>
            <a:r>
              <a:rPr lang="ru-RU" spc="10" dirty="0" err="1">
                <a:solidFill>
                  <a:srgbClr val="00433D"/>
                </a:solidFill>
                <a:latin typeface="Times New Roman" pitchFamily="18" charset="0"/>
                <a:ea typeface="Times New Roman"/>
                <a:cs typeface="Times New Roman" pitchFamily="18" charset="0"/>
              </a:rPr>
              <a:t>интернет-ресурсам</a:t>
            </a:r>
            <a:r>
              <a:rPr lang="ru-RU" spc="10" dirty="0">
                <a:solidFill>
                  <a:srgbClr val="00433D"/>
                </a:solidFill>
                <a:latin typeface="Times New Roman" pitchFamily="18" charset="0"/>
                <a:ea typeface="Times New Roman"/>
                <a:cs typeface="Times New Roman" pitchFamily="18" charset="0"/>
              </a:rPr>
              <a:t>, разделяя каналы по коду.</a:t>
            </a:r>
            <a:endParaRPr lang="ru-RU" dirty="0">
              <a:latin typeface="Times New Roman" pitchFamily="18" charset="0"/>
              <a:ea typeface="Calibri"/>
              <a:cs typeface="Times New Roman" pitchFamily="18" charset="0"/>
            </a:endParaRPr>
          </a:p>
          <a:p>
            <a:pPr algn="just">
              <a:spcBef>
                <a:spcPts val="1500"/>
              </a:spcBef>
              <a:spcAft>
                <a:spcPts val="750"/>
              </a:spcAft>
            </a:pPr>
            <a:r>
              <a:rPr lang="ru-RU" spc="10" dirty="0" smtClean="0">
                <a:solidFill>
                  <a:srgbClr val="00433D"/>
                </a:solidFill>
                <a:latin typeface="Times New Roman" pitchFamily="18" charset="0"/>
                <a:ea typeface="Times New Roman"/>
                <a:cs typeface="Times New Roman" pitchFamily="18" charset="0"/>
              </a:rPr>
              <a:t>UMTS </a:t>
            </a:r>
            <a:r>
              <a:rPr lang="ru-RU" dirty="0" smtClean="0">
                <a:latin typeface="Times New Roman" pitchFamily="18" charset="0"/>
                <a:ea typeface="Times New Roman"/>
                <a:cs typeface="Times New Roman" pitchFamily="18" charset="0"/>
              </a:rPr>
              <a:t>- </a:t>
            </a:r>
            <a:r>
              <a:rPr lang="ru-RU" spc="10" dirty="0" smtClean="0">
                <a:solidFill>
                  <a:srgbClr val="00433D"/>
                </a:solidFill>
                <a:latin typeface="Times New Roman" pitchFamily="18" charset="0"/>
                <a:ea typeface="Times New Roman"/>
                <a:cs typeface="Times New Roman" pitchFamily="18" charset="0"/>
              </a:rPr>
              <a:t>Протокол </a:t>
            </a:r>
            <a:r>
              <a:rPr lang="ru-RU" spc="10" dirty="0">
                <a:solidFill>
                  <a:srgbClr val="00433D"/>
                </a:solidFill>
                <a:latin typeface="Times New Roman" pitchFamily="18" charset="0"/>
                <a:ea typeface="Times New Roman"/>
                <a:cs typeface="Times New Roman" pitchFamily="18" charset="0"/>
              </a:rPr>
              <a:t>1 поколения связи. Этот стандарт сегодня практически не используется, что объясняется низким показателем пропускной способности. В рамках этого протокола скорость передачи данных не превышает 2 Мбит/с.</a:t>
            </a:r>
            <a:endParaRPr lang="ru-RU" dirty="0">
              <a:latin typeface="Times New Roman" pitchFamily="18" charset="0"/>
              <a:ea typeface="Calibri"/>
              <a:cs typeface="Times New Roman" pitchFamily="18" charset="0"/>
            </a:endParaRPr>
          </a:p>
          <a:p>
            <a:pPr algn="just">
              <a:spcBef>
                <a:spcPts val="1500"/>
              </a:spcBef>
              <a:spcAft>
                <a:spcPts val="750"/>
              </a:spcAft>
            </a:pPr>
            <a:r>
              <a:rPr lang="ru-RU" spc="10" dirty="0" smtClean="0">
                <a:solidFill>
                  <a:srgbClr val="00433D"/>
                </a:solidFill>
                <a:latin typeface="Times New Roman" pitchFamily="18" charset="0"/>
                <a:ea typeface="Times New Roman"/>
                <a:cs typeface="Times New Roman" pitchFamily="18" charset="0"/>
              </a:rPr>
              <a:t>HSDPA </a:t>
            </a:r>
            <a:r>
              <a:rPr lang="ru-RU" dirty="0" smtClean="0">
                <a:latin typeface="Times New Roman" pitchFamily="18" charset="0"/>
                <a:ea typeface="Times New Roman"/>
                <a:cs typeface="Times New Roman" pitchFamily="18" charset="0"/>
              </a:rPr>
              <a:t>- </a:t>
            </a:r>
            <a:r>
              <a:rPr lang="ru-RU" spc="10" dirty="0" smtClean="0">
                <a:solidFill>
                  <a:srgbClr val="00433D"/>
                </a:solidFill>
                <a:latin typeface="Times New Roman" pitchFamily="18" charset="0"/>
                <a:ea typeface="Times New Roman"/>
                <a:cs typeface="Times New Roman" pitchFamily="18" charset="0"/>
              </a:rPr>
              <a:t>Во </a:t>
            </a:r>
            <a:r>
              <a:rPr lang="ru-RU" spc="10" dirty="0">
                <a:solidFill>
                  <a:srgbClr val="00433D"/>
                </a:solidFill>
                <a:latin typeface="Times New Roman" pitchFamily="18" charset="0"/>
                <a:ea typeface="Times New Roman"/>
                <a:cs typeface="Times New Roman" pitchFamily="18" charset="0"/>
              </a:rPr>
              <a:t>многих областях сегодня применяют этот протокол для передачи данных. Чтобы понять, какая скорость 3G предоставляется пользователя по этому протоколу, нужно знать его конкретную версию. Первые стандарты обеспечивали скорость в пределах 3,6 Мегабит в секунду.</a:t>
            </a:r>
            <a:endParaRPr lang="ru-RU" dirty="0">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97639327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6780" y="188640"/>
            <a:ext cx="8568952" cy="6551024"/>
          </a:xfrm>
          <a:prstGeom prst="rect">
            <a:avLst/>
          </a:prstGeom>
        </p:spPr>
        <p:txBody>
          <a:bodyPr wrap="square">
            <a:spAutoFit/>
          </a:bodyPr>
          <a:lstStyle/>
          <a:p>
            <a:pPr algn="ctr">
              <a:lnSpc>
                <a:spcPct val="115000"/>
              </a:lnSpc>
              <a:spcAft>
                <a:spcPts val="1000"/>
              </a:spcAft>
            </a:pPr>
            <a:r>
              <a:rPr lang="ru-RU" sz="1900" b="1" spc="10" dirty="0">
                <a:solidFill>
                  <a:srgbClr val="00433D"/>
                </a:solidFill>
                <a:latin typeface="Times New Roman" pitchFamily="18" charset="0"/>
                <a:ea typeface="Times New Roman"/>
                <a:cs typeface="Times New Roman" pitchFamily="18" charset="0"/>
              </a:rPr>
              <a:t>После модернизации этот показатель постепенно увеличивался до таких </a:t>
            </a:r>
            <a:r>
              <a:rPr lang="ru-RU" sz="1900" b="1" spc="10" dirty="0" smtClean="0">
                <a:solidFill>
                  <a:srgbClr val="00433D"/>
                </a:solidFill>
                <a:latin typeface="Times New Roman" pitchFamily="18" charset="0"/>
                <a:ea typeface="Times New Roman"/>
                <a:cs typeface="Times New Roman" pitchFamily="18" charset="0"/>
              </a:rPr>
              <a:t>пределов:</a:t>
            </a:r>
            <a:r>
              <a:rPr lang="ru-RU" sz="1900" dirty="0" smtClean="0">
                <a:latin typeface="Times New Roman" pitchFamily="18" charset="0"/>
                <a:ea typeface="Times New Roman"/>
                <a:cs typeface="Times New Roman" pitchFamily="18" charset="0"/>
              </a:rPr>
              <a:t>  </a:t>
            </a:r>
            <a:r>
              <a:rPr lang="ru-RU" sz="1900" spc="10" dirty="0" smtClean="0">
                <a:solidFill>
                  <a:srgbClr val="00433D"/>
                </a:solidFill>
                <a:latin typeface="Times New Roman" pitchFamily="18" charset="0"/>
                <a:ea typeface="Times New Roman"/>
                <a:cs typeface="Times New Roman" pitchFamily="18" charset="0"/>
              </a:rPr>
              <a:t>7,2 Мбит/с;</a:t>
            </a:r>
            <a:r>
              <a:rPr lang="ru-RU" sz="1900" dirty="0" smtClean="0">
                <a:solidFill>
                  <a:srgbClr val="00433D"/>
                </a:solidFill>
                <a:latin typeface="Times New Roman" pitchFamily="18" charset="0"/>
                <a:ea typeface="Times New Roman"/>
                <a:cs typeface="Times New Roman" pitchFamily="18" charset="0"/>
              </a:rPr>
              <a:t>, </a:t>
            </a:r>
            <a:r>
              <a:rPr lang="ru-RU" sz="1900" spc="10" dirty="0" smtClean="0">
                <a:solidFill>
                  <a:srgbClr val="00433D"/>
                </a:solidFill>
                <a:latin typeface="Times New Roman" pitchFamily="18" charset="0"/>
                <a:ea typeface="Times New Roman"/>
                <a:cs typeface="Times New Roman" pitchFamily="18" charset="0"/>
              </a:rPr>
              <a:t>14,4 Мбит/с;</a:t>
            </a:r>
            <a:r>
              <a:rPr lang="ru-RU" sz="1900" dirty="0" smtClean="0">
                <a:solidFill>
                  <a:srgbClr val="00433D"/>
                </a:solidFill>
                <a:latin typeface="Times New Roman" pitchFamily="18" charset="0"/>
                <a:ea typeface="Times New Roman"/>
                <a:cs typeface="Times New Roman" pitchFamily="18" charset="0"/>
              </a:rPr>
              <a:t>, </a:t>
            </a:r>
            <a:r>
              <a:rPr lang="ru-RU" sz="1900" spc="10" dirty="0" smtClean="0">
                <a:solidFill>
                  <a:srgbClr val="00433D"/>
                </a:solidFill>
                <a:latin typeface="Times New Roman" pitchFamily="18" charset="0"/>
                <a:ea typeface="Times New Roman"/>
                <a:cs typeface="Times New Roman" pitchFamily="18" charset="0"/>
              </a:rPr>
              <a:t>28,8 </a:t>
            </a:r>
            <a:r>
              <a:rPr lang="ru-RU" sz="1900" spc="10" dirty="0">
                <a:solidFill>
                  <a:srgbClr val="00433D"/>
                </a:solidFill>
                <a:latin typeface="Times New Roman" pitchFamily="18" charset="0"/>
                <a:ea typeface="Times New Roman"/>
                <a:cs typeface="Times New Roman" pitchFamily="18" charset="0"/>
              </a:rPr>
              <a:t>Мбит/с.</a:t>
            </a:r>
            <a:endParaRPr lang="ru-RU" sz="1900" dirty="0">
              <a:solidFill>
                <a:srgbClr val="00433D"/>
              </a:solidFill>
              <a:latin typeface="Times New Roman" pitchFamily="18" charset="0"/>
              <a:ea typeface="Calibri"/>
              <a:cs typeface="Times New Roman" pitchFamily="18" charset="0"/>
            </a:endParaRPr>
          </a:p>
          <a:p>
            <a:pPr indent="450850" algn="just">
              <a:lnSpc>
                <a:spcPct val="115000"/>
              </a:lnSpc>
              <a:spcAft>
                <a:spcPts val="1000"/>
              </a:spcAft>
            </a:pPr>
            <a:r>
              <a:rPr lang="ru-RU" sz="1900" spc="10" dirty="0">
                <a:solidFill>
                  <a:srgbClr val="00433D"/>
                </a:solidFill>
                <a:latin typeface="Times New Roman" pitchFamily="18" charset="0"/>
                <a:ea typeface="Times New Roman"/>
                <a:cs typeface="Times New Roman" pitchFamily="18" charset="0"/>
              </a:rPr>
              <a:t>Максимальную скорость обеспечивает использование технологии MIMO 2x2, которая реализует передачу данных в рамках работы двух </a:t>
            </a:r>
            <a:r>
              <a:rPr lang="ru-RU" sz="1900" spc="10" dirty="0" smtClean="0">
                <a:solidFill>
                  <a:srgbClr val="00433D"/>
                </a:solidFill>
                <a:latin typeface="Times New Roman" pitchFamily="18" charset="0"/>
                <a:ea typeface="Times New Roman"/>
                <a:cs typeface="Times New Roman" pitchFamily="18" charset="0"/>
              </a:rPr>
              <a:t>каналов.</a:t>
            </a:r>
            <a:endParaRPr lang="ru-RU" sz="1900" dirty="0" smtClean="0">
              <a:latin typeface="Times New Roman" pitchFamily="18" charset="0"/>
              <a:ea typeface="Times New Roman"/>
              <a:cs typeface="Times New Roman" pitchFamily="18" charset="0"/>
            </a:endParaRPr>
          </a:p>
          <a:p>
            <a:pPr algn="just">
              <a:lnSpc>
                <a:spcPct val="115000"/>
              </a:lnSpc>
              <a:spcAft>
                <a:spcPts val="1000"/>
              </a:spcAft>
            </a:pPr>
            <a:r>
              <a:rPr lang="ru-RU" sz="1900" spc="10" dirty="0" smtClean="0">
                <a:solidFill>
                  <a:srgbClr val="00433D"/>
                </a:solidFill>
                <a:latin typeface="Times New Roman" pitchFamily="18" charset="0"/>
                <a:ea typeface="Times New Roman"/>
                <a:cs typeface="Times New Roman" pitchFamily="18" charset="0"/>
              </a:rPr>
              <a:t>HSPA</a:t>
            </a:r>
            <a:r>
              <a:rPr lang="ru-RU" sz="1900" spc="10" dirty="0">
                <a:solidFill>
                  <a:srgbClr val="00433D"/>
                </a:solidFill>
                <a:latin typeface="Times New Roman" pitchFamily="18" charset="0"/>
                <a:ea typeface="Times New Roman"/>
                <a:cs typeface="Times New Roman" pitchFamily="18" charset="0"/>
              </a:rPr>
              <a:t>+ что это за стандарт</a:t>
            </a:r>
            <a:endParaRPr lang="ru-RU" sz="1900" dirty="0">
              <a:latin typeface="Times New Roman" pitchFamily="18" charset="0"/>
              <a:ea typeface="Calibri"/>
              <a:cs typeface="Times New Roman" pitchFamily="18" charset="0"/>
            </a:endParaRPr>
          </a:p>
          <a:p>
            <a:pPr indent="534988" algn="just">
              <a:lnSpc>
                <a:spcPct val="115000"/>
              </a:lnSpc>
              <a:spcAft>
                <a:spcPts val="1000"/>
              </a:spcAft>
            </a:pPr>
            <a:r>
              <a:rPr lang="ru-RU" sz="1900" spc="10" dirty="0">
                <a:solidFill>
                  <a:srgbClr val="00433D"/>
                </a:solidFill>
                <a:latin typeface="Times New Roman" pitchFamily="18" charset="0"/>
                <a:ea typeface="Times New Roman"/>
                <a:cs typeface="Times New Roman" pitchFamily="18" charset="0"/>
              </a:rPr>
              <a:t>HSPA+ – разновидность протокола HSDPA, обеспечивающая скорость до 21,6 Мбит/с. Отличается широким диапазоном передачи данных, достигающим 5 МГц. Его называют переходным стандартом между показателями скорости в 3G и </a:t>
            </a:r>
            <a:r>
              <a:rPr lang="ru-RU" sz="1900" spc="10" dirty="0" smtClean="0">
                <a:solidFill>
                  <a:srgbClr val="00433D"/>
                </a:solidFill>
                <a:latin typeface="Times New Roman" pitchFamily="18" charset="0"/>
                <a:ea typeface="Times New Roman"/>
                <a:cs typeface="Times New Roman" pitchFamily="18" charset="0"/>
              </a:rPr>
              <a:t>4G.</a:t>
            </a:r>
            <a:endParaRPr lang="ru-RU" sz="1900" dirty="0" smtClean="0">
              <a:latin typeface="Times New Roman" pitchFamily="18" charset="0"/>
              <a:ea typeface="Times New Roman"/>
              <a:cs typeface="Times New Roman" pitchFamily="18" charset="0"/>
            </a:endParaRPr>
          </a:p>
          <a:p>
            <a:pPr algn="just">
              <a:lnSpc>
                <a:spcPct val="115000"/>
              </a:lnSpc>
              <a:spcAft>
                <a:spcPts val="1000"/>
              </a:spcAft>
            </a:pPr>
            <a:r>
              <a:rPr lang="ru-RU" sz="1900" spc="10" dirty="0" smtClean="0">
                <a:solidFill>
                  <a:srgbClr val="00433D"/>
                </a:solidFill>
                <a:latin typeface="Times New Roman" pitchFamily="18" charset="0"/>
                <a:ea typeface="Times New Roman"/>
                <a:cs typeface="Times New Roman" pitchFamily="18" charset="0"/>
              </a:rPr>
              <a:t>Стандарт </a:t>
            </a:r>
            <a:r>
              <a:rPr lang="ru-RU" sz="1900" spc="10" dirty="0">
                <a:solidFill>
                  <a:srgbClr val="00433D"/>
                </a:solidFill>
                <a:latin typeface="Times New Roman" pitchFamily="18" charset="0"/>
                <a:ea typeface="Times New Roman"/>
                <a:cs typeface="Times New Roman" pitchFamily="18" charset="0"/>
              </a:rPr>
              <a:t>DC-HSPA+</a:t>
            </a:r>
            <a:endParaRPr lang="ru-RU" sz="1900" dirty="0">
              <a:latin typeface="Times New Roman" pitchFamily="18" charset="0"/>
              <a:ea typeface="Calibri"/>
              <a:cs typeface="Times New Roman" pitchFamily="18" charset="0"/>
            </a:endParaRPr>
          </a:p>
          <a:p>
            <a:pPr indent="534988" algn="just">
              <a:lnSpc>
                <a:spcPct val="115000"/>
              </a:lnSpc>
              <a:spcAft>
                <a:spcPts val="1000"/>
              </a:spcAft>
            </a:pPr>
            <a:r>
              <a:rPr lang="ru-RU" sz="1900" spc="10" dirty="0">
                <a:solidFill>
                  <a:srgbClr val="00433D"/>
                </a:solidFill>
                <a:latin typeface="Times New Roman" pitchFamily="18" charset="0"/>
                <a:ea typeface="Times New Roman"/>
                <a:cs typeface="Times New Roman" pitchFamily="18" charset="0"/>
              </a:rPr>
              <a:t>Этот протокол обеспечивает широкий канал передачи данных на частоте до 10 МГц, который обеспечивает пользователя скоростью 42,2 Мбит/с. Это значение максимально приближено к скорости сетей 4 поколения LTE.</a:t>
            </a:r>
            <a:endParaRPr lang="ru-RU" sz="1900" dirty="0">
              <a:latin typeface="Times New Roman" pitchFamily="18" charset="0"/>
              <a:ea typeface="Calibri"/>
              <a:cs typeface="Times New Roman" pitchFamily="18" charset="0"/>
            </a:endParaRPr>
          </a:p>
          <a:p>
            <a:pPr indent="534988" algn="just">
              <a:lnSpc>
                <a:spcPct val="115000"/>
              </a:lnSpc>
              <a:spcAft>
                <a:spcPts val="1000"/>
              </a:spcAft>
            </a:pPr>
            <a:r>
              <a:rPr lang="ru-RU" sz="1900" spc="10" dirty="0">
                <a:solidFill>
                  <a:srgbClr val="00433D"/>
                </a:solidFill>
                <a:latin typeface="Times New Roman" pitchFamily="18" charset="0"/>
                <a:ea typeface="Times New Roman"/>
                <a:cs typeface="Times New Roman" pitchFamily="18" charset="0"/>
              </a:rPr>
              <a:t> Стремительное развитие этих продуктов не уменьшает сегодня число активных пользователей услугами связи и </a:t>
            </a:r>
            <a:r>
              <a:rPr lang="ru-RU" sz="1900" u="sng" spc="10" dirty="0">
                <a:solidFill>
                  <a:srgbClr val="337AB7"/>
                </a:solidFill>
                <a:latin typeface="Times New Roman" pitchFamily="18" charset="0"/>
                <a:ea typeface="Times New Roman"/>
                <a:cs typeface="Times New Roman" pitchFamily="18" charset="0"/>
                <a:hlinkClick r:id="rId2"/>
              </a:rPr>
              <a:t>интернета 3G в деревне в Ленинградской области</a:t>
            </a:r>
            <a:r>
              <a:rPr lang="ru-RU" sz="1900" spc="10" dirty="0">
                <a:solidFill>
                  <a:srgbClr val="00433D"/>
                </a:solidFill>
                <a:latin typeface="Times New Roman" pitchFamily="18" charset="0"/>
                <a:ea typeface="Times New Roman"/>
                <a:cs typeface="Times New Roman" pitchFamily="18" charset="0"/>
              </a:rPr>
              <a:t>. Широкая зона покрытия и всеобщая доступность объясняют этот факт.</a:t>
            </a:r>
            <a:endParaRPr lang="ru-RU" sz="1900" dirty="0">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097352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1"/>
          <p:cNvSpPr>
            <a:spLocks noChangeArrowheads="1"/>
          </p:cNvSpPr>
          <p:nvPr/>
        </p:nvSpPr>
        <p:spPr bwMode="auto">
          <a:xfrm>
            <a:off x="142844" y="1733"/>
            <a:ext cx="8605620" cy="68357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lnSpc>
                <a:spcPct val="115000"/>
              </a:lnSpc>
              <a:spcAft>
                <a:spcPts val="0"/>
              </a:spcAft>
              <a:tabLst>
                <a:tab pos="4455160" algn="r"/>
              </a:tabLst>
            </a:pPr>
            <a:r>
              <a:rPr lang="en-US" sz="1400" b="1" dirty="0" smtClean="0">
                <a:solidFill>
                  <a:schemeClr val="tx2"/>
                </a:solidFill>
                <a:latin typeface="Times New Roman" pitchFamily="18" charset="0"/>
                <a:ea typeface="Times New Roman"/>
                <a:cs typeface="Times New Roman" pitchFamily="18" charset="0"/>
              </a:rPr>
              <a:t>        </a:t>
            </a:r>
            <a:r>
              <a:rPr lang="ru-RU" sz="1600" b="1" dirty="0" smtClean="0">
                <a:solidFill>
                  <a:srgbClr val="FF0000"/>
                </a:solidFill>
                <a:latin typeface="Times New Roman" pitchFamily="18" charset="0"/>
                <a:ea typeface="Times New Roman"/>
                <a:cs typeface="Times New Roman" pitchFamily="18" charset="0"/>
              </a:rPr>
              <a:t>ЛЕКЦИЯ 2. </a:t>
            </a:r>
            <a:r>
              <a:rPr lang="ru-RU" sz="1600" b="1" dirty="0" smtClean="0">
                <a:solidFill>
                  <a:srgbClr val="FF0000"/>
                </a:solidFill>
                <a:latin typeface="Times New Roman Tj"/>
                <a:ea typeface="Calibri"/>
                <a:cs typeface="Times New Roman"/>
              </a:rPr>
              <a:t>ОСНОВЫ ОРГАНИЗАЦИИ СИСТЕМ СВЯЗИ </a:t>
            </a:r>
            <a:endParaRPr lang="en-US" sz="1600" b="1" dirty="0" smtClean="0">
              <a:solidFill>
                <a:srgbClr val="FF0000"/>
              </a:solidFill>
              <a:latin typeface="Times New Roman Tj"/>
              <a:ea typeface="Calibri"/>
              <a:cs typeface="Times New Roman"/>
            </a:endParaRPr>
          </a:p>
          <a:p>
            <a:pPr algn="ctr">
              <a:lnSpc>
                <a:spcPct val="115000"/>
              </a:lnSpc>
              <a:spcAft>
                <a:spcPts val="0"/>
              </a:spcAft>
              <a:tabLst>
                <a:tab pos="4455160" algn="r"/>
              </a:tabLst>
            </a:pPr>
            <a:r>
              <a:rPr lang="ru-RU" sz="1600" b="1" dirty="0" smtClean="0">
                <a:solidFill>
                  <a:srgbClr val="FF0000"/>
                </a:solidFill>
                <a:latin typeface="Times New Roman Tj"/>
                <a:ea typeface="Calibri"/>
                <a:cs typeface="Times New Roman"/>
              </a:rPr>
              <a:t>С ПОДВИЖНЫМИ ОБЪЕКТАМИ</a:t>
            </a:r>
            <a:endParaRPr lang="en-US" sz="1600" dirty="0">
              <a:solidFill>
                <a:srgbClr val="FF0000"/>
              </a:solidFill>
              <a:latin typeface="Calibri"/>
              <a:ea typeface="Calibri"/>
              <a:cs typeface="Times New Roman"/>
            </a:endParaRPr>
          </a:p>
          <a:p>
            <a:pPr algn="ctr">
              <a:lnSpc>
                <a:spcPct val="115000"/>
              </a:lnSpc>
              <a:spcAft>
                <a:spcPts val="0"/>
              </a:spcAft>
              <a:tabLst>
                <a:tab pos="4455160" algn="r"/>
              </a:tabLst>
            </a:pPr>
            <a:endParaRPr lang="en-US" sz="1600" b="1" dirty="0" smtClean="0">
              <a:solidFill>
                <a:srgbClr val="FF0000"/>
              </a:solidFill>
              <a:latin typeface="Calibri"/>
              <a:ea typeface="Times New Roman" pitchFamily="18" charset="0"/>
              <a:cs typeface="Times New Roman"/>
            </a:endParaRPr>
          </a:p>
          <a:p>
            <a:pPr>
              <a:lnSpc>
                <a:spcPct val="115000"/>
              </a:lnSpc>
              <a:spcAft>
                <a:spcPts val="0"/>
              </a:spcAft>
              <a:tabLst>
                <a:tab pos="4455160" algn="r"/>
              </a:tabLst>
            </a:pPr>
            <a:r>
              <a:rPr lang="en-US" sz="1600" b="1" dirty="0">
                <a:solidFill>
                  <a:srgbClr val="FF0000"/>
                </a:solidFill>
                <a:latin typeface="Calibri"/>
                <a:ea typeface="Times New Roman" pitchFamily="18" charset="0"/>
                <a:cs typeface="Times New Roman"/>
              </a:rPr>
              <a:t> </a:t>
            </a:r>
            <a:r>
              <a:rPr lang="en-US" sz="1600" b="1" dirty="0" smtClean="0">
                <a:solidFill>
                  <a:srgbClr val="FF0000"/>
                </a:solidFill>
                <a:latin typeface="Calibri"/>
                <a:ea typeface="Times New Roman" pitchFamily="18" charset="0"/>
                <a:cs typeface="Times New Roman"/>
              </a:rPr>
              <a:t>                    </a:t>
            </a:r>
            <a:r>
              <a:rPr lang="en-US" sz="2000" b="1" dirty="0" smtClean="0">
                <a:solidFill>
                  <a:srgbClr val="FF0000"/>
                </a:solidFill>
                <a:latin typeface="Times New Roman" pitchFamily="18" charset="0"/>
                <a:ea typeface="Times New Roman" pitchFamily="18" charset="0"/>
                <a:cs typeface="Times New Roman" pitchFamily="18" charset="0"/>
              </a:rPr>
              <a:t>2</a:t>
            </a:r>
            <a:r>
              <a:rPr kumimoji="0" lang="ru-RU" sz="20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.1 </a:t>
            </a:r>
            <a:r>
              <a:rPr lang="ru-RU" sz="2000" b="1" dirty="0">
                <a:solidFill>
                  <a:srgbClr val="FF0000"/>
                </a:solidFill>
                <a:latin typeface="Times New Roman Tj"/>
                <a:ea typeface="Times New Roman"/>
                <a:cs typeface="Times New Roman"/>
              </a:rPr>
              <a:t>Принципы организации радиосвязи</a:t>
            </a:r>
            <a:endParaRPr lang="ru-RU" sz="2000" dirty="0">
              <a:solidFill>
                <a:srgbClr val="FF0000"/>
              </a:solidFill>
              <a:latin typeface="Times New Roman"/>
              <a:ea typeface="Times New Roman"/>
              <a:cs typeface="Times New Roman"/>
            </a:endParaRPr>
          </a:p>
          <a:p>
            <a:pPr marL="38100" indent="321945" algn="just">
              <a:lnSpc>
                <a:spcPct val="150000"/>
              </a:lnSpc>
              <a:spcBef>
                <a:spcPts val="1800"/>
              </a:spcBef>
              <a:spcAft>
                <a:spcPts val="0"/>
              </a:spcAft>
              <a:tabLst>
                <a:tab pos="3429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ru-RU" sz="2000" dirty="0">
                <a:latin typeface="Times New Roman"/>
                <a:ea typeface="Times New Roman"/>
              </a:rPr>
              <a:t>Совокупность технических средств и среды распространения ра­диоволн, обеспечивающих передачу сигналов от источника к при­емнику информации, называется </a:t>
            </a:r>
            <a:r>
              <a:rPr lang="ru-RU" sz="2000" i="1" dirty="0">
                <a:latin typeface="Times New Roman"/>
                <a:ea typeface="Times New Roman"/>
              </a:rPr>
              <a:t>радиоканалом (каналом радиосвя­зи). </a:t>
            </a:r>
            <a:r>
              <a:rPr lang="ru-RU" sz="2000" dirty="0">
                <a:latin typeface="Times New Roman"/>
                <a:ea typeface="Times New Roman"/>
              </a:rPr>
              <a:t>Радиоканал, обеспечивающий радиосвязь в одном </a:t>
            </a:r>
            <a:r>
              <a:rPr lang="ru-RU" sz="2000" i="1" dirty="0">
                <a:latin typeface="Times New Roman"/>
                <a:ea typeface="Times New Roman"/>
              </a:rPr>
              <a:t>азимуталь­ном </a:t>
            </a:r>
            <a:r>
              <a:rPr lang="ru-RU" sz="2000" dirty="0">
                <a:latin typeface="Times New Roman"/>
                <a:ea typeface="Times New Roman"/>
              </a:rPr>
              <a:t>направлении, называется </a:t>
            </a:r>
            <a:r>
              <a:rPr lang="ru-RU" sz="2000" i="1" dirty="0">
                <a:latin typeface="Times New Roman"/>
                <a:ea typeface="Times New Roman"/>
              </a:rPr>
              <a:t>радиолинией.</a:t>
            </a:r>
            <a:endParaRPr lang="ru-RU" sz="2000" dirty="0">
              <a:latin typeface="Times New Roman"/>
              <a:ea typeface="Times New Roman"/>
            </a:endParaRPr>
          </a:p>
          <a:p>
            <a:pPr lvl="0" algn="just">
              <a:lnSpc>
                <a:spcPct val="150000"/>
              </a:lnSpc>
              <a:spcBef>
                <a:spcPts val="1800"/>
              </a:spcBef>
              <a:spcAft>
                <a:spcPts val="0"/>
              </a:spcAft>
              <a:buClr>
                <a:srgbClr val="000000"/>
              </a:buClr>
              <a:buSzPts val="1300"/>
              <a:tabLst>
                <a:tab pos="153670" algn="l"/>
              </a:tabLst>
            </a:pPr>
            <a:r>
              <a:rPr lang="en-US" sz="2000" dirty="0" smtClean="0">
                <a:latin typeface="Times New Roman Tj"/>
                <a:ea typeface="Times New Roman"/>
                <a:cs typeface="Times New Roman"/>
              </a:rPr>
              <a:t> 1</a:t>
            </a:r>
            <a:r>
              <a:rPr lang="ru-RU" sz="2000" dirty="0" smtClean="0">
                <a:latin typeface="Times New Roman Tj"/>
                <a:ea typeface="Times New Roman"/>
                <a:cs typeface="Times New Roman"/>
              </a:rPr>
              <a:t>- </a:t>
            </a:r>
            <a:r>
              <a:rPr lang="ru-RU" sz="2000" dirty="0">
                <a:latin typeface="Times New Roman Tj"/>
                <a:ea typeface="Times New Roman"/>
                <a:cs typeface="Times New Roman"/>
              </a:rPr>
              <a:t>источник информации (цифровые данные, изображение, и т.д</a:t>
            </a:r>
            <a:r>
              <a:rPr lang="ru-RU" sz="2000" dirty="0" smtClean="0">
                <a:latin typeface="Times New Roman Tj"/>
                <a:ea typeface="Times New Roman"/>
                <a:cs typeface="Times New Roman"/>
              </a:rPr>
              <a:t>.);</a:t>
            </a:r>
            <a:endParaRPr lang="en-US" sz="2000" dirty="0" smtClean="0">
              <a:latin typeface="Times New Roman Tj"/>
              <a:ea typeface="Times New Roman"/>
              <a:cs typeface="Times New Roman"/>
            </a:endParaRPr>
          </a:p>
          <a:p>
            <a:pPr lvl="0" algn="just">
              <a:lnSpc>
                <a:spcPct val="150000"/>
              </a:lnSpc>
              <a:spcBef>
                <a:spcPts val="1800"/>
              </a:spcBef>
              <a:spcAft>
                <a:spcPts val="0"/>
              </a:spcAft>
              <a:buClr>
                <a:srgbClr val="000000"/>
              </a:buClr>
              <a:buSzPts val="1300"/>
              <a:tabLst>
                <a:tab pos="153670" algn="l"/>
              </a:tabLst>
            </a:pPr>
            <a:r>
              <a:rPr lang="en-US" sz="2000" dirty="0" smtClean="0">
                <a:latin typeface="Times New Roman"/>
                <a:ea typeface="Times New Roman"/>
                <a:cs typeface="Times New Roman"/>
              </a:rPr>
              <a:t>2</a:t>
            </a:r>
            <a:r>
              <a:rPr lang="ru-RU" sz="2000" dirty="0" smtClean="0">
                <a:latin typeface="Times New Roman Tj"/>
                <a:ea typeface="Times New Roman"/>
                <a:cs typeface="Times New Roman"/>
              </a:rPr>
              <a:t>- </a:t>
            </a:r>
            <a:r>
              <a:rPr lang="ru-RU" sz="2000" dirty="0">
                <a:latin typeface="Times New Roman Tj"/>
                <a:ea typeface="Times New Roman"/>
                <a:cs typeface="Times New Roman"/>
              </a:rPr>
              <a:t>преобразователь сообщения служит для преобразования поступающей информации в электрический </a:t>
            </a:r>
            <a:r>
              <a:rPr lang="ru-RU" sz="2000" dirty="0" smtClean="0">
                <a:latin typeface="Times New Roman Tj"/>
                <a:ea typeface="Times New Roman"/>
                <a:cs typeface="Times New Roman"/>
              </a:rPr>
              <a:t>сигнал;</a:t>
            </a:r>
            <a:endParaRPr lang="en-US" sz="2000" dirty="0" smtClean="0">
              <a:latin typeface="Times New Roman"/>
              <a:ea typeface="Times New Roman"/>
              <a:cs typeface="Times New Roman"/>
            </a:endParaRPr>
          </a:p>
          <a:p>
            <a:pPr lvl="0" algn="just">
              <a:lnSpc>
                <a:spcPct val="150000"/>
              </a:lnSpc>
              <a:spcBef>
                <a:spcPts val="1800"/>
              </a:spcBef>
              <a:spcAft>
                <a:spcPts val="0"/>
              </a:spcAft>
              <a:buClr>
                <a:srgbClr val="000000"/>
              </a:buClr>
              <a:buSzPts val="1300"/>
              <a:tabLst>
                <a:tab pos="153670" algn="l"/>
              </a:tabLst>
            </a:pPr>
            <a:r>
              <a:rPr lang="ru-RU" sz="2000" dirty="0" smtClean="0">
                <a:latin typeface="Times New Roman Tj"/>
                <a:ea typeface="Times New Roman"/>
              </a:rPr>
              <a:t>3- </a:t>
            </a:r>
            <a:r>
              <a:rPr lang="ru-RU" sz="2000" dirty="0">
                <a:latin typeface="Times New Roman Tj"/>
                <a:ea typeface="Times New Roman"/>
              </a:rPr>
              <a:t>модулятор с передатчиком</a:t>
            </a:r>
            <a:endParaRPr lang="ru-RU" sz="2000" dirty="0">
              <a:latin typeface="Times New Roman"/>
              <a:ea typeface="Times New Roman"/>
            </a:endParaRPr>
          </a:p>
          <a:p>
            <a:pPr marL="0" marR="0" lvl="0" indent="0" algn="just" defTabSz="914400" rtl="0" eaLnBrk="0" fontAlgn="base" latinLnBrk="0" hangingPunct="0">
              <a:lnSpc>
                <a:spcPct val="150000"/>
              </a:lnSpc>
              <a:spcBef>
                <a:spcPct val="0"/>
              </a:spcBef>
              <a:spcAft>
                <a:spcPct val="0"/>
              </a:spcAft>
              <a:buClrTx/>
              <a:buSzTx/>
              <a:buFontTx/>
              <a:buNone/>
              <a:tabLst>
                <a:tab pos="539750" algn="l"/>
              </a:tabLst>
            </a:pP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8"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496944"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68574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2"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712968"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28895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6"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1"/>
            <a:ext cx="8640960" cy="662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71545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404664"/>
            <a:ext cx="8592890"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10082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908720"/>
            <a:ext cx="8712968" cy="3580467"/>
          </a:xfrm>
          <a:prstGeom prst="rect">
            <a:avLst/>
          </a:prstGeom>
        </p:spPr>
        <p:txBody>
          <a:bodyPr wrap="square">
            <a:spAutoFit/>
          </a:bodyPr>
          <a:lstStyle/>
          <a:p>
            <a:pPr algn="just">
              <a:lnSpc>
                <a:spcPct val="150000"/>
              </a:lnSpc>
              <a:spcAft>
                <a:spcPts val="1000"/>
              </a:spcAft>
              <a:tabLst>
                <a:tab pos="5048250" algn="l"/>
              </a:tabLst>
            </a:pPr>
            <a:r>
              <a:rPr lang="ru-RU" sz="2800" b="1" dirty="0">
                <a:solidFill>
                  <a:srgbClr val="C00000"/>
                </a:solidFill>
                <a:latin typeface="Times New Roman" pitchFamily="18" charset="0"/>
                <a:ea typeface="Times New Roman"/>
                <a:cs typeface="Times New Roman" pitchFamily="18" charset="0"/>
              </a:rPr>
              <a:t>ЛЕКЦИЯ </a:t>
            </a:r>
            <a:r>
              <a:rPr lang="ru-RU" sz="2800" b="1" dirty="0" smtClean="0">
                <a:solidFill>
                  <a:srgbClr val="C00000"/>
                </a:solidFill>
                <a:latin typeface="Times New Roman" pitchFamily="18" charset="0"/>
                <a:ea typeface="Times New Roman"/>
                <a:cs typeface="Times New Roman" pitchFamily="18" charset="0"/>
              </a:rPr>
              <a:t>№13 </a:t>
            </a:r>
            <a:r>
              <a:rPr lang="ru-RU" sz="2800" b="1" dirty="0">
                <a:solidFill>
                  <a:srgbClr val="C00000"/>
                </a:solidFill>
                <a:latin typeface="Times New Roman" pitchFamily="18" charset="0"/>
                <a:ea typeface="Times New Roman"/>
                <a:cs typeface="Times New Roman" pitchFamily="18" charset="0"/>
              </a:rPr>
              <a:t>. Структурная схема оконечной станции и основные узлы </a:t>
            </a:r>
            <a:r>
              <a:rPr lang="ru-RU" sz="2800" b="1" dirty="0" smtClean="0">
                <a:solidFill>
                  <a:srgbClr val="C00000"/>
                </a:solidFill>
                <a:latin typeface="Times New Roman" pitchFamily="18" charset="0"/>
                <a:ea typeface="Times New Roman"/>
                <a:cs typeface="Times New Roman" pitchFamily="18" charset="0"/>
              </a:rPr>
              <a:t>оборудования </a:t>
            </a:r>
            <a:r>
              <a:rPr lang="ru-RU" sz="2800" b="1" dirty="0">
                <a:solidFill>
                  <a:srgbClr val="C00000"/>
                </a:solidFill>
                <a:latin typeface="Times New Roman" pitchFamily="18" charset="0"/>
                <a:ea typeface="Times New Roman"/>
                <a:cs typeface="Times New Roman" pitchFamily="18" charset="0"/>
              </a:rPr>
              <a:t>ЦСП.</a:t>
            </a:r>
            <a:endParaRPr lang="ru-RU" sz="2800" dirty="0">
              <a:solidFill>
                <a:srgbClr val="C00000"/>
              </a:solidFill>
              <a:latin typeface="Times New Roman" pitchFamily="18" charset="0"/>
              <a:ea typeface="Times New Roman"/>
              <a:cs typeface="Times New Roman" pitchFamily="18" charset="0"/>
            </a:endParaRPr>
          </a:p>
          <a:p>
            <a:pPr algn="just">
              <a:lnSpc>
                <a:spcPct val="150000"/>
              </a:lnSpc>
              <a:spcAft>
                <a:spcPts val="1000"/>
              </a:spcAft>
              <a:tabLst>
                <a:tab pos="5048250" algn="l"/>
              </a:tabLst>
            </a:pPr>
            <a:endParaRPr lang="en-US" sz="2800" b="1" dirty="0" smtClean="0">
              <a:solidFill>
                <a:srgbClr val="C00000"/>
              </a:solidFill>
              <a:latin typeface="Times New Roman" pitchFamily="18" charset="0"/>
              <a:ea typeface="Times New Roman"/>
              <a:cs typeface="Times New Roman" pitchFamily="18" charset="0"/>
            </a:endParaRPr>
          </a:p>
          <a:p>
            <a:pPr algn="just">
              <a:lnSpc>
                <a:spcPct val="150000"/>
              </a:lnSpc>
              <a:spcAft>
                <a:spcPts val="1000"/>
              </a:spcAft>
              <a:tabLst>
                <a:tab pos="5048250" algn="l"/>
              </a:tabLst>
            </a:pPr>
            <a:r>
              <a:rPr lang="ru-RU" sz="2800" b="1" dirty="0" smtClean="0">
                <a:solidFill>
                  <a:srgbClr val="C00000"/>
                </a:solidFill>
                <a:latin typeface="Times New Roman" pitchFamily="18" charset="0"/>
                <a:ea typeface="Times New Roman"/>
                <a:cs typeface="Times New Roman" pitchFamily="18" charset="0"/>
              </a:rPr>
              <a:t>13.1 </a:t>
            </a:r>
            <a:r>
              <a:rPr lang="ru-RU" sz="2800" b="1" dirty="0">
                <a:solidFill>
                  <a:srgbClr val="C00000"/>
                </a:solidFill>
                <a:latin typeface="Times New Roman" pitchFamily="18" charset="0"/>
                <a:ea typeface="Times New Roman"/>
                <a:cs typeface="Times New Roman" pitchFamily="18" charset="0"/>
              </a:rPr>
              <a:t>Обобщенная структурная схема оконечной станции цифровой   системы передачи с ИКМ-ВРК.</a:t>
            </a:r>
            <a:endParaRPr lang="ru-RU" sz="2800" dirty="0">
              <a:solidFill>
                <a:srgbClr val="C00000"/>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06084108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3" y="-10547"/>
            <a:ext cx="8784977" cy="6799297"/>
          </a:xfrm>
          <a:prstGeom prst="rect">
            <a:avLst/>
          </a:prstGeom>
        </p:spPr>
        <p:txBody>
          <a:bodyPr wrap="square">
            <a:spAutoFit/>
          </a:bodyPr>
          <a:lstStyle/>
          <a:p>
            <a:pPr algn="just">
              <a:lnSpc>
                <a:spcPct val="150000"/>
              </a:lnSpc>
              <a:spcAft>
                <a:spcPts val="1000"/>
              </a:spcAft>
            </a:pPr>
            <a:r>
              <a:rPr lang="ru-RU" sz="1900" i="1" dirty="0">
                <a:solidFill>
                  <a:prstClr val="black"/>
                </a:solidFill>
                <a:latin typeface="Times New Roman"/>
                <a:ea typeface="Times New Roman"/>
                <a:cs typeface="Times New Roman"/>
              </a:rPr>
              <a:t> </a:t>
            </a:r>
            <a:r>
              <a:rPr lang="ru-RU" sz="1900" b="1" i="1" dirty="0">
                <a:solidFill>
                  <a:srgbClr val="FF0000"/>
                </a:solidFill>
                <a:latin typeface="Times New Roman"/>
                <a:ea typeface="Times New Roman"/>
                <a:cs typeface="Times New Roman"/>
              </a:rPr>
              <a:t>Цифровой системой передач</a:t>
            </a:r>
            <a:r>
              <a:rPr lang="ru-RU" sz="1900" b="1" dirty="0">
                <a:solidFill>
                  <a:srgbClr val="FF0000"/>
                </a:solidFill>
                <a:latin typeface="Times New Roman"/>
                <a:ea typeface="Times New Roman"/>
                <a:cs typeface="Times New Roman"/>
              </a:rPr>
              <a:t> (ЦСП) </a:t>
            </a:r>
            <a:r>
              <a:rPr lang="ru-RU" sz="1900" dirty="0">
                <a:solidFill>
                  <a:prstClr val="black"/>
                </a:solidFill>
                <a:latin typeface="Times New Roman"/>
                <a:ea typeface="Times New Roman"/>
                <a:cs typeface="Times New Roman"/>
              </a:rPr>
              <a:t>называется </a:t>
            </a:r>
            <a:r>
              <a:rPr lang="ru-RU" sz="1900" i="1" dirty="0">
                <a:solidFill>
                  <a:prstClr val="black"/>
                </a:solidFill>
                <a:latin typeface="Times New Roman"/>
                <a:ea typeface="Times New Roman"/>
                <a:cs typeface="Times New Roman"/>
              </a:rPr>
              <a:t>комплекс </a:t>
            </a:r>
            <a:r>
              <a:rPr lang="ru-RU" sz="1900" dirty="0">
                <a:solidFill>
                  <a:prstClr val="black"/>
                </a:solidFill>
                <a:latin typeface="Times New Roman"/>
                <a:ea typeface="Times New Roman"/>
                <a:cs typeface="Times New Roman"/>
              </a:rPr>
              <a:t>технических средств, предназначенный для образования цифровых </a:t>
            </a:r>
            <a:r>
              <a:rPr lang="ru-RU" sz="1900" dirty="0" smtClean="0">
                <a:solidFill>
                  <a:prstClr val="black"/>
                </a:solidFill>
                <a:latin typeface="Times New Roman"/>
                <a:ea typeface="Times New Roman"/>
                <a:cs typeface="Times New Roman"/>
              </a:rPr>
              <a:t>каналов, </a:t>
            </a:r>
            <a:r>
              <a:rPr lang="ru-RU" sz="1900" dirty="0">
                <a:solidFill>
                  <a:prstClr val="black"/>
                </a:solidFill>
                <a:latin typeface="Times New Roman"/>
                <a:ea typeface="Times New Roman"/>
                <a:cs typeface="Times New Roman"/>
              </a:rPr>
              <a:t>трактов и линейного тракта, обеспечивающего передачу цифровых сигналов электросвязи. </a:t>
            </a:r>
            <a:r>
              <a:rPr lang="ru-RU" sz="1900" i="1" dirty="0">
                <a:solidFill>
                  <a:prstClr val="black"/>
                </a:solidFill>
                <a:latin typeface="Times New Roman"/>
                <a:ea typeface="Times New Roman"/>
                <a:cs typeface="Times New Roman"/>
              </a:rPr>
              <a:t>Канал электросвязи </a:t>
            </a:r>
            <a:r>
              <a:rPr lang="ru-RU" sz="1900" dirty="0">
                <a:solidFill>
                  <a:prstClr val="black"/>
                </a:solidFill>
                <a:latin typeface="Times New Roman"/>
                <a:ea typeface="Times New Roman"/>
                <a:cs typeface="Times New Roman"/>
              </a:rPr>
              <a:t>– это тот индивидуальный путь между двумя абонентами или оконечными абонентскими устройствами, расположенными в пространстве, по которому передается сигнал электросвязи. Независимо от вида передаваемых сообщений любая сеть предоставляет абонентам канал электросвязи, по </a:t>
            </a:r>
            <a:r>
              <a:rPr lang="ru-RU" sz="1900" dirty="0" smtClean="0">
                <a:solidFill>
                  <a:prstClr val="black"/>
                </a:solidFill>
                <a:latin typeface="Times New Roman"/>
                <a:ea typeface="Times New Roman"/>
                <a:cs typeface="Times New Roman"/>
              </a:rPr>
              <a:t>которому </a:t>
            </a:r>
            <a:r>
              <a:rPr lang="ru-RU" sz="1900" dirty="0">
                <a:solidFill>
                  <a:prstClr val="black"/>
                </a:solidFill>
                <a:latin typeface="Times New Roman"/>
                <a:ea typeface="Times New Roman"/>
                <a:cs typeface="Times New Roman"/>
              </a:rPr>
              <a:t>и осуществляется передача информации. Таким образом, канал электросвязи предоставляет собой технические средства и среду распространения (кабель, </a:t>
            </a:r>
            <a:r>
              <a:rPr lang="ru-RU" sz="1900" dirty="0" err="1">
                <a:solidFill>
                  <a:prstClr val="black"/>
                </a:solidFill>
                <a:latin typeface="Times New Roman"/>
                <a:ea typeface="Times New Roman"/>
                <a:cs typeface="Times New Roman"/>
              </a:rPr>
              <a:t>световод</a:t>
            </a:r>
            <a:r>
              <a:rPr lang="ru-RU" sz="1900" dirty="0">
                <a:solidFill>
                  <a:prstClr val="black"/>
                </a:solidFill>
                <a:latin typeface="Times New Roman"/>
                <a:ea typeface="Times New Roman"/>
                <a:cs typeface="Times New Roman"/>
              </a:rPr>
              <a:t>, волновод, РРЛ и т. д. ), на основе которых формируется путь для передачи сигналов электросвязи между абонентами.</a:t>
            </a:r>
            <a:endParaRPr lang="ru-RU" sz="1900" dirty="0">
              <a:solidFill>
                <a:prstClr val="black"/>
              </a:solidFill>
              <a:ea typeface="Times New Roman"/>
              <a:cs typeface="Times New Roman"/>
            </a:endParaRPr>
          </a:p>
          <a:p>
            <a:pPr algn="just">
              <a:lnSpc>
                <a:spcPct val="150000"/>
              </a:lnSpc>
              <a:spcAft>
                <a:spcPts val="1000"/>
              </a:spcAft>
            </a:pPr>
            <a:r>
              <a:rPr lang="ru-RU" sz="1900" dirty="0">
                <a:solidFill>
                  <a:prstClr val="black"/>
                </a:solidFill>
                <a:latin typeface="Times New Roman"/>
                <a:ea typeface="Times New Roman"/>
                <a:cs typeface="Times New Roman"/>
              </a:rPr>
              <a:t>        Цифровым сигналом электросвязи, или просто цифровым сигналом, называется сигнал электросвязи, параметры которого характеризуются </a:t>
            </a:r>
            <a:r>
              <a:rPr lang="ru-RU" sz="1900" b="1" i="1" dirty="0">
                <a:solidFill>
                  <a:prstClr val="black"/>
                </a:solidFill>
                <a:latin typeface="Times New Roman"/>
                <a:ea typeface="Times New Roman"/>
                <a:cs typeface="Times New Roman"/>
              </a:rPr>
              <a:t>конечным множеством возможных дискретных значений</a:t>
            </a:r>
            <a:r>
              <a:rPr lang="ru-RU" sz="1900" dirty="0">
                <a:solidFill>
                  <a:prstClr val="black"/>
                </a:solidFill>
                <a:latin typeface="Times New Roman"/>
                <a:ea typeface="Times New Roman"/>
                <a:cs typeface="Times New Roman"/>
              </a:rPr>
              <a:t> и описываются функцией дискретного времени. </a:t>
            </a:r>
            <a:endParaRPr lang="ru-RU" sz="1900" dirty="0">
              <a:solidFill>
                <a:prstClr val="black"/>
              </a:solidFill>
            </a:endParaRPr>
          </a:p>
        </p:txBody>
      </p:sp>
    </p:spTree>
    <p:extLst>
      <p:ext uri="{BB962C8B-B14F-4D97-AF65-F5344CB8AC3E}">
        <p14:creationId xmlns:p14="http://schemas.microsoft.com/office/powerpoint/2010/main" val="248675067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784976" cy="5760551"/>
          </a:xfrm>
          <a:prstGeom prst="rect">
            <a:avLst/>
          </a:prstGeom>
        </p:spPr>
        <p:txBody>
          <a:bodyPr wrap="square">
            <a:spAutoFit/>
          </a:bodyPr>
          <a:lstStyle/>
          <a:p>
            <a:pPr indent="450850" algn="just">
              <a:lnSpc>
                <a:spcPct val="150000"/>
              </a:lnSpc>
              <a:spcAft>
                <a:spcPts val="1000"/>
              </a:spcAft>
            </a:pPr>
            <a:r>
              <a:rPr lang="ru-RU" sz="2000" dirty="0" smtClean="0">
                <a:solidFill>
                  <a:prstClr val="black"/>
                </a:solidFill>
                <a:latin typeface="Times New Roman" panose="02020603050405020304" pitchFamily="18" charset="0"/>
                <a:ea typeface="Times New Roman"/>
                <a:cs typeface="Times New Roman" panose="02020603050405020304" pitchFamily="18" charset="0"/>
              </a:rPr>
              <a:t>Цифровой </a:t>
            </a:r>
            <a:r>
              <a:rPr lang="ru-RU" sz="2000" dirty="0">
                <a:solidFill>
                  <a:prstClr val="black"/>
                </a:solidFill>
                <a:latin typeface="Times New Roman" panose="02020603050405020304" pitchFamily="18" charset="0"/>
                <a:ea typeface="Times New Roman"/>
                <a:cs typeface="Times New Roman" panose="02020603050405020304" pitchFamily="18" charset="0"/>
              </a:rPr>
              <a:t>сигнал может быть </a:t>
            </a:r>
            <a:r>
              <a:rPr lang="ru-RU" sz="2000" i="1" dirty="0">
                <a:solidFill>
                  <a:prstClr val="black"/>
                </a:solidFill>
                <a:latin typeface="Times New Roman" panose="02020603050405020304" pitchFamily="18" charset="0"/>
                <a:ea typeface="Times New Roman"/>
                <a:cs typeface="Times New Roman" panose="02020603050405020304" pitchFamily="18" charset="0"/>
              </a:rPr>
              <a:t>многоуровневым</a:t>
            </a:r>
            <a:r>
              <a:rPr lang="ru-RU" sz="2000" dirty="0">
                <a:solidFill>
                  <a:prstClr val="black"/>
                </a:solidFill>
                <a:latin typeface="Times New Roman" panose="02020603050405020304" pitchFamily="18" charset="0"/>
                <a:ea typeface="Times New Roman"/>
                <a:cs typeface="Times New Roman" panose="02020603050405020304" pitchFamily="18" charset="0"/>
              </a:rPr>
              <a:t>, т.е. в интервале изменений параметра может иметь конечное множество дискретных состояний. Сигнал может быть, </a:t>
            </a:r>
            <a:r>
              <a:rPr lang="ru-RU" sz="2000" dirty="0" smtClean="0">
                <a:solidFill>
                  <a:prstClr val="black"/>
                </a:solidFill>
                <a:latin typeface="Times New Roman" panose="02020603050405020304" pitchFamily="18" charset="0"/>
                <a:ea typeface="Times New Roman"/>
                <a:cs typeface="Times New Roman" panose="02020603050405020304" pitchFamily="18" charset="0"/>
              </a:rPr>
              <a:t>например, двухуровневым, </a:t>
            </a:r>
            <a:r>
              <a:rPr lang="ru-RU" sz="2000" dirty="0">
                <a:solidFill>
                  <a:prstClr val="black"/>
                </a:solidFill>
                <a:latin typeface="Times New Roman" panose="02020603050405020304" pitchFamily="18" charset="0"/>
                <a:ea typeface="Times New Roman"/>
                <a:cs typeface="Times New Roman" panose="02020603050405020304" pitchFamily="18" charset="0"/>
              </a:rPr>
              <a:t>т.е. представлять собой </a:t>
            </a:r>
            <a:r>
              <a:rPr lang="ru-RU" sz="2000" i="1" dirty="0">
                <a:solidFill>
                  <a:srgbClr val="FF0000"/>
                </a:solidFill>
                <a:latin typeface="Times New Roman" panose="02020603050405020304" pitchFamily="18" charset="0"/>
                <a:ea typeface="Times New Roman"/>
                <a:cs typeface="Times New Roman" panose="02020603050405020304" pitchFamily="18" charset="0"/>
              </a:rPr>
              <a:t>случайную последовательность</a:t>
            </a:r>
            <a:r>
              <a:rPr lang="ru-RU" sz="2000" dirty="0">
                <a:solidFill>
                  <a:srgbClr val="FF0000"/>
                </a:solidFill>
                <a:latin typeface="Times New Roman" panose="02020603050405020304" pitchFamily="18" charset="0"/>
                <a:ea typeface="Times New Roman"/>
                <a:cs typeface="Times New Roman" panose="02020603050405020304" pitchFamily="18" charset="0"/>
              </a:rPr>
              <a:t> </a:t>
            </a:r>
            <a:r>
              <a:rPr lang="ru-RU" sz="2000" dirty="0">
                <a:solidFill>
                  <a:prstClr val="black"/>
                </a:solidFill>
                <a:latin typeface="Times New Roman" panose="02020603050405020304" pitchFamily="18" charset="0"/>
                <a:ea typeface="Times New Roman"/>
                <a:cs typeface="Times New Roman" panose="02020603050405020304" pitchFamily="18" charset="0"/>
              </a:rPr>
              <a:t>токовых (1) и </a:t>
            </a:r>
            <a:r>
              <a:rPr lang="ru-RU" sz="2000" dirty="0" err="1">
                <a:solidFill>
                  <a:prstClr val="black"/>
                </a:solidFill>
                <a:latin typeface="Times New Roman" panose="02020603050405020304" pitchFamily="18" charset="0"/>
                <a:ea typeface="Times New Roman"/>
                <a:cs typeface="Times New Roman" panose="02020603050405020304" pitchFamily="18" charset="0"/>
              </a:rPr>
              <a:t>бестоковых</a:t>
            </a:r>
            <a:r>
              <a:rPr lang="ru-RU" sz="2000" dirty="0">
                <a:solidFill>
                  <a:prstClr val="black"/>
                </a:solidFill>
                <a:latin typeface="Times New Roman" panose="02020603050405020304" pitchFamily="18" charset="0"/>
                <a:ea typeface="Times New Roman"/>
                <a:cs typeface="Times New Roman" panose="02020603050405020304" pitchFamily="18" charset="0"/>
              </a:rPr>
              <a:t> (0) посылок. Трехуровневый сигнал представляет </a:t>
            </a:r>
            <a:r>
              <a:rPr lang="ru-RU" sz="2000" i="1" dirty="0">
                <a:solidFill>
                  <a:prstClr val="black"/>
                </a:solidFill>
                <a:latin typeface="Times New Roman" panose="02020603050405020304" pitchFamily="18" charset="0"/>
                <a:ea typeface="Times New Roman"/>
                <a:cs typeface="Times New Roman" panose="02020603050405020304" pitchFamily="18" charset="0"/>
              </a:rPr>
              <a:t>случайную последовательность </a:t>
            </a:r>
            <a:r>
              <a:rPr lang="ru-RU" sz="2000" dirty="0">
                <a:solidFill>
                  <a:prstClr val="black"/>
                </a:solidFill>
                <a:latin typeface="Times New Roman" panose="02020603050405020304" pitchFamily="18" charset="0"/>
                <a:ea typeface="Times New Roman"/>
                <a:cs typeface="Times New Roman" panose="02020603050405020304" pitchFamily="18" charset="0"/>
              </a:rPr>
              <a:t>символов (+1), (-1), (0) или импульсов положительной, отрицательной полярности и </a:t>
            </a:r>
            <a:r>
              <a:rPr lang="ru-RU" sz="2000" dirty="0" err="1">
                <a:solidFill>
                  <a:prstClr val="black"/>
                </a:solidFill>
                <a:latin typeface="Times New Roman" panose="02020603050405020304" pitchFamily="18" charset="0"/>
                <a:ea typeface="Times New Roman"/>
                <a:cs typeface="Times New Roman" panose="02020603050405020304" pitchFamily="18" charset="0"/>
              </a:rPr>
              <a:t>бестоковых</a:t>
            </a:r>
            <a:r>
              <a:rPr lang="ru-RU" sz="2000" dirty="0">
                <a:solidFill>
                  <a:prstClr val="black"/>
                </a:solidFill>
                <a:latin typeface="Times New Roman" panose="02020603050405020304" pitchFamily="18" charset="0"/>
                <a:ea typeface="Times New Roman"/>
                <a:cs typeface="Times New Roman" panose="02020603050405020304" pitchFamily="18" charset="0"/>
              </a:rPr>
              <a:t> посылок.</a:t>
            </a:r>
          </a:p>
          <a:p>
            <a:pPr algn="just">
              <a:lnSpc>
                <a:spcPct val="150000"/>
              </a:lnSpc>
              <a:spcAft>
                <a:spcPts val="1000"/>
              </a:spcAft>
            </a:pPr>
            <a:r>
              <a:rPr lang="ru-RU" sz="2000" dirty="0">
                <a:solidFill>
                  <a:prstClr val="black"/>
                </a:solidFill>
                <a:latin typeface="Times New Roman" panose="02020603050405020304" pitchFamily="18" charset="0"/>
                <a:ea typeface="Times New Roman"/>
                <a:cs typeface="Times New Roman" panose="02020603050405020304" pitchFamily="18" charset="0"/>
              </a:rPr>
              <a:t>       Единицей технической оснащенности ЦСП является </a:t>
            </a:r>
            <a:r>
              <a:rPr lang="ru-RU" sz="2000" i="1" dirty="0">
                <a:solidFill>
                  <a:srgbClr val="FF0000"/>
                </a:solidFill>
                <a:latin typeface="Times New Roman" panose="02020603050405020304" pitchFamily="18" charset="0"/>
                <a:ea typeface="Times New Roman"/>
                <a:cs typeface="Times New Roman" panose="02020603050405020304" pitchFamily="18" charset="0"/>
              </a:rPr>
              <a:t>типовой</a:t>
            </a:r>
            <a:r>
              <a:rPr lang="ru-RU" sz="2000" i="1" dirty="0">
                <a:solidFill>
                  <a:prstClr val="black"/>
                </a:solidFill>
                <a:latin typeface="Times New Roman" panose="02020603050405020304" pitchFamily="18" charset="0"/>
                <a:ea typeface="Times New Roman"/>
                <a:cs typeface="Times New Roman" panose="02020603050405020304" pitchFamily="18" charset="0"/>
              </a:rPr>
              <a:t> </a:t>
            </a:r>
            <a:r>
              <a:rPr lang="ru-RU" sz="2000" dirty="0">
                <a:solidFill>
                  <a:prstClr val="black"/>
                </a:solidFill>
                <a:latin typeface="Times New Roman" panose="02020603050405020304" pitchFamily="18" charset="0"/>
                <a:ea typeface="Times New Roman"/>
                <a:cs typeface="Times New Roman" panose="02020603050405020304" pitchFamily="18" charset="0"/>
              </a:rPr>
              <a:t>или </a:t>
            </a:r>
            <a:r>
              <a:rPr lang="ru-RU" sz="2000" i="1" dirty="0">
                <a:solidFill>
                  <a:srgbClr val="FF0000"/>
                </a:solidFill>
                <a:latin typeface="Times New Roman" panose="02020603050405020304" pitchFamily="18" charset="0"/>
                <a:ea typeface="Times New Roman"/>
                <a:cs typeface="Times New Roman" panose="02020603050405020304" pitchFamily="18" charset="0"/>
              </a:rPr>
              <a:t>основной цифровой канал</a:t>
            </a:r>
            <a:r>
              <a:rPr lang="ru-RU" sz="2000" dirty="0">
                <a:solidFill>
                  <a:srgbClr val="FF0000"/>
                </a:solidFill>
                <a:latin typeface="Times New Roman" panose="02020603050405020304" pitchFamily="18" charset="0"/>
                <a:ea typeface="Times New Roman"/>
                <a:cs typeface="Times New Roman" panose="02020603050405020304" pitchFamily="18" charset="0"/>
              </a:rPr>
              <a:t> (ОЦК)</a:t>
            </a:r>
            <a:r>
              <a:rPr lang="ru-RU" sz="2000" dirty="0">
                <a:solidFill>
                  <a:prstClr val="black"/>
                </a:solidFill>
                <a:latin typeface="Times New Roman" panose="02020603050405020304" pitchFamily="18" charset="0"/>
                <a:ea typeface="Times New Roman"/>
                <a:cs typeface="Times New Roman" panose="02020603050405020304" pitchFamily="18" charset="0"/>
              </a:rPr>
              <a:t> со скоростью передачи сигналов 64 кбит/с. Кроме того, различают: </a:t>
            </a:r>
            <a:r>
              <a:rPr lang="ru-RU" sz="2000" i="1" dirty="0">
                <a:solidFill>
                  <a:srgbClr val="FF0000"/>
                </a:solidFill>
                <a:latin typeface="Times New Roman" panose="02020603050405020304" pitchFamily="18" charset="0"/>
                <a:ea typeface="Times New Roman"/>
                <a:cs typeface="Times New Roman" panose="02020603050405020304" pitchFamily="18" charset="0"/>
              </a:rPr>
              <a:t>первичный цифровой канал</a:t>
            </a:r>
            <a:r>
              <a:rPr lang="ru-RU" sz="2000" dirty="0">
                <a:solidFill>
                  <a:srgbClr val="FF0000"/>
                </a:solidFill>
                <a:latin typeface="Times New Roman" panose="02020603050405020304" pitchFamily="18" charset="0"/>
                <a:ea typeface="Times New Roman"/>
                <a:cs typeface="Times New Roman" panose="02020603050405020304" pitchFamily="18" charset="0"/>
              </a:rPr>
              <a:t> (</a:t>
            </a:r>
            <a:r>
              <a:rPr lang="ru-RU" sz="2000" dirty="0">
                <a:solidFill>
                  <a:prstClr val="black"/>
                </a:solidFill>
                <a:latin typeface="Times New Roman" panose="02020603050405020304" pitchFamily="18" charset="0"/>
                <a:ea typeface="Times New Roman"/>
                <a:cs typeface="Times New Roman" panose="02020603050405020304" pitchFamily="18" charset="0"/>
              </a:rPr>
              <a:t>ПЦК), </a:t>
            </a:r>
            <a:r>
              <a:rPr lang="ru-RU" sz="2000" i="1" dirty="0">
                <a:solidFill>
                  <a:srgbClr val="FF0000"/>
                </a:solidFill>
                <a:latin typeface="Times New Roman" panose="02020603050405020304" pitchFamily="18" charset="0"/>
                <a:ea typeface="Times New Roman"/>
                <a:cs typeface="Times New Roman" panose="02020603050405020304" pitchFamily="18" charset="0"/>
              </a:rPr>
              <a:t>вторичный цифровой канал</a:t>
            </a:r>
            <a:r>
              <a:rPr lang="ru-RU" sz="2000" dirty="0">
                <a:solidFill>
                  <a:srgbClr val="FF0000"/>
                </a:solidFill>
                <a:latin typeface="Times New Roman" panose="02020603050405020304" pitchFamily="18" charset="0"/>
                <a:ea typeface="Times New Roman"/>
                <a:cs typeface="Times New Roman" panose="02020603050405020304" pitchFamily="18" charset="0"/>
              </a:rPr>
              <a:t> </a:t>
            </a:r>
            <a:r>
              <a:rPr lang="ru-RU" sz="2000" dirty="0">
                <a:solidFill>
                  <a:prstClr val="black"/>
                </a:solidFill>
                <a:latin typeface="Times New Roman" panose="02020603050405020304" pitchFamily="18" charset="0"/>
                <a:ea typeface="Times New Roman"/>
                <a:cs typeface="Times New Roman" panose="02020603050405020304" pitchFamily="18" charset="0"/>
              </a:rPr>
              <a:t>(ВЦК), </a:t>
            </a:r>
            <a:r>
              <a:rPr lang="ru-RU" sz="2000" i="1" dirty="0">
                <a:solidFill>
                  <a:srgbClr val="FF0000"/>
                </a:solidFill>
                <a:latin typeface="Times New Roman" panose="02020603050405020304" pitchFamily="18" charset="0"/>
                <a:ea typeface="Times New Roman"/>
                <a:cs typeface="Times New Roman" panose="02020603050405020304" pitchFamily="18" charset="0"/>
              </a:rPr>
              <a:t>третичный цифровой канал</a:t>
            </a:r>
            <a:r>
              <a:rPr lang="ru-RU" sz="2000" dirty="0">
                <a:solidFill>
                  <a:srgbClr val="FF0000"/>
                </a:solidFill>
                <a:latin typeface="Times New Roman" panose="02020603050405020304" pitchFamily="18" charset="0"/>
                <a:ea typeface="Times New Roman"/>
                <a:cs typeface="Times New Roman" panose="02020603050405020304" pitchFamily="18" charset="0"/>
              </a:rPr>
              <a:t> </a:t>
            </a:r>
            <a:r>
              <a:rPr lang="ru-RU" sz="2000" dirty="0">
                <a:solidFill>
                  <a:prstClr val="black"/>
                </a:solidFill>
                <a:latin typeface="Times New Roman" panose="02020603050405020304" pitchFamily="18" charset="0"/>
                <a:ea typeface="Times New Roman"/>
                <a:cs typeface="Times New Roman" panose="02020603050405020304" pitchFamily="18" charset="0"/>
              </a:rPr>
              <a:t>(ТЦК) и </a:t>
            </a:r>
            <a:r>
              <a:rPr lang="ru-RU" sz="2000" i="1" dirty="0">
                <a:solidFill>
                  <a:srgbClr val="FF0000"/>
                </a:solidFill>
                <a:latin typeface="Times New Roman" panose="02020603050405020304" pitchFamily="18" charset="0"/>
                <a:ea typeface="Times New Roman"/>
                <a:cs typeface="Times New Roman" panose="02020603050405020304" pitchFamily="18" charset="0"/>
              </a:rPr>
              <a:t>четверичный цифровой канал</a:t>
            </a:r>
            <a:r>
              <a:rPr lang="ru-RU" sz="2000" dirty="0">
                <a:solidFill>
                  <a:srgbClr val="FF0000"/>
                </a:solidFill>
                <a:latin typeface="Times New Roman" panose="02020603050405020304" pitchFamily="18" charset="0"/>
                <a:ea typeface="Times New Roman"/>
                <a:cs typeface="Times New Roman" panose="02020603050405020304" pitchFamily="18" charset="0"/>
              </a:rPr>
              <a:t> </a:t>
            </a:r>
            <a:r>
              <a:rPr lang="ru-RU" sz="2000" dirty="0">
                <a:solidFill>
                  <a:prstClr val="black"/>
                </a:solidFill>
                <a:latin typeface="Times New Roman" panose="02020603050405020304" pitchFamily="18" charset="0"/>
                <a:ea typeface="Times New Roman"/>
                <a:cs typeface="Times New Roman" panose="02020603050405020304" pitchFamily="18" charset="0"/>
              </a:rPr>
              <a:t>(ЧЦК).</a:t>
            </a:r>
          </a:p>
        </p:txBody>
      </p:sp>
    </p:spTree>
    <p:extLst>
      <p:ext uri="{BB962C8B-B14F-4D97-AF65-F5344CB8AC3E}">
        <p14:creationId xmlns:p14="http://schemas.microsoft.com/office/powerpoint/2010/main" val="295971486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36940"/>
            <a:ext cx="9133210" cy="6740307"/>
          </a:xfrm>
          <a:prstGeom prst="rect">
            <a:avLst/>
          </a:prstGeom>
        </p:spPr>
        <p:txBody>
          <a:bodyPr wrap="square">
            <a:spAutoFit/>
          </a:bodyPr>
          <a:lstStyle/>
          <a:p>
            <a:pPr algn="just">
              <a:lnSpc>
                <a:spcPct val="150000"/>
              </a:lnSpc>
            </a:pPr>
            <a:r>
              <a:rPr lang="en-US" sz="2400" b="1" dirty="0" smtClean="0">
                <a:solidFill>
                  <a:prstClr val="black"/>
                </a:solidFill>
                <a:latin typeface="Times New Roman"/>
                <a:ea typeface="Times New Roman"/>
                <a:cs typeface="Times New Roman"/>
              </a:rPr>
              <a:t>             13</a:t>
            </a:r>
            <a:r>
              <a:rPr lang="ru-RU" sz="2400" b="1" dirty="0" smtClean="0">
                <a:solidFill>
                  <a:prstClr val="black"/>
                </a:solidFill>
                <a:latin typeface="Times New Roman"/>
                <a:ea typeface="Times New Roman"/>
                <a:cs typeface="Times New Roman"/>
              </a:rPr>
              <a:t>.</a:t>
            </a:r>
            <a:r>
              <a:rPr lang="en-US" sz="2400" b="1" dirty="0" smtClean="0">
                <a:solidFill>
                  <a:prstClr val="black"/>
                </a:solidFill>
                <a:latin typeface="Times New Roman"/>
                <a:ea typeface="Times New Roman"/>
                <a:cs typeface="Times New Roman"/>
              </a:rPr>
              <a:t>2  </a:t>
            </a:r>
            <a:r>
              <a:rPr lang="ru-RU" sz="2400" b="1" dirty="0" err="1" smtClean="0">
                <a:solidFill>
                  <a:prstClr val="black"/>
                </a:solidFill>
                <a:latin typeface="Times New Roman" panose="02020603050405020304" pitchFamily="18" charset="0"/>
                <a:ea typeface="Times New Roman"/>
                <a:cs typeface="Times New Roman" panose="02020603050405020304" pitchFamily="18" charset="0"/>
              </a:rPr>
              <a:t>Плезиохронная</a:t>
            </a:r>
            <a:r>
              <a:rPr lang="ru-RU" sz="2400" b="1" dirty="0" smtClean="0">
                <a:solidFill>
                  <a:prstClr val="black"/>
                </a:solidFill>
                <a:latin typeface="Times New Roman" panose="02020603050405020304" pitchFamily="18" charset="0"/>
                <a:ea typeface="Times New Roman"/>
                <a:cs typeface="Times New Roman" panose="02020603050405020304" pitchFamily="18" charset="0"/>
              </a:rPr>
              <a:t> </a:t>
            </a:r>
            <a:r>
              <a:rPr lang="ru-RU" sz="2400" b="1" dirty="0">
                <a:solidFill>
                  <a:prstClr val="black"/>
                </a:solidFill>
                <a:latin typeface="Times New Roman" panose="02020603050405020304" pitchFamily="18" charset="0"/>
                <a:ea typeface="Times New Roman"/>
                <a:cs typeface="Times New Roman" panose="02020603050405020304" pitchFamily="18" charset="0"/>
              </a:rPr>
              <a:t>цифровая иерархия — ПЦИ (</a:t>
            </a:r>
            <a:r>
              <a:rPr lang="en-US" sz="2400" b="1" dirty="0">
                <a:solidFill>
                  <a:prstClr val="black"/>
                </a:solidFill>
                <a:latin typeface="Times New Roman" panose="02020603050405020304" pitchFamily="18" charset="0"/>
                <a:ea typeface="Times New Roman"/>
                <a:cs typeface="Times New Roman" panose="02020603050405020304" pitchFamily="18" charset="0"/>
              </a:rPr>
              <a:t>PDH</a:t>
            </a:r>
            <a:r>
              <a:rPr lang="ru-RU" sz="2400" b="1"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800" b="1" dirty="0" smtClean="0">
              <a:solidFill>
                <a:prstClr val="black"/>
              </a:solidFill>
              <a:latin typeface="Times New Roman" panose="02020603050405020304" pitchFamily="18" charset="0"/>
              <a:ea typeface="Times New Roman"/>
              <a:cs typeface="Times New Roman" panose="02020603050405020304" pitchFamily="18" charset="0"/>
            </a:endParaRPr>
          </a:p>
          <a:p>
            <a:pPr algn="just">
              <a:lnSpc>
                <a:spcPct val="150000"/>
              </a:lnSpc>
            </a:pPr>
            <a:r>
              <a:rPr lang="ru-RU" sz="2000" dirty="0">
                <a:solidFill>
                  <a:srgbClr val="000000"/>
                </a:solidFill>
                <a:latin typeface="Times New Roman"/>
                <a:ea typeface="Times New Roman"/>
                <a:cs typeface="Times New Roman"/>
              </a:rPr>
              <a:t> </a:t>
            </a:r>
            <a:r>
              <a:rPr lang="en-US" sz="2000" dirty="0" smtClean="0">
                <a:solidFill>
                  <a:srgbClr val="000000"/>
                </a:solidFill>
                <a:latin typeface="Times New Roman"/>
                <a:ea typeface="Times New Roman"/>
                <a:cs typeface="Times New Roman"/>
              </a:rPr>
              <a:t>       </a:t>
            </a:r>
            <a:r>
              <a:rPr lang="ru-RU" sz="2400" dirty="0" smtClean="0">
                <a:solidFill>
                  <a:srgbClr val="000000"/>
                </a:solidFill>
                <a:latin typeface="Times New Roman"/>
                <a:ea typeface="Times New Roman"/>
                <a:cs typeface="Times New Roman"/>
              </a:rPr>
              <a:t>Структура </a:t>
            </a:r>
            <a:r>
              <a:rPr lang="ru-RU" sz="2400" dirty="0">
                <a:solidFill>
                  <a:srgbClr val="000000"/>
                </a:solidFill>
                <a:latin typeface="Times New Roman"/>
                <a:ea typeface="Times New Roman"/>
                <a:cs typeface="Times New Roman"/>
              </a:rPr>
              <a:t>первичной сети предопределяет объединение и разделение потоков передаваемой информации, поэтому реализуемые на ней системы передачи строятся по иерархическому принципу. Применительно к цифровым системам этот принцип заключается в том, что число каналов ЦСП, соответствующее данной ступени иерархии, больше числа каналов ЦСП предыдущей ступени в целое число раз. </a:t>
            </a:r>
            <a:endParaRPr lang="en-US" sz="2400" b="1"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400" dirty="0" smtClean="0">
                <a:solidFill>
                  <a:prstClr val="black"/>
                </a:solidFill>
                <a:latin typeface="Times New Roman" panose="02020603050405020304" pitchFamily="18" charset="0"/>
                <a:cs typeface="Times New Roman" panose="02020603050405020304" pitchFamily="18" charset="0"/>
              </a:rPr>
              <a:t>         </a:t>
            </a:r>
            <a:r>
              <a:rPr lang="ru-RU" sz="2400" dirty="0" smtClean="0">
                <a:solidFill>
                  <a:prstClr val="black"/>
                </a:solidFill>
                <a:latin typeface="Times New Roman" panose="02020603050405020304" pitchFamily="18" charset="0"/>
                <a:cs typeface="Times New Roman" panose="02020603050405020304" pitchFamily="18" charset="0"/>
              </a:rPr>
              <a:t>Приставка </a:t>
            </a:r>
            <a:r>
              <a:rPr lang="ru-RU" sz="2400" dirty="0">
                <a:solidFill>
                  <a:prstClr val="black"/>
                </a:solidFill>
                <a:latin typeface="Times New Roman" panose="02020603050405020304" pitchFamily="18" charset="0"/>
                <a:cs typeface="Times New Roman" panose="02020603050405020304" pitchFamily="18" charset="0"/>
              </a:rPr>
              <a:t>«</a:t>
            </a:r>
            <a:r>
              <a:rPr lang="ru-RU" sz="2400" dirty="0" err="1">
                <a:solidFill>
                  <a:prstClr val="black"/>
                </a:solidFill>
                <a:latin typeface="Times New Roman" panose="02020603050405020304" pitchFamily="18" charset="0"/>
                <a:cs typeface="Times New Roman" panose="02020603050405020304" pitchFamily="18" charset="0"/>
              </a:rPr>
              <a:t>плезио</a:t>
            </a:r>
            <a:r>
              <a:rPr lang="ru-RU" sz="2400" dirty="0">
                <a:solidFill>
                  <a:prstClr val="black"/>
                </a:solidFill>
                <a:latin typeface="Times New Roman" panose="02020603050405020304" pitchFamily="18" charset="0"/>
                <a:cs typeface="Times New Roman" panose="02020603050405020304" pitchFamily="18" charset="0"/>
              </a:rPr>
              <a:t>» переводится на русский язык как «почти». Следовательно, ПЦИ </a:t>
            </a:r>
            <a:r>
              <a:rPr lang="ru-RU" sz="2400" dirty="0" smtClean="0">
                <a:solidFill>
                  <a:prstClr val="black"/>
                </a:solidFill>
                <a:latin typeface="Times New Roman" panose="02020603050405020304" pitchFamily="18" charset="0"/>
                <a:cs typeface="Times New Roman" panose="02020603050405020304" pitchFamily="18" charset="0"/>
              </a:rPr>
              <a:t>имеет</a:t>
            </a:r>
            <a:r>
              <a:rPr lang="en-US" sz="2400" dirty="0" smtClean="0">
                <a:solidFill>
                  <a:prstClr val="black"/>
                </a:solidFill>
                <a:latin typeface="Times New Roman" panose="02020603050405020304" pitchFamily="18" charset="0"/>
                <a:cs typeface="Times New Roman" panose="02020603050405020304" pitchFamily="18" charset="0"/>
              </a:rPr>
              <a:t> </a:t>
            </a:r>
            <a:r>
              <a:rPr lang="ru-RU" sz="2400" dirty="0" smtClean="0">
                <a:solidFill>
                  <a:prstClr val="black"/>
                </a:solidFill>
                <a:latin typeface="Times New Roman" panose="02020603050405020304" pitchFamily="18" charset="0"/>
                <a:cs typeface="Times New Roman" panose="02020603050405020304" pitchFamily="18" charset="0"/>
              </a:rPr>
              <a:t>смысл </a:t>
            </a:r>
            <a:r>
              <a:rPr lang="ru-RU" sz="2400" dirty="0">
                <a:solidFill>
                  <a:prstClr val="black"/>
                </a:solidFill>
                <a:latin typeface="Times New Roman" panose="02020603050405020304" pitchFamily="18" charset="0"/>
                <a:cs typeface="Times New Roman" panose="02020603050405020304" pitchFamily="18" charset="0"/>
              </a:rPr>
              <a:t>«почти синхронной иерархии». Согласно рекомендации G.702 </a:t>
            </a:r>
            <a:r>
              <a:rPr lang="ru-RU" sz="2400" dirty="0" err="1" smtClean="0">
                <a:solidFill>
                  <a:prstClr val="black"/>
                </a:solidFill>
                <a:latin typeface="Times New Roman" panose="02020603050405020304" pitchFamily="18" charset="0"/>
                <a:cs typeface="Times New Roman" panose="02020603050405020304" pitchFamily="18" charset="0"/>
              </a:rPr>
              <a:t>cтандартизированы</a:t>
            </a:r>
            <a:r>
              <a:rPr lang="en-US" sz="2400" dirty="0" smtClean="0">
                <a:solidFill>
                  <a:prstClr val="black"/>
                </a:solidFill>
                <a:latin typeface="Times New Roman" panose="02020603050405020304" pitchFamily="18" charset="0"/>
                <a:cs typeface="Times New Roman" panose="02020603050405020304" pitchFamily="18" charset="0"/>
              </a:rPr>
              <a:t> </a:t>
            </a:r>
            <a:r>
              <a:rPr lang="ru-RU" sz="2400" dirty="0" smtClean="0">
                <a:solidFill>
                  <a:prstClr val="black"/>
                </a:solidFill>
                <a:latin typeface="Times New Roman" panose="02020603050405020304" pitchFamily="18" charset="0"/>
                <a:cs typeface="Times New Roman" panose="02020603050405020304" pitchFamily="18" charset="0"/>
              </a:rPr>
              <a:t>МСЭ-Т </a:t>
            </a:r>
            <a:r>
              <a:rPr lang="ru-RU" sz="2400" dirty="0">
                <a:solidFill>
                  <a:prstClr val="black"/>
                </a:solidFill>
                <a:latin typeface="Times New Roman" panose="02020603050405020304" pitchFamily="18" charset="0"/>
                <a:cs typeface="Times New Roman" panose="02020603050405020304" pitchFamily="18" charset="0"/>
              </a:rPr>
              <a:t>три версии: европейская, американская и японская (рис. </a:t>
            </a:r>
            <a:r>
              <a:rPr lang="en-US" sz="2400" dirty="0" smtClean="0">
                <a:solidFill>
                  <a:prstClr val="black"/>
                </a:solidFill>
                <a:latin typeface="Times New Roman" panose="02020603050405020304" pitchFamily="18" charset="0"/>
                <a:cs typeface="Times New Roman" panose="02020603050405020304" pitchFamily="18" charset="0"/>
              </a:rPr>
              <a:t>13</a:t>
            </a:r>
            <a:r>
              <a:rPr lang="ru-RU" sz="2400" dirty="0" smtClean="0">
                <a:solidFill>
                  <a:prstClr val="black"/>
                </a:solidFill>
                <a:latin typeface="Times New Roman" panose="02020603050405020304" pitchFamily="18" charset="0"/>
                <a:cs typeface="Times New Roman" panose="02020603050405020304" pitchFamily="18" charset="0"/>
              </a:rPr>
              <a:t>.1</a:t>
            </a:r>
            <a:r>
              <a:rPr lang="ru-RU" sz="2400" dirty="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372689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8928992" cy="6298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23741" y="6414655"/>
            <a:ext cx="8652020" cy="338554"/>
          </a:xfrm>
          <a:prstGeom prst="rect">
            <a:avLst/>
          </a:prstGeom>
        </p:spPr>
        <p:txBody>
          <a:bodyPr wrap="square">
            <a:spAutoFit/>
          </a:bodyPr>
          <a:lstStyle/>
          <a:p>
            <a:r>
              <a:rPr lang="ru-RU" sz="1600" dirty="0">
                <a:solidFill>
                  <a:prstClr val="black"/>
                </a:solidFill>
                <a:latin typeface="TimesNewRomanPSMT"/>
              </a:rPr>
              <a:t>Рис. </a:t>
            </a:r>
            <a:r>
              <a:rPr lang="ru-RU" sz="1600" dirty="0" smtClean="0">
                <a:solidFill>
                  <a:prstClr val="black"/>
                </a:solidFill>
                <a:latin typeface="TimesNewRomanPSMT"/>
              </a:rPr>
              <a:t>13.1</a:t>
            </a:r>
            <a:r>
              <a:rPr lang="ru-RU" sz="1600" dirty="0">
                <a:solidFill>
                  <a:prstClr val="black"/>
                </a:solidFill>
                <a:latin typeface="TimesNewRomanPSMT"/>
              </a:rPr>
              <a:t>. Потоки PDH в европейской (ЕС), американской (АС), японской (ЯС) версиях</a:t>
            </a:r>
            <a:endParaRPr lang="ru-RU" sz="1600" dirty="0">
              <a:solidFill>
                <a:prstClr val="black"/>
              </a:solidFill>
            </a:endParaRPr>
          </a:p>
        </p:txBody>
      </p:sp>
    </p:spTree>
    <p:extLst>
      <p:ext uri="{BB962C8B-B14F-4D97-AF65-F5344CB8AC3E}">
        <p14:creationId xmlns:p14="http://schemas.microsoft.com/office/powerpoint/2010/main" val="425209010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7355860"/>
          </a:xfrm>
          <a:prstGeom prst="rect">
            <a:avLst/>
          </a:prstGeom>
        </p:spPr>
        <p:txBody>
          <a:bodyPr wrap="square">
            <a:spAutoFit/>
          </a:bodyPr>
          <a:lstStyle/>
          <a:p>
            <a:pPr marL="342900" indent="-342900" algn="just">
              <a:lnSpc>
                <a:spcPct val="200000"/>
              </a:lnSpc>
              <a:buFont typeface="Symbol"/>
              <a:buChar char=""/>
              <a:tabLst>
                <a:tab pos="719455" algn="l"/>
              </a:tabLst>
            </a:pPr>
            <a:r>
              <a:rPr lang="ru-RU" sz="2400" dirty="0">
                <a:solidFill>
                  <a:prstClr val="black"/>
                </a:solidFill>
                <a:latin typeface="Times New Roman" panose="02020603050405020304" pitchFamily="18" charset="0"/>
                <a:ea typeface="Times New Roman"/>
                <a:cs typeface="Times New Roman" panose="02020603050405020304" pitchFamily="18" charset="0"/>
              </a:rPr>
              <a:t>Первичная цифровая иерархия — ПЦИ (2048 кбит/с</a:t>
            </a:r>
            <a:r>
              <a:rPr lang="ru-RU" sz="2400" dirty="0" smtClean="0">
                <a:solidFill>
                  <a:prstClr val="black"/>
                </a:solidFill>
                <a:latin typeface="Times New Roman" panose="02020603050405020304" pitchFamily="18" charset="0"/>
                <a:ea typeface="Times New Roman"/>
                <a:cs typeface="Times New Roman" panose="02020603050405020304" pitchFamily="18" charset="0"/>
              </a:rPr>
              <a:t>)</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ru-RU" sz="2400" dirty="0" smtClean="0">
                <a:solidFill>
                  <a:prstClr val="black"/>
                </a:solidFill>
                <a:latin typeface="Times New Roman" panose="02020603050405020304" pitchFamily="18" charset="0"/>
                <a:ea typeface="Times New Roman"/>
                <a:cs typeface="Times New Roman" panose="02020603050405020304" pitchFamily="18" charset="0"/>
              </a:rPr>
              <a:t> Е</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1</a:t>
            </a:r>
            <a:endParaRPr lang="ru-RU" sz="2400" dirty="0">
              <a:solidFill>
                <a:prstClr val="black"/>
              </a:solidFill>
              <a:latin typeface="Times New Roman" panose="02020603050405020304" pitchFamily="18" charset="0"/>
              <a:ea typeface="Calibri"/>
              <a:cs typeface="Times New Roman" panose="02020603050405020304" pitchFamily="18" charset="0"/>
            </a:endParaRPr>
          </a:p>
          <a:p>
            <a:pPr marL="342900" indent="-342900" algn="just">
              <a:lnSpc>
                <a:spcPct val="200000"/>
              </a:lnSpc>
              <a:buFont typeface="Symbol"/>
              <a:buChar char=""/>
              <a:tabLst>
                <a:tab pos="719455" algn="l"/>
              </a:tabLst>
            </a:pPr>
            <a:r>
              <a:rPr lang="ru-RU" sz="2400" dirty="0">
                <a:solidFill>
                  <a:prstClr val="black"/>
                </a:solidFill>
                <a:latin typeface="Times New Roman" panose="02020603050405020304" pitchFamily="18" charset="0"/>
                <a:ea typeface="Times New Roman"/>
                <a:cs typeface="Times New Roman" panose="02020603050405020304" pitchFamily="18" charset="0"/>
              </a:rPr>
              <a:t>Вторичная цифровая иерархия — ВЦИ (8448 кбит/с</a:t>
            </a:r>
            <a:r>
              <a:rPr lang="ru-RU" sz="2400" dirty="0" smtClean="0">
                <a:solidFill>
                  <a:prstClr val="black"/>
                </a:solidFill>
                <a:latin typeface="Times New Roman" panose="02020603050405020304" pitchFamily="18" charset="0"/>
                <a:ea typeface="Times New Roman"/>
                <a:cs typeface="Times New Roman" panose="02020603050405020304" pitchFamily="18" charset="0"/>
              </a:rPr>
              <a:t>)</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ru-RU" sz="2400" dirty="0" smtClean="0">
                <a:solidFill>
                  <a:prstClr val="black"/>
                </a:solidFill>
                <a:latin typeface="Times New Roman" panose="02020603050405020304" pitchFamily="18" charset="0"/>
                <a:ea typeface="Times New Roman"/>
                <a:cs typeface="Times New Roman" panose="02020603050405020304" pitchFamily="18" charset="0"/>
              </a:rPr>
              <a:t> Е</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2</a:t>
            </a:r>
            <a:r>
              <a:rPr lang="ru-RU" sz="2400" dirty="0" smtClean="0">
                <a:solidFill>
                  <a:prstClr val="black"/>
                </a:solidFill>
                <a:latin typeface="Times New Roman" panose="02020603050405020304" pitchFamily="18" charset="0"/>
                <a:ea typeface="Times New Roman"/>
                <a:cs typeface="Times New Roman" panose="02020603050405020304" pitchFamily="18" charset="0"/>
              </a:rPr>
              <a:t> </a:t>
            </a:r>
            <a:endParaRPr lang="ru-RU" sz="2400" dirty="0">
              <a:solidFill>
                <a:prstClr val="black"/>
              </a:solidFill>
              <a:latin typeface="Times New Roman" panose="02020603050405020304" pitchFamily="18" charset="0"/>
              <a:ea typeface="Calibri"/>
              <a:cs typeface="Times New Roman" panose="02020603050405020304" pitchFamily="18" charset="0"/>
            </a:endParaRPr>
          </a:p>
          <a:p>
            <a:pPr marL="342900" indent="-342900" algn="just">
              <a:lnSpc>
                <a:spcPct val="200000"/>
              </a:lnSpc>
              <a:buFont typeface="Symbol"/>
              <a:buChar char=""/>
              <a:tabLst>
                <a:tab pos="719455" algn="l"/>
              </a:tabLst>
            </a:pPr>
            <a:r>
              <a:rPr lang="ru-RU" sz="2400" dirty="0">
                <a:solidFill>
                  <a:prstClr val="black"/>
                </a:solidFill>
                <a:latin typeface="Times New Roman" panose="02020603050405020304" pitchFamily="18" charset="0"/>
                <a:ea typeface="Times New Roman"/>
                <a:cs typeface="Times New Roman" panose="02020603050405020304" pitchFamily="18" charset="0"/>
              </a:rPr>
              <a:t>Третичная цифровая иерархия — ТЦИ (34368 кбит/с) </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a:t>
            </a:r>
            <a:r>
              <a:rPr lang="ru-RU" sz="2400" dirty="0" smtClean="0">
                <a:solidFill>
                  <a:prstClr val="black"/>
                </a:solidFill>
                <a:latin typeface="Times New Roman" panose="02020603050405020304" pitchFamily="18" charset="0"/>
                <a:ea typeface="Times New Roman"/>
                <a:cs typeface="Times New Roman" panose="02020603050405020304" pitchFamily="18" charset="0"/>
              </a:rPr>
              <a:t>Е</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3</a:t>
            </a:r>
            <a:r>
              <a:rPr lang="ru-RU" sz="2400" dirty="0" smtClean="0">
                <a:solidFill>
                  <a:prstClr val="black"/>
                </a:solidFill>
                <a:latin typeface="Times New Roman" panose="02020603050405020304" pitchFamily="18" charset="0"/>
                <a:ea typeface="Times New Roman"/>
                <a:cs typeface="Times New Roman" panose="02020603050405020304" pitchFamily="18" charset="0"/>
              </a:rPr>
              <a:t> </a:t>
            </a:r>
            <a:endParaRPr lang="ru-RU" sz="2400" dirty="0">
              <a:solidFill>
                <a:prstClr val="black"/>
              </a:solidFill>
              <a:latin typeface="Times New Roman" panose="02020603050405020304" pitchFamily="18" charset="0"/>
              <a:ea typeface="Calibri"/>
              <a:cs typeface="Times New Roman" panose="02020603050405020304" pitchFamily="18" charset="0"/>
            </a:endParaRPr>
          </a:p>
          <a:p>
            <a:pPr marL="342900" indent="-342900" algn="just">
              <a:lnSpc>
                <a:spcPct val="200000"/>
              </a:lnSpc>
              <a:buFont typeface="Symbol"/>
              <a:buChar char=""/>
              <a:tabLst>
                <a:tab pos="719455" algn="l"/>
              </a:tabLst>
            </a:pPr>
            <a:r>
              <a:rPr lang="ru-RU" sz="2400" dirty="0">
                <a:solidFill>
                  <a:prstClr val="black"/>
                </a:solidFill>
                <a:latin typeface="Times New Roman" panose="02020603050405020304" pitchFamily="18" charset="0"/>
                <a:ea typeface="Times New Roman"/>
                <a:cs typeface="Times New Roman" panose="02020603050405020304" pitchFamily="18" charset="0"/>
              </a:rPr>
              <a:t>Четверичная цифровая иерархия — ЧЦИ (139264 кбит/с) </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E4</a:t>
            </a:r>
            <a:endParaRPr lang="ru-RU" sz="2400" dirty="0">
              <a:solidFill>
                <a:prstClr val="black"/>
              </a:solidFill>
              <a:latin typeface="Times New Roman" panose="02020603050405020304" pitchFamily="18" charset="0"/>
              <a:ea typeface="Calibri"/>
              <a:cs typeface="Times New Roman" panose="02020603050405020304" pitchFamily="18" charset="0"/>
            </a:endParaRPr>
          </a:p>
          <a:p>
            <a:pPr marL="342900" indent="-342900" algn="just">
              <a:lnSpc>
                <a:spcPct val="200000"/>
              </a:lnSpc>
              <a:buFont typeface="Symbol"/>
              <a:buChar char=""/>
              <a:tabLst>
                <a:tab pos="719455" algn="l"/>
              </a:tabLst>
            </a:pPr>
            <a:r>
              <a:rPr lang="ru-RU" sz="2400" dirty="0">
                <a:solidFill>
                  <a:prstClr val="black"/>
                </a:solidFill>
                <a:latin typeface="Times New Roman" panose="02020603050405020304" pitchFamily="18" charset="0"/>
                <a:ea typeface="Times New Roman"/>
                <a:cs typeface="Times New Roman" panose="02020603050405020304" pitchFamily="18" charset="0"/>
              </a:rPr>
              <a:t>Е5 Пятеричная цифровая иерархия — ПЦИ (564992 </a:t>
            </a:r>
            <a:r>
              <a:rPr lang="ru-RU" sz="2400" dirty="0" smtClean="0">
                <a:solidFill>
                  <a:prstClr val="black"/>
                </a:solidFill>
                <a:latin typeface="Times New Roman" panose="02020603050405020304" pitchFamily="18" charset="0"/>
                <a:ea typeface="Times New Roman"/>
                <a:cs typeface="Times New Roman" panose="02020603050405020304" pitchFamily="18" charset="0"/>
              </a:rPr>
              <a:t>бит/с)</a:t>
            </a:r>
            <a:r>
              <a:rPr lang="en-US" sz="2400" dirty="0" smtClean="0">
                <a:solidFill>
                  <a:prstClr val="black"/>
                </a:solidFill>
                <a:latin typeface="Times New Roman" panose="02020603050405020304" pitchFamily="18" charset="0"/>
                <a:ea typeface="Times New Roman"/>
                <a:cs typeface="Times New Roman" panose="02020603050405020304" pitchFamily="18" charset="0"/>
              </a:rPr>
              <a:t> E5</a:t>
            </a:r>
            <a:endParaRPr lang="ru-RU" sz="2400" dirty="0">
              <a:solidFill>
                <a:prstClr val="black"/>
              </a:solidFill>
              <a:latin typeface="Times New Roman" panose="02020603050405020304" pitchFamily="18" charset="0"/>
              <a:ea typeface="Calibri"/>
              <a:cs typeface="Times New Roman" panose="02020603050405020304" pitchFamily="18" charset="0"/>
            </a:endParaRPr>
          </a:p>
          <a:p>
            <a:pPr algn="just">
              <a:lnSpc>
                <a:spcPct val="200000"/>
              </a:lnSpc>
            </a:pPr>
            <a:r>
              <a:rPr lang="ru-RU" sz="2400" dirty="0">
                <a:solidFill>
                  <a:prstClr val="black"/>
                </a:solidFill>
                <a:latin typeface="Times New Roman" panose="02020603050405020304" pitchFamily="18" charset="0"/>
                <a:cs typeface="Times New Roman" panose="02020603050405020304" pitchFamily="18" charset="0"/>
              </a:rPr>
              <a:t>Российский стандарт придерживается европейской версии иерархии. Здесь вместо </a:t>
            </a:r>
            <a:r>
              <a:rPr lang="ru-RU" sz="2400" dirty="0" smtClean="0">
                <a:solidFill>
                  <a:prstClr val="black"/>
                </a:solidFill>
                <a:latin typeface="Times New Roman" panose="02020603050405020304" pitchFamily="18" charset="0"/>
                <a:cs typeface="Times New Roman" panose="02020603050405020304" pitchFamily="18" charset="0"/>
              </a:rPr>
              <a:t>названий </a:t>
            </a:r>
            <a:r>
              <a:rPr lang="ru-RU" sz="2400" dirty="0">
                <a:solidFill>
                  <a:prstClr val="black"/>
                </a:solidFill>
                <a:latin typeface="Times New Roman" panose="02020603050405020304" pitchFamily="18" charset="0"/>
                <a:cs typeface="Times New Roman" panose="02020603050405020304" pitchFamily="18" charset="0"/>
              </a:rPr>
              <a:t>«мультиплексоры E1, E2, E3, E4» используются соответственно термины «</a:t>
            </a:r>
            <a:r>
              <a:rPr lang="ru-RU" sz="2400" dirty="0" smtClean="0">
                <a:solidFill>
                  <a:prstClr val="black"/>
                </a:solidFill>
                <a:latin typeface="Times New Roman" panose="02020603050405020304" pitchFamily="18" charset="0"/>
                <a:cs typeface="Times New Roman" panose="02020603050405020304" pitchFamily="18" charset="0"/>
              </a:rPr>
              <a:t>ИКМ-30,</a:t>
            </a:r>
            <a:r>
              <a:rPr lang="en-US" sz="2400" dirty="0" smtClean="0">
                <a:solidFill>
                  <a:prstClr val="black"/>
                </a:solidFill>
                <a:latin typeface="Times New Roman" panose="02020603050405020304" pitchFamily="18" charset="0"/>
                <a:cs typeface="Times New Roman" panose="02020603050405020304" pitchFamily="18" charset="0"/>
              </a:rPr>
              <a:t> </a:t>
            </a:r>
            <a:r>
              <a:rPr lang="ru-RU" sz="2400" dirty="0" smtClean="0">
                <a:solidFill>
                  <a:prstClr val="black"/>
                </a:solidFill>
                <a:latin typeface="Times New Roman" panose="02020603050405020304" pitchFamily="18" charset="0"/>
                <a:cs typeface="Times New Roman" panose="02020603050405020304" pitchFamily="18" charset="0"/>
              </a:rPr>
              <a:t>ИКМ-120</a:t>
            </a:r>
            <a:r>
              <a:rPr lang="ru-RU" sz="2400" dirty="0">
                <a:solidFill>
                  <a:prstClr val="black"/>
                </a:solidFill>
                <a:latin typeface="Times New Roman" panose="02020603050405020304" pitchFamily="18" charset="0"/>
                <a:cs typeface="Times New Roman" panose="02020603050405020304" pitchFamily="18" charset="0"/>
              </a:rPr>
              <a:t>, ИКМ-480, ИКМ-1920» (см. рис. </a:t>
            </a:r>
            <a:r>
              <a:rPr lang="en-US" sz="2400" dirty="0" smtClean="0">
                <a:solidFill>
                  <a:prstClr val="black"/>
                </a:solidFill>
                <a:latin typeface="Times New Roman" panose="02020603050405020304" pitchFamily="18" charset="0"/>
                <a:cs typeface="Times New Roman" panose="02020603050405020304" pitchFamily="18" charset="0"/>
              </a:rPr>
              <a:t>13</a:t>
            </a:r>
            <a:r>
              <a:rPr lang="ru-RU" sz="2400" dirty="0" smtClean="0">
                <a:solidFill>
                  <a:prstClr val="black"/>
                </a:solidFill>
                <a:latin typeface="Times New Roman" panose="02020603050405020304" pitchFamily="18" charset="0"/>
                <a:cs typeface="Times New Roman" panose="02020603050405020304" pitchFamily="18" charset="0"/>
              </a:rPr>
              <a:t>.2).</a:t>
            </a:r>
            <a:r>
              <a:rPr lang="ru-RU" sz="2400" dirty="0" smtClean="0">
                <a:solidFill>
                  <a:prstClr val="black"/>
                </a:solidFill>
                <a:latin typeface="Times New Roman" panose="02020603050405020304" pitchFamily="18" charset="0"/>
                <a:ea typeface="Times New Roman"/>
                <a:cs typeface="Times New Roman" panose="02020603050405020304" pitchFamily="18" charset="0"/>
              </a:rPr>
              <a:t>)</a:t>
            </a:r>
            <a:endParaRPr lang="en-US" sz="2400" dirty="0" smtClean="0">
              <a:solidFill>
                <a:prstClr val="black"/>
              </a:solidFill>
              <a:latin typeface="Times New Roman" panose="02020603050405020304" pitchFamily="18" charset="0"/>
              <a:ea typeface="Times New Roman"/>
              <a:cs typeface="Times New Roman" panose="02020603050405020304" pitchFamily="18" charset="0"/>
            </a:endParaRPr>
          </a:p>
          <a:p>
            <a:pPr>
              <a:lnSpc>
                <a:spcPct val="200000"/>
              </a:lnSpc>
            </a:pPr>
            <a:endParaRPr lang="ru-RU"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1940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48110" y="138441"/>
            <a:ext cx="6552728" cy="507831"/>
          </a:xfrm>
          <a:prstGeom prst="rect">
            <a:avLst/>
          </a:prstGeom>
        </p:spPr>
        <p:txBody>
          <a:bodyPr wrap="square">
            <a:spAutoFit/>
          </a:bodyPr>
          <a:lstStyle/>
          <a:p>
            <a:pPr marL="38100" indent="-342900">
              <a:lnSpc>
                <a:spcPct val="150000"/>
              </a:lnSpc>
              <a:spcBef>
                <a:spcPts val="1800"/>
              </a:spcBef>
              <a:spcAft>
                <a:spcPts val="0"/>
              </a:spcAft>
              <a:tabLst>
                <a:tab pos="342900" algn="l"/>
              </a:tabLst>
            </a:pPr>
            <a:r>
              <a:rPr lang="ru-RU" dirty="0">
                <a:latin typeface="Times New Roman Tj"/>
                <a:ea typeface="Times New Roman"/>
              </a:rPr>
              <a:t>Простейшая схема радиосвязи показана на рис. </a:t>
            </a:r>
            <a:r>
              <a:rPr lang="en-US" dirty="0" smtClean="0">
                <a:latin typeface="Times New Roman Tj"/>
                <a:ea typeface="Times New Roman"/>
              </a:rPr>
              <a:t>2</a:t>
            </a:r>
            <a:r>
              <a:rPr lang="ru-RU" dirty="0" smtClean="0">
                <a:latin typeface="Times New Roman Tj"/>
                <a:ea typeface="Times New Roman"/>
              </a:rPr>
              <a:t>.1</a:t>
            </a:r>
            <a:r>
              <a:rPr lang="ru-RU" dirty="0">
                <a:latin typeface="Times New Roman Tj"/>
                <a:ea typeface="Times New Roman"/>
              </a:rPr>
              <a:t>:</a:t>
            </a:r>
            <a:endParaRPr lang="ru-RU" dirty="0">
              <a:effectLst/>
              <a:latin typeface="Times New Roman"/>
              <a:ea typeface="Times New Roman"/>
            </a:endParaRPr>
          </a:p>
        </p:txBody>
      </p:sp>
      <p:pic>
        <p:nvPicPr>
          <p:cNvPr id="4" name="Рисунок 3" descr="image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052736"/>
            <a:ext cx="7992888" cy="3744416"/>
          </a:xfrm>
          <a:prstGeom prst="rect">
            <a:avLst/>
          </a:prstGeom>
          <a:noFill/>
          <a:ln>
            <a:noFill/>
          </a:ln>
        </p:spPr>
      </p:pic>
      <p:sp>
        <p:nvSpPr>
          <p:cNvPr id="5" name="Прямоугольник 4"/>
          <p:cNvSpPr/>
          <p:nvPr/>
        </p:nvSpPr>
        <p:spPr>
          <a:xfrm>
            <a:off x="287524" y="5085184"/>
            <a:ext cx="8352928" cy="1047979"/>
          </a:xfrm>
          <a:prstGeom prst="rect">
            <a:avLst/>
          </a:prstGeom>
        </p:spPr>
        <p:txBody>
          <a:bodyPr wrap="square">
            <a:spAutoFit/>
          </a:bodyPr>
          <a:lstStyle/>
          <a:p>
            <a:pPr algn="just">
              <a:lnSpc>
                <a:spcPct val="115000"/>
              </a:lnSpc>
              <a:spcAft>
                <a:spcPts val="0"/>
              </a:spcAft>
            </a:pPr>
            <a:r>
              <a:rPr lang="ru-RU" dirty="0">
                <a:solidFill>
                  <a:srgbClr val="000000"/>
                </a:solidFill>
                <a:latin typeface="Times New Roman Tj"/>
                <a:ea typeface="Courier New"/>
              </a:rPr>
              <a:t>1.ИИ - источник информации, 2.ПрС - преобразователь сообщения 3.РПдУ - радиопередающее устройство 4.РПрУ - радиоприемное устройство 5.Дет - детектор 6.ПИ - приемник информации</a:t>
            </a:r>
            <a:endParaRPr lang="ru-RU" sz="2000" dirty="0">
              <a:solidFill>
                <a:srgbClr val="000000"/>
              </a:solidFill>
              <a:effectLst/>
              <a:latin typeface="Courier New"/>
              <a:ea typeface="Courier New"/>
            </a:endParaRPr>
          </a:p>
        </p:txBody>
      </p:sp>
      <p:sp>
        <p:nvSpPr>
          <p:cNvPr id="6" name="Прямоугольник 5"/>
          <p:cNvSpPr/>
          <p:nvPr/>
        </p:nvSpPr>
        <p:spPr>
          <a:xfrm>
            <a:off x="2051720" y="6309320"/>
            <a:ext cx="4429418" cy="369332"/>
          </a:xfrm>
          <a:prstGeom prst="rect">
            <a:avLst/>
          </a:prstGeom>
        </p:spPr>
        <p:txBody>
          <a:bodyPr wrap="none">
            <a:spAutoFit/>
          </a:bodyPr>
          <a:lstStyle/>
          <a:p>
            <a:r>
              <a:rPr lang="ru-RU" dirty="0">
                <a:solidFill>
                  <a:srgbClr val="000000"/>
                </a:solidFill>
                <a:latin typeface="Times New Roman Tj"/>
                <a:ea typeface="Courier New"/>
                <a:cs typeface="Courier New"/>
              </a:rPr>
              <a:t>Рис. 2.1. Схема организации радиосвязи </a:t>
            </a:r>
            <a:endParaRPr lang="ru-RU" dirty="0"/>
          </a:p>
        </p:txBody>
      </p:sp>
    </p:spTree>
    <p:extLst>
      <p:ext uri="{BB962C8B-B14F-4D97-AF65-F5344CB8AC3E}">
        <p14:creationId xmlns:p14="http://schemas.microsoft.com/office/powerpoint/2010/main" val="50139255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41350"/>
            <a:ext cx="8784976" cy="629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93946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476672"/>
            <a:ext cx="8856984" cy="6037550"/>
          </a:xfrm>
          <a:prstGeom prst="rect">
            <a:avLst/>
          </a:prstGeom>
        </p:spPr>
        <p:txBody>
          <a:bodyPr wrap="square">
            <a:spAutoFit/>
          </a:bodyPr>
          <a:lstStyle/>
          <a:p>
            <a:pPr algn="just">
              <a:lnSpc>
                <a:spcPct val="150000"/>
              </a:lnSpc>
              <a:tabLst>
                <a:tab pos="5048250" algn="l"/>
              </a:tabLst>
            </a:pPr>
            <a:r>
              <a:rPr lang="ru-RU" dirty="0" smtClean="0">
                <a:solidFill>
                  <a:srgbClr val="000000"/>
                </a:solidFill>
                <a:latin typeface="Times New Roman"/>
                <a:ea typeface="Times New Roman"/>
              </a:rPr>
              <a:t>Обобщенная </a:t>
            </a:r>
            <a:r>
              <a:rPr lang="ru-RU" dirty="0">
                <a:solidFill>
                  <a:srgbClr val="000000"/>
                </a:solidFill>
                <a:latin typeface="Times New Roman"/>
                <a:ea typeface="Times New Roman"/>
              </a:rPr>
              <a:t>структурная схема оконечной станции ЦСП с ИКМ-ВРК для формирования каналов тональной частоты (КТЧ) на основе цифровых  каналов приведена на рис. </a:t>
            </a:r>
            <a:r>
              <a:rPr lang="en-US" dirty="0" smtClean="0">
                <a:solidFill>
                  <a:srgbClr val="000000"/>
                </a:solidFill>
                <a:latin typeface="Times New Roman"/>
                <a:ea typeface="Times New Roman"/>
              </a:rPr>
              <a:t>13</a:t>
            </a:r>
            <a:r>
              <a:rPr lang="ru-RU" dirty="0" smtClean="0">
                <a:solidFill>
                  <a:srgbClr val="000000"/>
                </a:solidFill>
                <a:latin typeface="Times New Roman"/>
                <a:ea typeface="Times New Roman"/>
              </a:rPr>
              <a:t>.</a:t>
            </a:r>
            <a:r>
              <a:rPr lang="en-US" dirty="0" smtClean="0">
                <a:solidFill>
                  <a:srgbClr val="000000"/>
                </a:solidFill>
                <a:latin typeface="Times New Roman"/>
                <a:ea typeface="Times New Roman"/>
              </a:rPr>
              <a:t>2</a:t>
            </a:r>
            <a:r>
              <a:rPr lang="ru-RU" dirty="0" smtClean="0">
                <a:solidFill>
                  <a:srgbClr val="000000"/>
                </a:solidFill>
                <a:latin typeface="Times New Roman"/>
                <a:ea typeface="Times New Roman"/>
              </a:rPr>
              <a:t>. </a:t>
            </a:r>
            <a:r>
              <a:rPr lang="ru-RU" dirty="0">
                <a:solidFill>
                  <a:srgbClr val="000000"/>
                </a:solidFill>
                <a:latin typeface="Times New Roman"/>
                <a:ea typeface="Times New Roman"/>
              </a:rPr>
              <a:t>Основными функциональными узлами ЦСП с ИКМ-ВРК являются:</a:t>
            </a:r>
            <a:endParaRPr lang="ru-RU" dirty="0">
              <a:solidFill>
                <a:prstClr val="black"/>
              </a:solidFill>
              <a:latin typeface="Times New Roman"/>
              <a:ea typeface="Times New Roman"/>
            </a:endParaRPr>
          </a:p>
          <a:p>
            <a:pPr marL="457200" algn="just">
              <a:lnSpc>
                <a:spcPct val="150000"/>
              </a:lnSpc>
              <a:tabLst>
                <a:tab pos="5048250" algn="l"/>
              </a:tabLst>
            </a:pPr>
            <a:r>
              <a:rPr lang="ru-RU" dirty="0">
                <a:solidFill>
                  <a:srgbClr val="000000"/>
                </a:solidFill>
                <a:latin typeface="Times New Roman"/>
                <a:ea typeface="Times New Roman"/>
                <a:cs typeface="Times New Roman"/>
              </a:rPr>
              <a:t>1)индивидуальный АИМ тракт</a:t>
            </a:r>
            <a:r>
              <a:rPr lang="ru-RU" dirty="0" smtClean="0">
                <a:solidFill>
                  <a:srgbClr val="000000"/>
                </a:solidFill>
                <a:latin typeface="Times New Roman"/>
                <a:ea typeface="Times New Roman"/>
                <a:cs typeface="Times New Roman"/>
              </a:rPr>
              <a:t>;</a:t>
            </a:r>
            <a:r>
              <a:rPr lang="ru-RU" sz="1600" dirty="0" smtClean="0">
                <a:solidFill>
                  <a:prstClr val="black"/>
                </a:solidFill>
                <a:ea typeface="Times New Roman"/>
                <a:cs typeface="Times New Roman"/>
              </a:rPr>
              <a:t> </a:t>
            </a:r>
            <a:r>
              <a:rPr lang="ru-RU" dirty="0" smtClean="0">
                <a:solidFill>
                  <a:srgbClr val="000000"/>
                </a:solidFill>
                <a:latin typeface="Times New Roman"/>
                <a:ea typeface="Times New Roman"/>
                <a:cs typeface="Times New Roman"/>
              </a:rPr>
              <a:t> </a:t>
            </a:r>
            <a:r>
              <a:rPr lang="ru-RU" dirty="0">
                <a:solidFill>
                  <a:srgbClr val="000000"/>
                </a:solidFill>
                <a:latin typeface="Times New Roman"/>
                <a:ea typeface="Times New Roman"/>
                <a:cs typeface="Times New Roman"/>
              </a:rPr>
              <a:t>а) </a:t>
            </a:r>
            <a:r>
              <a:rPr lang="ru-RU" dirty="0" err="1">
                <a:solidFill>
                  <a:srgbClr val="000000"/>
                </a:solidFill>
                <a:latin typeface="Times New Roman"/>
                <a:ea typeface="Times New Roman"/>
                <a:cs typeface="Times New Roman"/>
              </a:rPr>
              <a:t>аналого</a:t>
            </a:r>
            <a:r>
              <a:rPr lang="ru-RU" dirty="0">
                <a:solidFill>
                  <a:srgbClr val="000000"/>
                </a:solidFill>
                <a:latin typeface="Times New Roman"/>
                <a:ea typeface="Times New Roman"/>
                <a:cs typeface="Times New Roman"/>
              </a:rPr>
              <a:t> – цифровое оборудование (АЦО);</a:t>
            </a:r>
            <a:endParaRPr lang="ru-RU" sz="1600" dirty="0">
              <a:solidFill>
                <a:prstClr val="black"/>
              </a:solidFill>
              <a:ea typeface="Times New Roman"/>
              <a:cs typeface="Times New Roman"/>
            </a:endParaRPr>
          </a:p>
          <a:p>
            <a:pPr marL="457200" algn="just">
              <a:lnSpc>
                <a:spcPct val="150000"/>
              </a:lnSpc>
              <a:tabLst>
                <a:tab pos="5048250" algn="l"/>
              </a:tabLst>
            </a:pPr>
            <a:r>
              <a:rPr lang="ru-RU" dirty="0">
                <a:solidFill>
                  <a:srgbClr val="000000"/>
                </a:solidFill>
                <a:latin typeface="Times New Roman"/>
                <a:ea typeface="Times New Roman"/>
                <a:cs typeface="Times New Roman"/>
              </a:rPr>
              <a:t>  б) оборудование временного группообразования (ОВГ);</a:t>
            </a:r>
            <a:endParaRPr lang="ru-RU" sz="1600" dirty="0">
              <a:solidFill>
                <a:prstClr val="black"/>
              </a:solidFill>
              <a:ea typeface="Times New Roman"/>
              <a:cs typeface="Times New Roman"/>
            </a:endParaRPr>
          </a:p>
          <a:p>
            <a:pPr marL="457200" algn="just">
              <a:lnSpc>
                <a:spcPct val="150000"/>
              </a:lnSpc>
              <a:spcAft>
                <a:spcPts val="1000"/>
              </a:spcAft>
              <a:tabLst>
                <a:tab pos="5048250" algn="l"/>
              </a:tabLst>
            </a:pPr>
            <a:r>
              <a:rPr lang="ru-RU" dirty="0">
                <a:solidFill>
                  <a:srgbClr val="000000"/>
                </a:solidFill>
                <a:latin typeface="Times New Roman"/>
                <a:ea typeface="Times New Roman"/>
                <a:cs typeface="Times New Roman"/>
              </a:rPr>
              <a:t>  в) оборудование линейного тракта оконечной станции (ОЛТ-ОП).</a:t>
            </a:r>
            <a:endParaRPr lang="ru-RU" sz="1600" dirty="0">
              <a:solidFill>
                <a:prstClr val="black"/>
              </a:solidFill>
              <a:ea typeface="Times New Roman"/>
              <a:cs typeface="Times New Roman"/>
            </a:endParaRPr>
          </a:p>
          <a:p>
            <a:pPr algn="just">
              <a:lnSpc>
                <a:spcPct val="150000"/>
              </a:lnSpc>
              <a:tabLst>
                <a:tab pos="5048250" algn="l"/>
              </a:tabLst>
            </a:pPr>
            <a:r>
              <a:rPr lang="ru-RU" b="1" dirty="0">
                <a:solidFill>
                  <a:srgbClr val="000000"/>
                </a:solidFill>
                <a:latin typeface="Times New Roman"/>
                <a:ea typeface="Times New Roman"/>
              </a:rPr>
              <a:t>АИМ индивидуальный тракт -</a:t>
            </a:r>
            <a:r>
              <a:rPr lang="ru-RU" dirty="0">
                <a:solidFill>
                  <a:srgbClr val="000000"/>
                </a:solidFill>
                <a:latin typeface="Times New Roman"/>
                <a:ea typeface="Times New Roman"/>
              </a:rPr>
              <a:t> предназначен для осуществления процесса дискретизации </a:t>
            </a:r>
            <a:r>
              <a:rPr lang="ru-RU" dirty="0" err="1">
                <a:solidFill>
                  <a:srgbClr val="000000"/>
                </a:solidFill>
                <a:latin typeface="Times New Roman"/>
                <a:ea typeface="Times New Roman"/>
              </a:rPr>
              <a:t>аналового</a:t>
            </a:r>
            <a:r>
              <a:rPr lang="ru-RU" dirty="0">
                <a:solidFill>
                  <a:srgbClr val="000000"/>
                </a:solidFill>
                <a:latin typeface="Times New Roman"/>
                <a:ea typeface="Times New Roman"/>
              </a:rPr>
              <a:t> сигнала или амплитудно-импульсной модуляции при передаче и демодуляции АИМ сигнала на приеме. </a:t>
            </a:r>
            <a:r>
              <a:rPr lang="ru-RU" dirty="0" smtClean="0">
                <a:solidFill>
                  <a:srgbClr val="000000"/>
                </a:solidFill>
                <a:latin typeface="Times New Roman"/>
                <a:ea typeface="Times New Roman"/>
              </a:rPr>
              <a:t>Основными </a:t>
            </a:r>
            <a:r>
              <a:rPr lang="ru-RU" dirty="0">
                <a:solidFill>
                  <a:srgbClr val="000000"/>
                </a:solidFill>
                <a:latin typeface="Times New Roman"/>
                <a:ea typeface="Times New Roman"/>
              </a:rPr>
              <a:t>элементами АИМ индивидуального тракта являются :</a:t>
            </a:r>
            <a:endParaRPr lang="ru-RU" dirty="0">
              <a:solidFill>
                <a:prstClr val="black"/>
              </a:solidFill>
              <a:latin typeface="Times New Roman"/>
              <a:ea typeface="Times New Roman"/>
            </a:endParaRPr>
          </a:p>
          <a:p>
            <a:pPr marL="342900" indent="-342900" algn="just">
              <a:lnSpc>
                <a:spcPct val="150000"/>
              </a:lnSpc>
              <a:spcAft>
                <a:spcPts val="1000"/>
              </a:spcAft>
              <a:buFont typeface="+mj-lt"/>
              <a:buAutoNum type="arabicParenR"/>
            </a:pPr>
            <a:r>
              <a:rPr lang="ru-RU" dirty="0" err="1">
                <a:solidFill>
                  <a:srgbClr val="000000"/>
                </a:solidFill>
                <a:latin typeface="Times New Roman"/>
                <a:ea typeface="Times New Roman"/>
                <a:cs typeface="Times New Roman"/>
              </a:rPr>
              <a:t>У</a:t>
            </a:r>
            <a:r>
              <a:rPr lang="ru-RU" baseline="-25000" dirty="0" err="1">
                <a:solidFill>
                  <a:srgbClr val="000000"/>
                </a:solidFill>
                <a:latin typeface="Times New Roman"/>
                <a:ea typeface="Times New Roman"/>
                <a:cs typeface="Times New Roman"/>
              </a:rPr>
              <a:t>ДЛпер</a:t>
            </a:r>
            <a:r>
              <a:rPr lang="ru-RU" dirty="0" err="1">
                <a:solidFill>
                  <a:srgbClr val="000000"/>
                </a:solidFill>
                <a:latin typeface="Times New Roman"/>
                <a:ea typeface="Times New Roman"/>
                <a:cs typeface="Times New Roman"/>
              </a:rPr>
              <a:t>,У</a:t>
            </a:r>
            <a:r>
              <a:rPr lang="ru-RU" baseline="-25000" dirty="0" err="1">
                <a:solidFill>
                  <a:srgbClr val="000000"/>
                </a:solidFill>
                <a:latin typeface="Times New Roman"/>
                <a:ea typeface="Times New Roman"/>
                <a:cs typeface="Times New Roman"/>
              </a:rPr>
              <a:t>ДЛпр</a:t>
            </a:r>
            <a:r>
              <a:rPr lang="ru-RU" dirty="0">
                <a:solidFill>
                  <a:srgbClr val="000000"/>
                </a:solidFill>
                <a:latin typeface="Times New Roman"/>
                <a:ea typeface="Times New Roman"/>
                <a:cs typeface="Times New Roman"/>
              </a:rPr>
              <a:t>- удлинители тракта передачи и тракта приема соответственно , предназначенные для установки номинальной величины остаточного затухания канала и номинальной диаграммы уровней передачи при обработке сигналов;</a:t>
            </a:r>
            <a:endParaRPr lang="ru-RU" dirty="0">
              <a:solidFill>
                <a:prstClr val="black"/>
              </a:solidFill>
            </a:endParaRPr>
          </a:p>
        </p:txBody>
      </p:sp>
    </p:spTree>
    <p:extLst>
      <p:ext uri="{BB962C8B-B14F-4D97-AF65-F5344CB8AC3E}">
        <p14:creationId xmlns:p14="http://schemas.microsoft.com/office/powerpoint/2010/main" val="241505297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3553" y="404664"/>
            <a:ext cx="8784976" cy="5909310"/>
          </a:xfrm>
          <a:prstGeom prst="rect">
            <a:avLst/>
          </a:prstGeom>
        </p:spPr>
        <p:txBody>
          <a:bodyPr wrap="square">
            <a:spAutoFit/>
          </a:bodyPr>
          <a:lstStyle/>
          <a:p>
            <a:pPr algn="just">
              <a:lnSpc>
                <a:spcPct val="150000"/>
              </a:lnSpc>
              <a:tabLst>
                <a:tab pos="630555" algn="l"/>
              </a:tabLst>
            </a:pPr>
            <a:r>
              <a:rPr lang="ru-RU" dirty="0" smtClean="0">
                <a:solidFill>
                  <a:srgbClr val="000000"/>
                </a:solidFill>
                <a:latin typeface="Times New Roman"/>
                <a:ea typeface="Times New Roman"/>
                <a:cs typeface="Times New Roman"/>
              </a:rPr>
              <a:t>2) У</a:t>
            </a:r>
            <a:r>
              <a:rPr lang="ru-RU" baseline="-25000" dirty="0" smtClean="0">
                <a:solidFill>
                  <a:srgbClr val="000000"/>
                </a:solidFill>
                <a:latin typeface="Times New Roman"/>
                <a:ea typeface="Times New Roman"/>
                <a:cs typeface="Times New Roman"/>
              </a:rPr>
              <a:t>НЧ </a:t>
            </a:r>
            <a:r>
              <a:rPr lang="ru-RU" baseline="-25000" dirty="0">
                <a:solidFill>
                  <a:srgbClr val="000000"/>
                </a:solidFill>
                <a:latin typeface="Times New Roman"/>
                <a:ea typeface="Times New Roman"/>
                <a:cs typeface="Times New Roman"/>
              </a:rPr>
              <a:t>пер</a:t>
            </a:r>
            <a:r>
              <a:rPr lang="ru-RU" dirty="0">
                <a:solidFill>
                  <a:srgbClr val="000000"/>
                </a:solidFill>
                <a:latin typeface="Times New Roman"/>
                <a:ea typeface="Times New Roman"/>
                <a:cs typeface="Times New Roman"/>
              </a:rPr>
              <a:t> – усилитель низкой частоты тракта передачи, предназначен для компенсации потери мощности входного аналогового сигнала при его ограничении по спектру и в процессе его дискретизации (амплитудно-импульсной модуляции</a:t>
            </a:r>
            <a:r>
              <a:rPr lang="ru-RU" dirty="0" smtClean="0">
                <a:solidFill>
                  <a:srgbClr val="000000"/>
                </a:solidFill>
                <a:latin typeface="Times New Roman"/>
                <a:ea typeface="Times New Roman"/>
                <a:cs typeface="Times New Roman"/>
              </a:rPr>
              <a:t>);</a:t>
            </a:r>
            <a:endParaRPr lang="ru-RU" sz="1600" dirty="0" smtClean="0">
              <a:solidFill>
                <a:prstClr val="black"/>
              </a:solidFill>
              <a:ea typeface="Times New Roman"/>
              <a:cs typeface="Times New Roman"/>
            </a:endParaRPr>
          </a:p>
          <a:p>
            <a:pPr algn="just">
              <a:lnSpc>
                <a:spcPct val="150000"/>
              </a:lnSpc>
              <a:tabLst>
                <a:tab pos="630555" algn="l"/>
              </a:tabLst>
            </a:pPr>
            <a:r>
              <a:rPr lang="ru-RU" sz="1600" dirty="0" smtClean="0">
                <a:solidFill>
                  <a:srgbClr val="000000"/>
                </a:solidFill>
                <a:latin typeface="Times New Roman"/>
                <a:ea typeface="Times New Roman"/>
                <a:cs typeface="Times New Roman"/>
              </a:rPr>
              <a:t>3) </a:t>
            </a:r>
            <a:r>
              <a:rPr lang="ru-RU" dirty="0" smtClean="0">
                <a:solidFill>
                  <a:srgbClr val="000000"/>
                </a:solidFill>
                <a:latin typeface="Times New Roman"/>
                <a:ea typeface="Times New Roman"/>
                <a:cs typeface="Times New Roman"/>
              </a:rPr>
              <a:t>У</a:t>
            </a:r>
            <a:r>
              <a:rPr lang="ru-RU" baseline="-25000" dirty="0" smtClean="0">
                <a:solidFill>
                  <a:srgbClr val="000000"/>
                </a:solidFill>
                <a:latin typeface="Times New Roman"/>
                <a:ea typeface="Times New Roman"/>
                <a:cs typeface="Times New Roman"/>
              </a:rPr>
              <a:t>НЧ </a:t>
            </a:r>
            <a:r>
              <a:rPr lang="ru-RU" baseline="-25000" dirty="0" err="1">
                <a:solidFill>
                  <a:srgbClr val="000000"/>
                </a:solidFill>
                <a:latin typeface="Times New Roman"/>
                <a:ea typeface="Times New Roman"/>
                <a:cs typeface="Times New Roman"/>
              </a:rPr>
              <a:t>пр</a:t>
            </a:r>
            <a:r>
              <a:rPr lang="ru-RU" baseline="-25000" dirty="0">
                <a:solidFill>
                  <a:srgbClr val="000000"/>
                </a:solidFill>
                <a:latin typeface="Times New Roman"/>
                <a:ea typeface="Times New Roman"/>
                <a:cs typeface="Times New Roman"/>
              </a:rPr>
              <a:t> </a:t>
            </a:r>
            <a:r>
              <a:rPr lang="ru-RU" dirty="0">
                <a:solidFill>
                  <a:srgbClr val="000000"/>
                </a:solidFill>
                <a:latin typeface="Times New Roman"/>
                <a:ea typeface="Times New Roman"/>
                <a:cs typeface="Times New Roman"/>
              </a:rPr>
              <a:t>– усилитель низкой частоты тракта приема при демодуляции АИМ сигнала; Д-3,4 – фильтр нижних частот (ФНЧ) тракт передачи предназначен для ограничения полосы частот входного аналогового сигнала с целью выполнения требований теоремы Найквиста – Котельникова и формирования эффективно передаваемой полосы частот КТЧ; ФНЧ Д-3,4 в тракте приема выполняет демодуляцию АИМ сигнала; выделяет спектр исходного сигнала из спектра АИМ сигнала; КАИМ – канальный </a:t>
            </a:r>
            <a:r>
              <a:rPr lang="ru-RU" dirty="0" smtClean="0">
                <a:solidFill>
                  <a:srgbClr val="000000"/>
                </a:solidFill>
                <a:latin typeface="Times New Roman"/>
                <a:ea typeface="Times New Roman"/>
                <a:cs typeface="Times New Roman"/>
              </a:rPr>
              <a:t>амплитудной </a:t>
            </a:r>
            <a:r>
              <a:rPr lang="ru-RU" dirty="0">
                <a:solidFill>
                  <a:srgbClr val="000000"/>
                </a:solidFill>
                <a:latin typeface="Times New Roman"/>
                <a:ea typeface="Times New Roman"/>
                <a:cs typeface="Times New Roman"/>
              </a:rPr>
              <a:t>– импульсный модулятор (ДИСКРЕТИЗАТОР)осуществляет </a:t>
            </a:r>
            <a:r>
              <a:rPr lang="ru-RU" dirty="0" smtClean="0">
                <a:solidFill>
                  <a:srgbClr val="000000"/>
                </a:solidFill>
                <a:latin typeface="Times New Roman"/>
                <a:ea typeface="Times New Roman"/>
                <a:cs typeface="Times New Roman"/>
              </a:rPr>
              <a:t>дискретизацию </a:t>
            </a:r>
            <a:r>
              <a:rPr lang="ru-RU" dirty="0">
                <a:solidFill>
                  <a:srgbClr val="000000"/>
                </a:solidFill>
                <a:latin typeface="Times New Roman"/>
                <a:ea typeface="Times New Roman"/>
                <a:cs typeface="Times New Roman"/>
              </a:rPr>
              <a:t>аналогового сигнала периодической последовательностью импульсов  </a:t>
            </a:r>
            <a:r>
              <a:rPr lang="en-US" dirty="0">
                <a:solidFill>
                  <a:srgbClr val="000000"/>
                </a:solidFill>
                <a:latin typeface="Times New Roman"/>
                <a:ea typeface="Times New Roman"/>
                <a:cs typeface="Times New Roman"/>
              </a:rPr>
              <a:t>f</a:t>
            </a:r>
            <a:r>
              <a:rPr lang="ru-RU" dirty="0">
                <a:solidFill>
                  <a:srgbClr val="000000"/>
                </a:solidFill>
                <a:latin typeface="Times New Roman"/>
                <a:ea typeface="Times New Roman"/>
                <a:cs typeface="Times New Roman"/>
              </a:rPr>
              <a:t>(</a:t>
            </a:r>
            <a:r>
              <a:rPr lang="en-US" dirty="0">
                <a:solidFill>
                  <a:srgbClr val="000000"/>
                </a:solidFill>
                <a:latin typeface="Times New Roman"/>
                <a:ea typeface="Times New Roman"/>
                <a:cs typeface="Times New Roman"/>
              </a:rPr>
              <a:t>t</a:t>
            </a:r>
            <a:r>
              <a:rPr lang="ru-RU" dirty="0">
                <a:solidFill>
                  <a:srgbClr val="000000"/>
                </a:solidFill>
                <a:latin typeface="Times New Roman"/>
                <a:ea typeface="Times New Roman"/>
                <a:cs typeface="Times New Roman"/>
              </a:rPr>
              <a:t>) с периодом следования  </a:t>
            </a:r>
            <a:r>
              <a:rPr lang="en-US" i="1" dirty="0">
                <a:solidFill>
                  <a:srgbClr val="000000"/>
                </a:solidFill>
                <a:latin typeface="Times New Roman"/>
                <a:ea typeface="Times New Roman"/>
                <a:cs typeface="Times New Roman"/>
              </a:rPr>
              <a:t>T</a:t>
            </a:r>
            <a:r>
              <a:rPr lang="ru-RU" baseline="-25000" dirty="0">
                <a:solidFill>
                  <a:srgbClr val="000000"/>
                </a:solidFill>
                <a:latin typeface="Times New Roman"/>
                <a:ea typeface="Times New Roman"/>
                <a:cs typeface="Times New Roman"/>
              </a:rPr>
              <a:t>д </a:t>
            </a:r>
            <a:r>
              <a:rPr lang="ru-RU" dirty="0">
                <a:solidFill>
                  <a:srgbClr val="000000"/>
                </a:solidFill>
                <a:latin typeface="Times New Roman"/>
                <a:ea typeface="Times New Roman"/>
                <a:cs typeface="Times New Roman"/>
              </a:rPr>
              <a:t>, поступающей от ГО – генераторного оборудования; КС- канальный селектор, предназначенный для выделения индивидуального канального АИМ сигнала из многоканального группового АИМ сигнала.</a:t>
            </a:r>
            <a:endParaRPr lang="ru-RU" sz="1600" dirty="0">
              <a:solidFill>
                <a:prstClr val="black"/>
              </a:solidFill>
              <a:ea typeface="Times New Roman"/>
              <a:cs typeface="Times New Roman"/>
            </a:endParaRPr>
          </a:p>
        </p:txBody>
      </p:sp>
    </p:spTree>
    <p:extLst>
      <p:ext uri="{BB962C8B-B14F-4D97-AF65-F5344CB8AC3E}">
        <p14:creationId xmlns:p14="http://schemas.microsoft.com/office/powerpoint/2010/main" val="274250438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491" y="-131336"/>
            <a:ext cx="9144000" cy="3416320"/>
          </a:xfrm>
          <a:prstGeom prst="rect">
            <a:avLst/>
          </a:prstGeom>
        </p:spPr>
        <p:txBody>
          <a:bodyPr wrap="square">
            <a:spAutoFit/>
          </a:bodyPr>
          <a:lstStyle/>
          <a:p>
            <a:pPr marL="457200" algn="just">
              <a:lnSpc>
                <a:spcPct val="150000"/>
              </a:lnSpc>
              <a:tabLst>
                <a:tab pos="5048250" algn="l"/>
              </a:tabLst>
            </a:pPr>
            <a:r>
              <a:rPr lang="ru-RU" b="1" dirty="0" smtClean="0">
                <a:solidFill>
                  <a:srgbClr val="000000"/>
                </a:solidFill>
                <a:latin typeface="Times New Roman"/>
                <a:ea typeface="Times New Roman"/>
                <a:cs typeface="Times New Roman"/>
              </a:rPr>
              <a:t>Аналого-цифровое </a:t>
            </a:r>
            <a:r>
              <a:rPr lang="ru-RU" b="1" dirty="0">
                <a:solidFill>
                  <a:srgbClr val="000000"/>
                </a:solidFill>
                <a:latin typeface="Times New Roman"/>
                <a:ea typeface="Times New Roman"/>
                <a:cs typeface="Times New Roman"/>
              </a:rPr>
              <a:t>оборудование </a:t>
            </a:r>
            <a:r>
              <a:rPr lang="ru-RU" dirty="0">
                <a:solidFill>
                  <a:srgbClr val="000000"/>
                </a:solidFill>
                <a:latin typeface="Times New Roman"/>
                <a:ea typeface="Times New Roman"/>
                <a:cs typeface="Times New Roman"/>
              </a:rPr>
              <a:t> тракта передачи </a:t>
            </a:r>
            <a:r>
              <a:rPr lang="ru-RU" dirty="0" smtClean="0">
                <a:solidFill>
                  <a:srgbClr val="000000"/>
                </a:solidFill>
                <a:latin typeface="Times New Roman"/>
                <a:ea typeface="Times New Roman"/>
                <a:cs typeface="Times New Roman"/>
              </a:rPr>
              <a:t>осуществляет </a:t>
            </a:r>
            <a:r>
              <a:rPr lang="ru-RU" dirty="0">
                <a:solidFill>
                  <a:srgbClr val="000000"/>
                </a:solidFill>
                <a:latin typeface="Times New Roman"/>
                <a:ea typeface="Times New Roman"/>
                <a:cs typeface="Times New Roman"/>
              </a:rPr>
              <a:t>процесс цифровой обработки группового АИМ-1 сигнала, полученного на выходе УОКС – устройства объединения  </a:t>
            </a:r>
            <a:r>
              <a:rPr lang="en-US" i="1" dirty="0" err="1">
                <a:solidFill>
                  <a:srgbClr val="000000"/>
                </a:solidFill>
                <a:latin typeface="Times New Roman"/>
                <a:ea typeface="Times New Roman"/>
                <a:cs typeface="Times New Roman"/>
              </a:rPr>
              <a:t>N</a:t>
            </a:r>
            <a:r>
              <a:rPr lang="en-US" i="1" baseline="-25000" dirty="0" err="1">
                <a:solidFill>
                  <a:srgbClr val="000000"/>
                </a:solidFill>
                <a:latin typeface="Times New Roman"/>
                <a:ea typeface="Times New Roman"/>
                <a:cs typeface="Times New Roman"/>
              </a:rPr>
              <a:t>k</a:t>
            </a:r>
            <a:r>
              <a:rPr lang="ru-RU" dirty="0">
                <a:solidFill>
                  <a:srgbClr val="000000"/>
                </a:solidFill>
                <a:latin typeface="Times New Roman"/>
                <a:ea typeface="Times New Roman"/>
                <a:cs typeface="Times New Roman"/>
              </a:rPr>
              <a:t>  канальных  сигналов (индивидуальных АИМ-1 сигналов), с целью формирования группового ИКМ сигнала. С выхода УОКС АИМ-1 сигнал поступает а АЦП – аналого-цифровой преобразователь, где над групповым АИМ-1 сигналом </a:t>
            </a:r>
            <a:r>
              <a:rPr lang="ru-RU" dirty="0" smtClean="0">
                <a:solidFill>
                  <a:srgbClr val="000000"/>
                </a:solidFill>
                <a:latin typeface="Times New Roman"/>
                <a:ea typeface="Times New Roman"/>
                <a:cs typeface="Times New Roman"/>
              </a:rPr>
              <a:t>осуществляются </a:t>
            </a:r>
            <a:r>
              <a:rPr lang="ru-RU" dirty="0">
                <a:solidFill>
                  <a:srgbClr val="000000"/>
                </a:solidFill>
                <a:latin typeface="Times New Roman"/>
                <a:ea typeface="Times New Roman"/>
                <a:cs typeface="Times New Roman"/>
              </a:rPr>
              <a:t>следующие операции:</a:t>
            </a:r>
            <a:endParaRPr lang="ru-RU" sz="1600" dirty="0">
              <a:solidFill>
                <a:prstClr val="black"/>
              </a:solidFill>
              <a:ea typeface="Times New Roman"/>
              <a:cs typeface="Times New Roman"/>
            </a:endParaRPr>
          </a:p>
          <a:p>
            <a:pPr marL="342900" indent="-342900" algn="just">
              <a:lnSpc>
                <a:spcPct val="150000"/>
              </a:lnSpc>
              <a:buFont typeface="+mj-lt"/>
              <a:buAutoNum type="arabicParenR"/>
              <a:tabLst>
                <a:tab pos="270510" algn="l"/>
              </a:tabLst>
            </a:pPr>
            <a:r>
              <a:rPr lang="ru-RU" dirty="0">
                <a:solidFill>
                  <a:srgbClr val="000000"/>
                </a:solidFill>
                <a:latin typeface="Times New Roman"/>
                <a:ea typeface="Times New Roman"/>
                <a:cs typeface="Times New Roman"/>
              </a:rPr>
              <a:t>преобразование АИМ-1 в АИМ-2</a:t>
            </a:r>
            <a:r>
              <a:rPr lang="en-US" sz="1600" dirty="0" smtClean="0">
                <a:solidFill>
                  <a:srgbClr val="000000"/>
                </a:solidFill>
                <a:latin typeface="Times New Roman" panose="02020603050405020304" pitchFamily="18" charset="0"/>
                <a:ea typeface="Times New Roman"/>
                <a:cs typeface="Times New Roman" panose="02020603050405020304" pitchFamily="18" charset="0"/>
              </a:rPr>
              <a:t>;</a:t>
            </a:r>
            <a:r>
              <a:rPr lang="ru-RU" sz="1600" dirty="0" smtClean="0">
                <a:solidFill>
                  <a:prstClr val="black"/>
                </a:solidFill>
                <a:latin typeface="Times New Roman" panose="02020603050405020304" pitchFamily="18" charset="0"/>
                <a:ea typeface="Times New Roman"/>
                <a:cs typeface="Times New Roman" panose="02020603050405020304" pitchFamily="18" charset="0"/>
              </a:rPr>
              <a:t> </a:t>
            </a:r>
            <a:r>
              <a:rPr lang="ru-RU" dirty="0" smtClean="0">
                <a:solidFill>
                  <a:prstClr val="black"/>
                </a:solidFill>
                <a:latin typeface="Times New Roman" panose="02020603050405020304" pitchFamily="18" charset="0"/>
                <a:ea typeface="Times New Roman"/>
                <a:cs typeface="Times New Roman" panose="02020603050405020304" pitchFamily="18" charset="0"/>
              </a:rPr>
              <a:t>2</a:t>
            </a:r>
            <a:r>
              <a:rPr lang="ru-RU" sz="1600" dirty="0" smtClean="0">
                <a:solidFill>
                  <a:prstClr val="black"/>
                </a:solidFill>
                <a:latin typeface="Times New Roman" panose="02020603050405020304" pitchFamily="18" charset="0"/>
                <a:ea typeface="Times New Roman"/>
                <a:cs typeface="Times New Roman" panose="02020603050405020304" pitchFamily="18" charset="0"/>
              </a:rPr>
              <a:t>)</a:t>
            </a:r>
            <a:r>
              <a:rPr lang="ru-RU" sz="1600" dirty="0" smtClean="0">
                <a:solidFill>
                  <a:prstClr val="black"/>
                </a:solidFill>
                <a:ea typeface="Times New Roman"/>
                <a:cs typeface="Times New Roman"/>
              </a:rPr>
              <a:t> </a:t>
            </a:r>
            <a:r>
              <a:rPr lang="ru-RU" dirty="0" smtClean="0">
                <a:solidFill>
                  <a:srgbClr val="000000"/>
                </a:solidFill>
                <a:latin typeface="Times New Roman"/>
                <a:ea typeface="Times New Roman"/>
                <a:cs typeface="Times New Roman"/>
              </a:rPr>
              <a:t>квантование</a:t>
            </a:r>
            <a:r>
              <a:rPr lang="en-US" dirty="0" smtClean="0">
                <a:solidFill>
                  <a:srgbClr val="000000"/>
                </a:solidFill>
                <a:latin typeface="Times New Roman"/>
                <a:ea typeface="Times New Roman"/>
                <a:cs typeface="Times New Roman"/>
              </a:rPr>
              <a:t>;</a:t>
            </a:r>
            <a:r>
              <a:rPr lang="ru-RU" sz="1600" dirty="0" smtClean="0">
                <a:solidFill>
                  <a:prstClr val="black"/>
                </a:solidFill>
                <a:ea typeface="Times New Roman"/>
                <a:cs typeface="Times New Roman"/>
              </a:rPr>
              <a:t> </a:t>
            </a:r>
            <a:r>
              <a:rPr lang="ru-RU" dirty="0" smtClean="0">
                <a:solidFill>
                  <a:prstClr val="black"/>
                </a:solidFill>
                <a:latin typeface="Times New Roman" panose="02020603050405020304" pitchFamily="18" charset="0"/>
                <a:ea typeface="Times New Roman"/>
                <a:cs typeface="Times New Roman" panose="02020603050405020304" pitchFamily="18" charset="0"/>
              </a:rPr>
              <a:t>3) </a:t>
            </a:r>
            <a:r>
              <a:rPr lang="ru-RU" dirty="0" smtClean="0">
                <a:solidFill>
                  <a:srgbClr val="000000"/>
                </a:solidFill>
                <a:latin typeface="Times New Roman"/>
                <a:ea typeface="Times New Roman"/>
                <a:cs typeface="Times New Roman"/>
              </a:rPr>
              <a:t>кодирование </a:t>
            </a:r>
            <a:r>
              <a:rPr lang="ru-RU" dirty="0">
                <a:solidFill>
                  <a:srgbClr val="000000"/>
                </a:solidFill>
                <a:latin typeface="Times New Roman"/>
                <a:ea typeface="Times New Roman"/>
                <a:cs typeface="Times New Roman"/>
              </a:rPr>
              <a:t>по А- или μ – законам </a:t>
            </a:r>
            <a:r>
              <a:rPr lang="ru-RU" dirty="0" err="1">
                <a:solidFill>
                  <a:srgbClr val="000000"/>
                </a:solidFill>
                <a:latin typeface="Times New Roman"/>
                <a:ea typeface="Times New Roman"/>
                <a:cs typeface="Times New Roman"/>
              </a:rPr>
              <a:t>компандирования</a:t>
            </a:r>
            <a:endParaRPr lang="ru-RU" sz="1600" dirty="0">
              <a:solidFill>
                <a:prstClr val="black"/>
              </a:solidFill>
              <a:ea typeface="Times New Roman"/>
              <a:cs typeface="Times New Roman"/>
            </a:endParaRPr>
          </a:p>
        </p:txBody>
      </p:sp>
      <p:sp>
        <p:nvSpPr>
          <p:cNvPr id="3" name="Прямоугольник 2"/>
          <p:cNvSpPr/>
          <p:nvPr/>
        </p:nvSpPr>
        <p:spPr>
          <a:xfrm>
            <a:off x="179511" y="3076647"/>
            <a:ext cx="8980869" cy="3831818"/>
          </a:xfrm>
          <a:prstGeom prst="rect">
            <a:avLst/>
          </a:prstGeom>
        </p:spPr>
        <p:txBody>
          <a:bodyPr wrap="square">
            <a:spAutoFit/>
          </a:bodyPr>
          <a:lstStyle/>
          <a:p>
            <a:pPr algn="just">
              <a:lnSpc>
                <a:spcPct val="150000"/>
              </a:lnSpc>
              <a:tabLst>
                <a:tab pos="5048250" algn="l"/>
              </a:tabLst>
            </a:pPr>
            <a:r>
              <a:rPr lang="ru-RU" dirty="0" smtClean="0">
                <a:solidFill>
                  <a:srgbClr val="000000"/>
                </a:solidFill>
                <a:latin typeface="Times New Roman"/>
                <a:ea typeface="Times New Roman"/>
              </a:rPr>
              <a:t>      С </a:t>
            </a:r>
            <a:r>
              <a:rPr lang="ru-RU" dirty="0">
                <a:solidFill>
                  <a:srgbClr val="000000"/>
                </a:solidFill>
                <a:latin typeface="Times New Roman"/>
                <a:ea typeface="Times New Roman"/>
              </a:rPr>
              <a:t>выхода АЦП групповой ИКМ сигнал поступает в ФПЦС – формирователь </a:t>
            </a:r>
            <a:r>
              <a:rPr lang="ru-RU" i="1" dirty="0">
                <a:solidFill>
                  <a:srgbClr val="000000"/>
                </a:solidFill>
                <a:latin typeface="Times New Roman"/>
                <a:ea typeface="Times New Roman"/>
              </a:rPr>
              <a:t>первичного цифрового</a:t>
            </a:r>
            <a:r>
              <a:rPr lang="ru-RU" dirty="0">
                <a:solidFill>
                  <a:srgbClr val="000000"/>
                </a:solidFill>
                <a:latin typeface="Times New Roman"/>
                <a:ea typeface="Times New Roman"/>
              </a:rPr>
              <a:t> сигнала или </a:t>
            </a:r>
            <a:r>
              <a:rPr lang="ru-RU" i="1" dirty="0">
                <a:solidFill>
                  <a:srgbClr val="000000"/>
                </a:solidFill>
                <a:latin typeface="Times New Roman"/>
                <a:ea typeface="Times New Roman"/>
              </a:rPr>
              <a:t>потока </a:t>
            </a:r>
            <a:r>
              <a:rPr lang="ru-RU" dirty="0">
                <a:solidFill>
                  <a:srgbClr val="000000"/>
                </a:solidFill>
                <a:latin typeface="Times New Roman"/>
                <a:ea typeface="Times New Roman"/>
              </a:rPr>
              <a:t>(ПЦП), состоящего из кодовых комбинаций отсчетов отдельных каналов и сигналов , соответствующих различным видам </a:t>
            </a:r>
            <a:r>
              <a:rPr lang="ru-RU" i="1" dirty="0">
                <a:solidFill>
                  <a:srgbClr val="000000"/>
                </a:solidFill>
                <a:latin typeface="Times New Roman"/>
                <a:ea typeface="Times New Roman"/>
              </a:rPr>
              <a:t>цикловой и сверхцикловой синхронизации</a:t>
            </a:r>
            <a:r>
              <a:rPr lang="ru-RU" dirty="0">
                <a:solidFill>
                  <a:srgbClr val="000000"/>
                </a:solidFill>
                <a:latin typeface="Times New Roman"/>
                <a:ea typeface="Times New Roman"/>
              </a:rPr>
              <a:t> (СС), сигналов </a:t>
            </a:r>
            <a:r>
              <a:rPr lang="ru-RU" dirty="0" smtClean="0">
                <a:solidFill>
                  <a:srgbClr val="000000"/>
                </a:solidFill>
                <a:latin typeface="Times New Roman"/>
                <a:ea typeface="Times New Roman"/>
              </a:rPr>
              <a:t>управления </a:t>
            </a:r>
            <a:r>
              <a:rPr lang="ru-RU" dirty="0">
                <a:solidFill>
                  <a:srgbClr val="000000"/>
                </a:solidFill>
                <a:latin typeface="Times New Roman"/>
                <a:ea typeface="Times New Roman"/>
              </a:rPr>
              <a:t>и взаимодействия (СУВ) , </a:t>
            </a:r>
            <a:r>
              <a:rPr lang="ru-RU" dirty="0" smtClean="0">
                <a:solidFill>
                  <a:srgbClr val="000000"/>
                </a:solidFill>
                <a:latin typeface="Times New Roman"/>
                <a:ea typeface="Times New Roman"/>
              </a:rPr>
              <a:t>сервисных </a:t>
            </a:r>
            <a:r>
              <a:rPr lang="ru-RU" dirty="0">
                <a:solidFill>
                  <a:srgbClr val="000000"/>
                </a:solidFill>
                <a:latin typeface="Times New Roman"/>
                <a:ea typeface="Times New Roman"/>
              </a:rPr>
              <a:t>сигналов и сигналов передачи данных.</a:t>
            </a:r>
            <a:endParaRPr lang="ru-RU" dirty="0">
              <a:solidFill>
                <a:prstClr val="black"/>
              </a:solidFill>
              <a:latin typeface="Times New Roman"/>
              <a:ea typeface="Times New Roman"/>
            </a:endParaRPr>
          </a:p>
          <a:p>
            <a:pPr algn="just">
              <a:lnSpc>
                <a:spcPct val="150000"/>
              </a:lnSpc>
              <a:tabLst>
                <a:tab pos="5048250" algn="l"/>
              </a:tabLst>
            </a:pPr>
            <a:r>
              <a:rPr lang="ru-RU" dirty="0">
                <a:solidFill>
                  <a:srgbClr val="000000"/>
                </a:solidFill>
                <a:latin typeface="Times New Roman"/>
                <a:ea typeface="Times New Roman"/>
              </a:rPr>
              <a:t>     Цикловая синхронизация обеспечивает синхронную работу КАИМ на передаче и КС на приеме. СУВ обеспечивают функционирование приборов автоматических телефонных станций. Временные соотношения между различными составляющими ПЦП отображаются его </a:t>
            </a:r>
            <a:r>
              <a:rPr lang="ru-RU" i="1" dirty="0">
                <a:solidFill>
                  <a:srgbClr val="000000"/>
                </a:solidFill>
                <a:latin typeface="Times New Roman"/>
                <a:ea typeface="Times New Roman"/>
              </a:rPr>
              <a:t>временной структурой</a:t>
            </a:r>
            <a:r>
              <a:rPr lang="ru-RU" dirty="0">
                <a:solidFill>
                  <a:srgbClr val="000000"/>
                </a:solidFill>
                <a:latin typeface="Times New Roman"/>
                <a:ea typeface="Times New Roman"/>
              </a:rPr>
              <a:t>.</a:t>
            </a:r>
            <a:endParaRPr lang="ru-RU" dirty="0">
              <a:solidFill>
                <a:prstClr val="black"/>
              </a:solidFill>
              <a:latin typeface="Times New Roman"/>
              <a:ea typeface="Times New Roman"/>
            </a:endParaRPr>
          </a:p>
        </p:txBody>
      </p:sp>
    </p:spTree>
    <p:extLst>
      <p:ext uri="{BB962C8B-B14F-4D97-AF65-F5344CB8AC3E}">
        <p14:creationId xmlns:p14="http://schemas.microsoft.com/office/powerpoint/2010/main" val="217211214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8928992"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96196" y="5733256"/>
            <a:ext cx="8712968" cy="923330"/>
          </a:xfrm>
          <a:prstGeom prst="rect">
            <a:avLst/>
          </a:prstGeom>
        </p:spPr>
        <p:txBody>
          <a:bodyPr wrap="square">
            <a:spAutoFit/>
          </a:bodyPr>
          <a:lstStyle/>
          <a:p>
            <a:pPr algn="just">
              <a:lnSpc>
                <a:spcPct val="150000"/>
              </a:lnSpc>
              <a:spcAft>
                <a:spcPts val="1000"/>
              </a:spcAft>
              <a:tabLst>
                <a:tab pos="5048250" algn="l"/>
              </a:tabLst>
            </a:pPr>
            <a:r>
              <a:rPr lang="ru-RU" dirty="0" smtClean="0">
                <a:solidFill>
                  <a:srgbClr val="000000"/>
                </a:solidFill>
                <a:latin typeface="Times New Roman"/>
                <a:ea typeface="Times New Roman"/>
                <a:cs typeface="Times New Roman"/>
              </a:rPr>
              <a:t>Рис.</a:t>
            </a:r>
            <a:r>
              <a:rPr lang="en-US" dirty="0" smtClean="0">
                <a:solidFill>
                  <a:srgbClr val="000000"/>
                </a:solidFill>
                <a:latin typeface="Times New Roman"/>
                <a:ea typeface="Times New Roman"/>
                <a:cs typeface="Times New Roman"/>
              </a:rPr>
              <a:t>13.2</a:t>
            </a:r>
            <a:r>
              <a:rPr lang="ru-RU" dirty="0" smtClean="0">
                <a:solidFill>
                  <a:srgbClr val="000000"/>
                </a:solidFill>
                <a:latin typeface="Times New Roman"/>
                <a:ea typeface="Times New Roman"/>
                <a:cs typeface="Times New Roman"/>
              </a:rPr>
              <a:t>.</a:t>
            </a:r>
            <a:r>
              <a:rPr lang="en-US" dirty="0" smtClean="0">
                <a:solidFill>
                  <a:srgbClr val="000000"/>
                </a:solidFill>
                <a:latin typeface="Times New Roman"/>
                <a:ea typeface="Times New Roman"/>
                <a:cs typeface="Times New Roman"/>
              </a:rPr>
              <a:t> </a:t>
            </a:r>
            <a:r>
              <a:rPr lang="ru-RU" dirty="0" smtClean="0">
                <a:solidFill>
                  <a:srgbClr val="000000"/>
                </a:solidFill>
                <a:latin typeface="Times New Roman"/>
                <a:ea typeface="Times New Roman"/>
                <a:cs typeface="Times New Roman"/>
              </a:rPr>
              <a:t>Обобщенная </a:t>
            </a:r>
            <a:r>
              <a:rPr lang="ru-RU" dirty="0">
                <a:solidFill>
                  <a:srgbClr val="000000"/>
                </a:solidFill>
                <a:latin typeface="Times New Roman"/>
                <a:ea typeface="Times New Roman"/>
                <a:cs typeface="Times New Roman"/>
              </a:rPr>
              <a:t>структурная схема оконечной станции ЦСП с ИКМ-ВРК. АИМ сигнала на приеме. </a:t>
            </a:r>
            <a:endParaRPr lang="ru-RU" sz="1600" dirty="0">
              <a:solidFill>
                <a:prstClr val="black"/>
              </a:solidFill>
              <a:ea typeface="Times New Roman"/>
              <a:cs typeface="Times New Roman"/>
            </a:endParaRPr>
          </a:p>
        </p:txBody>
      </p:sp>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7821613" y="9305925"/>
              <a:ext cx="0" cy="0"/>
            </p14:xfrm>
          </p:contentPart>
        </mc:Choice>
        <mc:Fallback xmlns="">
          <p:pic>
            <p:nvPicPr>
              <p:cNvPr id="1026" name="Ink 2"/>
              <p:cNvPicPr>
                <a:picLocks noRot="1" noChangeAspect="1" noEditPoints="1" noChangeArrowheads="1" noChangeShapeType="1"/>
              </p:cNvPicPr>
              <p:nvPr/>
            </p:nvPicPr>
            <p:blipFill>
              <a:blip r:embed="rId4"/>
              <a:stretch>
                <a:fillRect/>
              </a:stretch>
            </p:blipFill>
            <p:spPr>
              <a:xfrm>
                <a:off x="7821613" y="9305925"/>
                <a:ext cx="0" cy="0"/>
              </a:xfrm>
              <a:prstGeom prst="rect">
                <a:avLst/>
              </a:prstGeom>
            </p:spPr>
          </p:pic>
        </mc:Fallback>
      </mc:AlternateContent>
    </p:spTree>
    <p:extLst>
      <p:ext uri="{BB962C8B-B14F-4D97-AF65-F5344CB8AC3E}">
        <p14:creationId xmlns:p14="http://schemas.microsoft.com/office/powerpoint/2010/main" val="305159353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1400"/>
            <a:ext cx="9144000" cy="7155805"/>
          </a:xfrm>
          <a:prstGeom prst="rect">
            <a:avLst/>
          </a:prstGeom>
        </p:spPr>
        <p:txBody>
          <a:bodyPr wrap="square">
            <a:spAutoFit/>
          </a:bodyPr>
          <a:lstStyle/>
          <a:p>
            <a:pPr algn="just">
              <a:lnSpc>
                <a:spcPct val="150000"/>
              </a:lnSpc>
              <a:tabLst>
                <a:tab pos="5048250" algn="l"/>
              </a:tabLst>
            </a:pPr>
            <a:r>
              <a:rPr lang="ru-RU" b="1" dirty="0">
                <a:solidFill>
                  <a:srgbClr val="000000"/>
                </a:solidFill>
                <a:latin typeface="Times New Roman"/>
                <a:ea typeface="Times New Roman"/>
              </a:rPr>
              <a:t>Оборудование временного группообразования (</a:t>
            </a:r>
            <a:r>
              <a:rPr lang="ru-RU" b="1" dirty="0" err="1">
                <a:solidFill>
                  <a:srgbClr val="000000"/>
                </a:solidFill>
                <a:latin typeface="Times New Roman"/>
                <a:ea typeface="Times New Roman"/>
              </a:rPr>
              <a:t>ОВГ</a:t>
            </a:r>
            <a:r>
              <a:rPr lang="ru-RU" b="1" baseline="-25000" dirty="0" err="1">
                <a:solidFill>
                  <a:srgbClr val="000000"/>
                </a:solidFill>
                <a:latin typeface="Times New Roman"/>
                <a:ea typeface="Times New Roman"/>
              </a:rPr>
              <a:t>пер</a:t>
            </a:r>
            <a:r>
              <a:rPr lang="ru-RU" b="1" dirty="0">
                <a:solidFill>
                  <a:srgbClr val="000000"/>
                </a:solidFill>
                <a:latin typeface="Times New Roman"/>
                <a:ea typeface="Times New Roman"/>
              </a:rPr>
              <a:t>)</a:t>
            </a:r>
            <a:r>
              <a:rPr lang="ru-RU" dirty="0">
                <a:solidFill>
                  <a:srgbClr val="000000"/>
                </a:solidFill>
                <a:latin typeface="Times New Roman"/>
                <a:ea typeface="Times New Roman"/>
              </a:rPr>
              <a:t> или </a:t>
            </a:r>
            <a:r>
              <a:rPr lang="ru-RU" dirty="0" smtClean="0">
                <a:solidFill>
                  <a:srgbClr val="000000"/>
                </a:solidFill>
                <a:latin typeface="Times New Roman"/>
                <a:ea typeface="Times New Roman"/>
              </a:rPr>
              <a:t>временного </a:t>
            </a:r>
            <a:r>
              <a:rPr lang="ru-RU" dirty="0">
                <a:solidFill>
                  <a:srgbClr val="000000"/>
                </a:solidFill>
                <a:latin typeface="Times New Roman"/>
                <a:ea typeface="Times New Roman"/>
              </a:rPr>
              <a:t>мультиплексирования тракта передачи </a:t>
            </a:r>
            <a:r>
              <a:rPr lang="ru-RU" dirty="0" smtClean="0">
                <a:solidFill>
                  <a:srgbClr val="000000"/>
                </a:solidFill>
                <a:latin typeface="Times New Roman"/>
                <a:ea typeface="Times New Roman"/>
              </a:rPr>
              <a:t>осуществляет </a:t>
            </a:r>
            <a:r>
              <a:rPr lang="ru-RU" dirty="0">
                <a:solidFill>
                  <a:srgbClr val="000000"/>
                </a:solidFill>
                <a:latin typeface="Times New Roman"/>
                <a:ea typeface="Times New Roman"/>
              </a:rPr>
              <a:t>формирование </a:t>
            </a:r>
            <a:r>
              <a:rPr lang="ru-RU" i="1" dirty="0">
                <a:solidFill>
                  <a:srgbClr val="000000"/>
                </a:solidFill>
                <a:latin typeface="Times New Roman"/>
                <a:ea typeface="Times New Roman"/>
              </a:rPr>
              <a:t>вторичного цифрового потока</a:t>
            </a:r>
            <a:r>
              <a:rPr lang="ru-RU" dirty="0">
                <a:solidFill>
                  <a:srgbClr val="000000"/>
                </a:solidFill>
                <a:latin typeface="Times New Roman"/>
                <a:ea typeface="Times New Roman"/>
              </a:rPr>
              <a:t> (ВЦП) на основе объединения  </a:t>
            </a:r>
            <a:r>
              <a:rPr lang="en-US" i="1" dirty="0">
                <a:solidFill>
                  <a:srgbClr val="000000"/>
                </a:solidFill>
                <a:latin typeface="Times New Roman"/>
                <a:ea typeface="Times New Roman"/>
              </a:rPr>
              <a:t>N</a:t>
            </a:r>
            <a:r>
              <a:rPr lang="ru-RU" i="1" baseline="-25000" dirty="0">
                <a:solidFill>
                  <a:srgbClr val="000000"/>
                </a:solidFill>
                <a:latin typeface="Times New Roman"/>
                <a:ea typeface="Times New Roman"/>
              </a:rPr>
              <a:t>п</a:t>
            </a:r>
            <a:r>
              <a:rPr lang="ru-RU" dirty="0">
                <a:solidFill>
                  <a:srgbClr val="000000"/>
                </a:solidFill>
                <a:latin typeface="Times New Roman"/>
                <a:ea typeface="Times New Roman"/>
              </a:rPr>
              <a:t> первичных цифровых потоков и т.д.</a:t>
            </a:r>
            <a:endParaRPr lang="ru-RU" dirty="0">
              <a:solidFill>
                <a:prstClr val="black"/>
              </a:solidFill>
              <a:latin typeface="Times New Roman"/>
              <a:ea typeface="Times New Roman"/>
            </a:endParaRPr>
          </a:p>
          <a:p>
            <a:pPr algn="just">
              <a:lnSpc>
                <a:spcPct val="150000"/>
              </a:lnSpc>
              <a:tabLst>
                <a:tab pos="5048250" algn="l"/>
              </a:tabLst>
            </a:pPr>
            <a:r>
              <a:rPr lang="ru-RU" b="1" dirty="0">
                <a:solidFill>
                  <a:srgbClr val="000000"/>
                </a:solidFill>
                <a:latin typeface="Times New Roman"/>
                <a:ea typeface="Times New Roman"/>
              </a:rPr>
              <a:t>Оборудование линейного тракта оконечной станции</a:t>
            </a:r>
            <a:r>
              <a:rPr lang="ru-RU" dirty="0">
                <a:solidFill>
                  <a:srgbClr val="000000"/>
                </a:solidFill>
                <a:latin typeface="Times New Roman"/>
                <a:ea typeface="Times New Roman"/>
              </a:rPr>
              <a:t> (ОЛТ-ОС) осуществляет формирование с помощью преобразователя кода передачи (</a:t>
            </a:r>
            <a:r>
              <a:rPr lang="ru-RU" dirty="0" err="1">
                <a:solidFill>
                  <a:srgbClr val="000000"/>
                </a:solidFill>
                <a:latin typeface="Times New Roman"/>
                <a:ea typeface="Times New Roman"/>
              </a:rPr>
              <a:t>ПК</a:t>
            </a:r>
            <a:r>
              <a:rPr lang="ru-RU" baseline="-25000" dirty="0" err="1">
                <a:solidFill>
                  <a:srgbClr val="000000"/>
                </a:solidFill>
                <a:latin typeface="Times New Roman"/>
                <a:ea typeface="Times New Roman"/>
              </a:rPr>
              <a:t>пер</a:t>
            </a:r>
            <a:r>
              <a:rPr lang="ru-RU" dirty="0">
                <a:solidFill>
                  <a:srgbClr val="000000"/>
                </a:solidFill>
                <a:latin typeface="Times New Roman"/>
                <a:ea typeface="Times New Roman"/>
              </a:rPr>
              <a:t>) линейного цифрового сигнала, энергетические параметры которого максимально согласованы с параметрами передачи линии связи:  электрического или оптического кабеля, радиорелейной или спутниковой линии передачи. В ОЛТ-ОС осуществляется не только преобразование кода группового ИКМ сигнала на выходе </a:t>
            </a:r>
            <a:r>
              <a:rPr lang="ru-RU" dirty="0" err="1">
                <a:solidFill>
                  <a:srgbClr val="000000"/>
                </a:solidFill>
                <a:latin typeface="Times New Roman"/>
                <a:ea typeface="Times New Roman"/>
              </a:rPr>
              <a:t>ОВГ</a:t>
            </a:r>
            <a:r>
              <a:rPr lang="ru-RU" baseline="-25000" dirty="0" err="1">
                <a:solidFill>
                  <a:srgbClr val="000000"/>
                </a:solidFill>
                <a:latin typeface="Times New Roman"/>
                <a:ea typeface="Times New Roman"/>
              </a:rPr>
              <a:t>пер</a:t>
            </a:r>
            <a:r>
              <a:rPr lang="ru-RU" dirty="0">
                <a:solidFill>
                  <a:srgbClr val="000000"/>
                </a:solidFill>
                <a:latin typeface="Times New Roman"/>
                <a:ea typeface="Times New Roman"/>
              </a:rPr>
              <a:t> в код линейного цифрового сигнала, но </a:t>
            </a:r>
            <a:r>
              <a:rPr lang="ru-RU" dirty="0" err="1" smtClean="0">
                <a:solidFill>
                  <a:srgbClr val="000000"/>
                </a:solidFill>
                <a:latin typeface="Times New Roman"/>
                <a:ea typeface="Times New Roman"/>
              </a:rPr>
              <a:t>спомощ</a:t>
            </a:r>
            <a:r>
              <a:rPr lang="ru-RU" dirty="0" smtClean="0">
                <a:solidFill>
                  <a:srgbClr val="000000"/>
                </a:solidFill>
                <a:latin typeface="Times New Roman"/>
                <a:ea typeface="Times New Roman"/>
              </a:rPr>
              <a:t> </a:t>
            </a:r>
            <a:r>
              <a:rPr lang="ru-RU" dirty="0" err="1" smtClean="0">
                <a:solidFill>
                  <a:srgbClr val="000000"/>
                </a:solidFill>
                <a:latin typeface="Times New Roman"/>
                <a:ea typeface="Times New Roman"/>
              </a:rPr>
              <a:t>ью</a:t>
            </a:r>
            <a:r>
              <a:rPr lang="ru-RU" dirty="0" smtClean="0">
                <a:solidFill>
                  <a:srgbClr val="000000"/>
                </a:solidFill>
                <a:latin typeface="Times New Roman"/>
                <a:ea typeface="Times New Roman"/>
              </a:rPr>
              <a:t> </a:t>
            </a:r>
            <a:r>
              <a:rPr lang="ru-RU" dirty="0">
                <a:solidFill>
                  <a:srgbClr val="000000"/>
                </a:solidFill>
                <a:latin typeface="Times New Roman"/>
                <a:ea typeface="Times New Roman"/>
              </a:rPr>
              <a:t>станционного регенератора передачи (</a:t>
            </a:r>
            <a:r>
              <a:rPr lang="ru-RU" dirty="0" err="1">
                <a:solidFill>
                  <a:srgbClr val="000000"/>
                </a:solidFill>
                <a:latin typeface="Times New Roman"/>
                <a:ea typeface="Times New Roman"/>
              </a:rPr>
              <a:t>СР</a:t>
            </a:r>
            <a:r>
              <a:rPr lang="ru-RU" baseline="-25000" dirty="0" err="1">
                <a:solidFill>
                  <a:srgbClr val="000000"/>
                </a:solidFill>
                <a:latin typeface="Times New Roman"/>
                <a:ea typeface="Times New Roman"/>
              </a:rPr>
              <a:t>пер</a:t>
            </a:r>
            <a:r>
              <a:rPr lang="ru-RU" dirty="0">
                <a:solidFill>
                  <a:srgbClr val="000000"/>
                </a:solidFill>
                <a:latin typeface="Times New Roman"/>
                <a:ea typeface="Times New Roman"/>
              </a:rPr>
              <a:t>) импульсам линейного цифрового сигнала придается форма, обеспечивающая их минимальные межсимвольные искажения</a:t>
            </a:r>
            <a:r>
              <a:rPr lang="ru-RU" dirty="0" smtClean="0">
                <a:solidFill>
                  <a:srgbClr val="000000"/>
                </a:solidFill>
                <a:latin typeface="Times New Roman"/>
                <a:ea typeface="Times New Roman"/>
              </a:rPr>
              <a:t>. </a:t>
            </a:r>
            <a:r>
              <a:rPr lang="ru-RU" i="1" dirty="0" smtClean="0">
                <a:solidFill>
                  <a:srgbClr val="000000"/>
                </a:solidFill>
                <a:latin typeface="Times New Roman"/>
                <a:ea typeface="Times New Roman"/>
              </a:rPr>
              <a:t>Оборудование линейного тракта </a:t>
            </a:r>
            <a:r>
              <a:rPr lang="ru-RU" i="1" dirty="0">
                <a:solidFill>
                  <a:srgbClr val="000000"/>
                </a:solidFill>
                <a:latin typeface="Times New Roman"/>
                <a:ea typeface="Times New Roman"/>
              </a:rPr>
              <a:t>оконечной станции (ОЛТ-ОС)</a:t>
            </a:r>
            <a:r>
              <a:rPr lang="ru-RU" dirty="0">
                <a:solidFill>
                  <a:srgbClr val="000000"/>
                </a:solidFill>
                <a:latin typeface="Times New Roman"/>
                <a:ea typeface="Times New Roman"/>
              </a:rPr>
              <a:t> тракта приема осуществляет:1)с помощью станционного регенератора приема (</a:t>
            </a:r>
            <a:r>
              <a:rPr lang="ru-RU" dirty="0" err="1">
                <a:solidFill>
                  <a:srgbClr val="000000"/>
                </a:solidFill>
                <a:latin typeface="Times New Roman"/>
                <a:ea typeface="Times New Roman"/>
              </a:rPr>
              <a:t>СР</a:t>
            </a:r>
            <a:r>
              <a:rPr lang="ru-RU" baseline="-25000" dirty="0" err="1">
                <a:solidFill>
                  <a:srgbClr val="000000"/>
                </a:solidFill>
                <a:latin typeface="Times New Roman"/>
                <a:ea typeface="Times New Roman"/>
              </a:rPr>
              <a:t>пр</a:t>
            </a:r>
            <a:r>
              <a:rPr lang="ru-RU" dirty="0">
                <a:solidFill>
                  <a:srgbClr val="000000"/>
                </a:solidFill>
                <a:latin typeface="Times New Roman"/>
                <a:ea typeface="Times New Roman"/>
              </a:rPr>
              <a:t>) полное восстановление-регенерацию линейного цифрового сигнала и преобразование формы его импульсов в прямоугольную;</a:t>
            </a:r>
            <a:endParaRPr lang="ru-RU" dirty="0">
              <a:solidFill>
                <a:prstClr val="black"/>
              </a:solidFill>
              <a:latin typeface="Times New Roman"/>
              <a:ea typeface="Times New Roman"/>
            </a:endParaRPr>
          </a:p>
          <a:p>
            <a:pPr marL="457200" algn="just">
              <a:lnSpc>
                <a:spcPct val="150000"/>
              </a:lnSpc>
              <a:spcAft>
                <a:spcPts val="1000"/>
              </a:spcAft>
              <a:tabLst>
                <a:tab pos="5048250" algn="l"/>
              </a:tabLst>
            </a:pPr>
            <a:r>
              <a:rPr lang="ru-RU" dirty="0">
                <a:solidFill>
                  <a:srgbClr val="000000"/>
                </a:solidFill>
                <a:latin typeface="Times New Roman"/>
                <a:ea typeface="Times New Roman"/>
                <a:cs typeface="Times New Roman"/>
              </a:rPr>
              <a:t>2)преобразование кода линейного цифрового сигнала с помощью </a:t>
            </a:r>
            <a:r>
              <a:rPr lang="ru-RU" dirty="0" smtClean="0">
                <a:solidFill>
                  <a:srgbClr val="000000"/>
                </a:solidFill>
                <a:latin typeface="Times New Roman"/>
                <a:ea typeface="Times New Roman"/>
                <a:cs typeface="Times New Roman"/>
              </a:rPr>
              <a:t>преобразователя кода приема </a:t>
            </a:r>
            <a:r>
              <a:rPr lang="ru-RU" dirty="0">
                <a:solidFill>
                  <a:srgbClr val="000000"/>
                </a:solidFill>
                <a:latin typeface="Times New Roman"/>
                <a:ea typeface="Times New Roman"/>
                <a:cs typeface="Times New Roman"/>
              </a:rPr>
              <a:t>(</a:t>
            </a:r>
            <a:r>
              <a:rPr lang="ru-RU" dirty="0" err="1">
                <a:solidFill>
                  <a:srgbClr val="000000"/>
                </a:solidFill>
                <a:latin typeface="Times New Roman"/>
                <a:ea typeface="Times New Roman"/>
                <a:cs typeface="Times New Roman"/>
              </a:rPr>
              <a:t>ПК</a:t>
            </a:r>
            <a:r>
              <a:rPr lang="ru-RU" baseline="-25000" dirty="0" err="1">
                <a:solidFill>
                  <a:srgbClr val="000000"/>
                </a:solidFill>
                <a:latin typeface="Times New Roman"/>
                <a:ea typeface="Times New Roman"/>
                <a:cs typeface="Times New Roman"/>
              </a:rPr>
              <a:t>пер</a:t>
            </a:r>
            <a:r>
              <a:rPr lang="ru-RU" dirty="0">
                <a:solidFill>
                  <a:srgbClr val="000000"/>
                </a:solidFill>
                <a:latin typeface="Times New Roman"/>
                <a:ea typeface="Times New Roman"/>
                <a:cs typeface="Times New Roman"/>
              </a:rPr>
              <a:t>) в код группового цифрового ИКМ сигнала.</a:t>
            </a:r>
            <a:endParaRPr lang="ru-RU" sz="1600" dirty="0">
              <a:solidFill>
                <a:prstClr val="black"/>
              </a:solidFill>
              <a:ea typeface="Times New Roman"/>
              <a:cs typeface="Times New Roman"/>
            </a:endParaRPr>
          </a:p>
        </p:txBody>
      </p:sp>
    </p:spTree>
    <p:extLst>
      <p:ext uri="{BB962C8B-B14F-4D97-AF65-F5344CB8AC3E}">
        <p14:creationId xmlns:p14="http://schemas.microsoft.com/office/powerpoint/2010/main" val="387222918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130" y="42802"/>
            <a:ext cx="8928992" cy="6408614"/>
          </a:xfrm>
          <a:prstGeom prst="rect">
            <a:avLst/>
          </a:prstGeom>
        </p:spPr>
        <p:txBody>
          <a:bodyPr wrap="square">
            <a:spAutoFit/>
          </a:bodyPr>
          <a:lstStyle/>
          <a:p>
            <a:pPr marL="457200" algn="just">
              <a:lnSpc>
                <a:spcPct val="150000"/>
              </a:lnSpc>
              <a:spcAft>
                <a:spcPts val="1000"/>
              </a:spcAft>
              <a:tabLst>
                <a:tab pos="5048250" algn="l"/>
              </a:tabLst>
            </a:pPr>
            <a:r>
              <a:rPr lang="ru-RU" b="1" dirty="0">
                <a:solidFill>
                  <a:srgbClr val="000000"/>
                </a:solidFill>
                <a:latin typeface="Times New Roman"/>
                <a:ea typeface="Times New Roman"/>
                <a:cs typeface="Times New Roman"/>
              </a:rPr>
              <a:t>Оборудование временного группообразования (</a:t>
            </a:r>
            <a:r>
              <a:rPr lang="ru-RU" b="1" dirty="0" err="1">
                <a:solidFill>
                  <a:srgbClr val="000000"/>
                </a:solidFill>
                <a:latin typeface="Times New Roman"/>
                <a:ea typeface="Times New Roman"/>
                <a:cs typeface="Times New Roman"/>
              </a:rPr>
              <a:t>ОВГ</a:t>
            </a:r>
            <a:r>
              <a:rPr lang="ru-RU" b="1" baseline="-25000" dirty="0" err="1">
                <a:solidFill>
                  <a:srgbClr val="000000"/>
                </a:solidFill>
                <a:latin typeface="Times New Roman"/>
                <a:ea typeface="Times New Roman"/>
                <a:cs typeface="Times New Roman"/>
              </a:rPr>
              <a:t>пр</a:t>
            </a:r>
            <a:r>
              <a:rPr lang="ru-RU" b="1" dirty="0">
                <a:solidFill>
                  <a:srgbClr val="000000"/>
                </a:solidFill>
                <a:latin typeface="Times New Roman"/>
                <a:ea typeface="Times New Roman"/>
                <a:cs typeface="Times New Roman"/>
              </a:rPr>
              <a:t>) </a:t>
            </a:r>
            <a:r>
              <a:rPr lang="ru-RU" dirty="0">
                <a:solidFill>
                  <a:srgbClr val="000000"/>
                </a:solidFill>
                <a:latin typeface="Times New Roman"/>
                <a:ea typeface="Times New Roman"/>
                <a:cs typeface="Times New Roman"/>
              </a:rPr>
              <a:t>или временного мультиплексирования тракта приема осуществляет разделение группового ИКМ сигнала на составляющие его цифровые потоки</a:t>
            </a:r>
            <a:r>
              <a:rPr lang="ru-RU" dirty="0" smtClean="0">
                <a:solidFill>
                  <a:srgbClr val="000000"/>
                </a:solidFill>
                <a:latin typeface="Times New Roman"/>
                <a:ea typeface="Times New Roman"/>
                <a:cs typeface="Times New Roman"/>
              </a:rPr>
              <a:t>. Оборудование </a:t>
            </a:r>
            <a:r>
              <a:rPr lang="ru-RU" dirty="0">
                <a:solidFill>
                  <a:srgbClr val="000000"/>
                </a:solidFill>
                <a:latin typeface="Times New Roman"/>
                <a:ea typeface="Times New Roman"/>
                <a:cs typeface="Times New Roman"/>
              </a:rPr>
              <a:t>цифровой обработки сигналов и временного группообразования тракта передачи и приема должно работать синхронно. Для этого на приеме из группового ИКМ сигнала с помощью устройства выделения тактовой  частоты (УВТЧ) выделяется периодическая последовательность импульсов, следующих с тактовой частотой соответствующего цифрового потока, и подается на генераторное оборудование приема (ГО), осуществляя его тактовую синхронизацию. </a:t>
            </a:r>
            <a:endParaRPr lang="ru-RU" sz="1600" dirty="0">
              <a:solidFill>
                <a:prstClr val="black"/>
              </a:solidFill>
              <a:ea typeface="Times New Roman"/>
              <a:cs typeface="Times New Roman"/>
            </a:endParaRPr>
          </a:p>
          <a:p>
            <a:pPr algn="just">
              <a:lnSpc>
                <a:spcPct val="150000"/>
              </a:lnSpc>
            </a:pPr>
            <a:r>
              <a:rPr lang="ru-RU" b="1" dirty="0">
                <a:solidFill>
                  <a:srgbClr val="000000"/>
                </a:solidFill>
                <a:latin typeface="Times New Roman"/>
                <a:ea typeface="Times New Roman"/>
              </a:rPr>
              <a:t>Аналого-цифровое оборудование  </a:t>
            </a:r>
            <a:r>
              <a:rPr lang="ru-RU" dirty="0">
                <a:solidFill>
                  <a:srgbClr val="000000"/>
                </a:solidFill>
                <a:latin typeface="Times New Roman"/>
                <a:ea typeface="Times New Roman"/>
              </a:rPr>
              <a:t>тракта приема осуществляет процесс обработки группового цифрового ИКМ сигнала, полученного на выходе ОВГ, с целью получения из него группового АИМ-2 сигнала.  С выхода распределителя первичного цифрового сигнала (РПЦС) групповой ИКМ сигнала поступает на цифро-аналоговый преобразователь (ЦАП), где происходит его декодирование, т.е. формируется групповой АИМ-2 сигнал. </a:t>
            </a:r>
            <a:endParaRPr lang="ru-RU" dirty="0">
              <a:solidFill>
                <a:prstClr val="black"/>
              </a:solidFill>
            </a:endParaRPr>
          </a:p>
        </p:txBody>
      </p:sp>
    </p:spTree>
    <p:extLst>
      <p:ext uri="{BB962C8B-B14F-4D97-AF65-F5344CB8AC3E}">
        <p14:creationId xmlns:p14="http://schemas.microsoft.com/office/powerpoint/2010/main" val="112135336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833" y="260648"/>
            <a:ext cx="8784976" cy="4247317"/>
          </a:xfrm>
          <a:prstGeom prst="rect">
            <a:avLst/>
          </a:prstGeom>
        </p:spPr>
        <p:txBody>
          <a:bodyPr wrap="square">
            <a:spAutoFit/>
          </a:bodyPr>
          <a:lstStyle/>
          <a:p>
            <a:pPr marL="457200" algn="just">
              <a:lnSpc>
                <a:spcPct val="150000"/>
              </a:lnSpc>
              <a:spcAft>
                <a:spcPts val="1000"/>
              </a:spcAft>
              <a:tabLst>
                <a:tab pos="450215" algn="l"/>
                <a:tab pos="5048250" algn="l"/>
              </a:tabLst>
            </a:pPr>
            <a:r>
              <a:rPr lang="ru-RU" dirty="0">
                <a:solidFill>
                  <a:srgbClr val="000000"/>
                </a:solidFill>
                <a:latin typeface="Times New Roman"/>
                <a:ea typeface="Times New Roman"/>
                <a:cs typeface="Times New Roman"/>
              </a:rPr>
              <a:t>С помощью устройства разделения канальных сигналов (УРКС) и канальных селекторов (КС) осуществляется выделение канального АИМ сигнала. Для обеспечения синхронной и синфазной работы оборудования из группового ИКМ сигнала с помощью распределителя первичного цифрового сигнала (РПЦС)  выделяется синхросигнал, соответствующим образом обрабатывается приемником синхросигнал  (</a:t>
            </a:r>
            <a:r>
              <a:rPr lang="ru-RU" dirty="0" err="1">
                <a:solidFill>
                  <a:srgbClr val="000000"/>
                </a:solidFill>
                <a:latin typeface="Times New Roman"/>
                <a:ea typeface="Times New Roman"/>
                <a:cs typeface="Times New Roman"/>
              </a:rPr>
              <a:t>ПрСС</a:t>
            </a:r>
            <a:r>
              <a:rPr lang="ru-RU" dirty="0">
                <a:solidFill>
                  <a:srgbClr val="000000"/>
                </a:solidFill>
                <a:latin typeface="Times New Roman"/>
                <a:ea typeface="Times New Roman"/>
                <a:cs typeface="Times New Roman"/>
              </a:rPr>
              <a:t>), и осуществляет синхронизацию генераторного оборудования (ГО). Для нормальной работы приборов автоматических телефонных станций (АТС) с помощью РПЦС выделяются сигналы управления и взаимодействия (СУВ), которые обрабатываются приемником (</a:t>
            </a:r>
            <a:r>
              <a:rPr lang="ru-RU" dirty="0" err="1">
                <a:solidFill>
                  <a:srgbClr val="000000"/>
                </a:solidFill>
                <a:latin typeface="Times New Roman"/>
                <a:ea typeface="Times New Roman"/>
                <a:cs typeface="Times New Roman"/>
              </a:rPr>
              <a:t>ПрСУВ</a:t>
            </a:r>
            <a:r>
              <a:rPr lang="ru-RU" dirty="0">
                <a:solidFill>
                  <a:srgbClr val="000000"/>
                </a:solidFill>
                <a:latin typeface="Times New Roman"/>
                <a:ea typeface="Times New Roman"/>
                <a:cs typeface="Times New Roman"/>
              </a:rPr>
              <a:t>) и подаются на соответствующие приборы АТС.</a:t>
            </a:r>
            <a:endParaRPr lang="ru-RU" sz="1600" dirty="0">
              <a:solidFill>
                <a:prstClr val="black"/>
              </a:solidFill>
              <a:ea typeface="Times New Roman"/>
              <a:cs typeface="Times New Roman"/>
            </a:endParaRPr>
          </a:p>
        </p:txBody>
      </p:sp>
    </p:spTree>
    <p:extLst>
      <p:ext uri="{BB962C8B-B14F-4D97-AF65-F5344CB8AC3E}">
        <p14:creationId xmlns:p14="http://schemas.microsoft.com/office/powerpoint/2010/main" val="171157252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atin typeface="Times New Roman"/>
                <a:ea typeface="Times New Roman"/>
                <a:cs typeface="Times New Roman"/>
              </a:rPr>
              <a:t> </a:t>
            </a:r>
            <a:r>
              <a:rPr lang="ru-RU" sz="3100" b="1" i="1" dirty="0">
                <a:latin typeface="Times New Roman"/>
                <a:ea typeface="Times New Roman"/>
                <a:cs typeface="Times New Roman"/>
              </a:rPr>
              <a:t>ЛЕКЦИЯ №</a:t>
            </a:r>
            <a:r>
              <a:rPr lang="ru-RU" sz="3100" b="1" dirty="0">
                <a:latin typeface="Times New Roman"/>
                <a:ea typeface="Times New Roman"/>
                <a:cs typeface="Times New Roman"/>
              </a:rPr>
              <a:t> </a:t>
            </a:r>
            <a:r>
              <a:rPr lang="en-US" sz="3100" b="1" dirty="0" smtClean="0">
                <a:latin typeface="Times New Roman"/>
                <a:ea typeface="Times New Roman"/>
                <a:cs typeface="Times New Roman"/>
              </a:rPr>
              <a:t>14</a:t>
            </a:r>
            <a:r>
              <a:rPr lang="ru-RU" sz="3100" b="1" dirty="0" smtClean="0">
                <a:latin typeface="Times New Roman"/>
                <a:ea typeface="Times New Roman"/>
                <a:cs typeface="Times New Roman"/>
              </a:rPr>
              <a:t>.</a:t>
            </a:r>
            <a:r>
              <a:rPr lang="ru-RU" sz="3100" b="1" dirty="0" smtClean="0">
                <a:solidFill>
                  <a:srgbClr val="C00000"/>
                </a:solidFill>
                <a:latin typeface="Times New Roman"/>
                <a:ea typeface="Times New Roman"/>
                <a:cs typeface="Times New Roman"/>
              </a:rPr>
              <a:t>Формирование </a:t>
            </a:r>
            <a:r>
              <a:rPr lang="ru-RU" sz="3100" b="1" dirty="0">
                <a:solidFill>
                  <a:srgbClr val="C00000"/>
                </a:solidFill>
                <a:latin typeface="Times New Roman"/>
                <a:ea typeface="Times New Roman"/>
                <a:cs typeface="Times New Roman"/>
              </a:rPr>
              <a:t>структуры цикла передачи ЦСП.</a:t>
            </a:r>
            <a:endParaRPr lang="ru-RU" sz="3100" dirty="0">
              <a:solidFill>
                <a:srgbClr val="C00000"/>
              </a:solidFill>
            </a:endParaRPr>
          </a:p>
        </p:txBody>
      </p:sp>
      <p:sp>
        <p:nvSpPr>
          <p:cNvPr id="3" name="Объект 2"/>
          <p:cNvSpPr>
            <a:spLocks noGrp="1"/>
          </p:cNvSpPr>
          <p:nvPr>
            <p:ph idx="1"/>
          </p:nvPr>
        </p:nvSpPr>
        <p:spPr>
          <a:xfrm>
            <a:off x="467544" y="1700808"/>
            <a:ext cx="8229600" cy="4608512"/>
          </a:xfrm>
        </p:spPr>
        <p:txBody>
          <a:bodyPr>
            <a:normAutofit fontScale="55000" lnSpcReduction="20000"/>
          </a:bodyPr>
          <a:lstStyle/>
          <a:p>
            <a:pPr algn="just">
              <a:lnSpc>
                <a:spcPct val="150000"/>
              </a:lnSpc>
              <a:spcAft>
                <a:spcPts val="1000"/>
              </a:spcAft>
            </a:pPr>
            <a:r>
              <a:rPr lang="ru-RU" sz="3800" dirty="0">
                <a:latin typeface="Times New Roman" pitchFamily="18" charset="0"/>
                <a:ea typeface="Times New Roman"/>
                <a:cs typeface="Times New Roman" pitchFamily="18" charset="0"/>
              </a:rPr>
              <a:t> Первичный цифровой поток построен на основе </a:t>
            </a:r>
            <a:r>
              <a:rPr lang="ru-RU" sz="3800" dirty="0" smtClean="0">
                <a:latin typeface="Times New Roman" pitchFamily="18" charset="0"/>
                <a:ea typeface="Times New Roman"/>
                <a:cs typeface="Times New Roman" pitchFamily="18" charset="0"/>
              </a:rPr>
              <a:t>сверхциклов</a:t>
            </a:r>
            <a:r>
              <a:rPr lang="en-US" sz="3800" dirty="0" smtClean="0">
                <a:latin typeface="Times New Roman" pitchFamily="18" charset="0"/>
                <a:ea typeface="Times New Roman"/>
                <a:cs typeface="Times New Roman" pitchFamily="18" charset="0"/>
              </a:rPr>
              <a:t> (</a:t>
            </a:r>
            <a:r>
              <a:rPr lang="ru-RU" sz="3800" dirty="0" smtClean="0">
                <a:latin typeface="Times New Roman" pitchFamily="18" charset="0"/>
                <a:ea typeface="Times New Roman"/>
                <a:cs typeface="Times New Roman" pitchFamily="18" charset="0"/>
              </a:rPr>
              <a:t>СЦ), циклов  (Ц), </a:t>
            </a:r>
            <a:r>
              <a:rPr lang="ru-RU" sz="3800" dirty="0">
                <a:latin typeface="Times New Roman" pitchFamily="18" charset="0"/>
                <a:ea typeface="Times New Roman"/>
                <a:cs typeface="Times New Roman" pitchFamily="18" charset="0"/>
              </a:rPr>
              <a:t>канальных интервалов (КИ) и тактовых интервалов (ТИ). Канальный интервал – время, в течение которого предается один закодированный отсчет, тактовый интервал – время, в течение которого передается один разряд (символ) кода – нуль и единица.</a:t>
            </a:r>
          </a:p>
          <a:p>
            <a:pPr algn="just">
              <a:lnSpc>
                <a:spcPct val="150000"/>
              </a:lnSpc>
              <a:spcAft>
                <a:spcPts val="1000"/>
              </a:spcAft>
            </a:pPr>
            <a:r>
              <a:rPr lang="ru-RU" sz="3800" dirty="0">
                <a:latin typeface="Times New Roman" pitchFamily="18" charset="0"/>
                <a:ea typeface="Times New Roman"/>
                <a:cs typeface="Times New Roman" pitchFamily="18" charset="0"/>
              </a:rPr>
              <a:t>       Сверхцикл передачи (СЦ) соответствует минимальному интервалу времени, за который передается один отсчет каждого из сигнальных (СК) и каналов передачи аварийной сигнализации (потеря сверхцикловой или цикловой синхронизации</a:t>
            </a:r>
            <a:r>
              <a:rPr lang="ru-RU" sz="3800" dirty="0" smtClean="0">
                <a:latin typeface="Times New Roman" pitchFamily="18" charset="0"/>
                <a:ea typeface="Times New Roman"/>
                <a:cs typeface="Times New Roman" pitchFamily="18" charset="0"/>
              </a:rPr>
              <a:t>).</a:t>
            </a:r>
          </a:p>
          <a:p>
            <a:pPr algn="just">
              <a:lnSpc>
                <a:spcPct val="150000"/>
              </a:lnSpc>
              <a:spcAft>
                <a:spcPts val="1000"/>
              </a:spcAft>
            </a:pP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74879614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3" cstate="print"/>
          <a:stretch>
            <a:fillRect/>
          </a:stretch>
        </p:blipFill>
        <p:spPr>
          <a:xfrm>
            <a:off x="179512" y="201712"/>
            <a:ext cx="8856984" cy="6192688"/>
          </a:xfrm>
          <a:prstGeom prst="rect">
            <a:avLst/>
          </a:prstGeom>
        </p:spPr>
      </p:pic>
      <p:sp>
        <p:nvSpPr>
          <p:cNvPr id="3" name="Прямоугольник 2"/>
          <p:cNvSpPr/>
          <p:nvPr/>
        </p:nvSpPr>
        <p:spPr>
          <a:xfrm>
            <a:off x="323528" y="6381328"/>
            <a:ext cx="8568952" cy="369332"/>
          </a:xfrm>
          <a:prstGeom prst="rect">
            <a:avLst/>
          </a:prstGeom>
        </p:spPr>
        <p:txBody>
          <a:bodyPr wrap="square">
            <a:spAutoFit/>
          </a:bodyPr>
          <a:lstStyle/>
          <a:p>
            <a:r>
              <a:rPr lang="ru-RU" dirty="0">
                <a:solidFill>
                  <a:prstClr val="black"/>
                </a:solidFill>
                <a:latin typeface="Times New Roman"/>
                <a:ea typeface="Times New Roman"/>
                <a:cs typeface="Times New Roman"/>
              </a:rPr>
              <a:t> </a:t>
            </a:r>
            <a:r>
              <a:rPr lang="ru-RU" b="1" dirty="0" smtClean="0">
                <a:solidFill>
                  <a:prstClr val="black"/>
                </a:solidFill>
                <a:latin typeface="Times New Roman"/>
                <a:ea typeface="Times New Roman"/>
                <a:cs typeface="Times New Roman"/>
              </a:rPr>
              <a:t>Рис.</a:t>
            </a:r>
            <a:r>
              <a:rPr lang="en-US" b="1" dirty="0" smtClean="0">
                <a:solidFill>
                  <a:prstClr val="black"/>
                </a:solidFill>
                <a:latin typeface="Times New Roman"/>
                <a:ea typeface="Times New Roman"/>
                <a:cs typeface="Times New Roman"/>
              </a:rPr>
              <a:t>6</a:t>
            </a:r>
            <a:r>
              <a:rPr lang="ru-RU" b="1" dirty="0" smtClean="0">
                <a:solidFill>
                  <a:prstClr val="black"/>
                </a:solidFill>
                <a:latin typeface="Times New Roman"/>
                <a:ea typeface="Times New Roman"/>
                <a:cs typeface="Times New Roman"/>
              </a:rPr>
              <a:t>.1</a:t>
            </a:r>
            <a:r>
              <a:rPr lang="ru-RU" b="1" dirty="0">
                <a:solidFill>
                  <a:prstClr val="black"/>
                </a:solidFill>
                <a:latin typeface="Times New Roman"/>
                <a:ea typeface="Times New Roman"/>
                <a:cs typeface="Times New Roman"/>
              </a:rPr>
              <a:t>. Структура цикла и сверхцикла первичного цифрового потока Е1.</a:t>
            </a:r>
            <a:endParaRPr lang="ru-RU" b="1" dirty="0">
              <a:solidFill>
                <a:prstClr val="black"/>
              </a:solidFill>
            </a:endParaRPr>
          </a:p>
        </p:txBody>
      </p:sp>
    </p:spTree>
    <p:extLst>
      <p:ext uri="{BB962C8B-B14F-4D97-AF65-F5344CB8AC3E}">
        <p14:creationId xmlns:p14="http://schemas.microsoft.com/office/powerpoint/2010/main" val="1910155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4577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 name="Прямоугольник 1"/>
          <p:cNvSpPr/>
          <p:nvPr/>
        </p:nvSpPr>
        <p:spPr>
          <a:xfrm>
            <a:off x="220331" y="404664"/>
            <a:ext cx="8352928" cy="6324808"/>
          </a:xfrm>
          <a:prstGeom prst="rect">
            <a:avLst/>
          </a:prstGeom>
        </p:spPr>
        <p:txBody>
          <a:bodyPr wrap="square">
            <a:spAutoFit/>
          </a:bodyPr>
          <a:lstStyle/>
          <a:p>
            <a:pPr marL="12700" marR="12700" indent="527685" algn="just">
              <a:lnSpc>
                <a:spcPct val="150000"/>
              </a:lnSpc>
              <a:spcBef>
                <a:spcPts val="1800"/>
              </a:spcBef>
              <a:spcAft>
                <a:spcPts val="0"/>
              </a:spcAft>
            </a:pPr>
            <a:r>
              <a:rPr lang="ru-RU" sz="2000" dirty="0">
                <a:latin typeface="Times New Roman Tj"/>
                <a:ea typeface="Times New Roman"/>
              </a:rPr>
              <a:t>Необходимость модуляции сигнала связана с тем, что информация, преобразованная в электрический сигнал, имеет относительно низкую частоту, которая, как известно, плохо излучается. Модулированные ВЧ колебания, называемые радиосигналом, подаются в передающую антенну и возбуждают в окружающем пространстве электромагнитные волны. Небольшая часть энергии электромагнитных волн от передатчика достигает приемной антенны и создает в ней слабый модулированный ток высокой частоты</a:t>
            </a:r>
            <a:r>
              <a:rPr lang="ru-RU" sz="2000" dirty="0" smtClean="0">
                <a:latin typeface="Times New Roman Tj"/>
                <a:ea typeface="Times New Roman"/>
              </a:rPr>
              <a:t>.</a:t>
            </a:r>
            <a:endParaRPr lang="en-US" sz="2000" dirty="0" smtClean="0">
              <a:latin typeface="Times New Roman Tj"/>
              <a:ea typeface="Times New Roman"/>
            </a:endParaRPr>
          </a:p>
          <a:p>
            <a:pPr marL="12700" marR="12700" indent="520700" algn="just">
              <a:lnSpc>
                <a:spcPct val="150000"/>
              </a:lnSpc>
              <a:spcBef>
                <a:spcPts val="1800"/>
              </a:spcBef>
              <a:spcAft>
                <a:spcPts val="0"/>
              </a:spcAft>
            </a:pPr>
            <a:r>
              <a:rPr lang="ru-RU" sz="2000" dirty="0">
                <a:latin typeface="Times New Roman Tj"/>
                <a:ea typeface="Times New Roman"/>
              </a:rPr>
              <a:t>В приемнике ВЧ (</a:t>
            </a:r>
            <a:r>
              <a:rPr lang="ru-RU" sz="2000" dirty="0" err="1">
                <a:latin typeface="Times New Roman Tj"/>
                <a:ea typeface="Times New Roman"/>
              </a:rPr>
              <a:t>РПрУ</a:t>
            </a:r>
            <a:r>
              <a:rPr lang="ru-RU" sz="2000" dirty="0">
                <a:latin typeface="Times New Roman Tj"/>
                <a:ea typeface="Times New Roman"/>
              </a:rPr>
              <a:t>) модулированные колебания усиливаются и затем преобразуются в Детекторе (Дет) обратно в сигнал такого же вида, как полученный в пункте передачи от преобразователя. Такое преобразование называется детектированием. </a:t>
            </a:r>
            <a:endParaRPr lang="ru-RU" sz="2000" dirty="0">
              <a:effectLst/>
              <a:latin typeface="Times New Roman"/>
              <a:ea typeface="Times New Roman"/>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6695872"/>
          </a:xfrm>
          <a:prstGeom prst="rect">
            <a:avLst/>
          </a:prstGeom>
        </p:spPr>
        <p:txBody>
          <a:bodyPr wrap="square">
            <a:spAutoFit/>
          </a:bodyPr>
          <a:lstStyle/>
          <a:p>
            <a:pPr algn="just">
              <a:lnSpc>
                <a:spcPct val="150000"/>
              </a:lnSpc>
            </a:pPr>
            <a:r>
              <a:rPr lang="ru-RU" dirty="0">
                <a:solidFill>
                  <a:prstClr val="black"/>
                </a:solidFill>
                <a:latin typeface="Times New Roman"/>
                <a:ea typeface="Times New Roman"/>
                <a:cs typeface="Times New Roman"/>
              </a:rPr>
              <a:t> Каждый цикл подразделяется на 32 канальных интервала длительностью Т</a:t>
            </a:r>
            <a:r>
              <a:rPr lang="ru-RU" baseline="-25000" dirty="0">
                <a:solidFill>
                  <a:prstClr val="black"/>
                </a:solidFill>
                <a:latin typeface="Times New Roman"/>
                <a:ea typeface="Times New Roman"/>
                <a:cs typeface="Times New Roman"/>
              </a:rPr>
              <a:t>ки</a:t>
            </a:r>
            <a:r>
              <a:rPr lang="ru-RU" dirty="0">
                <a:solidFill>
                  <a:prstClr val="black"/>
                </a:solidFill>
                <a:latin typeface="Times New Roman"/>
                <a:ea typeface="Times New Roman"/>
                <a:cs typeface="Times New Roman"/>
              </a:rPr>
              <a:t> = 3,906 </a:t>
            </a:r>
            <a:r>
              <a:rPr lang="ru-RU" dirty="0" err="1">
                <a:solidFill>
                  <a:prstClr val="black"/>
                </a:solidFill>
                <a:latin typeface="Times New Roman"/>
                <a:ea typeface="Times New Roman"/>
                <a:cs typeface="Times New Roman"/>
              </a:rPr>
              <a:t>мкс</a:t>
            </a:r>
            <a:r>
              <a:rPr lang="ru-RU" dirty="0">
                <a:solidFill>
                  <a:prstClr val="black"/>
                </a:solidFill>
                <a:latin typeface="Times New Roman"/>
                <a:ea typeface="Times New Roman"/>
                <a:cs typeface="Times New Roman"/>
              </a:rPr>
              <a:t>. Из них 30 интервалов (КИ</a:t>
            </a:r>
            <a:r>
              <a:rPr lang="ru-RU" baseline="-25000" dirty="0">
                <a:solidFill>
                  <a:prstClr val="black"/>
                </a:solidFill>
                <a:latin typeface="Times New Roman"/>
                <a:ea typeface="Times New Roman"/>
                <a:cs typeface="Times New Roman"/>
              </a:rPr>
              <a:t>1</a:t>
            </a:r>
            <a:r>
              <a:rPr lang="ru-RU" dirty="0">
                <a:solidFill>
                  <a:prstClr val="black"/>
                </a:solidFill>
                <a:latin typeface="Times New Roman"/>
                <a:ea typeface="Times New Roman"/>
                <a:cs typeface="Times New Roman"/>
              </a:rPr>
              <a:t> – КИ</a:t>
            </a:r>
            <a:r>
              <a:rPr lang="ru-RU" baseline="-25000" dirty="0">
                <a:solidFill>
                  <a:prstClr val="black"/>
                </a:solidFill>
                <a:latin typeface="Times New Roman"/>
                <a:ea typeface="Times New Roman"/>
                <a:cs typeface="Times New Roman"/>
              </a:rPr>
              <a:t>15</a:t>
            </a:r>
            <a:r>
              <a:rPr lang="ru-RU" dirty="0">
                <a:solidFill>
                  <a:prstClr val="black"/>
                </a:solidFill>
                <a:latin typeface="Times New Roman"/>
                <a:ea typeface="Times New Roman"/>
                <a:cs typeface="Times New Roman"/>
              </a:rPr>
              <a:t> и КИ</a:t>
            </a:r>
            <a:r>
              <a:rPr lang="ru-RU" baseline="-25000" dirty="0">
                <a:solidFill>
                  <a:prstClr val="black"/>
                </a:solidFill>
                <a:latin typeface="Times New Roman"/>
                <a:ea typeface="Times New Roman"/>
                <a:cs typeface="Times New Roman"/>
              </a:rPr>
              <a:t>17</a:t>
            </a:r>
            <a:r>
              <a:rPr lang="ru-RU" dirty="0">
                <a:solidFill>
                  <a:prstClr val="black"/>
                </a:solidFill>
                <a:latin typeface="Times New Roman"/>
                <a:ea typeface="Times New Roman"/>
                <a:cs typeface="Times New Roman"/>
              </a:rPr>
              <a:t>- КИ</a:t>
            </a:r>
            <a:r>
              <a:rPr lang="ru-RU" baseline="-25000" dirty="0">
                <a:solidFill>
                  <a:prstClr val="black"/>
                </a:solidFill>
                <a:latin typeface="Times New Roman"/>
                <a:ea typeface="Times New Roman"/>
                <a:cs typeface="Times New Roman"/>
              </a:rPr>
              <a:t>31</a:t>
            </a:r>
            <a:r>
              <a:rPr lang="ru-RU" dirty="0">
                <a:solidFill>
                  <a:prstClr val="black"/>
                </a:solidFill>
                <a:latin typeface="Times New Roman"/>
                <a:ea typeface="Times New Roman"/>
                <a:cs typeface="Times New Roman"/>
              </a:rPr>
              <a:t>) отводятся для передачи сигналов по основному цифровому каналу (ОЦК). Каждый КИ состоит из восьми разрядных интервалов – РИ – 1,2,3,…,7,8, длительность которых </a:t>
            </a:r>
            <a:r>
              <a:rPr lang="ru-RU" dirty="0" err="1">
                <a:solidFill>
                  <a:prstClr val="black"/>
                </a:solidFill>
                <a:latin typeface="Times New Roman"/>
                <a:ea typeface="Times New Roman"/>
                <a:cs typeface="Times New Roman"/>
              </a:rPr>
              <a:t>Т</a:t>
            </a:r>
            <a:r>
              <a:rPr lang="ru-RU" baseline="-25000" dirty="0" err="1">
                <a:solidFill>
                  <a:prstClr val="black"/>
                </a:solidFill>
                <a:latin typeface="Times New Roman"/>
                <a:ea typeface="Times New Roman"/>
                <a:cs typeface="Times New Roman"/>
              </a:rPr>
              <a:t>р</a:t>
            </a:r>
            <a:r>
              <a:rPr lang="ru-RU" dirty="0">
                <a:solidFill>
                  <a:prstClr val="black"/>
                </a:solidFill>
                <a:latin typeface="Times New Roman"/>
                <a:ea typeface="Times New Roman"/>
                <a:cs typeface="Times New Roman"/>
              </a:rPr>
              <a:t> = 488 </a:t>
            </a:r>
            <a:r>
              <a:rPr lang="ru-RU" dirty="0" err="1">
                <a:solidFill>
                  <a:prstClr val="black"/>
                </a:solidFill>
                <a:latin typeface="Times New Roman"/>
                <a:ea typeface="Times New Roman"/>
                <a:cs typeface="Times New Roman"/>
              </a:rPr>
              <a:t>нс</a:t>
            </a:r>
            <a:r>
              <a:rPr lang="ru-RU" dirty="0">
                <a:solidFill>
                  <a:prstClr val="black"/>
                </a:solidFill>
                <a:latin typeface="Times New Roman"/>
                <a:ea typeface="Times New Roman"/>
                <a:cs typeface="Times New Roman"/>
              </a:rPr>
              <a:t>. Половина разрядного интервала может быть занята передачей единицы – прямоугольного импульса длительностью </a:t>
            </a:r>
            <a:r>
              <a:rPr lang="ru-RU" dirty="0" err="1" smtClean="0">
                <a:solidFill>
                  <a:prstClr val="black"/>
                </a:solidFill>
                <a:latin typeface="Times New Roman"/>
                <a:ea typeface="Times New Roman"/>
                <a:cs typeface="Times New Roman"/>
              </a:rPr>
              <a:t>τ</a:t>
            </a:r>
            <a:r>
              <a:rPr lang="ru-RU" baseline="-25000" dirty="0" err="1" smtClean="0">
                <a:solidFill>
                  <a:prstClr val="black"/>
                </a:solidFill>
                <a:latin typeface="Times New Roman"/>
                <a:ea typeface="Times New Roman"/>
                <a:cs typeface="Times New Roman"/>
              </a:rPr>
              <a:t>и</a:t>
            </a:r>
            <a:r>
              <a:rPr lang="ru-RU" dirty="0" smtClean="0">
                <a:solidFill>
                  <a:prstClr val="black"/>
                </a:solidFill>
                <a:latin typeface="Times New Roman"/>
                <a:ea typeface="Times New Roman"/>
                <a:cs typeface="Times New Roman"/>
              </a:rPr>
              <a:t> </a:t>
            </a:r>
            <a:r>
              <a:rPr lang="ru-RU" dirty="0">
                <a:solidFill>
                  <a:prstClr val="black"/>
                </a:solidFill>
                <a:latin typeface="Times New Roman"/>
                <a:ea typeface="Times New Roman"/>
                <a:cs typeface="Times New Roman"/>
              </a:rPr>
              <a:t>= 244 </a:t>
            </a:r>
            <a:r>
              <a:rPr lang="ru-RU" dirty="0" err="1">
                <a:solidFill>
                  <a:prstClr val="black"/>
                </a:solidFill>
                <a:latin typeface="Times New Roman"/>
                <a:ea typeface="Times New Roman"/>
                <a:cs typeface="Times New Roman"/>
              </a:rPr>
              <a:t>нс</a:t>
            </a:r>
            <a:r>
              <a:rPr lang="ru-RU" dirty="0">
                <a:solidFill>
                  <a:prstClr val="black"/>
                </a:solidFill>
                <a:latin typeface="Times New Roman"/>
                <a:ea typeface="Times New Roman"/>
                <a:cs typeface="Times New Roman"/>
              </a:rPr>
              <a:t>. При передаче нуля импульс в разрядном интервале отсутствует. Интервалы КИ</a:t>
            </a:r>
            <a:r>
              <a:rPr lang="ru-RU" baseline="-25000" dirty="0">
                <a:solidFill>
                  <a:prstClr val="black"/>
                </a:solidFill>
                <a:latin typeface="Times New Roman"/>
                <a:ea typeface="Times New Roman"/>
                <a:cs typeface="Times New Roman"/>
              </a:rPr>
              <a:t>0</a:t>
            </a:r>
            <a:r>
              <a:rPr lang="ru-RU" dirty="0">
                <a:solidFill>
                  <a:prstClr val="black"/>
                </a:solidFill>
                <a:latin typeface="Times New Roman"/>
                <a:ea typeface="Times New Roman"/>
                <a:cs typeface="Times New Roman"/>
              </a:rPr>
              <a:t> в четных циклах предназначаются для передачи циклового синхросигнала – ЦСС, имеющего вид 0011011 и занимающего разрядные интервалы 2-8. В 1-м разрядном интервале Х всех циклов передается информация постоянно действующего канала передачи дискретной   информации (ПДИ). В нечетных циклах 3-й (А) и 6-й (3) разрядные интервалы используются для передачи информации о потере цикловой синхронизации (</a:t>
            </a:r>
            <a:r>
              <a:rPr lang="ru-RU" i="1" dirty="0">
                <a:solidFill>
                  <a:prstClr val="black"/>
                </a:solidFill>
                <a:latin typeface="Times New Roman"/>
                <a:ea typeface="Times New Roman"/>
                <a:cs typeface="Times New Roman"/>
              </a:rPr>
              <a:t>Авария ЦС</a:t>
            </a:r>
            <a:r>
              <a:rPr lang="ru-RU" dirty="0">
                <a:solidFill>
                  <a:prstClr val="black"/>
                </a:solidFill>
                <a:latin typeface="Times New Roman"/>
                <a:ea typeface="Times New Roman"/>
                <a:cs typeface="Times New Roman"/>
              </a:rPr>
              <a:t>) и контроля снижения остаточного затухания каналов (</a:t>
            </a:r>
            <a:r>
              <a:rPr lang="ru-RU" i="1" dirty="0">
                <a:solidFill>
                  <a:prstClr val="black"/>
                </a:solidFill>
                <a:latin typeface="Times New Roman"/>
                <a:ea typeface="Times New Roman"/>
                <a:cs typeface="Times New Roman"/>
              </a:rPr>
              <a:t>Ост. Затухание</a:t>
            </a:r>
            <a:r>
              <a:rPr lang="ru-RU" dirty="0">
                <a:solidFill>
                  <a:prstClr val="black"/>
                </a:solidFill>
                <a:latin typeface="Times New Roman"/>
                <a:ea typeface="Times New Roman"/>
                <a:cs typeface="Times New Roman"/>
              </a:rPr>
              <a:t>) до значения. При котором в них может возникнуть самовозбуждение. Разрядные интервалы 4,5,7 и 8 являются свободными (х), их занимают единичными сигналами для улучшения работы выделителей тактовой частоты.</a:t>
            </a:r>
            <a:endParaRPr lang="ru-RU" dirty="0">
              <a:solidFill>
                <a:prstClr val="black"/>
              </a:solidFill>
            </a:endParaRPr>
          </a:p>
        </p:txBody>
      </p:sp>
    </p:spTree>
    <p:extLst>
      <p:ext uri="{BB962C8B-B14F-4D97-AF65-F5344CB8AC3E}">
        <p14:creationId xmlns:p14="http://schemas.microsoft.com/office/powerpoint/2010/main" val="230374362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010" y="116631"/>
            <a:ext cx="9036496" cy="6740307"/>
          </a:xfrm>
          <a:prstGeom prst="rect">
            <a:avLst/>
          </a:prstGeom>
        </p:spPr>
        <p:txBody>
          <a:bodyPr wrap="square">
            <a:spAutoFit/>
          </a:bodyPr>
          <a:lstStyle/>
          <a:p>
            <a:pPr algn="just">
              <a:lnSpc>
                <a:spcPct val="150000"/>
              </a:lnSpc>
            </a:pPr>
            <a:r>
              <a:rPr lang="ru-RU" sz="2400" dirty="0">
                <a:solidFill>
                  <a:prstClr val="black"/>
                </a:solidFill>
                <a:latin typeface="Times New Roman"/>
                <a:ea typeface="Times New Roman"/>
                <a:cs typeface="Times New Roman"/>
              </a:rPr>
              <a:t> В интервале </a:t>
            </a:r>
            <a:r>
              <a:rPr lang="ru-RU" sz="2400" i="1" dirty="0">
                <a:solidFill>
                  <a:prstClr val="black"/>
                </a:solidFill>
                <a:latin typeface="Times New Roman"/>
                <a:ea typeface="Times New Roman"/>
                <a:cs typeface="Times New Roman"/>
              </a:rPr>
              <a:t>КИ</a:t>
            </a:r>
            <a:r>
              <a:rPr lang="ru-RU" sz="2400" baseline="-25000" dirty="0">
                <a:solidFill>
                  <a:prstClr val="black"/>
                </a:solidFill>
                <a:latin typeface="Times New Roman"/>
                <a:ea typeface="Times New Roman"/>
                <a:cs typeface="Times New Roman"/>
              </a:rPr>
              <a:t>16</a:t>
            </a:r>
            <a:r>
              <a:rPr lang="ru-RU" sz="2400" dirty="0">
                <a:solidFill>
                  <a:prstClr val="black"/>
                </a:solidFill>
                <a:latin typeface="Times New Roman"/>
                <a:ea typeface="Times New Roman"/>
                <a:cs typeface="Times New Roman"/>
              </a:rPr>
              <a:t> нулевого цикла (Ц</a:t>
            </a:r>
            <a:r>
              <a:rPr lang="ru-RU" sz="2400" baseline="-25000" dirty="0">
                <a:solidFill>
                  <a:prstClr val="black"/>
                </a:solidFill>
                <a:latin typeface="Times New Roman"/>
                <a:ea typeface="Times New Roman"/>
                <a:cs typeface="Times New Roman"/>
              </a:rPr>
              <a:t>0</a:t>
            </a:r>
            <a:r>
              <a:rPr lang="ru-RU" sz="2400" dirty="0">
                <a:solidFill>
                  <a:prstClr val="black"/>
                </a:solidFill>
                <a:latin typeface="Times New Roman"/>
                <a:ea typeface="Times New Roman"/>
                <a:cs typeface="Times New Roman"/>
              </a:rPr>
              <a:t>) передается сигнал сверхцикловой синхронизации вида 0000 (1-4 разрядные интервалы), а также сигнал о потере сверхцикловой синхронизации (6-й разрядный интервал У–Авария СЦС). Остальные три разрядных интервала свободны (х). В канальном интервале КИ</a:t>
            </a:r>
            <a:r>
              <a:rPr lang="ru-RU" sz="2400" baseline="-25000" dirty="0">
                <a:solidFill>
                  <a:prstClr val="black"/>
                </a:solidFill>
                <a:latin typeface="Times New Roman"/>
                <a:ea typeface="Times New Roman"/>
                <a:cs typeface="Times New Roman"/>
              </a:rPr>
              <a:t>16</a:t>
            </a:r>
            <a:r>
              <a:rPr lang="ru-RU" sz="2400" dirty="0">
                <a:solidFill>
                  <a:prstClr val="black"/>
                </a:solidFill>
                <a:latin typeface="Times New Roman"/>
                <a:ea typeface="Times New Roman"/>
                <a:cs typeface="Times New Roman"/>
              </a:rPr>
              <a:t> остальных циклов (Ц</a:t>
            </a:r>
            <a:r>
              <a:rPr lang="ru-RU" sz="2400" baseline="-25000" dirty="0">
                <a:solidFill>
                  <a:prstClr val="black"/>
                </a:solidFill>
                <a:latin typeface="Times New Roman"/>
                <a:ea typeface="Times New Roman"/>
                <a:cs typeface="Times New Roman"/>
              </a:rPr>
              <a:t>1</a:t>
            </a:r>
            <a:r>
              <a:rPr lang="ru-RU" sz="2400" dirty="0">
                <a:solidFill>
                  <a:prstClr val="black"/>
                </a:solidFill>
                <a:latin typeface="Times New Roman"/>
                <a:ea typeface="Times New Roman"/>
                <a:cs typeface="Times New Roman"/>
              </a:rPr>
              <a:t> – Ц</a:t>
            </a:r>
            <a:r>
              <a:rPr lang="ru-RU" sz="2400" baseline="-25000" dirty="0">
                <a:solidFill>
                  <a:prstClr val="black"/>
                </a:solidFill>
                <a:latin typeface="Times New Roman"/>
                <a:ea typeface="Times New Roman"/>
                <a:cs typeface="Times New Roman"/>
              </a:rPr>
              <a:t>15</a:t>
            </a:r>
            <a:r>
              <a:rPr lang="ru-RU" sz="2400" dirty="0">
                <a:solidFill>
                  <a:prstClr val="black"/>
                </a:solidFill>
                <a:latin typeface="Times New Roman"/>
                <a:ea typeface="Times New Roman"/>
                <a:cs typeface="Times New Roman"/>
              </a:rPr>
              <a:t>) передаются сигналы управления и взаимодействия (СУВ) приборами АТС, причем в Ц</a:t>
            </a:r>
            <a:r>
              <a:rPr lang="ru-RU" sz="2400" baseline="-25000" dirty="0">
                <a:solidFill>
                  <a:prstClr val="black"/>
                </a:solidFill>
                <a:latin typeface="Times New Roman"/>
                <a:ea typeface="Times New Roman"/>
                <a:cs typeface="Times New Roman"/>
              </a:rPr>
              <a:t>1</a:t>
            </a:r>
            <a:r>
              <a:rPr lang="ru-RU" sz="2400" dirty="0">
                <a:solidFill>
                  <a:prstClr val="black"/>
                </a:solidFill>
                <a:latin typeface="Times New Roman"/>
                <a:ea typeface="Times New Roman"/>
                <a:cs typeface="Times New Roman"/>
              </a:rPr>
              <a:t> – Ц</a:t>
            </a:r>
            <a:r>
              <a:rPr lang="ru-RU" sz="2400" baseline="-25000" dirty="0">
                <a:solidFill>
                  <a:prstClr val="black"/>
                </a:solidFill>
                <a:latin typeface="Times New Roman"/>
                <a:ea typeface="Times New Roman"/>
                <a:cs typeface="Times New Roman"/>
              </a:rPr>
              <a:t>15</a:t>
            </a:r>
            <a:r>
              <a:rPr lang="ru-RU" sz="2400" dirty="0">
                <a:solidFill>
                  <a:prstClr val="black"/>
                </a:solidFill>
                <a:latin typeface="Times New Roman"/>
                <a:ea typeface="Times New Roman"/>
                <a:cs typeface="Times New Roman"/>
              </a:rPr>
              <a:t> на позициях 1-го и 2-го разрядных интервалов передаются сигналы 1- 15 каналов тональной частоты, на позициях 5-го и 6-го интервалов передаются сигналы для 17 – 31 каналов и т.д. Разрядные интервалы 3,4,7 и 8 свободны, но могут быть использованы для организации сервисных каналов различного назначения.</a:t>
            </a:r>
            <a:endParaRPr lang="ru-RU" sz="2400" dirty="0">
              <a:solidFill>
                <a:prstClr val="black"/>
              </a:solidFill>
            </a:endParaRPr>
          </a:p>
        </p:txBody>
      </p:sp>
    </p:spTree>
    <p:extLst>
      <p:ext uri="{BB962C8B-B14F-4D97-AF65-F5344CB8AC3E}">
        <p14:creationId xmlns:p14="http://schemas.microsoft.com/office/powerpoint/2010/main" val="223357498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04664"/>
            <a:ext cx="8784976" cy="5559214"/>
          </a:xfrm>
          <a:prstGeom prst="rect">
            <a:avLst/>
          </a:prstGeom>
        </p:spPr>
        <p:txBody>
          <a:bodyPr wrap="square">
            <a:spAutoFit/>
          </a:bodyPr>
          <a:lstStyle/>
          <a:p>
            <a:pPr algn="just">
              <a:lnSpc>
                <a:spcPct val="150000"/>
              </a:lnSpc>
              <a:spcAft>
                <a:spcPts val="1000"/>
              </a:spcAft>
            </a:pPr>
            <a:r>
              <a:rPr lang="ru-RU" sz="3200" dirty="0">
                <a:solidFill>
                  <a:prstClr val="black"/>
                </a:solidFill>
                <a:latin typeface="Times New Roman" pitchFamily="18" charset="0"/>
                <a:ea typeface="Times New Roman"/>
                <a:cs typeface="Times New Roman" pitchFamily="18" charset="0"/>
              </a:rPr>
              <a:t> В цикле размещается 32 х 8 = 256 символов или </a:t>
            </a:r>
            <a:r>
              <a:rPr lang="en-US" sz="3200" dirty="0">
                <a:solidFill>
                  <a:prstClr val="black"/>
                </a:solidFill>
                <a:latin typeface="Times New Roman" pitchFamily="18" charset="0"/>
                <a:ea typeface="Times New Roman"/>
                <a:cs typeface="Times New Roman" pitchFamily="18" charset="0"/>
              </a:rPr>
              <a:t>N</a:t>
            </a:r>
            <a:r>
              <a:rPr lang="ru-RU" sz="3200" baseline="-25000" dirty="0">
                <a:solidFill>
                  <a:prstClr val="black"/>
                </a:solidFill>
                <a:latin typeface="Times New Roman" pitchFamily="18" charset="0"/>
                <a:ea typeface="Times New Roman"/>
                <a:cs typeface="Times New Roman" pitchFamily="18" charset="0"/>
              </a:rPr>
              <a:t>б</a:t>
            </a:r>
            <a:r>
              <a:rPr lang="ru-RU" sz="3200" dirty="0">
                <a:solidFill>
                  <a:prstClr val="black"/>
                </a:solidFill>
                <a:latin typeface="Times New Roman" pitchFamily="18" charset="0"/>
                <a:ea typeface="Times New Roman"/>
                <a:cs typeface="Times New Roman" pitchFamily="18" charset="0"/>
              </a:rPr>
              <a:t> = 32 байта. Скорость цифрового потока, в самом общем случае, может быть рассчитана по формуле </a:t>
            </a:r>
          </a:p>
          <a:p>
            <a:pPr algn="just">
              <a:lnSpc>
                <a:spcPct val="150000"/>
              </a:lnSpc>
              <a:spcAft>
                <a:spcPts val="1000"/>
              </a:spcAft>
            </a:pPr>
            <a:r>
              <a:rPr lang="ru-RU" sz="3200" dirty="0">
                <a:solidFill>
                  <a:prstClr val="black"/>
                </a:solidFill>
                <a:latin typeface="Times New Roman" pitchFamily="18" charset="0"/>
                <a:ea typeface="Times New Roman"/>
                <a:cs typeface="Times New Roman" pitchFamily="18" charset="0"/>
              </a:rPr>
              <a:t> С  = 0,064*</a:t>
            </a:r>
            <a:r>
              <a:rPr lang="en-US" sz="3200" dirty="0">
                <a:solidFill>
                  <a:prstClr val="black"/>
                </a:solidFill>
                <a:latin typeface="Times New Roman" pitchFamily="18" charset="0"/>
                <a:ea typeface="Times New Roman"/>
                <a:cs typeface="Times New Roman" pitchFamily="18" charset="0"/>
              </a:rPr>
              <a:t>N</a:t>
            </a:r>
            <a:r>
              <a:rPr lang="ru-RU" sz="3200" baseline="-25000" dirty="0">
                <a:solidFill>
                  <a:prstClr val="black"/>
                </a:solidFill>
                <a:latin typeface="Times New Roman" pitchFamily="18" charset="0"/>
                <a:ea typeface="Times New Roman"/>
                <a:cs typeface="Times New Roman" pitchFamily="18" charset="0"/>
              </a:rPr>
              <a:t>б</a:t>
            </a:r>
            <a:r>
              <a:rPr lang="ru-RU" sz="3200" dirty="0">
                <a:solidFill>
                  <a:prstClr val="black"/>
                </a:solidFill>
                <a:latin typeface="Times New Roman" pitchFamily="18" charset="0"/>
                <a:ea typeface="Times New Roman"/>
                <a:cs typeface="Times New Roman" pitchFamily="18" charset="0"/>
              </a:rPr>
              <a:t>, Мбит/с.</a:t>
            </a:r>
          </a:p>
          <a:p>
            <a:pPr algn="just">
              <a:lnSpc>
                <a:spcPct val="150000"/>
              </a:lnSpc>
              <a:spcAft>
                <a:spcPts val="1000"/>
              </a:spcAft>
            </a:pPr>
            <a:r>
              <a:rPr lang="ru-RU" sz="3200" dirty="0">
                <a:solidFill>
                  <a:prstClr val="black"/>
                </a:solidFill>
                <a:latin typeface="Times New Roman" pitchFamily="18" charset="0"/>
                <a:ea typeface="Times New Roman"/>
                <a:cs typeface="Times New Roman" pitchFamily="18" charset="0"/>
              </a:rPr>
              <a:t>  Для потока Е1 скорость равна </a:t>
            </a:r>
          </a:p>
          <a:p>
            <a:pPr algn="just">
              <a:lnSpc>
                <a:spcPct val="150000"/>
              </a:lnSpc>
              <a:spcAft>
                <a:spcPts val="1000"/>
              </a:spcAft>
            </a:pPr>
            <a:r>
              <a:rPr lang="ru-RU" sz="3200" dirty="0">
                <a:solidFill>
                  <a:prstClr val="black"/>
                </a:solidFill>
                <a:latin typeface="Times New Roman" pitchFamily="18" charset="0"/>
                <a:ea typeface="Times New Roman"/>
                <a:cs typeface="Times New Roman" pitchFamily="18" charset="0"/>
              </a:rPr>
              <a:t>С</a:t>
            </a:r>
            <a:r>
              <a:rPr lang="ru-RU" sz="3200" baseline="-25000" dirty="0">
                <a:solidFill>
                  <a:prstClr val="black"/>
                </a:solidFill>
                <a:latin typeface="Times New Roman" pitchFamily="18" charset="0"/>
                <a:ea typeface="Times New Roman"/>
                <a:cs typeface="Times New Roman" pitchFamily="18" charset="0"/>
              </a:rPr>
              <a:t>Е1</a:t>
            </a:r>
            <a:r>
              <a:rPr lang="ru-RU" sz="3200" dirty="0">
                <a:solidFill>
                  <a:prstClr val="black"/>
                </a:solidFill>
                <a:latin typeface="Times New Roman" pitchFamily="18" charset="0"/>
                <a:ea typeface="Times New Roman"/>
                <a:cs typeface="Times New Roman" pitchFamily="18" charset="0"/>
              </a:rPr>
              <a:t> = 0,064*</a:t>
            </a:r>
            <a:r>
              <a:rPr lang="en-US" sz="3200" dirty="0">
                <a:solidFill>
                  <a:prstClr val="black"/>
                </a:solidFill>
                <a:latin typeface="Times New Roman" pitchFamily="18" charset="0"/>
                <a:ea typeface="Times New Roman"/>
                <a:cs typeface="Times New Roman" pitchFamily="18" charset="0"/>
              </a:rPr>
              <a:t>N</a:t>
            </a:r>
            <a:r>
              <a:rPr lang="ru-RU" sz="3200" baseline="-25000" dirty="0">
                <a:solidFill>
                  <a:prstClr val="black"/>
                </a:solidFill>
                <a:latin typeface="Times New Roman" pitchFamily="18" charset="0"/>
                <a:ea typeface="Times New Roman"/>
                <a:cs typeface="Times New Roman" pitchFamily="18" charset="0"/>
              </a:rPr>
              <a:t>б</a:t>
            </a:r>
            <a:r>
              <a:rPr lang="ru-RU" sz="3200" dirty="0">
                <a:solidFill>
                  <a:prstClr val="black"/>
                </a:solidFill>
                <a:latin typeface="Times New Roman" pitchFamily="18" charset="0"/>
                <a:ea typeface="Times New Roman"/>
                <a:cs typeface="Times New Roman" pitchFamily="18" charset="0"/>
              </a:rPr>
              <a:t>= 0,064*32 = 2.048, Мбит/с</a:t>
            </a:r>
            <a:endParaRPr lang="ru-RU"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3038157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10" name="Picture 2" descr="https://cf3.ppt-online.org/files3/slide/7/7UA81XIPhO9b04sdMkmBDNza5TiLoQVpHcntwq/slide-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55" y="260648"/>
            <a:ext cx="8793333"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53735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712968" cy="6278642"/>
          </a:xfrm>
          <a:prstGeom prst="rect">
            <a:avLst/>
          </a:prstGeom>
        </p:spPr>
        <p:txBody>
          <a:bodyPr wrap="square">
            <a:spAutoFit/>
          </a:bodyPr>
          <a:lstStyle/>
          <a:p>
            <a:pPr marL="12700" indent="-342900" algn="ctr">
              <a:spcBef>
                <a:spcPts val="1800"/>
              </a:spcBef>
              <a:spcAft>
                <a:spcPts val="0"/>
              </a:spcAft>
            </a:pPr>
            <a:r>
              <a:rPr lang="ru-RU" sz="2100" b="1" dirty="0">
                <a:latin typeface="Times New Roman" pitchFamily="18" charset="0"/>
                <a:ea typeface="Times New Roman"/>
                <a:cs typeface="Times New Roman" pitchFamily="18" charset="0"/>
              </a:rPr>
              <a:t>ТЕМА </a:t>
            </a:r>
            <a:r>
              <a:rPr lang="en-US" sz="2100" b="1" dirty="0" smtClean="0">
                <a:latin typeface="Times New Roman" pitchFamily="18" charset="0"/>
                <a:ea typeface="Times New Roman"/>
                <a:cs typeface="Times New Roman" pitchFamily="18" charset="0"/>
              </a:rPr>
              <a:t>1</a:t>
            </a:r>
            <a:r>
              <a:rPr lang="ru-RU" sz="2100" b="1" dirty="0" smtClean="0">
                <a:latin typeface="Times New Roman" pitchFamily="18" charset="0"/>
                <a:ea typeface="Times New Roman"/>
                <a:cs typeface="Times New Roman" pitchFamily="18" charset="0"/>
              </a:rPr>
              <a:t>5</a:t>
            </a:r>
            <a:r>
              <a:rPr lang="ru-RU" sz="2100" b="1" dirty="0">
                <a:latin typeface="Times New Roman" pitchFamily="18" charset="0"/>
                <a:ea typeface="Times New Roman"/>
                <a:cs typeface="Times New Roman" pitchFamily="18" charset="0"/>
              </a:rPr>
              <a:t>. АЦП, ИКМ, СКРЕМБЛИРОВАНИЕ</a:t>
            </a:r>
            <a:endParaRPr lang="ru-RU" sz="2100" dirty="0">
              <a:latin typeface="Times New Roman" pitchFamily="18" charset="0"/>
              <a:ea typeface="Times New Roman"/>
              <a:cs typeface="Times New Roman" pitchFamily="18" charset="0"/>
            </a:endParaRPr>
          </a:p>
          <a:p>
            <a:pPr marL="12700" marR="25400" indent="-342900" algn="just">
              <a:spcBef>
                <a:spcPts val="1800"/>
              </a:spcBef>
              <a:spcAft>
                <a:spcPts val="0"/>
              </a:spcAft>
            </a:pPr>
            <a:r>
              <a:rPr lang="en-US" sz="2100" b="1" u="sng" dirty="0" smtClean="0">
                <a:solidFill>
                  <a:srgbClr val="000000"/>
                </a:solidFill>
                <a:latin typeface="Times New Roman" pitchFamily="18" charset="0"/>
                <a:ea typeface="Times New Roman"/>
                <a:cs typeface="Times New Roman" pitchFamily="18" charset="0"/>
              </a:rPr>
              <a:t>  </a:t>
            </a:r>
            <a:r>
              <a:rPr lang="ru-RU" sz="2100" b="1" u="sng" dirty="0" smtClean="0">
                <a:solidFill>
                  <a:srgbClr val="000000"/>
                </a:solidFill>
                <a:latin typeface="Times New Roman" pitchFamily="18" charset="0"/>
                <a:ea typeface="Times New Roman"/>
                <a:cs typeface="Times New Roman" pitchFamily="18" charset="0"/>
              </a:rPr>
              <a:t>Краткая </a:t>
            </a:r>
            <a:r>
              <a:rPr lang="ru-RU" sz="2100" b="1" u="sng" dirty="0">
                <a:solidFill>
                  <a:srgbClr val="000000"/>
                </a:solidFill>
                <a:latin typeface="Times New Roman" pitchFamily="18" charset="0"/>
                <a:ea typeface="Times New Roman"/>
                <a:cs typeface="Times New Roman" pitchFamily="18" charset="0"/>
              </a:rPr>
              <a:t>аннотация лекции</a:t>
            </a:r>
            <a:r>
              <a:rPr lang="ru-RU" sz="2100" b="1" dirty="0">
                <a:latin typeface="Times New Roman" pitchFamily="18" charset="0"/>
                <a:ea typeface="Times New Roman"/>
                <a:cs typeface="Times New Roman" pitchFamily="18" charset="0"/>
              </a:rPr>
              <a:t>:</a:t>
            </a:r>
            <a:r>
              <a:rPr lang="ru-RU" sz="2100" dirty="0">
                <a:latin typeface="Times New Roman" pitchFamily="18" charset="0"/>
                <a:ea typeface="Times New Roman"/>
                <a:cs typeface="Times New Roman" pitchFamily="18" charset="0"/>
              </a:rPr>
              <a:t> приведены элементы и устройства цифровых систем передачи, структурная схема систем с ИКМ, описаны принципы нелинейного кодирования речевых сигналов и основы скремблирования.</a:t>
            </a:r>
          </a:p>
          <a:p>
            <a:pPr marL="12700" marR="25400" indent="-342900" algn="just">
              <a:lnSpc>
                <a:spcPct val="150000"/>
              </a:lnSpc>
              <a:spcBef>
                <a:spcPts val="1800"/>
              </a:spcBef>
              <a:spcAft>
                <a:spcPts val="0"/>
              </a:spcAft>
            </a:pPr>
            <a:r>
              <a:rPr lang="en-US" sz="2100" b="1" u="sng" dirty="0" smtClean="0">
                <a:solidFill>
                  <a:srgbClr val="000000"/>
                </a:solidFill>
                <a:latin typeface="Times New Roman" pitchFamily="18" charset="0"/>
                <a:ea typeface="Times New Roman"/>
                <a:cs typeface="Times New Roman" pitchFamily="18" charset="0"/>
              </a:rPr>
              <a:t> </a:t>
            </a:r>
            <a:r>
              <a:rPr lang="ru-RU" sz="2100" b="1" u="sng" dirty="0" smtClean="0">
                <a:solidFill>
                  <a:srgbClr val="000000"/>
                </a:solidFill>
                <a:latin typeface="Times New Roman" pitchFamily="18" charset="0"/>
                <a:ea typeface="Times New Roman"/>
                <a:cs typeface="Times New Roman" pitchFamily="18" charset="0"/>
              </a:rPr>
              <a:t>Цель </a:t>
            </a:r>
            <a:r>
              <a:rPr lang="ru-RU" sz="2100" b="1" u="sng" dirty="0">
                <a:solidFill>
                  <a:srgbClr val="000000"/>
                </a:solidFill>
                <a:latin typeface="Times New Roman" pitchFamily="18" charset="0"/>
                <a:ea typeface="Times New Roman"/>
                <a:cs typeface="Times New Roman" pitchFamily="18" charset="0"/>
              </a:rPr>
              <a:t>лекции</a:t>
            </a:r>
            <a:r>
              <a:rPr lang="ru-RU" sz="2100" b="1" dirty="0">
                <a:latin typeface="Times New Roman" pitchFamily="18" charset="0"/>
                <a:ea typeface="Times New Roman"/>
                <a:cs typeface="Times New Roman" pitchFamily="18" charset="0"/>
              </a:rPr>
              <a:t>:</a:t>
            </a:r>
            <a:r>
              <a:rPr lang="ru-RU" sz="2100" dirty="0">
                <a:latin typeface="Times New Roman" pitchFamily="18" charset="0"/>
                <a:ea typeface="Times New Roman"/>
                <a:cs typeface="Times New Roman" pitchFamily="18" charset="0"/>
              </a:rPr>
              <a:t> изучить функции элементов и устройств цифровых систем передачи, обеспечивающих преобразование исходного аналогового сигнала в цифровой, и способы формирования канального сигнала.</a:t>
            </a:r>
          </a:p>
          <a:p>
            <a:pPr lvl="0" algn="ctr">
              <a:lnSpc>
                <a:spcPct val="150000"/>
              </a:lnSpc>
              <a:spcBef>
                <a:spcPts val="1800"/>
              </a:spcBef>
              <a:spcAft>
                <a:spcPts val="0"/>
              </a:spcAft>
              <a:buClr>
                <a:srgbClr val="000000"/>
              </a:buClr>
              <a:buSzPts val="1300"/>
              <a:tabLst>
                <a:tab pos="321310" algn="l"/>
              </a:tabLst>
            </a:pPr>
            <a:r>
              <a:rPr lang="ru-RU" sz="2100" b="1" dirty="0" smtClean="0">
                <a:latin typeface="Times New Roman" pitchFamily="18" charset="0"/>
                <a:ea typeface="Times New Roman"/>
                <a:cs typeface="Times New Roman" pitchFamily="18" charset="0"/>
              </a:rPr>
              <a:t>15.1 АЦП</a:t>
            </a:r>
            <a:endParaRPr lang="ru-RU" sz="2100" dirty="0">
              <a:latin typeface="Times New Roman" pitchFamily="18" charset="0"/>
              <a:ea typeface="Times New Roman"/>
              <a:cs typeface="Times New Roman" pitchFamily="18" charset="0"/>
            </a:endParaRPr>
          </a:p>
          <a:p>
            <a:pPr algn="just">
              <a:lnSpc>
                <a:spcPct val="150000"/>
              </a:lnSpc>
            </a:pPr>
            <a:r>
              <a:rPr lang="en-US" sz="2100" dirty="0" smtClean="0">
                <a:solidFill>
                  <a:srgbClr val="000000"/>
                </a:solidFill>
                <a:latin typeface="Times New Roman" pitchFamily="18" charset="0"/>
                <a:ea typeface="Courier New"/>
                <a:cs typeface="Times New Roman" pitchFamily="18" charset="0"/>
              </a:rPr>
              <a:t>         </a:t>
            </a:r>
            <a:r>
              <a:rPr lang="ru-RU" sz="2100" dirty="0" smtClean="0">
                <a:solidFill>
                  <a:srgbClr val="000000"/>
                </a:solidFill>
                <a:latin typeface="Times New Roman" pitchFamily="18" charset="0"/>
                <a:ea typeface="Courier New"/>
                <a:cs typeface="Times New Roman" pitchFamily="18" charset="0"/>
              </a:rPr>
              <a:t>Современные </a:t>
            </a:r>
            <a:r>
              <a:rPr lang="ru-RU" sz="2100" dirty="0">
                <a:solidFill>
                  <a:srgbClr val="000000"/>
                </a:solidFill>
                <a:latin typeface="Times New Roman" pitchFamily="18" charset="0"/>
                <a:ea typeface="Courier New"/>
                <a:cs typeface="Times New Roman" pitchFamily="18" charset="0"/>
              </a:rPr>
              <a:t>системы связи с подвижными объектами являются цифровыми. Поэтому для передачи аналоговых сообщений, в первую очередь, речевых сигналов производиться предварительное преобразование из аналогового сигнала в цифровой вид. </a:t>
            </a:r>
            <a:endParaRPr lang="ru-RU" sz="2100" dirty="0">
              <a:latin typeface="Times New Roman" pitchFamily="18" charset="0"/>
              <a:cs typeface="Times New Roman" pitchFamily="18" charset="0"/>
            </a:endParaRPr>
          </a:p>
        </p:txBody>
      </p:sp>
    </p:spTree>
    <p:extLst>
      <p:ext uri="{BB962C8B-B14F-4D97-AF65-F5344CB8AC3E}">
        <p14:creationId xmlns:p14="http://schemas.microsoft.com/office/powerpoint/2010/main" val="227913744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712968" cy="965970"/>
          </a:xfrm>
          <a:prstGeom prst="rect">
            <a:avLst/>
          </a:prstGeom>
        </p:spPr>
        <p:txBody>
          <a:bodyPr wrap="square">
            <a:spAutoFit/>
          </a:bodyPr>
          <a:lstStyle/>
          <a:p>
            <a:pPr algn="just">
              <a:lnSpc>
                <a:spcPct val="150000"/>
              </a:lnSpc>
            </a:pPr>
            <a:r>
              <a:rPr lang="ru-RU" sz="2000" dirty="0">
                <a:solidFill>
                  <a:srgbClr val="000000"/>
                </a:solidFill>
                <a:latin typeface="Times New Roman" pitchFamily="18" charset="0"/>
                <a:ea typeface="Courier New"/>
                <a:cs typeface="Times New Roman" pitchFamily="18" charset="0"/>
              </a:rPr>
              <a:t>Структурная схема передачи данных в этом случае выглядит следующим образом (см. рис. </a:t>
            </a:r>
            <a:r>
              <a:rPr lang="en-US" sz="2000" dirty="0" smtClean="0">
                <a:solidFill>
                  <a:srgbClr val="000000"/>
                </a:solidFill>
                <a:latin typeface="Times New Roman" pitchFamily="18" charset="0"/>
                <a:ea typeface="Courier New"/>
                <a:cs typeface="Times New Roman" pitchFamily="18" charset="0"/>
              </a:rPr>
              <a:t>1</a:t>
            </a:r>
            <a:r>
              <a:rPr lang="ru-RU" sz="2000" dirty="0" smtClean="0">
                <a:solidFill>
                  <a:srgbClr val="000000"/>
                </a:solidFill>
                <a:latin typeface="Times New Roman" pitchFamily="18" charset="0"/>
                <a:ea typeface="Courier New"/>
                <a:cs typeface="Times New Roman" pitchFamily="18" charset="0"/>
              </a:rPr>
              <a:t>5.1</a:t>
            </a:r>
            <a:r>
              <a:rPr lang="ru-RU" sz="2000" dirty="0">
                <a:solidFill>
                  <a:srgbClr val="000000"/>
                </a:solidFill>
                <a:latin typeface="Times New Roman" pitchFamily="18" charset="0"/>
                <a:ea typeface="Courier New"/>
                <a:cs typeface="Times New Roman" pitchFamily="18" charset="0"/>
              </a:rPr>
              <a:t>).</a:t>
            </a:r>
            <a:endParaRPr lang="ru-RU" sz="2000" dirty="0">
              <a:latin typeface="Times New Roman" pitchFamily="18" charset="0"/>
              <a:cs typeface="Times New Roman" pitchFamily="18" charset="0"/>
            </a:endParaRPr>
          </a:p>
        </p:txBody>
      </p:sp>
      <p:pic>
        <p:nvPicPr>
          <p:cNvPr id="3" name="Рисунок 2" descr="image18"/>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7488832" cy="1584176"/>
          </a:xfrm>
          <a:prstGeom prst="rect">
            <a:avLst/>
          </a:prstGeom>
          <a:noFill/>
          <a:ln>
            <a:noFill/>
          </a:ln>
        </p:spPr>
      </p:pic>
      <p:sp>
        <p:nvSpPr>
          <p:cNvPr id="4" name="Прямоугольник 3"/>
          <p:cNvSpPr/>
          <p:nvPr/>
        </p:nvSpPr>
        <p:spPr>
          <a:xfrm>
            <a:off x="455460" y="3429000"/>
            <a:ext cx="8352928" cy="3093154"/>
          </a:xfrm>
          <a:prstGeom prst="rect">
            <a:avLst/>
          </a:prstGeom>
        </p:spPr>
        <p:txBody>
          <a:bodyPr wrap="square">
            <a:spAutoFit/>
          </a:bodyPr>
          <a:lstStyle/>
          <a:p>
            <a:pPr indent="-342900" algn="just">
              <a:spcBef>
                <a:spcPts val="1800"/>
              </a:spcBef>
              <a:spcAft>
                <a:spcPts val="0"/>
              </a:spcAft>
            </a:pPr>
            <a:r>
              <a:rPr lang="ru-RU" sz="2000" dirty="0">
                <a:latin typeface="Times New Roman" pitchFamily="18" charset="0"/>
                <a:ea typeface="Times New Roman"/>
                <a:cs typeface="Times New Roman" pitchFamily="18" charset="0"/>
              </a:rPr>
              <a:t>ИРС - источник речевого сигнала;</a:t>
            </a:r>
          </a:p>
          <a:p>
            <a:pPr indent="-342900" algn="just">
              <a:spcBef>
                <a:spcPts val="1800"/>
              </a:spcBef>
              <a:spcAft>
                <a:spcPts val="0"/>
              </a:spcAft>
            </a:pPr>
            <a:r>
              <a:rPr lang="ru-RU" sz="2000" dirty="0">
                <a:latin typeface="Times New Roman" pitchFamily="18" charset="0"/>
                <a:ea typeface="Times New Roman"/>
                <a:cs typeface="Times New Roman" pitchFamily="18" charset="0"/>
              </a:rPr>
              <a:t>АЦП - аналого-цифровой преобразователь;</a:t>
            </a:r>
          </a:p>
          <a:p>
            <a:pPr indent="-342900" algn="just">
              <a:spcBef>
                <a:spcPts val="1800"/>
              </a:spcBef>
              <a:spcAft>
                <a:spcPts val="0"/>
              </a:spcAft>
            </a:pPr>
            <a:r>
              <a:rPr lang="ru-RU" sz="2000" dirty="0">
                <a:latin typeface="Times New Roman" pitchFamily="18" charset="0"/>
                <a:ea typeface="Times New Roman"/>
                <a:cs typeface="Times New Roman" pitchFamily="18" charset="0"/>
              </a:rPr>
              <a:t>ЦЛП - цифровая линия передачи;</a:t>
            </a:r>
          </a:p>
          <a:p>
            <a:pPr indent="-342900" algn="just">
              <a:spcBef>
                <a:spcPts val="1800"/>
              </a:spcBef>
              <a:spcAft>
                <a:spcPts val="0"/>
              </a:spcAft>
              <a:tabLst>
                <a:tab pos="6118860" algn="l"/>
              </a:tabLst>
            </a:pPr>
            <a:r>
              <a:rPr lang="ru-RU" sz="2000" dirty="0">
                <a:latin typeface="Times New Roman" pitchFamily="18" charset="0"/>
                <a:ea typeface="Times New Roman"/>
                <a:cs typeface="Times New Roman" pitchFamily="18" charset="0"/>
              </a:rPr>
              <a:t>ЦАП - цифро-аналоговый преобразователь;</a:t>
            </a:r>
          </a:p>
          <a:p>
            <a:pPr indent="-342900" algn="just">
              <a:spcBef>
                <a:spcPts val="1800"/>
              </a:spcBef>
              <a:spcAft>
                <a:spcPts val="0"/>
              </a:spcAft>
            </a:pPr>
            <a:r>
              <a:rPr lang="ru-RU" sz="2000" dirty="0">
                <a:latin typeface="Times New Roman" pitchFamily="18" charset="0"/>
                <a:ea typeface="Times New Roman"/>
                <a:cs typeface="Times New Roman" pitchFamily="18" charset="0"/>
              </a:rPr>
              <a:t>ПРС - получатель речевого сигнала</a:t>
            </a:r>
            <a:r>
              <a:rPr lang="ru-RU" sz="2000" dirty="0" smtClean="0">
                <a:latin typeface="Times New Roman" pitchFamily="18" charset="0"/>
                <a:ea typeface="Times New Roman"/>
                <a:cs typeface="Times New Roman" pitchFamily="18" charset="0"/>
              </a:rPr>
              <a:t>.</a:t>
            </a:r>
            <a:endParaRPr lang="ru-RU" sz="2000" dirty="0">
              <a:latin typeface="Times New Roman" pitchFamily="18" charset="0"/>
              <a:ea typeface="Times New Roman"/>
              <a:cs typeface="Times New Roman" pitchFamily="18" charset="0"/>
            </a:endParaRPr>
          </a:p>
          <a:p>
            <a:pPr marL="12700" indent="444500" algn="ctr">
              <a:spcBef>
                <a:spcPts val="1800"/>
              </a:spcBef>
              <a:spcAft>
                <a:spcPts val="0"/>
              </a:spcAft>
            </a:pPr>
            <a:r>
              <a:rPr lang="ru-RU" sz="2000" dirty="0" smtClean="0">
                <a:latin typeface="Times New Roman" pitchFamily="18" charset="0"/>
                <a:ea typeface="Times New Roman"/>
                <a:cs typeface="Times New Roman" pitchFamily="18" charset="0"/>
              </a:rPr>
              <a:t>Рис.</a:t>
            </a:r>
            <a:r>
              <a:rPr lang="en-US" sz="2000" dirty="0" smtClean="0">
                <a:latin typeface="Times New Roman" pitchFamily="18" charset="0"/>
                <a:ea typeface="Times New Roman"/>
                <a:cs typeface="Times New Roman" pitchFamily="18" charset="0"/>
              </a:rPr>
              <a:t>1</a:t>
            </a:r>
            <a:r>
              <a:rPr lang="ru-RU" sz="2000" dirty="0" smtClean="0">
                <a:latin typeface="Times New Roman" pitchFamily="18" charset="0"/>
                <a:ea typeface="Times New Roman"/>
                <a:cs typeface="Times New Roman" pitchFamily="18" charset="0"/>
              </a:rPr>
              <a:t>5.1</a:t>
            </a:r>
            <a:r>
              <a:rPr lang="ru-RU" sz="2000" dirty="0">
                <a:latin typeface="Times New Roman" pitchFamily="18" charset="0"/>
                <a:ea typeface="Times New Roman"/>
                <a:cs typeface="Times New Roman" pitchFamily="18" charset="0"/>
              </a:rPr>
              <a:t>. Типичная схема цифровой линии передачи речевого сигнала</a:t>
            </a:r>
            <a:endParaRPr lang="ru-RU"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09170755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568952" cy="5678478"/>
          </a:xfrm>
          <a:prstGeom prst="rect">
            <a:avLst/>
          </a:prstGeom>
        </p:spPr>
        <p:txBody>
          <a:bodyPr wrap="square">
            <a:spAutoFit/>
          </a:bodyPr>
          <a:lstStyle/>
          <a:p>
            <a:pPr marL="12700" marR="25400" indent="527685" algn="just">
              <a:lnSpc>
                <a:spcPct val="150000"/>
              </a:lnSpc>
              <a:spcBef>
                <a:spcPts val="1800"/>
              </a:spcBef>
              <a:spcAft>
                <a:spcPts val="0"/>
              </a:spcAft>
            </a:pPr>
            <a:r>
              <a:rPr lang="ru-RU" sz="2200" dirty="0">
                <a:latin typeface="Times New Roman" pitchFamily="18" charset="0"/>
                <a:ea typeface="Times New Roman"/>
                <a:cs typeface="Times New Roman" pitchFamily="18" charset="0"/>
              </a:rPr>
              <a:t>Преобразование аналогового сигнала </a:t>
            </a:r>
            <a:r>
              <a:rPr lang="en-US" sz="2200" i="1" dirty="0">
                <a:latin typeface="Times New Roman" pitchFamily="18" charset="0"/>
                <a:ea typeface="Times New Roman"/>
                <a:cs typeface="Times New Roman" pitchFamily="18" charset="0"/>
              </a:rPr>
              <a:t>U</a:t>
            </a:r>
            <a:r>
              <a:rPr lang="ru-RU" sz="2200" i="1" dirty="0">
                <a:latin typeface="Times New Roman" pitchFamily="18" charset="0"/>
                <a:ea typeface="Times New Roman"/>
                <a:cs typeface="Times New Roman" pitchFamily="18" charset="0"/>
              </a:rPr>
              <a:t>(</a:t>
            </a:r>
            <a:r>
              <a:rPr lang="en-US" sz="2200" i="1" dirty="0">
                <a:latin typeface="Times New Roman" pitchFamily="18" charset="0"/>
                <a:ea typeface="Times New Roman"/>
                <a:cs typeface="Times New Roman" pitchFamily="18" charset="0"/>
              </a:rPr>
              <a:t>t</a:t>
            </a:r>
            <a:r>
              <a:rPr lang="ru-RU" sz="2200" i="1" dirty="0">
                <a:latin typeface="Times New Roman" pitchFamily="18" charset="0"/>
                <a:ea typeface="Times New Roman"/>
                <a:cs typeface="Times New Roman" pitchFamily="18" charset="0"/>
              </a:rPr>
              <a:t>)</a:t>
            </a:r>
            <a:r>
              <a:rPr lang="ru-RU" sz="2200" dirty="0">
                <a:latin typeface="Times New Roman" pitchFamily="18" charset="0"/>
                <a:ea typeface="Times New Roman"/>
                <a:cs typeface="Times New Roman" pitchFamily="18" charset="0"/>
              </a:rPr>
              <a:t> в цифровой сигнал </a:t>
            </a:r>
            <a:r>
              <a:rPr lang="en-US" sz="2200" i="1" dirty="0">
                <a:latin typeface="Times New Roman" pitchFamily="18" charset="0"/>
                <a:ea typeface="Times New Roman"/>
                <a:cs typeface="Times New Roman" pitchFamily="18" charset="0"/>
              </a:rPr>
              <a:t>U</a:t>
            </a:r>
            <a:r>
              <a:rPr lang="ru-RU" sz="2200" i="1" dirty="0">
                <a:latin typeface="Times New Roman" pitchFamily="18" charset="0"/>
                <a:ea typeface="Times New Roman"/>
                <a:cs typeface="Times New Roman" pitchFamily="18" charset="0"/>
              </a:rPr>
              <a:t>^</a:t>
            </a:r>
            <a:r>
              <a:rPr lang="en-US" sz="2200" i="1" dirty="0">
                <a:latin typeface="Times New Roman" pitchFamily="18" charset="0"/>
                <a:ea typeface="Times New Roman"/>
                <a:cs typeface="Times New Roman" pitchFamily="18" charset="0"/>
              </a:rPr>
              <a:t>t</a:t>
            </a:r>
            <a:r>
              <a:rPr lang="ru-RU" sz="2200" i="1" dirty="0">
                <a:latin typeface="Times New Roman" pitchFamily="18" charset="0"/>
                <a:ea typeface="Times New Roman"/>
                <a:cs typeface="Times New Roman" pitchFamily="18" charset="0"/>
              </a:rPr>
              <a:t>)</a:t>
            </a:r>
            <a:r>
              <a:rPr lang="ru-RU" sz="2200" dirty="0">
                <a:latin typeface="Times New Roman" pitchFamily="18" charset="0"/>
                <a:ea typeface="Times New Roman"/>
                <a:cs typeface="Times New Roman" pitchFamily="18" charset="0"/>
              </a:rPr>
              <a:t> осуществляется в два этапа. На первом этапе выполняется дискретизация по времени, в результате которого формируются отсчеты </a:t>
            </a:r>
            <a:r>
              <a:rPr lang="en-US" sz="2200" dirty="0">
                <a:latin typeface="Times New Roman" pitchFamily="18" charset="0"/>
                <a:ea typeface="Times New Roman"/>
                <a:cs typeface="Times New Roman" pitchFamily="18" charset="0"/>
              </a:rPr>
              <a:t>U</a:t>
            </a:r>
            <a:r>
              <a:rPr lang="ru-RU" sz="2200" dirty="0">
                <a:latin typeface="Times New Roman" pitchFamily="18" charset="0"/>
                <a:ea typeface="Times New Roman"/>
                <a:cs typeface="Times New Roman" pitchFamily="18" charset="0"/>
              </a:rPr>
              <a:t>(</a:t>
            </a:r>
            <a:r>
              <a:rPr lang="en-US" sz="2200" dirty="0" err="1">
                <a:latin typeface="Times New Roman" pitchFamily="18" charset="0"/>
                <a:ea typeface="Times New Roman"/>
                <a:cs typeface="Times New Roman" pitchFamily="18" charset="0"/>
              </a:rPr>
              <a:t>ti</a:t>
            </a:r>
            <a:r>
              <a:rPr lang="ru-RU" sz="2200" dirty="0">
                <a:latin typeface="Times New Roman" pitchFamily="18" charset="0"/>
                <a:ea typeface="Times New Roman"/>
                <a:cs typeface="Times New Roman" pitchFamily="18" charset="0"/>
              </a:rPr>
              <a:t>), </a:t>
            </a:r>
            <a:r>
              <a:rPr lang="en-US" sz="2200" dirty="0">
                <a:latin typeface="Times New Roman" pitchFamily="18" charset="0"/>
                <a:ea typeface="Times New Roman"/>
                <a:cs typeface="Times New Roman" pitchFamily="18" charset="0"/>
              </a:rPr>
              <a:t>i</a:t>
            </a:r>
            <a:r>
              <a:rPr lang="ru-RU" sz="2200" dirty="0">
                <a:latin typeface="Times New Roman" pitchFamily="18" charset="0"/>
                <a:ea typeface="Times New Roman"/>
                <a:cs typeface="Times New Roman" pitchFamily="18" charset="0"/>
              </a:rPr>
              <a:t> =1, 2, 3 ... аналогового сигнала в дискретные моменты времени </a:t>
            </a:r>
            <a:r>
              <a:rPr lang="en-US" sz="2200" dirty="0" err="1">
                <a:latin typeface="Times New Roman" pitchFamily="18" charset="0"/>
                <a:ea typeface="Times New Roman"/>
                <a:cs typeface="Times New Roman" pitchFamily="18" charset="0"/>
              </a:rPr>
              <a:t>t</a:t>
            </a:r>
            <a:r>
              <a:rPr lang="en-US" sz="2200" baseline="-25000" dirty="0" err="1">
                <a:latin typeface="Times New Roman" pitchFamily="18" charset="0"/>
                <a:ea typeface="Times New Roman"/>
                <a:cs typeface="Times New Roman" pitchFamily="18" charset="0"/>
              </a:rPr>
              <a:t>i</a:t>
            </a:r>
            <a:r>
              <a:rPr lang="ru-RU" sz="2200" dirty="0">
                <a:latin typeface="Times New Roman" pitchFamily="18" charset="0"/>
                <a:ea typeface="Times New Roman"/>
                <a:cs typeface="Times New Roman" pitchFamily="18" charset="0"/>
              </a:rPr>
              <a:t>, где </a:t>
            </a:r>
            <a:r>
              <a:rPr lang="en-US" sz="2200" dirty="0">
                <a:latin typeface="Times New Roman" pitchFamily="18" charset="0"/>
                <a:ea typeface="Times New Roman"/>
                <a:cs typeface="Times New Roman" pitchFamily="18" charset="0"/>
              </a:rPr>
              <a:t>At</a:t>
            </a:r>
            <a:r>
              <a:rPr lang="ru-RU" sz="2200" dirty="0">
                <a:latin typeface="Times New Roman" pitchFamily="18" charset="0"/>
                <a:ea typeface="Times New Roman"/>
                <a:cs typeface="Times New Roman" pitchFamily="18" charset="0"/>
              </a:rPr>
              <a:t> = </a:t>
            </a:r>
            <a:r>
              <a:rPr lang="en-US" sz="2200" dirty="0" err="1">
                <a:latin typeface="Times New Roman" pitchFamily="18" charset="0"/>
                <a:ea typeface="Times New Roman"/>
                <a:cs typeface="Times New Roman" pitchFamily="18" charset="0"/>
              </a:rPr>
              <a:t>t</a:t>
            </a:r>
            <a:r>
              <a:rPr lang="en-US" sz="2200" baseline="-25000" dirty="0" err="1">
                <a:latin typeface="Times New Roman" pitchFamily="18" charset="0"/>
                <a:ea typeface="Times New Roman"/>
                <a:cs typeface="Times New Roman" pitchFamily="18" charset="0"/>
              </a:rPr>
              <a:t>i</a:t>
            </a:r>
            <a:r>
              <a:rPr lang="ru-RU" sz="2200" baseline="-25000" dirty="0">
                <a:latin typeface="Times New Roman" pitchFamily="18" charset="0"/>
                <a:ea typeface="Times New Roman"/>
                <a:cs typeface="Times New Roman" pitchFamily="18" charset="0"/>
              </a:rPr>
              <a:t>+1</a:t>
            </a:r>
            <a:r>
              <a:rPr lang="ru-RU" sz="2200" dirty="0">
                <a:latin typeface="Times New Roman" pitchFamily="18" charset="0"/>
                <a:ea typeface="Times New Roman"/>
                <a:cs typeface="Times New Roman" pitchFamily="18" charset="0"/>
              </a:rPr>
              <a:t> - </a:t>
            </a:r>
            <a:r>
              <a:rPr lang="en-US" sz="2200" dirty="0" err="1">
                <a:latin typeface="Times New Roman" pitchFamily="18" charset="0"/>
                <a:ea typeface="Times New Roman"/>
                <a:cs typeface="Times New Roman" pitchFamily="18" charset="0"/>
              </a:rPr>
              <a:t>t</a:t>
            </a:r>
            <a:r>
              <a:rPr lang="en-US" sz="2200" baseline="-25000" dirty="0" err="1">
                <a:latin typeface="Times New Roman" pitchFamily="18" charset="0"/>
                <a:ea typeface="Times New Roman"/>
                <a:cs typeface="Times New Roman" pitchFamily="18" charset="0"/>
              </a:rPr>
              <a:t>i</a:t>
            </a:r>
            <a:r>
              <a:rPr lang="ru-RU" sz="2200" dirty="0">
                <a:latin typeface="Times New Roman" pitchFamily="18" charset="0"/>
                <a:ea typeface="Times New Roman"/>
                <a:cs typeface="Times New Roman" pitchFamily="18" charset="0"/>
              </a:rPr>
              <a:t> . На втором производиться квантование по уровню каждого отсчета, в результате которого непрерывная случайная величина </a:t>
            </a:r>
            <a:r>
              <a:rPr lang="en-US" sz="2200" dirty="0">
                <a:latin typeface="Times New Roman" pitchFamily="18" charset="0"/>
                <a:ea typeface="Times New Roman"/>
                <a:cs typeface="Times New Roman" pitchFamily="18" charset="0"/>
              </a:rPr>
              <a:t>U</a:t>
            </a:r>
            <a:r>
              <a:rPr lang="ru-RU" sz="2200" dirty="0">
                <a:latin typeface="Times New Roman" pitchFamily="18" charset="0"/>
                <a:ea typeface="Times New Roman"/>
                <a:cs typeface="Times New Roman" pitchFamily="18" charset="0"/>
              </a:rPr>
              <a:t>(</a:t>
            </a:r>
            <a:r>
              <a:rPr lang="en-US" sz="2200" dirty="0" err="1">
                <a:latin typeface="Times New Roman" pitchFamily="18" charset="0"/>
                <a:ea typeface="Times New Roman"/>
                <a:cs typeface="Times New Roman" pitchFamily="18" charset="0"/>
              </a:rPr>
              <a:t>t</a:t>
            </a:r>
            <a:r>
              <a:rPr lang="en-US" sz="2200" baseline="-25000" dirty="0" err="1">
                <a:latin typeface="Times New Roman" pitchFamily="18" charset="0"/>
                <a:ea typeface="Times New Roman"/>
                <a:cs typeface="Times New Roman" pitchFamily="18" charset="0"/>
              </a:rPr>
              <a:t>i</a:t>
            </a:r>
            <a:r>
              <a:rPr lang="ru-RU" sz="2200" dirty="0">
                <a:latin typeface="Times New Roman" pitchFamily="18" charset="0"/>
                <a:ea typeface="Times New Roman"/>
                <a:cs typeface="Times New Roman" pitchFamily="18" charset="0"/>
              </a:rPr>
              <a:t>) преобразуется в дискретную </a:t>
            </a:r>
            <a:r>
              <a:rPr lang="en-US" sz="2200" dirty="0">
                <a:latin typeface="Times New Roman" pitchFamily="18" charset="0"/>
                <a:ea typeface="Times New Roman"/>
                <a:cs typeface="Times New Roman" pitchFamily="18" charset="0"/>
              </a:rPr>
              <a:t>U</a:t>
            </a:r>
            <a:r>
              <a:rPr lang="ru-RU" sz="2200" dirty="0">
                <a:latin typeface="Times New Roman" pitchFamily="18" charset="0"/>
                <a:ea typeface="Times New Roman"/>
                <a:cs typeface="Times New Roman" pitchFamily="18" charset="0"/>
              </a:rPr>
              <a:t>^</a:t>
            </a:r>
            <a:r>
              <a:rPr lang="en-US" sz="2200" dirty="0" err="1">
                <a:latin typeface="Times New Roman" pitchFamily="18" charset="0"/>
                <a:ea typeface="Times New Roman"/>
                <a:cs typeface="Times New Roman" pitchFamily="18" charset="0"/>
              </a:rPr>
              <a:t>ti</a:t>
            </a:r>
            <a:r>
              <a:rPr lang="ru-RU" sz="2200" dirty="0">
                <a:latin typeface="Times New Roman" pitchFamily="18" charset="0"/>
                <a:ea typeface="Times New Roman"/>
                <a:cs typeface="Times New Roman" pitchFamily="18" charset="0"/>
              </a:rPr>
              <a:t>).</a:t>
            </a:r>
          </a:p>
          <a:p>
            <a:pPr indent="540385" algn="just">
              <a:lnSpc>
                <a:spcPct val="150000"/>
              </a:lnSpc>
              <a:spcAft>
                <a:spcPts val="0"/>
              </a:spcAft>
            </a:pPr>
            <a:r>
              <a:rPr lang="ru-RU" sz="2200" dirty="0">
                <a:solidFill>
                  <a:srgbClr val="000000"/>
                </a:solidFill>
                <a:latin typeface="Times New Roman" pitchFamily="18" charset="0"/>
                <a:ea typeface="Courier New"/>
                <a:cs typeface="Times New Roman" pitchFamily="18" charset="0"/>
              </a:rPr>
              <a:t>Принцип линейного кодирования представлен на рисунке. Импульс, соответствующий значению сигнала в некоторый момент </a:t>
            </a:r>
            <a:r>
              <a:rPr lang="ru-RU" sz="2200" dirty="0" err="1">
                <a:solidFill>
                  <a:srgbClr val="000000"/>
                </a:solidFill>
                <a:latin typeface="Times New Roman" pitchFamily="18" charset="0"/>
                <a:ea typeface="Courier New"/>
                <a:cs typeface="Times New Roman" pitchFamily="18" charset="0"/>
              </a:rPr>
              <a:t>временикодируется</a:t>
            </a:r>
            <a:r>
              <a:rPr lang="ru-RU" sz="2200" dirty="0">
                <a:solidFill>
                  <a:srgbClr val="000000"/>
                </a:solidFill>
                <a:latin typeface="Times New Roman" pitchFamily="18" charset="0"/>
                <a:ea typeface="Courier New"/>
                <a:cs typeface="Times New Roman" pitchFamily="18" charset="0"/>
              </a:rPr>
              <a:t> двоичным числом, который представляет собой уровень сигнала (см. рис. </a:t>
            </a:r>
            <a:r>
              <a:rPr lang="en-US" sz="2200" dirty="0" smtClean="0">
                <a:solidFill>
                  <a:srgbClr val="000000"/>
                </a:solidFill>
                <a:latin typeface="Times New Roman" pitchFamily="18" charset="0"/>
                <a:ea typeface="Courier New"/>
                <a:cs typeface="Times New Roman" pitchFamily="18" charset="0"/>
              </a:rPr>
              <a:t>1</a:t>
            </a:r>
            <a:r>
              <a:rPr lang="ru-RU" sz="2200" dirty="0" smtClean="0">
                <a:solidFill>
                  <a:srgbClr val="000000"/>
                </a:solidFill>
                <a:latin typeface="Times New Roman" pitchFamily="18" charset="0"/>
                <a:ea typeface="Courier New"/>
                <a:cs typeface="Times New Roman" pitchFamily="18" charset="0"/>
              </a:rPr>
              <a:t>5.2</a:t>
            </a:r>
            <a:r>
              <a:rPr lang="ru-RU" sz="2200" dirty="0">
                <a:solidFill>
                  <a:srgbClr val="000000"/>
                </a:solidFill>
                <a:latin typeface="Times New Roman" pitchFamily="18" charset="0"/>
                <a:ea typeface="Courier New"/>
                <a:cs typeface="Times New Roman" pitchFamily="18" charset="0"/>
              </a:rPr>
              <a:t>).</a:t>
            </a:r>
            <a:endParaRPr lang="ru-RU" sz="2200" dirty="0">
              <a:solidFill>
                <a:srgbClr val="000000"/>
              </a:solidFill>
              <a:effectLst/>
              <a:latin typeface="Times New Roman" pitchFamily="18" charset="0"/>
              <a:ea typeface="Courier New"/>
              <a:cs typeface="Times New Roman" pitchFamily="18" charset="0"/>
            </a:endParaRPr>
          </a:p>
        </p:txBody>
      </p:sp>
    </p:spTree>
    <p:extLst>
      <p:ext uri="{BB962C8B-B14F-4D97-AF65-F5344CB8AC3E}">
        <p14:creationId xmlns:p14="http://schemas.microsoft.com/office/powerpoint/2010/main" val="55175707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19"/>
          <p:cNvPicPr/>
          <p:nvPr/>
        </p:nvPicPr>
        <p:blipFill>
          <a:blip r:embed="rId2">
            <a:extLst>
              <a:ext uri="{28A0092B-C50C-407E-A947-70E740481C1C}">
                <a14:useLocalDpi xmlns:a14="http://schemas.microsoft.com/office/drawing/2010/main" val="0"/>
              </a:ext>
            </a:extLst>
          </a:blip>
          <a:srcRect/>
          <a:stretch>
            <a:fillRect/>
          </a:stretch>
        </p:blipFill>
        <p:spPr bwMode="auto">
          <a:xfrm>
            <a:off x="395536" y="488632"/>
            <a:ext cx="8496944" cy="5316632"/>
          </a:xfrm>
          <a:prstGeom prst="rect">
            <a:avLst/>
          </a:prstGeom>
          <a:noFill/>
          <a:ln>
            <a:noFill/>
          </a:ln>
        </p:spPr>
      </p:pic>
      <p:sp>
        <p:nvSpPr>
          <p:cNvPr id="3" name="Прямоугольник 2"/>
          <p:cNvSpPr/>
          <p:nvPr/>
        </p:nvSpPr>
        <p:spPr>
          <a:xfrm>
            <a:off x="395536" y="6205954"/>
            <a:ext cx="8064896" cy="400110"/>
          </a:xfrm>
          <a:prstGeom prst="rect">
            <a:avLst/>
          </a:prstGeom>
        </p:spPr>
        <p:txBody>
          <a:bodyPr wrap="square">
            <a:spAutoFit/>
          </a:bodyPr>
          <a:lstStyle/>
          <a:p>
            <a:pPr marL="12700" marR="25400" indent="444500" algn="ctr">
              <a:spcBef>
                <a:spcPts val="1800"/>
              </a:spcBef>
              <a:spcAft>
                <a:spcPts val="0"/>
              </a:spcAft>
            </a:pPr>
            <a:r>
              <a:rPr lang="ru-RU" sz="2000" dirty="0">
                <a:latin typeface="Times New Roman Tj"/>
                <a:ea typeface="Times New Roman"/>
              </a:rPr>
              <a:t>Рис. </a:t>
            </a:r>
            <a:r>
              <a:rPr lang="en-US" sz="2000" dirty="0" smtClean="0">
                <a:latin typeface="Times New Roman Tj"/>
                <a:ea typeface="Times New Roman"/>
              </a:rPr>
              <a:t>1</a:t>
            </a:r>
            <a:r>
              <a:rPr lang="ru-RU" sz="2000" dirty="0" smtClean="0">
                <a:latin typeface="Times New Roman Tj"/>
                <a:ea typeface="Times New Roman"/>
              </a:rPr>
              <a:t>5.2</a:t>
            </a:r>
            <a:r>
              <a:rPr lang="ru-RU" sz="2000" dirty="0">
                <a:latin typeface="Times New Roman Tj"/>
                <a:ea typeface="Times New Roman"/>
              </a:rPr>
              <a:t>. Кодирование сигнала: а - линейное, б – нелинейное</a:t>
            </a:r>
            <a:endParaRPr lang="ru-RU" sz="2000" dirty="0">
              <a:effectLst/>
              <a:latin typeface="Times New Roman"/>
              <a:ea typeface="Times New Roman"/>
            </a:endParaRPr>
          </a:p>
        </p:txBody>
      </p:sp>
    </p:spTree>
    <p:extLst>
      <p:ext uri="{BB962C8B-B14F-4D97-AF65-F5344CB8AC3E}">
        <p14:creationId xmlns:p14="http://schemas.microsoft.com/office/powerpoint/2010/main" val="50816231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6715" y="188640"/>
            <a:ext cx="8712968" cy="2015936"/>
          </a:xfrm>
          <a:prstGeom prst="rect">
            <a:avLst/>
          </a:prstGeom>
        </p:spPr>
        <p:txBody>
          <a:bodyPr wrap="square">
            <a:spAutoFit/>
          </a:bodyPr>
          <a:lstStyle/>
          <a:p>
            <a:pPr marL="14605" marR="165735" indent="442595"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На если соседние уровни отстоят друг от друга на один и тот же шаг квантования, то кодирования называется линейным (рис. </a:t>
            </a:r>
            <a:r>
              <a:rPr lang="en-US" sz="2000" dirty="0" smtClean="0">
                <a:latin typeface="Times New Roman" pitchFamily="18" charset="0"/>
                <a:ea typeface="Times New Roman"/>
                <a:cs typeface="Times New Roman" pitchFamily="18" charset="0"/>
              </a:rPr>
              <a:t>1</a:t>
            </a:r>
            <a:r>
              <a:rPr lang="ru-RU" sz="2000" dirty="0" smtClean="0">
                <a:latin typeface="Times New Roman" pitchFamily="18" charset="0"/>
                <a:ea typeface="Times New Roman"/>
                <a:cs typeface="Times New Roman" pitchFamily="18" charset="0"/>
              </a:rPr>
              <a:t>5.2 </a:t>
            </a:r>
            <a:r>
              <a:rPr lang="ru-RU" sz="2000" dirty="0">
                <a:latin typeface="Times New Roman" pitchFamily="18" charset="0"/>
                <a:ea typeface="Times New Roman"/>
                <a:cs typeface="Times New Roman" pitchFamily="18" charset="0"/>
              </a:rPr>
              <a:t>а), в противном случае нелинейным (рис. </a:t>
            </a:r>
            <a:r>
              <a:rPr lang="en-US" sz="2000" dirty="0" smtClean="0">
                <a:latin typeface="Times New Roman" pitchFamily="18" charset="0"/>
                <a:ea typeface="Times New Roman"/>
                <a:cs typeface="Times New Roman" pitchFamily="18" charset="0"/>
              </a:rPr>
              <a:t>1</a:t>
            </a:r>
            <a:r>
              <a:rPr lang="ru-RU" sz="2000" dirty="0" smtClean="0">
                <a:latin typeface="Times New Roman" pitchFamily="18" charset="0"/>
                <a:ea typeface="Times New Roman"/>
                <a:cs typeface="Times New Roman" pitchFamily="18" charset="0"/>
              </a:rPr>
              <a:t>5.2 </a:t>
            </a:r>
            <a:r>
              <a:rPr lang="ru-RU" sz="2000" dirty="0">
                <a:latin typeface="Times New Roman" pitchFamily="18" charset="0"/>
                <a:ea typeface="Times New Roman"/>
                <a:cs typeface="Times New Roman" pitchFamily="18" charset="0"/>
              </a:rPr>
              <a:t>б).</a:t>
            </a:r>
          </a:p>
          <a:p>
            <a:pPr marL="12700" indent="444500" algn="just">
              <a:spcBef>
                <a:spcPts val="1800"/>
              </a:spcBef>
              <a:spcAft>
                <a:spcPts val="0"/>
              </a:spcAft>
            </a:pPr>
            <a:r>
              <a:rPr lang="ru-RU" sz="2000" dirty="0">
                <a:latin typeface="Times New Roman" pitchFamily="18" charset="0"/>
                <a:ea typeface="Times New Roman"/>
                <a:cs typeface="Times New Roman" pitchFamily="18" charset="0"/>
              </a:rPr>
              <a:t>На рис. </a:t>
            </a:r>
            <a:r>
              <a:rPr lang="en-US" sz="2000" dirty="0" smtClean="0">
                <a:latin typeface="Times New Roman" pitchFamily="18" charset="0"/>
                <a:ea typeface="Times New Roman"/>
                <a:cs typeface="Times New Roman" pitchFamily="18" charset="0"/>
              </a:rPr>
              <a:t>1</a:t>
            </a:r>
            <a:r>
              <a:rPr lang="ru-RU" sz="2000" dirty="0" smtClean="0">
                <a:latin typeface="Times New Roman" pitchFamily="18" charset="0"/>
                <a:ea typeface="Times New Roman"/>
                <a:cs typeface="Times New Roman" pitchFamily="18" charset="0"/>
              </a:rPr>
              <a:t>5.3 </a:t>
            </a:r>
            <a:r>
              <a:rPr lang="ru-RU" sz="2000" dirty="0">
                <a:latin typeface="Times New Roman" pitchFamily="18" charset="0"/>
                <a:ea typeface="Times New Roman"/>
                <a:cs typeface="Times New Roman" pitchFamily="18" charset="0"/>
              </a:rPr>
              <a:t>показана структурная схема АЦП паралле</a:t>
            </a:r>
            <a:r>
              <a:rPr lang="ru-RU" dirty="0">
                <a:latin typeface="Times New Roman Tj"/>
                <a:ea typeface="Times New Roman"/>
              </a:rPr>
              <a:t>льного типа</a:t>
            </a:r>
            <a:endParaRPr lang="ru-RU" dirty="0">
              <a:effectLst/>
              <a:latin typeface="Times New Roman"/>
              <a:ea typeface="Times New Roman"/>
            </a:endParaRPr>
          </a:p>
        </p:txBody>
      </p:sp>
      <p:pic>
        <p:nvPicPr>
          <p:cNvPr id="3" name="Рисунок 2" descr="image20"/>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276872"/>
            <a:ext cx="3168352" cy="3960440"/>
          </a:xfrm>
          <a:prstGeom prst="rect">
            <a:avLst/>
          </a:prstGeom>
          <a:noFill/>
          <a:ln>
            <a:noFill/>
          </a:ln>
        </p:spPr>
      </p:pic>
      <p:graphicFrame>
        <p:nvGraphicFramePr>
          <p:cNvPr id="4" name="Таблица 3"/>
          <p:cNvGraphicFramePr>
            <a:graphicFrameLocks noGrp="1"/>
          </p:cNvGraphicFramePr>
          <p:nvPr>
            <p:extLst>
              <p:ext uri="{D42A27DB-BD31-4B8C-83A1-F6EECF244321}">
                <p14:modId xmlns:p14="http://schemas.microsoft.com/office/powerpoint/2010/main" val="2368784254"/>
              </p:ext>
            </p:extLst>
          </p:nvPr>
        </p:nvGraphicFramePr>
        <p:xfrm>
          <a:off x="1691680" y="6467500"/>
          <a:ext cx="5114925" cy="390500"/>
        </p:xfrm>
        <a:graphic>
          <a:graphicData uri="http://schemas.openxmlformats.org/drawingml/2006/table">
            <a:tbl>
              <a:tblPr/>
              <a:tblGrid>
                <a:gridCol w="5114925"/>
              </a:tblGrid>
              <a:tr h="390500">
                <a:tc>
                  <a:txBody>
                    <a:bodyPr/>
                    <a:lstStyle/>
                    <a:p>
                      <a:pPr algn="ctr">
                        <a:spcAft>
                          <a:spcPts val="0"/>
                        </a:spcAft>
                      </a:pPr>
                      <a:r>
                        <a:rPr lang="ru-RU" sz="1400" dirty="0">
                          <a:solidFill>
                            <a:srgbClr val="000000"/>
                          </a:solidFill>
                          <a:effectLst/>
                          <a:latin typeface="Times New Roman"/>
                          <a:ea typeface="Courier New"/>
                        </a:rPr>
                        <a:t>Рис. </a:t>
                      </a:r>
                      <a:r>
                        <a:rPr lang="en-US" sz="1400" dirty="0">
                          <a:solidFill>
                            <a:srgbClr val="000000"/>
                          </a:solidFill>
                          <a:effectLst/>
                          <a:latin typeface="Times New Roman"/>
                          <a:ea typeface="Courier New"/>
                        </a:rPr>
                        <a:t>1</a:t>
                      </a:r>
                      <a:r>
                        <a:rPr lang="ru-RU" sz="1400" dirty="0">
                          <a:solidFill>
                            <a:srgbClr val="000000"/>
                          </a:solidFill>
                          <a:effectLst/>
                          <a:latin typeface="Times New Roman"/>
                          <a:ea typeface="Courier New"/>
                        </a:rPr>
                        <a:t>5.3. Структурная схема АЦП параллельного типа</a:t>
                      </a:r>
                      <a:endParaRPr lang="ru-RU" sz="1400" dirty="0">
                        <a:solidFill>
                          <a:srgbClr val="000000"/>
                        </a:solidFill>
                        <a:effectLst/>
                        <a:latin typeface="Courier New"/>
                        <a:ea typeface="Courier New"/>
                      </a:endParaRPr>
                    </a:p>
                  </a:txBody>
                  <a:tcPr marL="0" marR="0" marT="0" marB="0">
                    <a:lnL>
                      <a:noFill/>
                    </a:lnL>
                    <a:lnR>
                      <a:noFill/>
                    </a:lnR>
                    <a:lnT>
                      <a:noFill/>
                    </a:lnT>
                    <a:lnB>
                      <a:noFill/>
                    </a:lnB>
                  </a:tcPr>
                </a:tc>
              </a:tr>
            </a:tbl>
          </a:graphicData>
        </a:graphic>
      </p:graphicFrame>
      <p:sp>
        <p:nvSpPr>
          <p:cNvPr id="5" name="Rectangle 1"/>
          <p:cNvSpPr>
            <a:spLocks noChangeArrowheads="1"/>
          </p:cNvSpPr>
          <p:nvPr/>
        </p:nvSpPr>
        <p:spPr bwMode="auto">
          <a:xfrm>
            <a:off x="2014538" y="2535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
            </a:r>
            <a:br>
              <a:rPr kumimoji="0" lang="ru-RU" sz="1800" b="0" i="0" u="none" strike="noStrike" cap="none" normalizeH="0" baseline="0" smtClean="0">
                <a:ln>
                  <a:noFill/>
                </a:ln>
                <a:solidFill>
                  <a:schemeClr val="tx1"/>
                </a:solidFill>
                <a:effectLst/>
                <a:latin typeface="Arial" pitchFamily="34" charset="0"/>
              </a:rPr>
            </a:br>
            <a:endParaRPr kumimoji="0" lang="ru-RU"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97540458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12968" cy="6347892"/>
          </a:xfrm>
          <a:prstGeom prst="rect">
            <a:avLst/>
          </a:prstGeom>
        </p:spPr>
        <p:txBody>
          <a:bodyPr wrap="square">
            <a:spAutoFit/>
          </a:bodyPr>
          <a:lstStyle/>
          <a:p>
            <a:pPr marR="25400" indent="444500" algn="just">
              <a:lnSpc>
                <a:spcPct val="150000"/>
              </a:lnSpc>
              <a:spcBef>
                <a:spcPts val="1800"/>
              </a:spcBef>
              <a:spcAft>
                <a:spcPts val="0"/>
              </a:spcAft>
            </a:pPr>
            <a:r>
              <a:rPr lang="ru-RU" sz="2100" dirty="0" smtClean="0">
                <a:latin typeface="Times New Roman" pitchFamily="18" charset="0"/>
                <a:ea typeface="Times New Roman"/>
                <a:cs typeface="Times New Roman" pitchFamily="18" charset="0"/>
              </a:rPr>
              <a:t>В АЦП параллельного типа преобразование в код происходит за один такт, и АЦП параллельного типа обладает более высоким быстродействием по сравнению с АЦП последовательного приближения.</a:t>
            </a:r>
          </a:p>
          <a:p>
            <a:pPr indent="444500" algn="just">
              <a:lnSpc>
                <a:spcPct val="150000"/>
              </a:lnSpc>
              <a:spcBef>
                <a:spcPts val="1800"/>
              </a:spcBef>
              <a:spcAft>
                <a:spcPts val="0"/>
              </a:spcAft>
            </a:pPr>
            <a:r>
              <a:rPr lang="ru-RU" sz="2100" dirty="0" smtClean="0">
                <a:latin typeface="Times New Roman" pitchFamily="18" charset="0"/>
                <a:ea typeface="Times New Roman"/>
                <a:cs typeface="Times New Roman" pitchFamily="18" charset="0"/>
              </a:rPr>
              <a:t>Число компараторов определяется формулой: 2</a:t>
            </a:r>
            <a:r>
              <a:rPr lang="ru-RU" sz="2100" baseline="30000" dirty="0" smtClean="0">
                <a:latin typeface="Times New Roman" pitchFamily="18" charset="0"/>
                <a:ea typeface="Times New Roman"/>
                <a:cs typeface="Times New Roman" pitchFamily="18" charset="0"/>
              </a:rPr>
              <a:t>разрядность</a:t>
            </a:r>
            <a:r>
              <a:rPr lang="ru-RU" sz="2100" dirty="0" smtClean="0">
                <a:latin typeface="Times New Roman" pitchFamily="18" charset="0"/>
                <a:ea typeface="Times New Roman"/>
                <a:cs typeface="Times New Roman" pitchFamily="18" charset="0"/>
              </a:rPr>
              <a:t> -1</a:t>
            </a:r>
          </a:p>
          <a:p>
            <a:pPr indent="444500" algn="just">
              <a:lnSpc>
                <a:spcPct val="150000"/>
              </a:lnSpc>
              <a:spcBef>
                <a:spcPts val="1800"/>
              </a:spcBef>
              <a:spcAft>
                <a:spcPts val="0"/>
              </a:spcAft>
            </a:pPr>
            <a:r>
              <a:rPr lang="ru-RU" sz="2100" dirty="0" smtClean="0">
                <a:latin typeface="Times New Roman" pitchFamily="18" charset="0"/>
                <a:ea typeface="Times New Roman"/>
                <a:cs typeface="Times New Roman" pitchFamily="18" charset="0"/>
              </a:rPr>
              <a:t>Пример 1.Для 3-разрядного АЦП: 2-1 = 7 (компараторов).</a:t>
            </a:r>
          </a:p>
          <a:p>
            <a:pPr indent="444500" algn="just">
              <a:lnSpc>
                <a:spcPct val="150000"/>
              </a:lnSpc>
              <a:spcBef>
                <a:spcPts val="1800"/>
              </a:spcBef>
              <a:spcAft>
                <a:spcPts val="0"/>
              </a:spcAft>
            </a:pPr>
            <a:r>
              <a:rPr lang="ru-RU" sz="2100" dirty="0" smtClean="0">
                <a:latin typeface="Times New Roman" pitchFamily="18" charset="0"/>
                <a:ea typeface="Times New Roman"/>
                <a:cs typeface="Times New Roman" pitchFamily="18" charset="0"/>
              </a:rPr>
              <a:t>Пример 2</a:t>
            </a:r>
            <a:r>
              <a:rPr lang="en-US" sz="2100" dirty="0" smtClean="0">
                <a:solidFill>
                  <a:srgbClr val="000000"/>
                </a:solidFill>
                <a:latin typeface="Times New Roman" pitchFamily="18" charset="0"/>
                <a:ea typeface="Times New Roman"/>
                <a:cs typeface="Times New Roman" pitchFamily="18" charset="0"/>
              </a:rPr>
              <a:t> </a:t>
            </a:r>
            <a:r>
              <a:rPr lang="ru-RU" sz="2100" dirty="0" smtClean="0">
                <a:latin typeface="Times New Roman" pitchFamily="18" charset="0"/>
                <a:ea typeface="Times New Roman"/>
                <a:cs typeface="Times New Roman" pitchFamily="18" charset="0"/>
              </a:rPr>
              <a:t>Для 8-разрядного АЦП: 2 -1 = 255 (компараторов)</a:t>
            </a:r>
          </a:p>
          <a:p>
            <a:pPr marR="25400" indent="444500" algn="just">
              <a:lnSpc>
                <a:spcPct val="150000"/>
              </a:lnSpc>
              <a:spcBef>
                <a:spcPts val="1800"/>
              </a:spcBef>
              <a:spcAft>
                <a:spcPts val="0"/>
              </a:spcAft>
            </a:pPr>
            <a:r>
              <a:rPr lang="ru-RU" sz="2100" dirty="0" smtClean="0">
                <a:latin typeface="Times New Roman" pitchFamily="18" charset="0"/>
                <a:ea typeface="Times New Roman"/>
                <a:cs typeface="Times New Roman" pitchFamily="18" charset="0"/>
              </a:rPr>
              <a:t>Единственным недостатком, которые обладают АЦП параллельного типа - это большее число компараторов по сравнению с АЦП последовательного приближения, где используется всего один компаратор. На рис. 15.4 показана структурная схема АЦП последовательного типа.</a:t>
            </a:r>
            <a:endParaRPr lang="ru-RU" sz="21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16606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280920" cy="6093976"/>
          </a:xfrm>
          <a:prstGeom prst="rect">
            <a:avLst/>
          </a:prstGeom>
        </p:spPr>
        <p:txBody>
          <a:bodyPr wrap="square">
            <a:spAutoFit/>
          </a:bodyPr>
          <a:lstStyle/>
          <a:p>
            <a:pPr marL="12700" marR="12700" indent="520700"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Далее сигнал поступает в приемнике </a:t>
            </a:r>
            <a:r>
              <a:rPr lang="ru-RU" sz="2000" dirty="0" smtClean="0">
                <a:latin typeface="Times New Roman" pitchFamily="18" charset="0"/>
                <a:ea typeface="Times New Roman"/>
                <a:cs typeface="Times New Roman" pitchFamily="18" charset="0"/>
              </a:rPr>
              <a:t>и</a:t>
            </a:r>
            <a:r>
              <a:rPr lang="ru-RU" sz="2000" dirty="0">
                <a:latin typeface="Times New Roman" pitchFamily="18" charset="0"/>
                <a:ea typeface="Times New Roman"/>
                <a:cs typeface="Times New Roman" pitchFamily="18" charset="0"/>
              </a:rPr>
              <a:t>н</a:t>
            </a:r>
            <a:r>
              <a:rPr lang="ru-RU" sz="2000" dirty="0" smtClean="0">
                <a:latin typeface="Times New Roman" pitchFamily="18" charset="0"/>
                <a:ea typeface="Times New Roman"/>
                <a:cs typeface="Times New Roman" pitchFamily="18" charset="0"/>
              </a:rPr>
              <a:t>формации </a:t>
            </a:r>
            <a:r>
              <a:rPr lang="ru-RU" sz="2000" dirty="0">
                <a:latin typeface="Times New Roman" pitchFamily="18" charset="0"/>
                <a:ea typeface="Times New Roman"/>
                <a:cs typeface="Times New Roman" pitchFamily="18" charset="0"/>
              </a:rPr>
              <a:t>(ПИ) - телефон, телевизионную приемную трубку и т.п., после чего принятая информация поступает к получателю.</a:t>
            </a:r>
          </a:p>
          <a:p>
            <a:pPr marL="12700" marR="12700" indent="527685"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Комплекс из передатчика, передающей антенны, среды распространения волн, приемной антенны и приемника образует </a:t>
            </a:r>
            <a:r>
              <a:rPr lang="ru-RU" sz="2000" b="1" dirty="0">
                <a:latin typeface="Times New Roman" pitchFamily="18" charset="0"/>
                <a:ea typeface="Times New Roman"/>
                <a:cs typeface="Times New Roman" pitchFamily="18" charset="0"/>
              </a:rPr>
              <a:t>радиолинию</a:t>
            </a:r>
            <a:r>
              <a:rPr lang="ru-RU" sz="2000" dirty="0">
                <a:latin typeface="Times New Roman" pitchFamily="18" charset="0"/>
                <a:ea typeface="Times New Roman"/>
                <a:cs typeface="Times New Roman" pitchFamily="18" charset="0"/>
              </a:rPr>
              <a:t>.</a:t>
            </a:r>
          </a:p>
          <a:p>
            <a:pPr marL="12700" marR="12700" indent="527685"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Односторонняя передача используется чаще не в радиосвязи, а в звуковом и ТВ радиовещании, в службах передачи информации для агентств печати, метеорологической информации, сигналов точного времени, точной частоты и др. Чтобы улучшить эффективность использования оборудования и увеличить пропускную способность радиолинии, применяют аппаратуру уплотнения (рис. 1.2). </a:t>
            </a:r>
            <a:endParaRPr lang="ru-RU" sz="2000" dirty="0">
              <a:effectLst/>
              <a:latin typeface="Times New Roman" pitchFamily="18" charset="0"/>
              <a:ea typeface="Times New Roman"/>
              <a:cs typeface="Times New Roman" pitchFamily="18" charset="0"/>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2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7992888" cy="3384376"/>
          </a:xfrm>
          <a:prstGeom prst="rect">
            <a:avLst/>
          </a:prstGeom>
          <a:noFill/>
          <a:ln>
            <a:noFill/>
          </a:ln>
        </p:spPr>
      </p:pic>
      <p:graphicFrame>
        <p:nvGraphicFramePr>
          <p:cNvPr id="3" name="Таблица 2"/>
          <p:cNvGraphicFramePr>
            <a:graphicFrameLocks noGrp="1"/>
          </p:cNvGraphicFramePr>
          <p:nvPr>
            <p:extLst>
              <p:ext uri="{D42A27DB-BD31-4B8C-83A1-F6EECF244321}">
                <p14:modId xmlns:p14="http://schemas.microsoft.com/office/powerpoint/2010/main" val="599235639"/>
              </p:ext>
            </p:extLst>
          </p:nvPr>
        </p:nvGraphicFramePr>
        <p:xfrm>
          <a:off x="457200" y="4221088"/>
          <a:ext cx="8229600" cy="432048"/>
        </p:xfrm>
        <a:graphic>
          <a:graphicData uri="http://schemas.openxmlformats.org/drawingml/2006/table">
            <a:tbl>
              <a:tblPr/>
              <a:tblGrid>
                <a:gridCol w="8229600"/>
              </a:tblGrid>
              <a:tr h="432048">
                <a:tc>
                  <a:txBody>
                    <a:bodyPr/>
                    <a:lstStyle/>
                    <a:p>
                      <a:pPr algn="ctr">
                        <a:spcAft>
                          <a:spcPts val="0"/>
                        </a:spcAft>
                      </a:pPr>
                      <a:r>
                        <a:rPr lang="ru-RU" sz="2000" b="0" dirty="0">
                          <a:solidFill>
                            <a:srgbClr val="000000"/>
                          </a:solidFill>
                          <a:effectLst/>
                          <a:latin typeface="Times New Roman"/>
                          <a:ea typeface="Courier New"/>
                        </a:rPr>
                        <a:t>Рис. </a:t>
                      </a:r>
                      <a:r>
                        <a:rPr lang="en-US" sz="2000" b="0" dirty="0">
                          <a:solidFill>
                            <a:srgbClr val="000000"/>
                          </a:solidFill>
                          <a:effectLst/>
                          <a:latin typeface="Times New Roman"/>
                          <a:ea typeface="Courier New"/>
                        </a:rPr>
                        <a:t>1</a:t>
                      </a:r>
                      <a:r>
                        <a:rPr lang="ru-RU" sz="2000" b="0" dirty="0">
                          <a:solidFill>
                            <a:srgbClr val="000000"/>
                          </a:solidFill>
                          <a:effectLst/>
                          <a:latin typeface="Times New Roman"/>
                          <a:ea typeface="Courier New"/>
                        </a:rPr>
                        <a:t>5.4.</a:t>
                      </a:r>
                      <a:r>
                        <a:rPr lang="ru-RU" sz="2000" b="0" dirty="0">
                          <a:solidFill>
                            <a:srgbClr val="000000"/>
                          </a:solidFill>
                          <a:effectLst/>
                          <a:latin typeface="Times New Roman Tj"/>
                          <a:ea typeface="Courier New"/>
                        </a:rPr>
                        <a:t> Структурная схема АЦП последовательного типа</a:t>
                      </a:r>
                      <a:endParaRPr lang="ru-RU" sz="2000" b="0" dirty="0">
                        <a:solidFill>
                          <a:srgbClr val="000000"/>
                        </a:solidFill>
                        <a:effectLst/>
                        <a:latin typeface="Courier New"/>
                        <a:ea typeface="Courier New"/>
                      </a:endParaRPr>
                    </a:p>
                  </a:txBody>
                  <a:tcPr marL="0" marR="0" marT="0" marB="0">
                    <a:lnL>
                      <a:noFill/>
                    </a:lnL>
                    <a:lnR>
                      <a:noFill/>
                    </a:lnR>
                    <a:lnT>
                      <a:noFill/>
                    </a:lnT>
                    <a:lnB>
                      <a:noFill/>
                    </a:lnB>
                  </a:tcPr>
                </a:tc>
              </a:tr>
            </a:tbl>
          </a:graphicData>
        </a:graphic>
      </p:graphicFrame>
      <p:sp>
        <p:nvSpPr>
          <p:cNvPr id="4" name="Rectangle 1"/>
          <p:cNvSpPr>
            <a:spLocks noChangeArrowheads="1"/>
          </p:cNvSpPr>
          <p:nvPr/>
        </p:nvSpPr>
        <p:spPr bwMode="auto">
          <a:xfrm>
            <a:off x="457200" y="3024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
            </a:r>
            <a:br>
              <a:rPr kumimoji="0" lang="ru-RU" sz="1800" b="0" i="0" u="none" strike="noStrike" cap="none" normalizeH="0" baseline="0" smtClean="0">
                <a:ln>
                  <a:noFill/>
                </a:ln>
                <a:solidFill>
                  <a:schemeClr val="tx1"/>
                </a:solidFill>
                <a:effectLst/>
                <a:latin typeface="Arial" pitchFamily="34" charset="0"/>
              </a:rPr>
            </a:br>
            <a:endParaRPr kumimoji="0" lang="ru-RU" sz="1800" b="0" i="0" u="none" strike="noStrike" cap="none" normalizeH="0" baseline="0" smtClean="0">
              <a:ln>
                <a:noFill/>
              </a:ln>
              <a:solidFill>
                <a:schemeClr val="tx1"/>
              </a:solidFill>
              <a:effectLst/>
              <a:latin typeface="Arial" pitchFamily="34" charset="0"/>
            </a:endParaRPr>
          </a:p>
        </p:txBody>
      </p:sp>
      <p:sp>
        <p:nvSpPr>
          <p:cNvPr id="5" name="Прямоугольник 4"/>
          <p:cNvSpPr/>
          <p:nvPr/>
        </p:nvSpPr>
        <p:spPr>
          <a:xfrm>
            <a:off x="288032" y="4769894"/>
            <a:ext cx="8748464" cy="1938992"/>
          </a:xfrm>
          <a:prstGeom prst="rect">
            <a:avLst/>
          </a:prstGeom>
        </p:spPr>
        <p:txBody>
          <a:bodyPr wrap="square">
            <a:spAutoFit/>
          </a:bodyPr>
          <a:lstStyle/>
          <a:p>
            <a:pPr marR="25400" indent="442595"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В АЦП последовательного типа преобразование в код происходит за </a:t>
            </a:r>
            <a:r>
              <a:rPr lang="en-US" sz="2000" i="1" spc="50" dirty="0" smtClean="0">
                <a:solidFill>
                  <a:srgbClr val="000000"/>
                </a:solidFill>
                <a:latin typeface="Times New Roman" pitchFamily="18" charset="0"/>
                <a:ea typeface="Arial Unicode MS"/>
                <a:cs typeface="Times New Roman" pitchFamily="18" charset="0"/>
              </a:rPr>
              <a:t>m</a:t>
            </a:r>
            <a:r>
              <a:rPr lang="ru-RU" sz="2000" i="1" spc="50" dirty="0" smtClean="0">
                <a:solidFill>
                  <a:srgbClr val="000000"/>
                </a:solidFill>
                <a:latin typeface="Times New Roman" pitchFamily="18" charset="0"/>
                <a:ea typeface="Arial Unicode MS"/>
                <a:cs typeface="Times New Roman" pitchFamily="18" charset="0"/>
              </a:rPr>
              <a:t> </a:t>
            </a:r>
            <a:r>
              <a:rPr lang="ru-RU" sz="2000" dirty="0" smtClean="0">
                <a:latin typeface="Times New Roman" pitchFamily="18" charset="0"/>
                <a:ea typeface="Times New Roman"/>
                <a:cs typeface="Times New Roman" pitchFamily="18" charset="0"/>
              </a:rPr>
              <a:t>тактов</a:t>
            </a:r>
            <a:r>
              <a:rPr lang="ru-RU" sz="2000" dirty="0">
                <a:latin typeface="Times New Roman" pitchFamily="18" charset="0"/>
                <a:ea typeface="Times New Roman"/>
                <a:cs typeface="Times New Roman" pitchFamily="18" charset="0"/>
              </a:rPr>
              <a:t>, где </a:t>
            </a:r>
            <a:r>
              <a:rPr lang="en-US" sz="2000" i="1" spc="50" dirty="0">
                <a:solidFill>
                  <a:srgbClr val="000000"/>
                </a:solidFill>
                <a:latin typeface="Times New Roman" pitchFamily="18" charset="0"/>
                <a:ea typeface="Arial Unicode MS"/>
                <a:cs typeface="Times New Roman" pitchFamily="18" charset="0"/>
              </a:rPr>
              <a:t>m</a:t>
            </a:r>
            <a:r>
              <a:rPr lang="ru-RU" sz="2000" dirty="0">
                <a:latin typeface="Times New Roman" pitchFamily="18" charset="0"/>
                <a:ea typeface="Times New Roman"/>
                <a:cs typeface="Times New Roman" pitchFamily="18" charset="0"/>
              </a:rPr>
              <a:t> совпадает с разрядностью АЦП. Временные диаграммы АЦП последовательного типа для преобразования сигнала в код показаны на рис. </a:t>
            </a:r>
            <a:r>
              <a:rPr lang="ru-RU" sz="2000" dirty="0" smtClean="0">
                <a:latin typeface="Times New Roman" pitchFamily="18" charset="0"/>
                <a:ea typeface="Times New Roman"/>
                <a:cs typeface="Times New Roman" pitchFamily="18" charset="0"/>
              </a:rPr>
              <a:t>15.5.</a:t>
            </a:r>
          </a:p>
        </p:txBody>
      </p:sp>
    </p:spTree>
    <p:extLst>
      <p:ext uri="{BB962C8B-B14F-4D97-AF65-F5344CB8AC3E}">
        <p14:creationId xmlns:p14="http://schemas.microsoft.com/office/powerpoint/2010/main" val="32992067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856984" cy="6509474"/>
          </a:xfrm>
          <a:prstGeom prst="rect">
            <a:avLst/>
          </a:prstGeom>
        </p:spPr>
        <p:txBody>
          <a:bodyPr wrap="square">
            <a:spAutoFit/>
          </a:bodyPr>
          <a:lstStyle/>
          <a:p>
            <a:pPr algn="just">
              <a:lnSpc>
                <a:spcPct val="150000"/>
              </a:lnSpc>
            </a:pPr>
            <a:endParaRPr lang="en-US" b="1" dirty="0" smtClean="0">
              <a:solidFill>
                <a:prstClr val="black"/>
              </a:solidFill>
              <a:latin typeface="Times New Roman" pitchFamily="18" charset="0"/>
              <a:ea typeface="Times New Roman"/>
              <a:cs typeface="Times New Roman" pitchFamily="18" charset="0"/>
            </a:endParaRPr>
          </a:p>
          <a:p>
            <a:pPr algn="just">
              <a:lnSpc>
                <a:spcPct val="150000"/>
              </a:lnSpc>
            </a:pPr>
            <a:r>
              <a:rPr lang="en-US" b="1" dirty="0" smtClean="0">
                <a:solidFill>
                  <a:prstClr val="black"/>
                </a:solidFill>
                <a:latin typeface="Times New Roman" pitchFamily="18" charset="0"/>
                <a:ea typeface="Times New Roman"/>
                <a:cs typeface="Times New Roman" pitchFamily="18" charset="0"/>
              </a:rPr>
              <a:t>  </a:t>
            </a:r>
            <a:r>
              <a:rPr lang="ru-RU" b="1" dirty="0" smtClean="0">
                <a:solidFill>
                  <a:prstClr val="black"/>
                </a:solidFill>
                <a:latin typeface="Times New Roman" pitchFamily="18" charset="0"/>
                <a:ea typeface="Times New Roman"/>
                <a:cs typeface="Times New Roman" pitchFamily="18" charset="0"/>
              </a:rPr>
              <a:t>15</a:t>
            </a:r>
            <a:r>
              <a:rPr lang="en-US" b="1" dirty="0" smtClean="0">
                <a:solidFill>
                  <a:prstClr val="black"/>
                </a:solidFill>
                <a:latin typeface="Times New Roman" pitchFamily="18" charset="0"/>
                <a:ea typeface="Times New Roman"/>
                <a:cs typeface="Times New Roman" pitchFamily="18" charset="0"/>
              </a:rPr>
              <a:t>.1 </a:t>
            </a:r>
            <a:r>
              <a:rPr lang="ru-RU" b="1" dirty="0" smtClean="0">
                <a:solidFill>
                  <a:prstClr val="black"/>
                </a:solidFill>
                <a:latin typeface="Times New Roman" pitchFamily="18" charset="0"/>
                <a:ea typeface="Times New Roman"/>
                <a:cs typeface="Times New Roman" pitchFamily="18" charset="0"/>
              </a:rPr>
              <a:t>Т</a:t>
            </a:r>
            <a:r>
              <a:rPr lang="ru-RU" sz="2000" b="1" dirty="0" smtClean="0">
                <a:solidFill>
                  <a:prstClr val="black"/>
                </a:solidFill>
                <a:latin typeface="Times New Roman" pitchFamily="18" charset="0"/>
                <a:ea typeface="Times New Roman"/>
                <a:cs typeface="Times New Roman" pitchFamily="18" charset="0"/>
              </a:rPr>
              <a:t>ип </a:t>
            </a:r>
            <a:r>
              <a:rPr lang="ru-RU" sz="2000" b="1" dirty="0">
                <a:solidFill>
                  <a:prstClr val="black"/>
                </a:solidFill>
                <a:latin typeface="Times New Roman" pitchFamily="18" charset="0"/>
                <a:ea typeface="Times New Roman"/>
                <a:cs typeface="Times New Roman" pitchFamily="18" charset="0"/>
              </a:rPr>
              <a:t>линейного кодирования </a:t>
            </a:r>
            <a:endParaRPr lang="en-US" sz="2000" b="1" dirty="0" smtClean="0">
              <a:solidFill>
                <a:prstClr val="black"/>
              </a:solidFill>
              <a:latin typeface="Times New Roman" pitchFamily="18" charset="0"/>
              <a:ea typeface="Times New Roman"/>
              <a:cs typeface="Times New Roman" pitchFamily="18" charset="0"/>
            </a:endParaRPr>
          </a:p>
          <a:p>
            <a:pPr algn="just">
              <a:lnSpc>
                <a:spcPct val="150000"/>
              </a:lnSpc>
            </a:pPr>
            <a:endParaRPr lang="en-US" sz="2000" b="1" dirty="0" smtClean="0">
              <a:solidFill>
                <a:prstClr val="black"/>
              </a:solidFill>
              <a:latin typeface="Times New Roman" pitchFamily="18" charset="0"/>
              <a:ea typeface="Times New Roman"/>
              <a:cs typeface="Times New Roman" pitchFamily="18" charset="0"/>
            </a:endParaRPr>
          </a:p>
          <a:p>
            <a:pPr algn="just">
              <a:lnSpc>
                <a:spcPct val="150000"/>
              </a:lnSpc>
              <a:spcAft>
                <a:spcPts val="600"/>
              </a:spcAft>
            </a:pPr>
            <a:r>
              <a:rPr lang="ru-RU" sz="2000" kern="1400" dirty="0">
                <a:solidFill>
                  <a:srgbClr val="000000"/>
                </a:solidFill>
                <a:latin typeface="Times New Roman"/>
              </a:rPr>
              <a:t> </a:t>
            </a:r>
            <a:r>
              <a:rPr lang="en-US" sz="2000" kern="1400" dirty="0" smtClean="0">
                <a:solidFill>
                  <a:srgbClr val="000000"/>
                </a:solidFill>
                <a:latin typeface="Times New Roman"/>
              </a:rPr>
              <a:t>         </a:t>
            </a:r>
            <a:r>
              <a:rPr lang="ru-RU" sz="2000" kern="1400" dirty="0" smtClean="0">
                <a:solidFill>
                  <a:srgbClr val="000000"/>
                </a:solidFill>
                <a:latin typeface="Times New Roman"/>
              </a:rPr>
              <a:t>Выбор </a:t>
            </a:r>
            <a:r>
              <a:rPr lang="ru-RU" sz="2000" kern="1400" dirty="0">
                <a:solidFill>
                  <a:srgbClr val="000000"/>
                </a:solidFill>
                <a:latin typeface="Times New Roman"/>
              </a:rPr>
              <a:t>вида линейного кода (кода передачи) зависит прежде всего от типа используемой для передачи линии связи. Линейный сигнал может отличаться от исходного преобразуемого кода длительностью импульсов, полярностью, числом возможных уровней, тактовой частотой (скоростью передачи) и т.д. Вместе с тем при выборе и построении того или иного кода учитывают ряд свойств, которыми должен обладать этот код (линейный сигнал</a:t>
            </a:r>
            <a:r>
              <a:rPr lang="ru-RU" sz="2000" kern="1400" dirty="0" smtClean="0">
                <a:solidFill>
                  <a:srgbClr val="000000"/>
                </a:solidFill>
                <a:latin typeface="Times New Roman"/>
              </a:rPr>
              <a:t>): </a:t>
            </a:r>
            <a:r>
              <a:rPr lang="ru-RU" sz="2000" dirty="0" smtClean="0">
                <a:solidFill>
                  <a:prstClr val="black"/>
                </a:solidFill>
                <a:latin typeface="Times New Roman" pitchFamily="18" charset="0"/>
                <a:ea typeface="Times New Roman"/>
                <a:cs typeface="Times New Roman" pitchFamily="18" charset="0"/>
              </a:rPr>
              <a:t>Используемые </a:t>
            </a:r>
            <a:r>
              <a:rPr lang="ru-RU" sz="2000" dirty="0">
                <a:solidFill>
                  <a:prstClr val="black"/>
                </a:solidFill>
                <a:latin typeface="Times New Roman" pitchFamily="18" charset="0"/>
                <a:ea typeface="Times New Roman"/>
                <a:cs typeface="Times New Roman" pitchFamily="18" charset="0"/>
              </a:rPr>
              <a:t>типы кодирования: HDB-3 (КВП-3 код высокой плотностью единиц) (стандартизирован), либо AMI (код с чередованием полярности импульсов(ЧПИ)). Использование кода AMI в настоящее время уже не рекомендуется, однако, ряд старых цифровых систем передачи могут использовать этот код.</a:t>
            </a:r>
            <a:r>
              <a:rPr lang="ru-RU" sz="2000" b="1" dirty="0">
                <a:solidFill>
                  <a:prstClr val="black"/>
                </a:solidFill>
                <a:latin typeface="Times New Roman" pitchFamily="18" charset="0"/>
                <a:ea typeface="Times New Roman"/>
                <a:cs typeface="Times New Roman" pitchFamily="18" charset="0"/>
              </a:rPr>
              <a:t> </a:t>
            </a:r>
            <a:r>
              <a:rPr lang="ru-RU" sz="2000" dirty="0" smtClean="0">
                <a:solidFill>
                  <a:prstClr val="black"/>
                </a:solidFill>
                <a:latin typeface="Times New Roman" pitchFamily="18" charset="0"/>
                <a:ea typeface="Times New Roman"/>
                <a:cs typeface="Times New Roman" pitchFamily="18" charset="0"/>
              </a:rPr>
              <a:t> </a:t>
            </a:r>
            <a:endParaRPr lang="ru-RU" sz="2000" dirty="0">
              <a:solidFill>
                <a:prstClr val="black"/>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413636163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04664"/>
            <a:ext cx="8784976" cy="5553251"/>
          </a:xfrm>
          <a:prstGeom prst="rect">
            <a:avLst/>
          </a:prstGeom>
        </p:spPr>
        <p:txBody>
          <a:bodyPr wrap="square">
            <a:spAutoFit/>
          </a:bodyPr>
          <a:lstStyle/>
          <a:p>
            <a:pPr algn="just">
              <a:lnSpc>
                <a:spcPct val="200000"/>
              </a:lnSpc>
            </a:pPr>
            <a:r>
              <a:rPr lang="ru-RU" dirty="0" smtClean="0">
                <a:solidFill>
                  <a:prstClr val="black"/>
                </a:solidFill>
                <a:latin typeface="Times New Roman"/>
                <a:ea typeface="Times New Roman"/>
                <a:cs typeface="Times New Roman"/>
              </a:rPr>
              <a:t>На </a:t>
            </a:r>
            <a:r>
              <a:rPr lang="ru-RU" dirty="0">
                <a:solidFill>
                  <a:prstClr val="black"/>
                </a:solidFill>
                <a:latin typeface="Times New Roman"/>
                <a:ea typeface="Times New Roman"/>
                <a:cs typeface="Times New Roman"/>
              </a:rPr>
              <a:t>рис. 3.4 </a:t>
            </a:r>
            <a:r>
              <a:rPr lang="ru-RU" dirty="0" smtClean="0">
                <a:solidFill>
                  <a:prstClr val="black"/>
                </a:solidFill>
                <a:latin typeface="Times New Roman"/>
                <a:ea typeface="Times New Roman"/>
                <a:cs typeface="Times New Roman"/>
              </a:rPr>
              <a:t>а) </a:t>
            </a:r>
            <a:r>
              <a:rPr lang="ru-RU" dirty="0">
                <a:solidFill>
                  <a:prstClr val="black"/>
                </a:solidFill>
                <a:latin typeface="Times New Roman"/>
                <a:ea typeface="Times New Roman"/>
                <a:cs typeface="Times New Roman"/>
              </a:rPr>
              <a:t>представлена двоичная кодовая комбинация, </a:t>
            </a:r>
            <a:r>
              <a:rPr lang="ru-RU" dirty="0" smtClean="0">
                <a:solidFill>
                  <a:prstClr val="black"/>
                </a:solidFill>
                <a:latin typeface="Times New Roman"/>
                <a:ea typeface="Times New Roman"/>
                <a:cs typeface="Times New Roman"/>
              </a:rPr>
              <a:t>б)  </a:t>
            </a:r>
            <a:r>
              <a:rPr lang="ru-RU" dirty="0">
                <a:solidFill>
                  <a:prstClr val="black"/>
                </a:solidFill>
                <a:latin typeface="Times New Roman"/>
                <a:ea typeface="Times New Roman"/>
                <a:cs typeface="Times New Roman"/>
              </a:rPr>
              <a:t>полученная из нее комбинация в коде ЧПИ. Видно, что символы, используемые в комбинации кода ЧПИ, могут иметь три уровня</a:t>
            </a:r>
            <a:r>
              <a:rPr lang="en-US" dirty="0">
                <a:solidFill>
                  <a:prstClr val="black"/>
                </a:solidFill>
                <a:latin typeface="Times New Roman"/>
                <a:ea typeface="Times New Roman"/>
                <a:cs typeface="Times New Roman"/>
              </a:rPr>
              <a:t>:</a:t>
            </a:r>
            <a:r>
              <a:rPr lang="ru-RU" dirty="0">
                <a:solidFill>
                  <a:prstClr val="black"/>
                </a:solidFill>
                <a:latin typeface="Times New Roman"/>
                <a:ea typeface="Times New Roman"/>
                <a:cs typeface="Times New Roman"/>
              </a:rPr>
              <a:t> -1</a:t>
            </a:r>
            <a:r>
              <a:rPr lang="en-US" dirty="0">
                <a:solidFill>
                  <a:prstClr val="black"/>
                </a:solidFill>
                <a:latin typeface="Times New Roman"/>
                <a:ea typeface="Times New Roman"/>
                <a:cs typeface="Times New Roman"/>
              </a:rPr>
              <a:t>; 0; +1</a:t>
            </a:r>
            <a:r>
              <a:rPr lang="ru-RU" dirty="0">
                <a:solidFill>
                  <a:prstClr val="black"/>
                </a:solidFill>
                <a:latin typeface="Times New Roman"/>
                <a:ea typeface="Times New Roman"/>
                <a:cs typeface="Times New Roman"/>
              </a:rPr>
              <a:t>. В то же время количество информации в кодовой  комбинации ЧПИ такое же, как и в двоичном коде, так как она получена из двоичной комбинации. Количество информации в кодовой комбинации, состоящей из элементов трех уровней, больше, чем в двоичной. Избыточность информации при использовании кода ЧПИ позволяет контролировать наличие ошибок в линейном тракте</a:t>
            </a:r>
            <a:r>
              <a:rPr lang="ru-RU" dirty="0" smtClean="0">
                <a:solidFill>
                  <a:prstClr val="black"/>
                </a:solidFill>
                <a:latin typeface="Times New Roman"/>
                <a:ea typeface="Times New Roman"/>
                <a:cs typeface="Times New Roman"/>
              </a:rPr>
              <a:t>.</a:t>
            </a:r>
            <a:endParaRPr lang="en-US" dirty="0" smtClean="0">
              <a:solidFill>
                <a:prstClr val="black"/>
              </a:solidFill>
              <a:latin typeface="Times New Roman"/>
              <a:ea typeface="Times New Roman"/>
              <a:cs typeface="Times New Roman"/>
            </a:endParaRPr>
          </a:p>
          <a:p>
            <a:pPr algn="just">
              <a:lnSpc>
                <a:spcPct val="200000"/>
              </a:lnSpc>
              <a:spcAft>
                <a:spcPts val="600"/>
              </a:spcAft>
            </a:pPr>
            <a:r>
              <a:rPr lang="en-US" kern="1400" dirty="0" smtClean="0">
                <a:solidFill>
                  <a:srgbClr val="000000"/>
                </a:solidFill>
                <a:latin typeface="Times New Roman"/>
              </a:rPr>
              <a:t> - </a:t>
            </a:r>
            <a:r>
              <a:rPr lang="ru-RU" kern="1400" dirty="0" smtClean="0">
                <a:solidFill>
                  <a:srgbClr val="000000"/>
                </a:solidFill>
                <a:latin typeface="Times New Roman"/>
              </a:rPr>
              <a:t>код </a:t>
            </a:r>
            <a:r>
              <a:rPr lang="ru-RU" kern="1400" dirty="0">
                <a:solidFill>
                  <a:srgbClr val="000000"/>
                </a:solidFill>
                <a:latin typeface="Times New Roman"/>
              </a:rPr>
              <a:t>должен быть в достаточной мере помехоустойчивым (при заданной </a:t>
            </a:r>
            <a:r>
              <a:rPr lang="ru-RU" kern="1400" dirty="0" smtClean="0">
                <a:solidFill>
                  <a:srgbClr val="000000"/>
                </a:solidFill>
                <a:latin typeface="Times New Roman"/>
              </a:rPr>
              <a:t>средней мощности </a:t>
            </a:r>
            <a:r>
              <a:rPr lang="ru-RU" kern="1400" dirty="0">
                <a:solidFill>
                  <a:srgbClr val="000000"/>
                </a:solidFill>
                <a:latin typeface="Times New Roman"/>
              </a:rPr>
              <a:t>сигнала в линии должна обеспечиваться допустимая вероятность ошибки в условиях воздействия неустранимых помех</a:t>
            </a:r>
            <a:r>
              <a:rPr lang="ru-RU" kern="1400" dirty="0" smtClean="0">
                <a:solidFill>
                  <a:srgbClr val="000000"/>
                </a:solidFill>
                <a:latin typeface="Times New Roman"/>
              </a:rPr>
              <a:t>);</a:t>
            </a:r>
            <a:endParaRPr lang="ru-RU" kern="1400" dirty="0">
              <a:solidFill>
                <a:srgbClr val="000000"/>
              </a:solidFill>
            </a:endParaRPr>
          </a:p>
        </p:txBody>
      </p:sp>
    </p:spTree>
    <p:extLst>
      <p:ext uri="{BB962C8B-B14F-4D97-AF65-F5344CB8AC3E}">
        <p14:creationId xmlns:p14="http://schemas.microsoft.com/office/powerpoint/2010/main" val="425417684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287532"/>
            <a:ext cx="8640960" cy="16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2132856"/>
            <a:ext cx="8640959"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9511" y="3861048"/>
            <a:ext cx="8778347" cy="2862322"/>
          </a:xfrm>
          <a:prstGeom prst="rect">
            <a:avLst/>
          </a:prstGeom>
        </p:spPr>
        <p:txBody>
          <a:bodyPr wrap="square">
            <a:spAutoFit/>
          </a:bodyPr>
          <a:lstStyle/>
          <a:p>
            <a:pPr algn="ctr" eaLnBrk="0" fontAlgn="base" hangingPunct="0">
              <a:spcBef>
                <a:spcPct val="0"/>
              </a:spcBef>
              <a:spcAft>
                <a:spcPct val="0"/>
              </a:spcAft>
            </a:pPr>
            <a:r>
              <a:rPr lang="ru-RU"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Рисунок </a:t>
            </a:r>
            <a:r>
              <a:rPr lang="en-US"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6</a:t>
            </a:r>
            <a:r>
              <a:rPr lang="ru-RU"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a:t>
            </a:r>
            <a:r>
              <a:rPr lang="ru-RU"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Квазитроичный</a:t>
            </a:r>
            <a:r>
              <a:rPr lang="ru-RU"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код  AMI (ЧПИ) и его спектр</a:t>
            </a:r>
            <a:r>
              <a:rPr lang="ru-RU"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eaLnBrk="0" fontAlgn="base" hangingPunct="0">
              <a:spcBef>
                <a:spcPct val="0"/>
              </a:spcBef>
              <a:spcAft>
                <a:spcPct val="0"/>
              </a:spcAft>
            </a:pPr>
            <a:endParaRPr lang="ru-RU"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ru-RU"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Сигнал с ЧПИ обладает одним существенным </a:t>
            </a:r>
            <a:r>
              <a:rPr lang="ru-RU"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недостатком - </a:t>
            </a:r>
            <a:r>
              <a:rPr lang="ru-RU"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при отсутствии передачи по части каналов в сигнале появляются длинные серии пробелов (нулей</a:t>
            </a:r>
            <a:r>
              <a:rPr lang="ru-RU"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В </a:t>
            </a:r>
            <a:r>
              <a:rPr lang="ru-RU"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данном случае возможен сбой системы тактовой синхронизации. Чтобы этого не происходило, следует ограничить в коде ЧПИ число подряд следующих нулей. Эта задача была решена созданием кодов с высокой плотностью единиц (КВП). Наибольшее распространение получил код КВП-3, в комбинациях которого допускается не более трех нулей между двумя соседними единицами. Этот код еще называют </a:t>
            </a:r>
            <a:r>
              <a:rPr lang="ru-RU"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модифицированным </a:t>
            </a:r>
            <a:r>
              <a:rPr lang="ru-RU"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квазитроичным</a:t>
            </a:r>
            <a:r>
              <a:rPr lang="ru-RU"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кодом МЧПИ.</a:t>
            </a:r>
            <a:r>
              <a:rPr lang="ru-RU"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262422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77139"/>
            <a:ext cx="6955558" cy="669542"/>
          </a:xfrm>
          <a:prstGeom prst="rect">
            <a:avLst/>
          </a:prstGeom>
        </p:spPr>
        <p:txBody>
          <a:bodyPr wrap="none">
            <a:spAutoFit/>
          </a:bodyPr>
          <a:lstStyle/>
          <a:p>
            <a:pPr>
              <a:lnSpc>
                <a:spcPct val="150000"/>
              </a:lnSpc>
            </a:pPr>
            <a:r>
              <a:rPr lang="ru-RU" sz="2800" b="1" i="1" dirty="0">
                <a:solidFill>
                  <a:prstClr val="black"/>
                </a:solidFill>
                <a:latin typeface="Times New Roman"/>
                <a:ea typeface="Times New Roman"/>
                <a:cs typeface="Times New Roman"/>
              </a:rPr>
              <a:t>HDB-3 — код высокой плотности единиц </a:t>
            </a:r>
            <a:endParaRPr lang="ru-RU" sz="2800" dirty="0">
              <a:solidFill>
                <a:prstClr val="black"/>
              </a:solidFill>
              <a:ea typeface="Times New Roman"/>
              <a:cs typeface="Times New Roman"/>
            </a:endParaRPr>
          </a:p>
        </p:txBody>
      </p:sp>
      <p:pic>
        <p:nvPicPr>
          <p:cNvPr id="3" name="Рисунок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268760"/>
            <a:ext cx="8568952" cy="4320480"/>
          </a:xfrm>
          <a:prstGeom prst="rect">
            <a:avLst/>
          </a:prstGeom>
          <a:noFill/>
          <a:ln>
            <a:noFill/>
          </a:ln>
        </p:spPr>
      </p:pic>
      <p:sp>
        <p:nvSpPr>
          <p:cNvPr id="4" name="Прямоугольник 3"/>
          <p:cNvSpPr/>
          <p:nvPr/>
        </p:nvSpPr>
        <p:spPr>
          <a:xfrm>
            <a:off x="899592" y="5949280"/>
            <a:ext cx="7542834" cy="738664"/>
          </a:xfrm>
          <a:prstGeom prst="rect">
            <a:avLst/>
          </a:prstGeom>
        </p:spPr>
        <p:txBody>
          <a:bodyPr wrap="none">
            <a:spAutoFit/>
          </a:bodyPr>
          <a:lstStyle/>
          <a:p>
            <a:pPr algn="ctr">
              <a:lnSpc>
                <a:spcPct val="150000"/>
              </a:lnSpc>
            </a:pPr>
            <a:r>
              <a:rPr lang="ru-RU" sz="2800" dirty="0" smtClean="0">
                <a:solidFill>
                  <a:prstClr val="black"/>
                </a:solidFill>
                <a:latin typeface="Times New Roman"/>
                <a:ea typeface="Times New Roman"/>
                <a:cs typeface="Times New Roman"/>
              </a:rPr>
              <a:t>     Рисунок </a:t>
            </a:r>
            <a:r>
              <a:rPr lang="ru-RU" sz="2800" dirty="0">
                <a:solidFill>
                  <a:prstClr val="black"/>
                </a:solidFill>
                <a:latin typeface="Times New Roman"/>
                <a:ea typeface="Times New Roman"/>
                <a:cs typeface="Times New Roman"/>
              </a:rPr>
              <a:t>3.5 — Пример кода </a:t>
            </a:r>
            <a:r>
              <a:rPr lang="ru-RU" sz="2800" dirty="0" smtClean="0">
                <a:solidFill>
                  <a:prstClr val="black"/>
                </a:solidFill>
                <a:latin typeface="Times New Roman"/>
                <a:ea typeface="Times New Roman"/>
                <a:cs typeface="Times New Roman"/>
              </a:rPr>
              <a:t>HDB-3 (КВП-3) </a:t>
            </a:r>
            <a:endParaRPr lang="ru-RU" sz="2800" dirty="0">
              <a:solidFill>
                <a:prstClr val="black"/>
              </a:solidFill>
              <a:ea typeface="Times New Roman"/>
              <a:cs typeface="Times New Roman"/>
            </a:endParaRPr>
          </a:p>
        </p:txBody>
      </p:sp>
    </p:spTree>
    <p:extLst>
      <p:ext uri="{BB962C8B-B14F-4D97-AF65-F5344CB8AC3E}">
        <p14:creationId xmlns:p14="http://schemas.microsoft.com/office/powerpoint/2010/main" val="126533101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8640"/>
            <a:ext cx="8928992" cy="2952328"/>
          </a:xfrm>
          <a:prstGeom prst="rect">
            <a:avLst/>
          </a:prstGeom>
          <a:noFill/>
          <a:ln>
            <a:noFill/>
          </a:ln>
        </p:spPr>
      </p:pic>
      <p:sp>
        <p:nvSpPr>
          <p:cNvPr id="3" name="Прямоугольник 2"/>
          <p:cNvSpPr/>
          <p:nvPr/>
        </p:nvSpPr>
        <p:spPr>
          <a:xfrm>
            <a:off x="0" y="3564791"/>
            <a:ext cx="8928992" cy="3293209"/>
          </a:xfrm>
          <a:prstGeom prst="rect">
            <a:avLst/>
          </a:prstGeom>
        </p:spPr>
        <p:txBody>
          <a:bodyPr wrap="square">
            <a:spAutoFit/>
          </a:bodyPr>
          <a:lstStyle/>
          <a:p>
            <a:pPr algn="just"/>
            <a:r>
              <a:rPr lang="ru-RU" sz="1600" dirty="0" err="1">
                <a:solidFill>
                  <a:prstClr val="black"/>
                </a:solidFill>
                <a:latin typeface="TimesNewRomanPSMT"/>
              </a:rPr>
              <a:t>олее</a:t>
            </a:r>
            <a:r>
              <a:rPr lang="ru-RU" sz="1600" dirty="0">
                <a:solidFill>
                  <a:prstClr val="black"/>
                </a:solidFill>
                <a:latin typeface="TimesNewRomanPSMT"/>
              </a:rPr>
              <a:t> трех, то каждые четыре нуля заменяются комбинацией</a:t>
            </a:r>
          </a:p>
          <a:p>
            <a:pPr algn="just"/>
            <a:r>
              <a:rPr lang="ru-RU" sz="1600" dirty="0">
                <a:solidFill>
                  <a:prstClr val="black"/>
                </a:solidFill>
                <a:latin typeface="TimesNewRomanPSMT"/>
              </a:rPr>
              <a:t>(вставкой) двух видов:</a:t>
            </a:r>
          </a:p>
          <a:p>
            <a:pPr algn="just"/>
            <a:r>
              <a:rPr lang="ru-RU" sz="1600" dirty="0">
                <a:solidFill>
                  <a:prstClr val="black"/>
                </a:solidFill>
                <a:latin typeface="TimesNewRomanPSMT"/>
              </a:rPr>
              <a:t>- 000V – если за предыдущим символом V появилось</a:t>
            </a:r>
          </a:p>
          <a:p>
            <a:pPr algn="just"/>
            <a:r>
              <a:rPr lang="ru-RU" sz="1600" dirty="0">
                <a:solidFill>
                  <a:prstClr val="black"/>
                </a:solidFill>
                <a:latin typeface="TimesNewRomanPSMT"/>
              </a:rPr>
              <a:t>нечетное количество символов В;</a:t>
            </a:r>
          </a:p>
          <a:p>
            <a:pPr algn="just"/>
            <a:r>
              <a:rPr lang="ru-RU" sz="1600" dirty="0">
                <a:solidFill>
                  <a:prstClr val="black"/>
                </a:solidFill>
                <a:latin typeface="TimesNewRomanPSMT"/>
              </a:rPr>
              <a:t>- В00V – если за предыдущим символом V появилось</a:t>
            </a:r>
          </a:p>
          <a:p>
            <a:pPr algn="just"/>
            <a:r>
              <a:rPr lang="ru-RU" sz="1600" dirty="0">
                <a:solidFill>
                  <a:prstClr val="black"/>
                </a:solidFill>
                <a:latin typeface="TimesNewRomanPSMT"/>
              </a:rPr>
              <a:t>четное количество символов В:</a:t>
            </a:r>
          </a:p>
          <a:p>
            <a:pPr algn="just"/>
            <a:r>
              <a:rPr lang="ru-RU" sz="1600" dirty="0">
                <a:solidFill>
                  <a:prstClr val="black"/>
                </a:solidFill>
                <a:latin typeface="TimesNewRomanPSMT"/>
              </a:rPr>
              <a:t>где V – единичный символ, повторяющий полярность</a:t>
            </a:r>
          </a:p>
          <a:p>
            <a:pPr algn="just"/>
            <a:r>
              <a:rPr lang="ru-RU" sz="1600" dirty="0">
                <a:solidFill>
                  <a:prstClr val="black"/>
                </a:solidFill>
                <a:latin typeface="TimesNewRomanPSMT"/>
              </a:rPr>
              <a:t>предыдущего единичного символа;</a:t>
            </a:r>
          </a:p>
          <a:p>
            <a:pPr algn="just"/>
            <a:r>
              <a:rPr lang="ru-RU" sz="1600" dirty="0">
                <a:solidFill>
                  <a:prstClr val="black"/>
                </a:solidFill>
                <a:latin typeface="TimesNewRomanPSMT"/>
              </a:rPr>
              <a:t>B- единичный символ, формируемый по закону ЧПИ.</a:t>
            </a:r>
          </a:p>
          <a:p>
            <a:pPr algn="just"/>
            <a:r>
              <a:rPr lang="ru-RU" sz="1600" dirty="0">
                <a:solidFill>
                  <a:prstClr val="black"/>
                </a:solidFill>
                <a:latin typeface="TimesNewRomanPSMT"/>
              </a:rPr>
              <a:t>Двойная подстановка позволяет сбалансировать число положительных и</a:t>
            </a:r>
          </a:p>
          <a:p>
            <a:pPr algn="just"/>
            <a:r>
              <a:rPr lang="ru-RU" sz="1600" dirty="0">
                <a:solidFill>
                  <a:prstClr val="black"/>
                </a:solidFill>
                <a:latin typeface="TimesNewRomanPSMT"/>
              </a:rPr>
              <a:t>отрицательных ≪1≫ и исключить появление постоянной составляющей в спектре</a:t>
            </a:r>
          </a:p>
          <a:p>
            <a:pPr algn="just"/>
            <a:r>
              <a:rPr lang="ru-RU" sz="1600" dirty="0">
                <a:solidFill>
                  <a:prstClr val="black"/>
                </a:solidFill>
                <a:latin typeface="TimesNewRomanPSMT"/>
              </a:rPr>
              <a:t>линейного сигнала. Временные диаграммы и энергетический спектр кода МЧПИ</a:t>
            </a:r>
          </a:p>
          <a:p>
            <a:pPr algn="just"/>
            <a:r>
              <a:rPr lang="ru-RU" sz="1600" dirty="0">
                <a:solidFill>
                  <a:prstClr val="black"/>
                </a:solidFill>
                <a:latin typeface="TimesNewRomanPSMT"/>
              </a:rPr>
              <a:t>приведены на рисунках 5а и 5б соответственно.</a:t>
            </a:r>
            <a:endParaRPr lang="ru-RU" sz="1600" dirty="0">
              <a:solidFill>
                <a:prstClr val="black"/>
              </a:solidFill>
            </a:endParaRPr>
          </a:p>
        </p:txBody>
      </p:sp>
      <p:sp>
        <p:nvSpPr>
          <p:cNvPr id="4" name="Прямоугольник 3"/>
          <p:cNvSpPr/>
          <p:nvPr/>
        </p:nvSpPr>
        <p:spPr>
          <a:xfrm>
            <a:off x="323528" y="3057884"/>
            <a:ext cx="8496944" cy="553998"/>
          </a:xfrm>
          <a:prstGeom prst="rect">
            <a:avLst/>
          </a:prstGeom>
        </p:spPr>
        <p:txBody>
          <a:bodyPr wrap="square">
            <a:spAutoFit/>
          </a:bodyPr>
          <a:lstStyle/>
          <a:p>
            <a:pPr algn="ctr">
              <a:lnSpc>
                <a:spcPct val="150000"/>
              </a:lnSpc>
            </a:pPr>
            <a:r>
              <a:rPr lang="ru-RU" sz="2000" dirty="0">
                <a:solidFill>
                  <a:prstClr val="black"/>
                </a:solidFill>
                <a:latin typeface="Times New Roman"/>
                <a:ea typeface="Times New Roman"/>
                <a:cs typeface="Times New Roman"/>
              </a:rPr>
              <a:t>Рисунок </a:t>
            </a:r>
            <a:r>
              <a:rPr lang="en-US" sz="2000" dirty="0" smtClean="0">
                <a:solidFill>
                  <a:prstClr val="black"/>
                </a:solidFill>
                <a:latin typeface="Times New Roman"/>
                <a:ea typeface="Times New Roman"/>
                <a:cs typeface="Times New Roman"/>
              </a:rPr>
              <a:t>6</a:t>
            </a:r>
            <a:r>
              <a:rPr lang="ru-RU" sz="2000" dirty="0" smtClean="0">
                <a:solidFill>
                  <a:prstClr val="black"/>
                </a:solidFill>
                <a:latin typeface="Times New Roman"/>
                <a:ea typeface="Times New Roman"/>
                <a:cs typeface="Times New Roman"/>
              </a:rPr>
              <a:t>.</a:t>
            </a:r>
            <a:r>
              <a:rPr lang="en-US" sz="2000" dirty="0" smtClean="0">
                <a:solidFill>
                  <a:prstClr val="black"/>
                </a:solidFill>
                <a:latin typeface="Times New Roman"/>
                <a:ea typeface="Times New Roman"/>
                <a:cs typeface="Times New Roman"/>
              </a:rPr>
              <a:t>3</a:t>
            </a:r>
            <a:r>
              <a:rPr lang="ru-RU" sz="2000" dirty="0" smtClean="0">
                <a:solidFill>
                  <a:prstClr val="black"/>
                </a:solidFill>
                <a:latin typeface="Times New Roman"/>
                <a:ea typeface="Times New Roman"/>
                <a:cs typeface="Times New Roman"/>
              </a:rPr>
              <a:t> </a:t>
            </a:r>
            <a:r>
              <a:rPr lang="ru-RU" sz="2000" dirty="0">
                <a:solidFill>
                  <a:prstClr val="black"/>
                </a:solidFill>
                <a:latin typeface="Times New Roman"/>
                <a:ea typeface="Times New Roman"/>
                <a:cs typeface="Times New Roman"/>
              </a:rPr>
              <a:t>— Алгоритм формирования кода HDB-3  </a:t>
            </a:r>
            <a:endParaRPr lang="ru-RU" sz="2000" dirty="0">
              <a:solidFill>
                <a:prstClr val="black"/>
              </a:solidFill>
              <a:ea typeface="Times New Roman"/>
              <a:cs typeface="Times New Roman"/>
            </a:endParaRPr>
          </a:p>
        </p:txBody>
      </p:sp>
    </p:spTree>
    <p:extLst>
      <p:ext uri="{BB962C8B-B14F-4D97-AF65-F5344CB8AC3E}">
        <p14:creationId xmlns:p14="http://schemas.microsoft.com/office/powerpoint/2010/main" val="226207620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404664"/>
            <a:ext cx="8640960"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49486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5684"/>
            <a:ext cx="8424936"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Прямоугольник 1"/>
          <p:cNvSpPr/>
          <p:nvPr/>
        </p:nvSpPr>
        <p:spPr>
          <a:xfrm>
            <a:off x="971600" y="6242348"/>
            <a:ext cx="6678488" cy="421975"/>
          </a:xfrm>
          <a:prstGeom prst="rect">
            <a:avLst/>
          </a:prstGeom>
        </p:spPr>
        <p:txBody>
          <a:bodyPr wrap="square">
            <a:spAutoFit/>
          </a:bodyPr>
          <a:lstStyle/>
          <a:p>
            <a:pPr>
              <a:lnSpc>
                <a:spcPct val="119000"/>
              </a:lnSpc>
              <a:spcAft>
                <a:spcPts val="600"/>
              </a:spcAft>
            </a:pPr>
            <a:r>
              <a:rPr lang="ru-RU" kern="1400" dirty="0" smtClean="0">
                <a:solidFill>
                  <a:srgbClr val="000000"/>
                </a:solidFill>
                <a:latin typeface="Times New Roman"/>
              </a:rPr>
              <a:t>Рис.</a:t>
            </a:r>
            <a:r>
              <a:rPr lang="en-US" kern="1400" dirty="0" smtClean="0">
                <a:solidFill>
                  <a:srgbClr val="000000"/>
                </a:solidFill>
                <a:latin typeface="Times New Roman"/>
              </a:rPr>
              <a:t>6</a:t>
            </a:r>
            <a:r>
              <a:rPr lang="ru-RU" kern="1400" dirty="0" smtClean="0">
                <a:solidFill>
                  <a:srgbClr val="000000"/>
                </a:solidFill>
                <a:latin typeface="Times New Roman"/>
              </a:rPr>
              <a:t>.</a:t>
            </a:r>
            <a:r>
              <a:rPr lang="en-US" kern="1400" dirty="0" smtClean="0">
                <a:solidFill>
                  <a:srgbClr val="000000"/>
                </a:solidFill>
                <a:latin typeface="Times New Roman"/>
              </a:rPr>
              <a:t>3</a:t>
            </a:r>
            <a:r>
              <a:rPr lang="ru-RU" kern="1400" dirty="0" smtClean="0">
                <a:solidFill>
                  <a:srgbClr val="000000"/>
                </a:solidFill>
                <a:latin typeface="Times New Roman"/>
              </a:rPr>
              <a:t>. </a:t>
            </a:r>
            <a:r>
              <a:rPr lang="ru-RU" kern="1400" dirty="0">
                <a:solidFill>
                  <a:srgbClr val="000000"/>
                </a:solidFill>
                <a:latin typeface="Times New Roman"/>
              </a:rPr>
              <a:t>Линейные коды цифровых систем передачи по Э</a:t>
            </a:r>
            <a:endParaRPr lang="ru-RU" kern="1400" dirty="0">
              <a:solidFill>
                <a:srgbClr val="000000"/>
              </a:solidFill>
            </a:endParaRPr>
          </a:p>
        </p:txBody>
      </p:sp>
    </p:spTree>
    <p:extLst>
      <p:ext uri="{BB962C8B-B14F-4D97-AF65-F5344CB8AC3E}">
        <p14:creationId xmlns:p14="http://schemas.microsoft.com/office/powerpoint/2010/main" val="253590440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26895" b="25737"/>
          <a:stretch>
            <a:fillRect/>
          </a:stretch>
        </p:blipFill>
        <p:spPr bwMode="auto">
          <a:xfrm>
            <a:off x="179512" y="188640"/>
            <a:ext cx="8784976"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Прямоугольник 1"/>
          <p:cNvSpPr/>
          <p:nvPr/>
        </p:nvSpPr>
        <p:spPr>
          <a:xfrm>
            <a:off x="899592" y="6243500"/>
            <a:ext cx="6678488" cy="463397"/>
          </a:xfrm>
          <a:prstGeom prst="rect">
            <a:avLst/>
          </a:prstGeom>
        </p:spPr>
        <p:txBody>
          <a:bodyPr wrap="square">
            <a:spAutoFit/>
          </a:bodyPr>
          <a:lstStyle/>
          <a:p>
            <a:pPr algn="ctr">
              <a:lnSpc>
                <a:spcPct val="150000"/>
              </a:lnSpc>
              <a:spcAft>
                <a:spcPts val="600"/>
              </a:spcAft>
            </a:pPr>
            <a:r>
              <a:rPr lang="ru-RU" kern="1400" dirty="0">
                <a:solidFill>
                  <a:srgbClr val="000000"/>
                </a:solidFill>
                <a:latin typeface="Times New Roman"/>
              </a:rPr>
              <a:t>Рисунок </a:t>
            </a:r>
            <a:r>
              <a:rPr lang="en-US" kern="1400" dirty="0">
                <a:solidFill>
                  <a:srgbClr val="000000"/>
                </a:solidFill>
                <a:latin typeface="Times New Roman"/>
              </a:rPr>
              <a:t>6</a:t>
            </a:r>
            <a:r>
              <a:rPr lang="ru-RU" kern="1400" dirty="0" smtClean="0">
                <a:solidFill>
                  <a:srgbClr val="000000"/>
                </a:solidFill>
                <a:latin typeface="Times New Roman"/>
              </a:rPr>
              <a:t>.</a:t>
            </a:r>
            <a:r>
              <a:rPr lang="en-US" kern="1400" dirty="0" smtClean="0">
                <a:solidFill>
                  <a:srgbClr val="000000"/>
                </a:solidFill>
                <a:latin typeface="Times New Roman"/>
              </a:rPr>
              <a:t>4</a:t>
            </a:r>
            <a:r>
              <a:rPr lang="ru-RU" kern="1400" dirty="0" smtClean="0">
                <a:solidFill>
                  <a:srgbClr val="000000"/>
                </a:solidFill>
                <a:latin typeface="Times New Roman"/>
              </a:rPr>
              <a:t> </a:t>
            </a:r>
            <a:r>
              <a:rPr lang="ru-RU" kern="1400" dirty="0">
                <a:solidFill>
                  <a:srgbClr val="000000"/>
                </a:solidFill>
                <a:latin typeface="Times New Roman"/>
              </a:rPr>
              <a:t>Формирования кода </a:t>
            </a:r>
            <a:r>
              <a:rPr lang="ru-RU" kern="1400" dirty="0" smtClean="0">
                <a:solidFill>
                  <a:srgbClr val="000000"/>
                </a:solidFill>
                <a:latin typeface="Times New Roman"/>
              </a:rPr>
              <a:t>КВП-3</a:t>
            </a:r>
            <a:endParaRPr lang="ru-RU" kern="1400" dirty="0">
              <a:solidFill>
                <a:srgbClr val="000000"/>
              </a:solidFill>
            </a:endParaRPr>
          </a:p>
        </p:txBody>
      </p:sp>
    </p:spTree>
    <p:extLst>
      <p:ext uri="{BB962C8B-B14F-4D97-AF65-F5344CB8AC3E}">
        <p14:creationId xmlns:p14="http://schemas.microsoft.com/office/powerpoint/2010/main" val="281885146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0"/>
            <a:ext cx="8352928" cy="6961970"/>
          </a:xfrm>
          <a:prstGeom prst="rect">
            <a:avLst/>
          </a:prstGeom>
        </p:spPr>
        <p:txBody>
          <a:bodyPr wrap="square">
            <a:spAutoFit/>
          </a:bodyPr>
          <a:lstStyle/>
          <a:p>
            <a:pPr indent="-342900" algn="ctr">
              <a:lnSpc>
                <a:spcPct val="150000"/>
              </a:lnSpc>
              <a:spcBef>
                <a:spcPts val="1800"/>
              </a:spcBef>
              <a:spcAft>
                <a:spcPts val="0"/>
              </a:spcAft>
            </a:pPr>
            <a:r>
              <a:rPr lang="ru-RU" sz="2000" b="1" dirty="0">
                <a:latin typeface="Times New Roman" pitchFamily="18" charset="0"/>
                <a:ea typeface="Times New Roman"/>
                <a:cs typeface="Times New Roman" pitchFamily="18" charset="0"/>
              </a:rPr>
              <a:t>ТЕМА 17. МОДЕЛИ ПРЕДСКАЗАНИЯ УРОВНЯ СИГНАЛОВ (ОКАМУРЫ, </a:t>
            </a:r>
            <a:r>
              <a:rPr lang="ru-RU" sz="2000" b="1" dirty="0" smtClean="0">
                <a:latin typeface="Times New Roman" pitchFamily="18" charset="0"/>
                <a:ea typeface="Times New Roman"/>
                <a:cs typeface="Times New Roman" pitchFamily="18" charset="0"/>
              </a:rPr>
              <a:t>ОКАМУРЫ-ХАТА</a:t>
            </a:r>
            <a:r>
              <a:rPr lang="ru-RU" sz="2000" dirty="0">
                <a:latin typeface="Times New Roman" pitchFamily="18" charset="0"/>
                <a:ea typeface="Times New Roman"/>
                <a:cs typeface="Times New Roman" pitchFamily="18" charset="0"/>
              </a:rPr>
              <a:t> </a:t>
            </a:r>
          </a:p>
          <a:p>
            <a:pPr marL="12700" indent="-342900" algn="just">
              <a:lnSpc>
                <a:spcPct val="150000"/>
              </a:lnSpc>
              <a:spcBef>
                <a:spcPts val="1800"/>
              </a:spcBef>
              <a:spcAft>
                <a:spcPts val="0"/>
              </a:spcAft>
            </a:pPr>
            <a:r>
              <a:rPr lang="ru-RU" sz="1900" b="1" u="sng" dirty="0">
                <a:solidFill>
                  <a:srgbClr val="000000"/>
                </a:solidFill>
                <a:latin typeface="Times New Roman" pitchFamily="18" charset="0"/>
                <a:ea typeface="Times New Roman"/>
                <a:cs typeface="Times New Roman" pitchFamily="18" charset="0"/>
              </a:rPr>
              <a:t>Краткая аннотация лекции</a:t>
            </a:r>
            <a:r>
              <a:rPr lang="ru-RU" sz="1900" dirty="0">
                <a:latin typeface="Times New Roman" pitchFamily="18" charset="0"/>
                <a:ea typeface="Times New Roman"/>
                <a:cs typeface="Times New Roman" pitchFamily="18" charset="0"/>
              </a:rPr>
              <a:t>: приведено описание моделей предсказания сигналов для систем связи с подвижными объектами (</a:t>
            </a:r>
            <a:r>
              <a:rPr lang="ru-RU" sz="1900" dirty="0" err="1">
                <a:latin typeface="Times New Roman" pitchFamily="18" charset="0"/>
                <a:ea typeface="Times New Roman"/>
                <a:cs typeface="Times New Roman" pitchFamily="18" charset="0"/>
              </a:rPr>
              <a:t>Окамуры</a:t>
            </a:r>
            <a:r>
              <a:rPr lang="ru-RU" sz="1900" dirty="0">
                <a:latin typeface="Times New Roman" pitchFamily="18" charset="0"/>
                <a:ea typeface="Times New Roman"/>
                <a:cs typeface="Times New Roman" pitchFamily="18" charset="0"/>
              </a:rPr>
              <a:t> и </a:t>
            </a:r>
            <a:r>
              <a:rPr lang="ru-RU" sz="1900" dirty="0" err="1">
                <a:latin typeface="Times New Roman" pitchFamily="18" charset="0"/>
                <a:ea typeface="Times New Roman"/>
                <a:cs typeface="Times New Roman" pitchFamily="18" charset="0"/>
              </a:rPr>
              <a:t>Окамуры</a:t>
            </a:r>
            <a:r>
              <a:rPr lang="ru-RU" sz="1900" dirty="0">
                <a:latin typeface="Times New Roman" pitchFamily="18" charset="0"/>
                <a:ea typeface="Times New Roman"/>
                <a:cs typeface="Times New Roman" pitchFamily="18" charset="0"/>
              </a:rPr>
              <a:t>-Хата) для графического и аналитического способов расчета.</a:t>
            </a:r>
          </a:p>
          <a:p>
            <a:pPr marL="12700" indent="-342900" algn="just">
              <a:lnSpc>
                <a:spcPct val="150000"/>
              </a:lnSpc>
              <a:spcBef>
                <a:spcPts val="1800"/>
              </a:spcBef>
              <a:spcAft>
                <a:spcPts val="0"/>
              </a:spcAft>
            </a:pPr>
            <a:r>
              <a:rPr lang="ru-RU" sz="1900" b="1" u="sng" dirty="0">
                <a:solidFill>
                  <a:srgbClr val="000000"/>
                </a:solidFill>
                <a:latin typeface="Times New Roman" pitchFamily="18" charset="0"/>
                <a:ea typeface="Times New Roman"/>
                <a:cs typeface="Times New Roman" pitchFamily="18" charset="0"/>
              </a:rPr>
              <a:t>Цель лекции</a:t>
            </a:r>
            <a:r>
              <a:rPr lang="ru-RU" sz="1900" dirty="0">
                <a:latin typeface="Times New Roman" pitchFamily="18" charset="0"/>
                <a:ea typeface="Times New Roman"/>
                <a:cs typeface="Times New Roman" pitchFamily="18" charset="0"/>
              </a:rPr>
              <a:t>: изучить методики предсказания уровня сигнала в системах с подвижными объектами.</a:t>
            </a:r>
          </a:p>
          <a:p>
            <a:pPr marL="742950" lvl="1" indent="-285750" algn="ctr">
              <a:lnSpc>
                <a:spcPct val="150000"/>
              </a:lnSpc>
              <a:spcBef>
                <a:spcPts val="1800"/>
              </a:spcBef>
              <a:spcAft>
                <a:spcPts val="0"/>
              </a:spcAft>
              <a:buFont typeface="+mj-lt"/>
              <a:buAutoNum type="arabicPeriod"/>
              <a:tabLst>
                <a:tab pos="316865" algn="l"/>
              </a:tabLst>
            </a:pPr>
            <a:r>
              <a:rPr lang="ru-RU" sz="1900" b="1" dirty="0">
                <a:latin typeface="Times New Roman" pitchFamily="18" charset="0"/>
                <a:ea typeface="Times New Roman"/>
                <a:cs typeface="Times New Roman" pitchFamily="18" charset="0"/>
              </a:rPr>
              <a:t>Модель </a:t>
            </a:r>
            <a:r>
              <a:rPr lang="ru-RU" sz="1900" b="1" dirty="0" err="1">
                <a:latin typeface="Times New Roman" pitchFamily="18" charset="0"/>
                <a:ea typeface="Times New Roman"/>
                <a:cs typeface="Times New Roman" pitchFamily="18" charset="0"/>
              </a:rPr>
              <a:t>Окамуры</a:t>
            </a:r>
            <a:endParaRPr lang="ru-RU" sz="1900" dirty="0">
              <a:latin typeface="Times New Roman" pitchFamily="18" charset="0"/>
              <a:ea typeface="Times New Roman"/>
              <a:cs typeface="Times New Roman" pitchFamily="18" charset="0"/>
            </a:endParaRPr>
          </a:p>
          <a:p>
            <a:pPr marL="14605" marR="12700" indent="444500" algn="just">
              <a:lnSpc>
                <a:spcPct val="150000"/>
              </a:lnSpc>
              <a:spcBef>
                <a:spcPts val="1800"/>
              </a:spcBef>
              <a:spcAft>
                <a:spcPts val="0"/>
              </a:spcAft>
            </a:pPr>
            <a:r>
              <a:rPr lang="ru-RU" sz="1900" dirty="0">
                <a:latin typeface="Times New Roman" pitchFamily="18" charset="0"/>
                <a:ea typeface="Times New Roman"/>
                <a:cs typeface="Times New Roman" pitchFamily="18" charset="0"/>
              </a:rPr>
              <a:t>Существует ряд моделей для прогнозирования уровня радиосигнала в системах подвижной радиосвязи. В городских условиях практически нет прямой видимости между антеннами базовой станции (БС) и абонентской станции (АС), и мощность принятого сигнала оказывается значительно ниже, чем на свободном пространстве. </a:t>
            </a:r>
            <a:endParaRPr lang="ru-RU" sz="19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20643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2"/>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8208912" cy="4032448"/>
          </a:xfrm>
          <a:prstGeom prst="rect">
            <a:avLst/>
          </a:prstGeom>
          <a:noFill/>
          <a:ln>
            <a:noFill/>
          </a:ln>
        </p:spPr>
      </p:pic>
      <p:sp>
        <p:nvSpPr>
          <p:cNvPr id="3" name="Прямоугольник 2"/>
          <p:cNvSpPr/>
          <p:nvPr/>
        </p:nvSpPr>
        <p:spPr>
          <a:xfrm>
            <a:off x="1847397" y="4643674"/>
            <a:ext cx="6480720" cy="369332"/>
          </a:xfrm>
          <a:prstGeom prst="rect">
            <a:avLst/>
          </a:prstGeom>
        </p:spPr>
        <p:txBody>
          <a:bodyPr wrap="square">
            <a:spAutoFit/>
          </a:bodyPr>
          <a:lstStyle/>
          <a:p>
            <a:r>
              <a:rPr lang="ru-RU" dirty="0">
                <a:solidFill>
                  <a:srgbClr val="000000"/>
                </a:solidFill>
                <a:latin typeface="Times New Roman Tj"/>
                <a:ea typeface="Courier New"/>
                <a:cs typeface="Courier New"/>
              </a:rPr>
              <a:t>Рис. 1.2. Система радиосвязи с уплотнением радиолинии</a:t>
            </a:r>
            <a:endParaRPr lang="ru-RU" dirty="0"/>
          </a:p>
        </p:txBody>
      </p:sp>
      <p:sp>
        <p:nvSpPr>
          <p:cNvPr id="5" name="Прямоугольник 4"/>
          <p:cNvSpPr/>
          <p:nvPr/>
        </p:nvSpPr>
        <p:spPr>
          <a:xfrm>
            <a:off x="176457" y="5085184"/>
            <a:ext cx="8604448" cy="1477328"/>
          </a:xfrm>
          <a:prstGeom prst="rect">
            <a:avLst/>
          </a:prstGeom>
        </p:spPr>
        <p:txBody>
          <a:bodyPr wrap="square">
            <a:spAutoFit/>
          </a:bodyPr>
          <a:lstStyle/>
          <a:p>
            <a:pPr algn="just">
              <a:lnSpc>
                <a:spcPct val="150000"/>
              </a:lnSpc>
            </a:pPr>
            <a:r>
              <a:rPr lang="ru-RU" sz="2000" dirty="0">
                <a:solidFill>
                  <a:srgbClr val="000000"/>
                </a:solidFill>
                <a:latin typeface="Times New Roman Tj"/>
                <a:ea typeface="Courier New"/>
                <a:cs typeface="Courier New"/>
              </a:rPr>
              <a:t>Передающая часть аппаратуры образует из сигналов различных источников информации 1а-1п, преобразованных преобразователями 2а-2п, единый групповой сигнал.</a:t>
            </a:r>
            <a:endParaRPr lang="ru-RU" sz="2000" dirty="0"/>
          </a:p>
        </p:txBody>
      </p:sp>
    </p:spTree>
    <p:extLst>
      <p:ext uri="{BB962C8B-B14F-4D97-AF65-F5344CB8AC3E}">
        <p14:creationId xmlns:p14="http://schemas.microsoft.com/office/powerpoint/2010/main" val="214841878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8271" y="105013"/>
            <a:ext cx="8568952" cy="6505884"/>
          </a:xfrm>
          <a:prstGeom prst="rect">
            <a:avLst/>
          </a:prstGeom>
        </p:spPr>
        <p:txBody>
          <a:bodyPr wrap="square">
            <a:spAutoFit/>
          </a:bodyPr>
          <a:lstStyle/>
          <a:p>
            <a:pPr marL="14605" marR="12700" indent="444500" algn="just">
              <a:lnSpc>
                <a:spcPct val="150000"/>
              </a:lnSpc>
              <a:spcBef>
                <a:spcPts val="1800"/>
              </a:spcBef>
              <a:spcAft>
                <a:spcPts val="0"/>
              </a:spcAft>
            </a:pPr>
            <a:r>
              <a:rPr lang="ru-RU" dirty="0">
                <a:latin typeface="Times New Roman" pitchFamily="18" charset="0"/>
                <a:ea typeface="Times New Roman"/>
                <a:cs typeface="Times New Roman" pitchFamily="18" charset="0"/>
              </a:rPr>
              <a:t>Дополнительное ослабление в городе на частоте 900 МГц в среднем составляет 20 .. 30 дБ при протяженности трассы 1 .. 10 км. Это ослабление вызвано в основном отражением и рассеиванием энергии сигнала на крупных строениях.</a:t>
            </a:r>
          </a:p>
          <a:p>
            <a:pPr marL="14605" marR="12700" indent="444500" algn="just">
              <a:lnSpc>
                <a:spcPct val="150000"/>
              </a:lnSpc>
              <a:spcBef>
                <a:spcPts val="1800"/>
              </a:spcBef>
              <a:spcAft>
                <a:spcPts val="0"/>
              </a:spcAft>
            </a:pPr>
            <a:r>
              <a:rPr lang="ru-RU" dirty="0">
                <a:latin typeface="Times New Roman" pitchFamily="18" charset="0"/>
                <a:ea typeface="Times New Roman"/>
                <a:cs typeface="Times New Roman" pitchFamily="18" charset="0"/>
              </a:rPr>
              <a:t>Рельеф местности существенно влияет на уровень сигнала. Известны два основных метода для учета его влияния: детерминированный и статистический. Первый позволяет рассчитывать множитель ослабления по конкретному профилю пролета. Он широко используется при расчете энергетических параметров в линии связи по схеме «от точки к точке», например в радиорелейных линиях. В этом случае медианное значение мощности сигнала в точке приема - это такое значение, которое превышает в течение 50% времени наблюдения (н-р, месяца). В сотовых системах, где БС должна обеспечить связь на территории соты, нашли применение статистические методы, при которых параметры рельефа (высоты препятствий, их форма и взаимное расположение, наклон местности и т.п.) считаются случайными величинами. Характер рельефа местности в соте оценивают параметрами, усредненными на участках трассы протяженностью 5 .. 10 км.</a:t>
            </a:r>
            <a:endParaRPr lang="ru-RU"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76917653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6672"/>
            <a:ext cx="8064896" cy="5963171"/>
          </a:xfrm>
          <a:prstGeom prst="rect">
            <a:avLst/>
          </a:prstGeom>
        </p:spPr>
        <p:txBody>
          <a:bodyPr wrap="square">
            <a:spAutoFit/>
          </a:bodyPr>
          <a:lstStyle/>
          <a:p>
            <a:pPr marL="14605" marR="12700" indent="444500" algn="just">
              <a:lnSpc>
                <a:spcPct val="150000"/>
              </a:lnSpc>
              <a:spcBef>
                <a:spcPts val="1800"/>
              </a:spcBef>
              <a:spcAft>
                <a:spcPts val="0"/>
              </a:spcAft>
            </a:pPr>
            <a:r>
              <a:rPr lang="ru-RU" sz="2100" dirty="0">
                <a:latin typeface="Times New Roman" pitchFamily="18" charset="0"/>
                <a:ea typeface="Times New Roman"/>
                <a:cs typeface="Times New Roman" pitchFamily="18" charset="0"/>
              </a:rPr>
              <a:t>Выбор энергетических параметров в сотовых системы радиосвязи должен обеспечить уверенный прием в зоне обслуживания БС. В точках приема на границе соты уровни сигнала будут различными вследствие неодинакового влияния застройки и рельефа местности. Поэтому в сотовых системах радиосвязи путем усреднения по двум параметрам: по времени и расположению (по числу точек приема) определяют усредненную медианную мощность (УММС). УММС - это такое значение, которое не превышает 50% времени наблюдения и в 50% точек приема, находящихся на расстоянии </a:t>
            </a:r>
            <a:r>
              <a:rPr lang="en-US" sz="2100" i="1" spc="50" dirty="0">
                <a:solidFill>
                  <a:srgbClr val="000000"/>
                </a:solidFill>
                <a:latin typeface="Times New Roman" pitchFamily="18" charset="0"/>
                <a:ea typeface="Arial Unicode MS"/>
                <a:cs typeface="Times New Roman" pitchFamily="18" charset="0"/>
              </a:rPr>
              <a:t>г</a:t>
            </a:r>
            <a:r>
              <a:rPr lang="ru-RU" sz="2100" dirty="0">
                <a:latin typeface="Times New Roman" pitchFamily="18" charset="0"/>
                <a:ea typeface="Times New Roman"/>
                <a:cs typeface="Times New Roman" pitchFamily="18" charset="0"/>
              </a:rPr>
              <a:t> от передающей станции. УММС рассчитывается по формуле</a:t>
            </a:r>
            <a:r>
              <a:rPr lang="ru-RU" sz="2100" dirty="0" smtClean="0">
                <a:latin typeface="Times New Roman" pitchFamily="18" charset="0"/>
                <a:ea typeface="Times New Roman"/>
                <a:cs typeface="Times New Roman" pitchFamily="18" charset="0"/>
              </a:rPr>
              <a:t>:</a:t>
            </a:r>
          </a:p>
          <a:p>
            <a:pPr marL="14605" indent="-342900" algn="ctr">
              <a:spcBef>
                <a:spcPts val="1800"/>
              </a:spcBef>
              <a:spcAft>
                <a:spcPts val="0"/>
              </a:spcAft>
            </a:pPr>
            <a:r>
              <a:rPr lang="en-US" sz="2000" i="1" spc="50" dirty="0" err="1">
                <a:solidFill>
                  <a:srgbClr val="000000"/>
                </a:solidFill>
                <a:latin typeface="Times New Roman Tj"/>
                <a:ea typeface="Arial Unicode MS"/>
                <a:cs typeface="Times New Roman"/>
              </a:rPr>
              <a:t>Рм</a:t>
            </a:r>
            <a:r>
              <a:rPr lang="en-US" sz="2000" i="1" spc="50" dirty="0">
                <a:solidFill>
                  <a:srgbClr val="000000"/>
                </a:solidFill>
                <a:latin typeface="Times New Roman Tj"/>
                <a:ea typeface="Arial Unicode MS"/>
                <a:cs typeface="Times New Roman"/>
              </a:rPr>
              <a:t> </a:t>
            </a:r>
            <a:r>
              <a:rPr lang="en-US" sz="2000" i="1" spc="50" baseline="30000" dirty="0">
                <a:solidFill>
                  <a:srgbClr val="000000"/>
                </a:solidFill>
                <a:latin typeface="Times New Roman Tj"/>
                <a:ea typeface="Arial Unicode MS"/>
                <a:cs typeface="Times New Roman"/>
              </a:rPr>
              <a:t>(г</a:t>
            </a:r>
            <a:r>
              <a:rPr lang="ru-RU" sz="2000" baseline="30000" dirty="0">
                <a:latin typeface="Times New Roman Tj"/>
                <a:ea typeface="Times New Roman"/>
              </a:rPr>
              <a:t>)</a:t>
            </a:r>
            <a:r>
              <a:rPr lang="ru-RU" sz="2000" dirty="0">
                <a:latin typeface="Times New Roman Tj"/>
                <a:ea typeface="Times New Roman"/>
              </a:rPr>
              <a:t>= </a:t>
            </a:r>
            <a:r>
              <a:rPr lang="ru-RU" sz="2000" dirty="0" err="1">
                <a:latin typeface="Times New Roman Tj"/>
                <a:ea typeface="Times New Roman"/>
              </a:rPr>
              <a:t>РмЫ</a:t>
            </a:r>
            <a:r>
              <a:rPr lang="ru-RU" sz="2000" dirty="0">
                <a:latin typeface="Times New Roman Tj"/>
                <a:ea typeface="Times New Roman"/>
              </a:rPr>
              <a:t> </a:t>
            </a:r>
            <a:r>
              <a:rPr lang="ru-RU" sz="2000" baseline="30000" dirty="0">
                <a:latin typeface="Times New Roman Tj"/>
                <a:ea typeface="Times New Roman"/>
              </a:rPr>
              <a:t>(г,50</a:t>
            </a:r>
            <a:r>
              <a:rPr lang="ru-RU" sz="2000" dirty="0">
                <a:latin typeface="Times New Roman Tj"/>
                <a:ea typeface="Times New Roman"/>
              </a:rPr>
              <a:t>%</a:t>
            </a:r>
            <a:r>
              <a:rPr lang="ru-RU" sz="2000" baseline="30000" dirty="0">
                <a:latin typeface="Times New Roman Tj"/>
                <a:ea typeface="Times New Roman"/>
              </a:rPr>
              <a:t>,50</a:t>
            </a:r>
            <a:r>
              <a:rPr lang="ru-RU" sz="2000" dirty="0">
                <a:latin typeface="Times New Roman Tj"/>
                <a:ea typeface="Times New Roman"/>
              </a:rPr>
              <a:t>%</a:t>
            </a:r>
            <a:r>
              <a:rPr lang="ru-RU" sz="2000" baseline="30000" dirty="0">
                <a:latin typeface="Times New Roman Tj"/>
                <a:ea typeface="Times New Roman"/>
              </a:rPr>
              <a:t>)</a:t>
            </a:r>
            <a:r>
              <a:rPr lang="ru-RU" sz="2000" dirty="0">
                <a:latin typeface="Times New Roman Tj"/>
                <a:ea typeface="Times New Roman"/>
              </a:rPr>
              <a:t> </a:t>
            </a:r>
            <a:r>
              <a:rPr lang="ru-RU" sz="2000" dirty="0" smtClean="0">
                <a:latin typeface="Times New Roman Tj"/>
                <a:ea typeface="Times New Roman"/>
              </a:rPr>
              <a:t>.</a:t>
            </a:r>
            <a:endParaRPr lang="ru-RU" sz="2000" dirty="0">
              <a:latin typeface="Times New Roman"/>
              <a:ea typeface="Times New Roman"/>
            </a:endParaRPr>
          </a:p>
        </p:txBody>
      </p:sp>
    </p:spTree>
    <p:extLst>
      <p:ext uri="{BB962C8B-B14F-4D97-AF65-F5344CB8AC3E}">
        <p14:creationId xmlns:p14="http://schemas.microsoft.com/office/powerpoint/2010/main" val="393681801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1028" y="188640"/>
            <a:ext cx="8352928" cy="5678478"/>
          </a:xfrm>
          <a:prstGeom prst="rect">
            <a:avLst/>
          </a:prstGeom>
        </p:spPr>
        <p:txBody>
          <a:bodyPr wrap="square">
            <a:spAutoFit/>
          </a:bodyPr>
          <a:lstStyle/>
          <a:p>
            <a:pPr marL="14605" marR="12700" indent="457200"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Модель </a:t>
            </a:r>
            <a:r>
              <a:rPr lang="ru-RU" sz="2000" dirty="0" err="1">
                <a:latin typeface="Times New Roman" pitchFamily="18" charset="0"/>
                <a:ea typeface="Times New Roman"/>
                <a:cs typeface="Times New Roman" pitchFamily="18" charset="0"/>
              </a:rPr>
              <a:t>Окамуры</a:t>
            </a:r>
            <a:r>
              <a:rPr lang="ru-RU" sz="2000" dirty="0">
                <a:latin typeface="Times New Roman" pitchFamily="18" charset="0"/>
                <a:ea typeface="Times New Roman"/>
                <a:cs typeface="Times New Roman" pitchFamily="18" charset="0"/>
              </a:rPr>
              <a:t> основана на экспериментальных результатах, полученных </a:t>
            </a:r>
            <a:r>
              <a:rPr lang="ru-RU" sz="2000" dirty="0" err="1">
                <a:latin typeface="Times New Roman" pitchFamily="18" charset="0"/>
                <a:ea typeface="Times New Roman"/>
                <a:cs typeface="Times New Roman" pitchFamily="18" charset="0"/>
              </a:rPr>
              <a:t>Окамурой</a:t>
            </a:r>
            <a:r>
              <a:rPr lang="ru-RU" sz="2000" dirty="0">
                <a:latin typeface="Times New Roman" pitchFamily="18" charset="0"/>
                <a:ea typeface="Times New Roman"/>
                <a:cs typeface="Times New Roman" pitchFamily="18" charset="0"/>
              </a:rPr>
              <a:t>. Сначала определяется ослабление сигнала при распространение </a:t>
            </a:r>
            <a:r>
              <a:rPr lang="ru-RU" sz="2000" dirty="0" err="1">
                <a:latin typeface="Times New Roman" pitchFamily="18" charset="0"/>
                <a:ea typeface="Times New Roman"/>
                <a:cs typeface="Times New Roman" pitchFamily="18" charset="0"/>
              </a:rPr>
              <a:t>квазигладкой</a:t>
            </a:r>
            <a:r>
              <a:rPr lang="ru-RU" sz="2000" dirty="0">
                <a:latin typeface="Times New Roman" pitchFamily="18" charset="0"/>
                <a:ea typeface="Times New Roman"/>
                <a:cs typeface="Times New Roman" pitchFamily="18" charset="0"/>
              </a:rPr>
              <a:t> местности. «</a:t>
            </a:r>
            <a:r>
              <a:rPr lang="ru-RU" sz="2000" dirty="0" err="1">
                <a:latin typeface="Times New Roman" pitchFamily="18" charset="0"/>
                <a:ea typeface="Times New Roman"/>
                <a:cs typeface="Times New Roman" pitchFamily="18" charset="0"/>
              </a:rPr>
              <a:t>Квазигладкая</a:t>
            </a:r>
            <a:r>
              <a:rPr lang="ru-RU" sz="2000" dirty="0">
                <a:latin typeface="Times New Roman" pitchFamily="18" charset="0"/>
                <a:ea typeface="Times New Roman"/>
                <a:cs typeface="Times New Roman" pitchFamily="18" charset="0"/>
              </a:rPr>
              <a:t> трасса» по </a:t>
            </a:r>
            <a:r>
              <a:rPr lang="ru-RU" sz="2000" dirty="0" err="1">
                <a:latin typeface="Times New Roman" pitchFamily="18" charset="0"/>
                <a:ea typeface="Times New Roman"/>
                <a:cs typeface="Times New Roman" pitchFamily="18" charset="0"/>
              </a:rPr>
              <a:t>Окамуре</a:t>
            </a:r>
            <a:endParaRPr lang="ru-RU" sz="2000" dirty="0">
              <a:latin typeface="Times New Roman" pitchFamily="18" charset="0"/>
              <a:ea typeface="Times New Roman"/>
              <a:cs typeface="Times New Roman" pitchFamily="18" charset="0"/>
            </a:endParaRPr>
          </a:p>
          <a:p>
            <a:pPr marL="342900" marR="14605" lvl="0" indent="-342900" algn="just">
              <a:lnSpc>
                <a:spcPct val="150000"/>
              </a:lnSpc>
              <a:spcBef>
                <a:spcPts val="1800"/>
              </a:spcBef>
              <a:spcAft>
                <a:spcPts val="0"/>
              </a:spcAft>
              <a:buClr>
                <a:srgbClr val="000000"/>
              </a:buClr>
              <a:buSzPts val="1300"/>
              <a:buFont typeface="Symbol"/>
              <a:buChar char="-"/>
              <a:tabLst>
                <a:tab pos="201930" algn="l"/>
              </a:tabLst>
            </a:pPr>
            <a:r>
              <a:rPr lang="ru-RU" sz="2000" dirty="0">
                <a:latin typeface="Times New Roman" pitchFamily="18" charset="0"/>
                <a:ea typeface="Times New Roman"/>
                <a:cs typeface="Times New Roman" pitchFamily="18" charset="0"/>
              </a:rPr>
              <a:t>это трасса протяженностью несколько километров, на которой средняя высота неровностей не превышает 20 м.</a:t>
            </a:r>
          </a:p>
          <a:p>
            <a:pPr indent="450215" algn="just">
              <a:lnSpc>
                <a:spcPct val="150000"/>
              </a:lnSpc>
              <a:spcAft>
                <a:spcPts val="0"/>
              </a:spcAft>
            </a:pPr>
            <a:r>
              <a:rPr lang="ru-RU" dirty="0">
                <a:solidFill>
                  <a:srgbClr val="000000"/>
                </a:solidFill>
                <a:latin typeface="Times New Roman" pitchFamily="18" charset="0"/>
                <a:ea typeface="Courier New"/>
                <a:cs typeface="Times New Roman" pitchFamily="18" charset="0"/>
              </a:rPr>
              <a:t>Под трассами с наклоном подразумевают трассы, на которых рельеф плавно понижается (или повышается) на расстоянии 5 км и более. Для нее определяют средний угол наклона </a:t>
            </a:r>
            <a:r>
              <a:rPr lang="en-US" sz="2000" i="1" spc="50" dirty="0">
                <a:solidFill>
                  <a:srgbClr val="000000"/>
                </a:solidFill>
                <a:latin typeface="Times New Roman" pitchFamily="18" charset="0"/>
                <a:ea typeface="Arial Unicode MS"/>
                <a:cs typeface="Times New Roman" pitchFamily="18" charset="0"/>
              </a:rPr>
              <a:t>Y</a:t>
            </a:r>
            <a:r>
              <a:rPr lang="ru-RU" dirty="0">
                <a:solidFill>
                  <a:srgbClr val="000000"/>
                </a:solidFill>
                <a:latin typeface="Times New Roman" pitchFamily="18" charset="0"/>
                <a:ea typeface="Courier New"/>
                <a:cs typeface="Times New Roman" pitchFamily="18" charset="0"/>
              </a:rPr>
              <a:t> (рис </a:t>
            </a:r>
            <a:r>
              <a:rPr lang="ru-RU" dirty="0" smtClean="0">
                <a:solidFill>
                  <a:srgbClr val="000000"/>
                </a:solidFill>
                <a:latin typeface="Times New Roman" pitchFamily="18" charset="0"/>
                <a:ea typeface="Courier New"/>
                <a:cs typeface="Times New Roman" pitchFamily="18" charset="0"/>
              </a:rPr>
              <a:t>17.4 </a:t>
            </a:r>
            <a:r>
              <a:rPr lang="ru-RU" dirty="0">
                <a:solidFill>
                  <a:srgbClr val="000000"/>
                </a:solidFill>
                <a:latin typeface="Times New Roman" pitchFamily="18" charset="0"/>
                <a:ea typeface="Courier New"/>
                <a:cs typeface="Times New Roman" pitchFamily="18" charset="0"/>
              </a:rPr>
              <a:t>а). Угол считается отрицательным, если АС расположена на нижнем участке трассы (рис. </a:t>
            </a:r>
            <a:r>
              <a:rPr lang="ru-RU" dirty="0" smtClean="0">
                <a:solidFill>
                  <a:srgbClr val="000000"/>
                </a:solidFill>
                <a:latin typeface="Times New Roman" pitchFamily="18" charset="0"/>
                <a:ea typeface="Courier New"/>
                <a:cs typeface="Times New Roman" pitchFamily="18" charset="0"/>
              </a:rPr>
              <a:t>17.4 </a:t>
            </a:r>
            <a:r>
              <a:rPr lang="ru-RU" dirty="0">
                <a:solidFill>
                  <a:srgbClr val="000000"/>
                </a:solidFill>
                <a:latin typeface="Times New Roman" pitchFamily="18" charset="0"/>
                <a:ea typeface="Courier New"/>
                <a:cs typeface="Times New Roman" pitchFamily="18" charset="0"/>
              </a:rPr>
              <a:t>б). В этом случае дополнительный рост или потери мощности сигнала при его распространении нужно учитывать с помо</a:t>
            </a:r>
            <a:r>
              <a:rPr lang="ru-RU" sz="2000" u="sng" dirty="0">
                <a:solidFill>
                  <a:srgbClr val="000000"/>
                </a:solidFill>
                <a:latin typeface="Times New Roman" pitchFamily="18" charset="0"/>
                <a:ea typeface="Courier New"/>
                <a:cs typeface="Times New Roman" pitchFamily="18" charset="0"/>
              </a:rPr>
              <a:t>щь</a:t>
            </a:r>
            <a:r>
              <a:rPr lang="ru-RU" dirty="0">
                <a:solidFill>
                  <a:srgbClr val="000000"/>
                </a:solidFill>
                <a:latin typeface="Times New Roman" pitchFamily="18" charset="0"/>
                <a:ea typeface="Courier New"/>
                <a:cs typeface="Times New Roman" pitchFamily="18" charset="0"/>
              </a:rPr>
              <a:t>ю коэффициента </a:t>
            </a:r>
            <a:r>
              <a:rPr lang="en-US" sz="2000" i="1" spc="50" dirty="0" err="1">
                <a:solidFill>
                  <a:srgbClr val="000000"/>
                </a:solidFill>
                <a:latin typeface="Times New Roman" pitchFamily="18" charset="0"/>
                <a:ea typeface="Arial Unicode MS"/>
                <a:cs typeface="Times New Roman" pitchFamily="18" charset="0"/>
              </a:rPr>
              <a:t>K</a:t>
            </a:r>
            <a:r>
              <a:rPr lang="en-US" sz="2000" i="1" spc="50" baseline="-25000" dirty="0" err="1">
                <a:solidFill>
                  <a:srgbClr val="000000"/>
                </a:solidFill>
                <a:latin typeface="Times New Roman" pitchFamily="18" charset="0"/>
                <a:ea typeface="Arial Unicode MS"/>
                <a:cs typeface="Times New Roman" pitchFamily="18" charset="0"/>
              </a:rPr>
              <a:t>Zu</a:t>
            </a:r>
            <a:r>
              <a:rPr lang="ru-RU" dirty="0">
                <a:solidFill>
                  <a:srgbClr val="000000"/>
                </a:solidFill>
                <a:latin typeface="Times New Roman" pitchFamily="18" charset="0"/>
                <a:ea typeface="Courier New"/>
                <a:cs typeface="Times New Roman" pitchFamily="18" charset="0"/>
              </a:rPr>
              <a:t> (рис. </a:t>
            </a:r>
            <a:r>
              <a:rPr lang="ru-RU" dirty="0" smtClean="0">
                <a:solidFill>
                  <a:srgbClr val="000000"/>
                </a:solidFill>
                <a:latin typeface="Times New Roman" pitchFamily="18" charset="0"/>
                <a:ea typeface="Courier New"/>
                <a:cs typeface="Times New Roman" pitchFamily="18" charset="0"/>
              </a:rPr>
              <a:t>17.5</a:t>
            </a:r>
            <a:r>
              <a:rPr lang="ru-RU" dirty="0">
                <a:solidFill>
                  <a:srgbClr val="000000"/>
                </a:solidFill>
                <a:latin typeface="Times New Roman" pitchFamily="18" charset="0"/>
                <a:ea typeface="Courier New"/>
                <a:cs typeface="Times New Roman" pitchFamily="18" charset="0"/>
              </a:rPr>
              <a:t>).</a:t>
            </a:r>
            <a:endParaRPr lang="ru-RU" dirty="0">
              <a:solidFill>
                <a:srgbClr val="000000"/>
              </a:solidFill>
              <a:effectLst/>
              <a:latin typeface="Times New Roman" pitchFamily="18" charset="0"/>
              <a:ea typeface="Courier New"/>
              <a:cs typeface="Times New Roman" pitchFamily="18" charset="0"/>
            </a:endParaRPr>
          </a:p>
        </p:txBody>
      </p:sp>
    </p:spTree>
    <p:extLst>
      <p:ext uri="{BB962C8B-B14F-4D97-AF65-F5344CB8AC3E}">
        <p14:creationId xmlns:p14="http://schemas.microsoft.com/office/powerpoint/2010/main" val="6942895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496944" cy="1754326"/>
          </a:xfrm>
          <a:prstGeom prst="rect">
            <a:avLst/>
          </a:prstGeom>
        </p:spPr>
        <p:txBody>
          <a:bodyPr wrap="square">
            <a:spAutoFit/>
          </a:bodyPr>
          <a:lstStyle/>
          <a:p>
            <a:pPr indent="444500" algn="just">
              <a:lnSpc>
                <a:spcPct val="150000"/>
              </a:lnSpc>
              <a:spcBef>
                <a:spcPts val="1800"/>
              </a:spcBef>
              <a:spcAft>
                <a:spcPts val="0"/>
              </a:spcAft>
            </a:pPr>
            <a:r>
              <a:rPr lang="ru-RU" dirty="0">
                <a:latin typeface="Times New Roman Tj"/>
                <a:ea typeface="Times New Roman"/>
              </a:rPr>
              <a:t>Мощность сигнала возрастает, если трасса пересекает водную протяженность трассы над водой. Кривая 1 на рис. </a:t>
            </a:r>
            <a:r>
              <a:rPr lang="ru-RU" dirty="0" smtClean="0">
                <a:latin typeface="Times New Roman Tj"/>
                <a:ea typeface="Times New Roman"/>
              </a:rPr>
              <a:t>17.6 </a:t>
            </a:r>
            <a:r>
              <a:rPr lang="ru-RU" dirty="0">
                <a:latin typeface="Times New Roman Tj"/>
                <a:ea typeface="Times New Roman"/>
              </a:rPr>
              <a:t>определяет </a:t>
            </a:r>
            <a:r>
              <a:rPr lang="en-US" i="1" spc="50" dirty="0" err="1">
                <a:solidFill>
                  <a:srgbClr val="000000"/>
                </a:solidFill>
                <a:latin typeface="Times New Roman Tj"/>
                <a:ea typeface="Arial Unicode MS"/>
                <a:cs typeface="Times New Roman"/>
              </a:rPr>
              <a:t>K</a:t>
            </a:r>
            <a:r>
              <a:rPr lang="en-US" i="1" spc="50" baseline="-25000" dirty="0" err="1">
                <a:solidFill>
                  <a:srgbClr val="000000"/>
                </a:solidFill>
                <a:latin typeface="Times New Roman Tj"/>
                <a:ea typeface="Arial Unicode MS"/>
                <a:cs typeface="Times New Roman"/>
              </a:rPr>
              <a:t>Zu</a:t>
            </a:r>
            <a:r>
              <a:rPr lang="ru-RU" dirty="0">
                <a:latin typeface="Times New Roman Tj"/>
                <a:ea typeface="Times New Roman"/>
              </a:rPr>
              <a:t> для случая, когда водная поверхность ближе к приемной станции, кривая 2 - к передающей.</a:t>
            </a:r>
            <a:endParaRPr lang="ru-RU" dirty="0">
              <a:effectLst/>
              <a:latin typeface="Times New Roman"/>
              <a:ea typeface="Times New Roman"/>
            </a:endParaRPr>
          </a:p>
        </p:txBody>
      </p:sp>
      <p:pic>
        <p:nvPicPr>
          <p:cNvPr id="888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950665"/>
            <a:ext cx="4320479" cy="396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Таблица 2"/>
          <p:cNvGraphicFramePr>
            <a:graphicFrameLocks noGrp="1"/>
          </p:cNvGraphicFramePr>
          <p:nvPr>
            <p:extLst>
              <p:ext uri="{D42A27DB-BD31-4B8C-83A1-F6EECF244321}">
                <p14:modId xmlns:p14="http://schemas.microsoft.com/office/powerpoint/2010/main" val="2613575460"/>
              </p:ext>
            </p:extLst>
          </p:nvPr>
        </p:nvGraphicFramePr>
        <p:xfrm>
          <a:off x="2099121" y="6108806"/>
          <a:ext cx="4657725" cy="1498387"/>
        </p:xfrm>
        <a:graphic>
          <a:graphicData uri="http://schemas.openxmlformats.org/drawingml/2006/table">
            <a:tbl>
              <a:tblPr/>
              <a:tblGrid>
                <a:gridCol w="4657725"/>
              </a:tblGrid>
              <a:tr h="1498387">
                <a:tc>
                  <a:txBody>
                    <a:bodyPr/>
                    <a:lstStyle/>
                    <a:p>
                      <a:pPr algn="ctr">
                        <a:spcAft>
                          <a:spcPts val="0"/>
                        </a:spcAft>
                      </a:pPr>
                      <a:r>
                        <a:rPr lang="ru-RU" sz="2000" dirty="0">
                          <a:solidFill>
                            <a:srgbClr val="000000"/>
                          </a:solidFill>
                          <a:effectLst/>
                          <a:latin typeface="Times New Roman" pitchFamily="18" charset="0"/>
                          <a:ea typeface="Courier New"/>
                          <a:cs typeface="Times New Roman" pitchFamily="18" charset="0"/>
                        </a:rPr>
                        <a:t>Рис.17.6. Коэффициент «земля-море»</a:t>
                      </a:r>
                    </a:p>
                  </a:txBody>
                  <a:tcPr marL="0" marR="0" marT="0" marB="0">
                    <a:lnL>
                      <a:noFill/>
                    </a:lnL>
                    <a:lnR>
                      <a:noFill/>
                    </a:lnR>
                    <a:lnT>
                      <a:noFill/>
                    </a:lnT>
                    <a:lnB>
                      <a:noFill/>
                    </a:lnB>
                  </a:tcPr>
                </a:tc>
              </a:tr>
            </a:tbl>
          </a:graphicData>
        </a:graphic>
      </p:graphicFrame>
      <p:sp>
        <p:nvSpPr>
          <p:cNvPr id="4" name="Rectangle 3"/>
          <p:cNvSpPr>
            <a:spLocks noChangeArrowheads="1"/>
          </p:cNvSpPr>
          <p:nvPr/>
        </p:nvSpPr>
        <p:spPr bwMode="auto">
          <a:xfrm>
            <a:off x="1862138" y="3184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3967854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797511"/>
            <a:ext cx="4572000" cy="5262979"/>
          </a:xfrm>
          <a:prstGeom prst="rect">
            <a:avLst/>
          </a:prstGeom>
        </p:spPr>
        <p:txBody>
          <a:bodyPr>
            <a:spAutoFit/>
          </a:bodyPr>
          <a:lstStyle/>
          <a:p>
            <a:pPr marR="12700" indent="444500" algn="just">
              <a:spcBef>
                <a:spcPts val="1800"/>
              </a:spcBef>
              <a:spcAft>
                <a:spcPts val="0"/>
              </a:spcAft>
            </a:pPr>
            <a:r>
              <a:rPr lang="ru-RU" dirty="0">
                <a:latin typeface="Times New Roman Tj"/>
                <a:ea typeface="Times New Roman"/>
              </a:rPr>
              <a:t>При распространении сигнала над холмистой поверхностью потери распространения увеличиваются по сравнению со случаем </a:t>
            </a:r>
            <a:r>
              <a:rPr lang="ru-RU" dirty="0" err="1">
                <a:latin typeface="Times New Roman Tj"/>
                <a:ea typeface="Times New Roman"/>
              </a:rPr>
              <a:t>квазигладкой</a:t>
            </a:r>
            <a:r>
              <a:rPr lang="ru-RU" dirty="0">
                <a:latin typeface="Times New Roman Tj"/>
                <a:ea typeface="Times New Roman"/>
              </a:rPr>
              <a:t> местности. Значение </a:t>
            </a:r>
            <a:r>
              <a:rPr lang="en-US" i="1" spc="50" dirty="0" err="1">
                <a:solidFill>
                  <a:srgbClr val="000000"/>
                </a:solidFill>
                <a:latin typeface="Times New Roman Tj"/>
                <a:ea typeface="Arial Unicode MS"/>
                <a:cs typeface="Times New Roman"/>
              </a:rPr>
              <a:t>K</a:t>
            </a:r>
            <a:r>
              <a:rPr lang="en-US" i="1" spc="50" baseline="-25000" dirty="0" err="1">
                <a:solidFill>
                  <a:srgbClr val="000000"/>
                </a:solidFill>
                <a:latin typeface="Times New Roman Tj"/>
                <a:ea typeface="Arial Unicode MS"/>
                <a:cs typeface="Times New Roman"/>
              </a:rPr>
              <a:t>Zx</a:t>
            </a:r>
            <a:r>
              <a:rPr lang="ru-RU" dirty="0">
                <a:latin typeface="Times New Roman Tj"/>
                <a:ea typeface="Times New Roman"/>
              </a:rPr>
              <a:t> (рис. 7.6) зависит от </a:t>
            </a:r>
            <a:r>
              <a:rPr lang="en-US" dirty="0">
                <a:latin typeface="Times New Roman Tj"/>
                <a:ea typeface="Times New Roman"/>
              </a:rPr>
              <a:t>Ah</a:t>
            </a:r>
            <a:r>
              <a:rPr lang="ru-RU" dirty="0">
                <a:latin typeface="Times New Roman Tj"/>
                <a:ea typeface="Times New Roman"/>
              </a:rPr>
              <a:t> - средней, высоты</a:t>
            </a:r>
            <a:endParaRPr lang="ru-RU" dirty="0">
              <a:latin typeface="Times New Roman"/>
              <a:ea typeface="Times New Roman"/>
            </a:endParaRPr>
          </a:p>
          <a:p>
            <a:pPr indent="-342900" algn="just">
              <a:spcBef>
                <a:spcPts val="1800"/>
              </a:spcBef>
              <a:spcAft>
                <a:spcPts val="0"/>
              </a:spcAft>
            </a:pPr>
            <a:r>
              <a:rPr lang="ru-RU" dirty="0">
                <a:latin typeface="Times New Roman Tj"/>
                <a:ea typeface="Times New Roman"/>
              </a:rPr>
              <a:t>неровностей, которая может быть определена по рис. 7.6 а как </a:t>
            </a:r>
            <a:r>
              <a:rPr lang="ru-RU" dirty="0" err="1">
                <a:latin typeface="Times New Roman Tj"/>
                <a:ea typeface="Times New Roman"/>
              </a:rPr>
              <a:t>разностьмежду</a:t>
            </a:r>
            <a:r>
              <a:rPr lang="ru-RU" dirty="0">
                <a:latin typeface="Times New Roman Tj"/>
                <a:ea typeface="Times New Roman"/>
              </a:rPr>
              <a:t> высотами </a:t>
            </a:r>
            <a:r>
              <a:rPr lang="en-US" dirty="0">
                <a:latin typeface="Times New Roman Tj"/>
                <a:ea typeface="Times New Roman"/>
              </a:rPr>
              <a:t>h</a:t>
            </a:r>
            <a:r>
              <a:rPr lang="ru-RU" dirty="0">
                <a:latin typeface="Times New Roman Tj"/>
                <a:ea typeface="Times New Roman"/>
              </a:rPr>
              <a:t>(90%) и </a:t>
            </a:r>
            <a:r>
              <a:rPr lang="en-US" dirty="0">
                <a:latin typeface="Times New Roman Tj"/>
                <a:ea typeface="Times New Roman"/>
              </a:rPr>
              <a:t>h</a:t>
            </a:r>
            <a:r>
              <a:rPr lang="ru-RU" dirty="0">
                <a:latin typeface="Times New Roman Tj"/>
                <a:ea typeface="Times New Roman"/>
              </a:rPr>
              <a:t>(10%). Здесь </a:t>
            </a:r>
            <a:r>
              <a:rPr lang="en-US" dirty="0">
                <a:latin typeface="Times New Roman Tj"/>
                <a:ea typeface="Times New Roman"/>
              </a:rPr>
              <a:t>h</a:t>
            </a:r>
            <a:r>
              <a:rPr lang="ru-RU" dirty="0">
                <a:latin typeface="Times New Roman Tj"/>
                <a:ea typeface="Times New Roman"/>
              </a:rPr>
              <a:t>(90%) и </a:t>
            </a:r>
            <a:r>
              <a:rPr lang="en-US" dirty="0">
                <a:latin typeface="Times New Roman Tj"/>
                <a:ea typeface="Times New Roman"/>
              </a:rPr>
              <a:t>h</a:t>
            </a:r>
            <a:r>
              <a:rPr lang="ru-RU" dirty="0">
                <a:latin typeface="Times New Roman Tj"/>
                <a:ea typeface="Times New Roman"/>
              </a:rPr>
              <a:t>(10%) - значения высот местности на трассе протяженностью около 10 км, превышаемые в 90% и 10% точек профиля соответственно.</a:t>
            </a:r>
            <a:endParaRPr lang="ru-RU" dirty="0">
              <a:latin typeface="Times New Roman"/>
              <a:ea typeface="Times New Roman"/>
            </a:endParaRPr>
          </a:p>
          <a:p>
            <a:pPr marL="76200" marR="63500" indent="457200" algn="just">
              <a:spcBef>
                <a:spcPts val="1800"/>
              </a:spcBef>
              <a:spcAft>
                <a:spcPts val="0"/>
              </a:spcAft>
            </a:pPr>
            <a:r>
              <a:rPr lang="ru-RU" dirty="0">
                <a:latin typeface="Times New Roman Tj"/>
                <a:ea typeface="Times New Roman"/>
              </a:rPr>
              <a:t>Значения </a:t>
            </a:r>
            <a:r>
              <a:rPr lang="en-US" dirty="0">
                <a:latin typeface="Times New Roman Tj"/>
                <a:ea typeface="Times New Roman"/>
              </a:rPr>
              <a:t>Ah</a:t>
            </a:r>
            <a:r>
              <a:rPr lang="ru-RU" dirty="0">
                <a:latin typeface="Times New Roman Tj"/>
                <a:ea typeface="Times New Roman"/>
              </a:rPr>
              <a:t> определяют по табл. 7.2. Условие </a:t>
            </a:r>
            <a:r>
              <a:rPr lang="ru-RU" dirty="0" err="1">
                <a:latin typeface="Times New Roman Tj"/>
                <a:ea typeface="Times New Roman"/>
              </a:rPr>
              <a:t>квазигладкой</a:t>
            </a:r>
            <a:r>
              <a:rPr lang="ru-RU" dirty="0">
                <a:latin typeface="Times New Roman Tj"/>
                <a:ea typeface="Times New Roman"/>
              </a:rPr>
              <a:t> местности нарушается при </a:t>
            </a:r>
            <a:r>
              <a:rPr lang="en-US" dirty="0">
                <a:latin typeface="Times New Roman Tj"/>
                <a:ea typeface="Times New Roman"/>
              </a:rPr>
              <a:t>Ah</a:t>
            </a:r>
            <a:r>
              <a:rPr lang="ru-RU">
                <a:latin typeface="Times New Roman Tj"/>
                <a:ea typeface="Times New Roman"/>
              </a:rPr>
              <a:t>&gt; 20 м.</a:t>
            </a:r>
            <a:endParaRPr lang="ru-RU">
              <a:effectLst/>
              <a:latin typeface="Times New Roman"/>
              <a:ea typeface="Times New Roman"/>
            </a:endParaRPr>
          </a:p>
        </p:txBody>
      </p:sp>
    </p:spTree>
    <p:extLst>
      <p:ext uri="{BB962C8B-B14F-4D97-AF65-F5344CB8AC3E}">
        <p14:creationId xmlns:p14="http://schemas.microsoft.com/office/powerpoint/2010/main" val="14413385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44390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882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496944" cy="6532558"/>
          </a:xfrm>
          <a:prstGeom prst="rect">
            <a:avLst/>
          </a:prstGeom>
        </p:spPr>
        <p:txBody>
          <a:bodyPr wrap="square">
            <a:spAutoFit/>
          </a:bodyPr>
          <a:lstStyle/>
          <a:p>
            <a:pPr indent="269875" algn="just">
              <a:spcAft>
                <a:spcPts val="0"/>
              </a:spcAft>
            </a:pPr>
            <a:r>
              <a:rPr lang="ru-RU" b="1" dirty="0">
                <a:latin typeface="Times New Roman"/>
                <a:ea typeface="Times New Roman"/>
                <a:cs typeface="Times New Roman"/>
              </a:rPr>
              <a:t> </a:t>
            </a:r>
            <a:r>
              <a:rPr lang="ru-RU" b="1" dirty="0" smtClean="0">
                <a:solidFill>
                  <a:srgbClr val="C00000"/>
                </a:solidFill>
                <a:latin typeface="Times New Roman"/>
                <a:ea typeface="Times New Roman"/>
                <a:cs typeface="Times New Roman"/>
              </a:rPr>
              <a:t>ЛЕКЦИЯ </a:t>
            </a:r>
            <a:r>
              <a:rPr lang="ru-RU" b="1" dirty="0">
                <a:solidFill>
                  <a:srgbClr val="C00000"/>
                </a:solidFill>
                <a:latin typeface="Times New Roman"/>
                <a:ea typeface="Times New Roman"/>
                <a:cs typeface="Times New Roman"/>
              </a:rPr>
              <a:t>3. Этапы развития сетей и их классификация</a:t>
            </a:r>
            <a:r>
              <a:rPr lang="ru-RU" b="1" cap="all" dirty="0">
                <a:solidFill>
                  <a:srgbClr val="C00000"/>
                </a:solidFill>
                <a:latin typeface="Times New Roman"/>
                <a:ea typeface="Times New Roman"/>
                <a:cs typeface="Times New Roman"/>
              </a:rPr>
              <a:t> </a:t>
            </a:r>
            <a:endParaRPr lang="ru-RU" sz="2000" dirty="0">
              <a:solidFill>
                <a:srgbClr val="C00000"/>
              </a:solidFill>
              <a:latin typeface="Arial"/>
              <a:ea typeface="Times New Roman"/>
              <a:cs typeface="Times New Roman"/>
            </a:endParaRPr>
          </a:p>
          <a:p>
            <a:pPr indent="269875" algn="just">
              <a:spcAft>
                <a:spcPts val="0"/>
              </a:spcAft>
            </a:pPr>
            <a:r>
              <a:rPr lang="ru-RU" b="1" dirty="0">
                <a:latin typeface="Times New Roman"/>
                <a:ea typeface="Times New Roman"/>
                <a:cs typeface="Times New Roman"/>
              </a:rPr>
              <a:t> </a:t>
            </a:r>
            <a:endParaRPr lang="ru-RU" sz="2000" dirty="0">
              <a:latin typeface="Arial"/>
              <a:ea typeface="Times New Roman"/>
              <a:cs typeface="Times New Roman"/>
            </a:endParaRPr>
          </a:p>
          <a:p>
            <a:pPr indent="269875" algn="just">
              <a:lnSpc>
                <a:spcPct val="150000"/>
              </a:lnSpc>
              <a:spcAft>
                <a:spcPts val="0"/>
              </a:spcAft>
            </a:pPr>
            <a:r>
              <a:rPr lang="ru-RU" sz="1700" i="1" dirty="0">
                <a:latin typeface="Times New Roman"/>
                <a:ea typeface="Times New Roman"/>
                <a:cs typeface="Times New Roman"/>
              </a:rPr>
              <a:t>  </a:t>
            </a:r>
            <a:r>
              <a:rPr lang="ru-RU" sz="1700" dirty="0">
                <a:latin typeface="Times New Roman"/>
                <a:ea typeface="Times New Roman"/>
                <a:cs typeface="Times New Roman"/>
              </a:rPr>
              <a:t>Различные виды электросвязи длительный период времени развивались независимо друг от друга. Каждый вид электросвязи ориентировался на создание своих каналов, систем передачи (СП) и сетей. Структура сети выбиралась в соответствии с особенностями распределения потоков сообщений,  характерных для конкретного виды электросвязи. Некоторые отрасли промышленности и транспорта стали создавать свои сети, предназначенные для удовлетворения потребностей отрасли в передаче сообщений. Разобщенность технических средств не только не позволяла повысить эффективность совокупности сетей в масштабах страны, но  и тормозила развитие обособленных сетей. Поэтому уже в начале 1960-х гг. стало ясно, что перспективным направлением развития сетей должно было стать объединение сетей. Было принято решение о создании ЕАСС (Единая автоматизированная сеть связи). ЕАСС базировалась на объединении разрозненных и многочисленных мелких сетей в общегосударственные сети каждого вида электросвязи, а затем в единую сеть с целью совместного использования определенных технических средств, и, в первую очередь, систем передачи и систем коммутации.</a:t>
            </a:r>
            <a:endParaRPr lang="ru-RU" sz="1700" dirty="0">
              <a:effectLst/>
              <a:latin typeface="Arial"/>
              <a:ea typeface="Times New Roman"/>
              <a:cs typeface="Times New Roman"/>
            </a:endParaRPr>
          </a:p>
        </p:txBody>
      </p:sp>
    </p:spTree>
    <p:extLst>
      <p:ext uri="{BB962C8B-B14F-4D97-AF65-F5344CB8AC3E}">
        <p14:creationId xmlns:p14="http://schemas.microsoft.com/office/powerpoint/2010/main" val="176229893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496944" cy="5826210"/>
          </a:xfrm>
          <a:prstGeom prst="rect">
            <a:avLst/>
          </a:prstGeom>
        </p:spPr>
        <p:txBody>
          <a:bodyPr wrap="square">
            <a:spAutoFit/>
          </a:bodyPr>
          <a:lstStyle/>
          <a:p>
            <a:pPr indent="361950" algn="just">
              <a:lnSpc>
                <a:spcPct val="115000"/>
              </a:lnSpc>
              <a:spcAft>
                <a:spcPts val="0"/>
              </a:spcAft>
            </a:pPr>
            <a:r>
              <a:rPr lang="ru-RU" dirty="0">
                <a:latin typeface="Times New Roman"/>
                <a:ea typeface="Times New Roman"/>
                <a:cs typeface="Times New Roman"/>
              </a:rPr>
              <a:t>При создании ЕАСС было учтено, что определенные технические средства участвуют в процессе передачи независимо от вида сообщений, </a:t>
            </a:r>
            <a:endParaRPr lang="ru-RU" sz="1400" dirty="0">
              <a:latin typeface="Calibri"/>
              <a:ea typeface="Calibri"/>
              <a:cs typeface="Times New Roman"/>
            </a:endParaRPr>
          </a:p>
          <a:p>
            <a:pPr indent="361950" algn="just">
              <a:lnSpc>
                <a:spcPct val="115000"/>
              </a:lnSpc>
              <a:spcAft>
                <a:spcPts val="0"/>
              </a:spcAft>
            </a:pPr>
            <a:r>
              <a:rPr lang="ru-RU" dirty="0">
                <a:latin typeface="Times New Roman"/>
                <a:ea typeface="Times New Roman"/>
                <a:cs typeface="Times New Roman"/>
              </a:rPr>
              <a:t>т. е. являются общими. В связи с этим вся сеть страны стала подразделяться на две взаимосвязанные составляющие:</a:t>
            </a:r>
            <a:endParaRPr lang="ru-RU" sz="1400" dirty="0">
              <a:latin typeface="Calibri"/>
              <a:ea typeface="Calibri"/>
              <a:cs typeface="Times New Roman"/>
            </a:endParaRPr>
          </a:p>
          <a:p>
            <a:pPr indent="361950" algn="just">
              <a:lnSpc>
                <a:spcPct val="115000"/>
              </a:lnSpc>
              <a:spcAft>
                <a:spcPts val="0"/>
              </a:spcAft>
            </a:pPr>
            <a:r>
              <a:rPr lang="ru-RU" dirty="0">
                <a:latin typeface="Times New Roman"/>
                <a:ea typeface="Times New Roman"/>
                <a:cs typeface="Times New Roman"/>
              </a:rPr>
              <a:t>1) </a:t>
            </a:r>
            <a:r>
              <a:rPr lang="ru-RU" b="1" i="1" dirty="0">
                <a:latin typeface="Times New Roman"/>
                <a:ea typeface="Times New Roman"/>
                <a:cs typeface="Times New Roman"/>
              </a:rPr>
              <a:t>первичную сеть</a:t>
            </a:r>
            <a:r>
              <a:rPr lang="ru-RU" dirty="0">
                <a:latin typeface="Times New Roman"/>
                <a:ea typeface="Times New Roman"/>
                <a:cs typeface="Times New Roman"/>
              </a:rPr>
              <a:t> – совокупность сетевых станций, сетевых узлов (дать определение в приложении) и соединяющих их линий передачи, которая позволяет организовывать сеть каналов передачи и групповых трактов. </a:t>
            </a:r>
            <a:endParaRPr lang="ru-RU" sz="1400" dirty="0">
              <a:latin typeface="Calibri"/>
              <a:ea typeface="Calibri"/>
              <a:cs typeface="Times New Roman"/>
            </a:endParaRPr>
          </a:p>
          <a:p>
            <a:pPr indent="361950" algn="just">
              <a:lnSpc>
                <a:spcPct val="115000"/>
              </a:lnSpc>
              <a:spcAft>
                <a:spcPts val="0"/>
              </a:spcAft>
            </a:pPr>
            <a:r>
              <a:rPr lang="ru-RU" dirty="0">
                <a:latin typeface="Times New Roman"/>
                <a:ea typeface="Times New Roman"/>
                <a:cs typeface="Times New Roman"/>
              </a:rPr>
              <a:t>Структура первичной сети учитывает административное разделение территории страны. Вся территория Таджикистана  поделена на зоны, совпадающие, как правило, с территорией областей. В соответствии с этим первичная сеть также состоит из следующих частей:</a:t>
            </a:r>
            <a:endParaRPr lang="ru-RU" sz="1400" dirty="0">
              <a:latin typeface="Calibri"/>
              <a:ea typeface="Calibri"/>
              <a:cs typeface="Times New Roman"/>
            </a:endParaRPr>
          </a:p>
          <a:p>
            <a:pPr indent="361950" algn="just">
              <a:lnSpc>
                <a:spcPct val="115000"/>
              </a:lnSpc>
              <a:spcAft>
                <a:spcPts val="0"/>
              </a:spcAft>
            </a:pPr>
            <a:r>
              <a:rPr lang="ru-RU" i="1" dirty="0">
                <a:latin typeface="Times New Roman"/>
                <a:ea typeface="Times New Roman"/>
                <a:cs typeface="Times New Roman"/>
              </a:rPr>
              <a:t>-местные первичные сети</a:t>
            </a:r>
            <a:r>
              <a:rPr lang="ru-RU" dirty="0">
                <a:latin typeface="Times New Roman"/>
                <a:ea typeface="Times New Roman"/>
                <a:cs typeface="Times New Roman"/>
              </a:rPr>
              <a:t> – часть сети, ограниченная территорией города или сельского района;</a:t>
            </a:r>
            <a:endParaRPr lang="ru-RU" sz="1400" dirty="0">
              <a:latin typeface="Calibri"/>
              <a:ea typeface="Calibri"/>
              <a:cs typeface="Times New Roman"/>
            </a:endParaRPr>
          </a:p>
          <a:p>
            <a:pPr indent="361950" algn="just">
              <a:lnSpc>
                <a:spcPct val="115000"/>
              </a:lnSpc>
              <a:spcAft>
                <a:spcPts val="0"/>
              </a:spcAft>
            </a:pPr>
            <a:r>
              <a:rPr lang="ru-RU" i="1" dirty="0">
                <a:latin typeface="Times New Roman"/>
                <a:ea typeface="Times New Roman"/>
                <a:cs typeface="Times New Roman"/>
              </a:rPr>
              <a:t>-</a:t>
            </a:r>
            <a:r>
              <a:rPr lang="ru-RU" i="1" dirty="0" err="1">
                <a:latin typeface="Times New Roman"/>
                <a:ea typeface="Times New Roman"/>
                <a:cs typeface="Times New Roman"/>
              </a:rPr>
              <a:t>зоновые</a:t>
            </a:r>
            <a:r>
              <a:rPr lang="ru-RU" i="1" dirty="0">
                <a:latin typeface="Times New Roman"/>
                <a:ea typeface="Times New Roman"/>
                <a:cs typeface="Times New Roman"/>
              </a:rPr>
              <a:t> первичные сети – </a:t>
            </a:r>
            <a:r>
              <a:rPr lang="ru-RU" dirty="0">
                <a:latin typeface="Times New Roman"/>
                <a:ea typeface="Times New Roman"/>
                <a:cs typeface="Times New Roman"/>
              </a:rPr>
              <a:t>часть сети, охватывающая территорию зоны (область, край, республика), обеспечивающая соединение между собой каналов разных местных сетей внутри одной зоны; </a:t>
            </a:r>
            <a:endParaRPr lang="ru-RU" sz="1400" dirty="0">
              <a:latin typeface="Calibri"/>
              <a:ea typeface="Calibri"/>
              <a:cs typeface="Times New Roman"/>
            </a:endParaRPr>
          </a:p>
          <a:p>
            <a:pPr indent="361950" algn="just">
              <a:lnSpc>
                <a:spcPct val="115000"/>
              </a:lnSpc>
              <a:spcAft>
                <a:spcPts val="0"/>
              </a:spcAft>
            </a:pPr>
            <a:r>
              <a:rPr lang="ru-RU" i="1" dirty="0">
                <a:latin typeface="Times New Roman"/>
                <a:ea typeface="Times New Roman"/>
                <a:cs typeface="Times New Roman"/>
              </a:rPr>
              <a:t>-магистральная первичная сеть – </a:t>
            </a:r>
            <a:r>
              <a:rPr lang="ru-RU" dirty="0">
                <a:latin typeface="Times New Roman"/>
                <a:ea typeface="Times New Roman"/>
                <a:cs typeface="Times New Roman"/>
              </a:rPr>
              <a:t>часть сети, соединяющая между собой каналы разных </a:t>
            </a:r>
            <a:r>
              <a:rPr lang="ru-RU" dirty="0" err="1">
                <a:latin typeface="Times New Roman"/>
                <a:ea typeface="Times New Roman"/>
                <a:cs typeface="Times New Roman"/>
              </a:rPr>
              <a:t>зоновых</a:t>
            </a:r>
            <a:r>
              <a:rPr lang="ru-RU" dirty="0">
                <a:latin typeface="Times New Roman"/>
                <a:ea typeface="Times New Roman"/>
                <a:cs typeface="Times New Roman"/>
              </a:rPr>
              <a:t> сетей на всей территории страны</a:t>
            </a:r>
            <a:r>
              <a:rPr lang="ru-RU" i="1" dirty="0">
                <a:latin typeface="Times New Roman"/>
                <a:ea typeface="Times New Roman"/>
                <a:cs typeface="Times New Roman"/>
              </a:rPr>
              <a:t>.</a:t>
            </a:r>
            <a:endParaRPr lang="ru-RU" sz="1400" dirty="0">
              <a:effectLst/>
              <a:latin typeface="Calibri"/>
              <a:ea typeface="Calibri"/>
              <a:cs typeface="Times New Roman"/>
            </a:endParaRPr>
          </a:p>
        </p:txBody>
      </p:sp>
    </p:spTree>
    <p:extLst>
      <p:ext uri="{BB962C8B-B14F-4D97-AF65-F5344CB8AC3E}">
        <p14:creationId xmlns:p14="http://schemas.microsoft.com/office/powerpoint/2010/main" val="251012277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40321" name="Object 1"/>
          <p:cNvGraphicFramePr>
            <a:graphicFrameLocks noChangeAspect="1"/>
          </p:cNvGraphicFramePr>
          <p:nvPr>
            <p:extLst>
              <p:ext uri="{D42A27DB-BD31-4B8C-83A1-F6EECF244321}">
                <p14:modId xmlns:p14="http://schemas.microsoft.com/office/powerpoint/2010/main" val="2211593700"/>
              </p:ext>
            </p:extLst>
          </p:nvPr>
        </p:nvGraphicFramePr>
        <p:xfrm>
          <a:off x="251520" y="785794"/>
          <a:ext cx="8208912" cy="5429288"/>
        </p:xfrm>
        <a:graphic>
          <a:graphicData uri="http://schemas.openxmlformats.org/presentationml/2006/ole">
            <mc:AlternateContent xmlns:mc="http://schemas.openxmlformats.org/markup-compatibility/2006">
              <mc:Choice xmlns:v="urn:schemas-microsoft-com:vml" Requires="v">
                <p:oleObj spid="_x0000_s440469" name="Picture" r:id="rId3" imgW="6296025" imgH="4257675" progId="Word.Picture.8">
                  <p:embed/>
                </p:oleObj>
              </mc:Choice>
              <mc:Fallback>
                <p:oleObj name="Picture" r:id="rId3" imgW="6296025" imgH="4257675" progId="Word.Picture.8">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b="9003"/>
                      <a:stretch>
                        <a:fillRect/>
                      </a:stretch>
                    </p:blipFill>
                    <p:spPr bwMode="auto">
                      <a:xfrm>
                        <a:off x="251520" y="785794"/>
                        <a:ext cx="8208912" cy="5429288"/>
                      </a:xfrm>
                      <a:prstGeom prst="rect">
                        <a:avLst/>
                      </a:prstGeom>
                      <a:noFill/>
                      <a:extLst/>
                    </p:spPr>
                  </p:pic>
                </p:oleObj>
              </mc:Fallback>
            </mc:AlternateContent>
          </a:graphicData>
        </a:graphic>
      </p:graphicFrame>
      <p:sp>
        <p:nvSpPr>
          <p:cNvPr id="4" name="Прямоугольник 3"/>
          <p:cNvSpPr/>
          <p:nvPr/>
        </p:nvSpPr>
        <p:spPr>
          <a:xfrm>
            <a:off x="2643174" y="6286520"/>
            <a:ext cx="3760517" cy="338554"/>
          </a:xfrm>
          <a:prstGeom prst="rect">
            <a:avLst/>
          </a:prstGeom>
        </p:spPr>
        <p:txBody>
          <a:bodyPr wrap="none">
            <a:spAutoFit/>
          </a:bodyPr>
          <a:lstStyle/>
          <a:p>
            <a:r>
              <a:rPr lang="ru-RU" sz="1600" dirty="0" smtClean="0">
                <a:latin typeface="Times New Roman" pitchFamily="18" charset="0"/>
                <a:cs typeface="Times New Roman" pitchFamily="18" charset="0"/>
              </a:rPr>
              <a:t>Рисунок </a:t>
            </a:r>
            <a:r>
              <a:rPr lang="en-US" sz="1600" dirty="0" smtClean="0">
                <a:latin typeface="Times New Roman" pitchFamily="18" charset="0"/>
                <a:cs typeface="Times New Roman" pitchFamily="18" charset="0"/>
              </a:rPr>
              <a:t>3</a:t>
            </a:r>
            <a:r>
              <a:rPr lang="ru-RU" sz="1600" dirty="0" smtClean="0">
                <a:latin typeface="Times New Roman" pitchFamily="18" charset="0"/>
                <a:cs typeface="Times New Roman" pitchFamily="18" charset="0"/>
              </a:rPr>
              <a:t>.</a:t>
            </a:r>
            <a:r>
              <a:rPr lang="en-US" sz="1600" dirty="0" smtClean="0">
                <a:latin typeface="Times New Roman" pitchFamily="18" charset="0"/>
                <a:cs typeface="Times New Roman" pitchFamily="18" charset="0"/>
              </a:rPr>
              <a:t>1</a:t>
            </a:r>
            <a:r>
              <a:rPr lang="ru-RU" sz="1600" dirty="0" smtClean="0">
                <a:latin typeface="Times New Roman" pitchFamily="18" charset="0"/>
                <a:cs typeface="Times New Roman" pitchFamily="18" charset="0"/>
              </a:rPr>
              <a:t> – Структура первичной сети</a:t>
            </a:r>
            <a:endParaRPr lang="ru-RU" sz="1600" dirty="0">
              <a:latin typeface="Times New Roman" pitchFamily="18" charset="0"/>
              <a:cs typeface="Times New Roman" pitchFamily="18" charset="0"/>
            </a:endParaRPr>
          </a:p>
        </p:txBody>
      </p:sp>
      <p:sp>
        <p:nvSpPr>
          <p:cNvPr id="5" name="Прямоугольник 4"/>
          <p:cNvSpPr/>
          <p:nvPr/>
        </p:nvSpPr>
        <p:spPr>
          <a:xfrm>
            <a:off x="1785918" y="214290"/>
            <a:ext cx="5786478" cy="338554"/>
          </a:xfrm>
          <a:prstGeom prst="rect">
            <a:avLst/>
          </a:prstGeom>
        </p:spPr>
        <p:txBody>
          <a:bodyPr wrap="square">
            <a:spAutoFit/>
          </a:bodyPr>
          <a:lstStyle/>
          <a:p>
            <a:r>
              <a:rPr lang="ru-RU" sz="1600" dirty="0" smtClean="0">
                <a:latin typeface="Times New Roman" pitchFamily="18" charset="0"/>
                <a:cs typeface="Times New Roman" pitchFamily="18" charset="0"/>
              </a:rPr>
              <a:t>Структура первичной сети показана на рисунке </a:t>
            </a:r>
            <a:r>
              <a:rPr lang="en-US" sz="1600" dirty="0" smtClean="0">
                <a:latin typeface="Times New Roman" pitchFamily="18" charset="0"/>
                <a:cs typeface="Times New Roman" pitchFamily="18" charset="0"/>
              </a:rPr>
              <a:t>3</a:t>
            </a:r>
            <a:r>
              <a:rPr lang="ru-RU" sz="1600" dirty="0" smtClean="0">
                <a:latin typeface="Times New Roman" pitchFamily="18" charset="0"/>
                <a:cs typeface="Times New Roman" pitchFamily="18" charset="0"/>
              </a:rPr>
              <a:t>.</a:t>
            </a:r>
            <a:r>
              <a:rPr lang="en-US" sz="1600" dirty="0" smtClean="0">
                <a:latin typeface="Times New Roman" pitchFamily="18" charset="0"/>
                <a:cs typeface="Times New Roman" pitchFamily="18" charset="0"/>
              </a:rPr>
              <a:t>1</a:t>
            </a:r>
            <a:r>
              <a:rPr lang="ru-RU"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568952" cy="6370975"/>
          </a:xfrm>
          <a:prstGeom prst="rect">
            <a:avLst/>
          </a:prstGeom>
        </p:spPr>
        <p:txBody>
          <a:bodyPr wrap="square">
            <a:spAutoFit/>
          </a:bodyPr>
          <a:lstStyle/>
          <a:p>
            <a:pPr marL="12700" marR="12700" indent="614363" algn="just">
              <a:lnSpc>
                <a:spcPct val="150000"/>
              </a:lnSpc>
              <a:spcBef>
                <a:spcPts val="1800"/>
              </a:spcBef>
              <a:spcAft>
                <a:spcPts val="0"/>
              </a:spcAft>
            </a:pPr>
            <a:r>
              <a:rPr lang="ru-RU" dirty="0">
                <a:latin typeface="Times New Roman Tj"/>
                <a:ea typeface="Times New Roman"/>
              </a:rPr>
              <a:t>Приемная часть этой аппаратуры разделяет сигналы, производит их преобразование (5а-5п), после чего они поступают к потребителям 6а-6п. </a:t>
            </a:r>
            <a:endParaRPr lang="en-US" dirty="0" smtClean="0">
              <a:latin typeface="Times New Roman Tj"/>
              <a:ea typeface="Times New Roman"/>
            </a:endParaRPr>
          </a:p>
          <a:p>
            <a:pPr marL="12700" marR="12700" indent="614363" algn="just">
              <a:lnSpc>
                <a:spcPct val="150000"/>
              </a:lnSpc>
              <a:spcBef>
                <a:spcPts val="1800"/>
              </a:spcBef>
              <a:spcAft>
                <a:spcPts val="0"/>
              </a:spcAft>
            </a:pPr>
            <a:r>
              <a:rPr lang="ru-RU" dirty="0" smtClean="0">
                <a:latin typeface="Times New Roman Tj"/>
                <a:ea typeface="Times New Roman"/>
              </a:rPr>
              <a:t>Совокупность </a:t>
            </a:r>
            <a:r>
              <a:rPr lang="ru-RU" dirty="0">
                <a:latin typeface="Times New Roman Tj"/>
                <a:ea typeface="Times New Roman"/>
              </a:rPr>
              <a:t>технических средств, обеспечивающих передачу сообщения от одного источника информации к получателю, называется </a:t>
            </a:r>
            <a:r>
              <a:rPr lang="ru-RU" i="1" dirty="0">
                <a:latin typeface="Times New Roman Tj"/>
                <a:ea typeface="Times New Roman"/>
              </a:rPr>
              <a:t>каналом радиосвязи. </a:t>
            </a:r>
            <a:r>
              <a:rPr lang="ru-RU" dirty="0">
                <a:latin typeface="Times New Roman Tj"/>
                <a:ea typeface="Times New Roman"/>
              </a:rPr>
              <a:t>Система радиосвязи с уплотнением радиолинии называется </a:t>
            </a:r>
            <a:r>
              <a:rPr lang="ru-RU" i="1" dirty="0">
                <a:latin typeface="Times New Roman Tj"/>
                <a:ea typeface="Times New Roman"/>
              </a:rPr>
              <a:t>многоканальной радиосвязью</a:t>
            </a:r>
            <a:r>
              <a:rPr lang="ru-RU" i="1" dirty="0" smtClean="0">
                <a:latin typeface="Times New Roman Tj"/>
                <a:ea typeface="Times New Roman"/>
              </a:rPr>
              <a:t>.</a:t>
            </a:r>
            <a:endParaRPr lang="en-US" i="1" dirty="0" smtClean="0">
              <a:latin typeface="Times New Roman Tj"/>
              <a:ea typeface="Times New Roman"/>
            </a:endParaRPr>
          </a:p>
          <a:p>
            <a:pPr marL="12700" marR="12700" indent="527685" algn="just">
              <a:lnSpc>
                <a:spcPct val="150000"/>
              </a:lnSpc>
              <a:spcBef>
                <a:spcPts val="1800"/>
              </a:spcBef>
              <a:spcAft>
                <a:spcPts val="0"/>
              </a:spcAft>
            </a:pPr>
            <a:r>
              <a:rPr lang="ru-RU" dirty="0">
                <a:solidFill>
                  <a:srgbClr val="000000"/>
                </a:solidFill>
                <a:latin typeface="Times New Roman" pitchFamily="18" charset="0"/>
                <a:ea typeface="Courier New"/>
                <a:cs typeface="Times New Roman" pitchFamily="18" charset="0"/>
              </a:rPr>
              <a:t>Для обмена информацией между двумя пунктами организуется двусторонняя радиосвязь, которая обеспечивается при помощи двух комплектов оборудования односторонней связи, действующих навстречу друг другу. </a:t>
            </a:r>
            <a:r>
              <a:rPr lang="ru-RU" dirty="0">
                <a:latin typeface="Times New Roman" pitchFamily="18" charset="0"/>
                <a:ea typeface="Times New Roman"/>
                <a:cs typeface="Times New Roman" pitchFamily="18" charset="0"/>
              </a:rPr>
              <a:t>В каждом конечном пункте двусторонней линии радиосвязи размещаются и приемное и передающее оборудования. Источник и получатель информации обычно совмещены, а также передатчик и приемник в некоторых случаях объединяются в единую приемо-передающую радиостанцию. В таком пункте вместо двух антенн может быть одна общая приемо-передающая антенна</a:t>
            </a:r>
            <a:r>
              <a:rPr lang="ru-RU" dirty="0" smtClean="0">
                <a:latin typeface="Times New Roman" pitchFamily="18" charset="0"/>
                <a:ea typeface="Times New Roman"/>
                <a:cs typeface="Times New Roman" pitchFamily="18" charset="0"/>
              </a:rPr>
              <a:t>.</a:t>
            </a:r>
            <a:endParaRPr lang="ru-RU" dirty="0">
              <a:latin typeface="Times New Roman" pitchFamily="18" charset="0"/>
              <a:ea typeface="Times New Roman"/>
              <a:cs typeface="Times New Roman" pitchFamily="18"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568952" cy="6324808"/>
          </a:xfrm>
          <a:prstGeom prst="rect">
            <a:avLst/>
          </a:prstGeom>
        </p:spPr>
        <p:txBody>
          <a:bodyPr wrap="square">
            <a:spAutoFit/>
          </a:bodyPr>
          <a:lstStyle/>
          <a:p>
            <a:pPr indent="361950" algn="just">
              <a:lnSpc>
                <a:spcPct val="150000"/>
              </a:lnSpc>
              <a:spcAft>
                <a:spcPts val="0"/>
              </a:spcAft>
              <a:tabLst>
                <a:tab pos="540385" algn="l"/>
              </a:tabLst>
            </a:pPr>
            <a:r>
              <a:rPr lang="ru-RU" spc="-20" dirty="0">
                <a:latin typeface="Times New Roman"/>
                <a:ea typeface="Times New Roman"/>
                <a:cs typeface="Times New Roman"/>
              </a:rPr>
              <a:t>На базе первичной сети создаются вторичные сети различного назначения, отличающиеся друг от друга способом построения и узлами коммутации. </a:t>
            </a:r>
            <a:r>
              <a:rPr lang="ru-RU" i="1" spc="-20" dirty="0">
                <a:latin typeface="Times New Roman"/>
                <a:ea typeface="Times New Roman"/>
                <a:cs typeface="Times New Roman"/>
              </a:rPr>
              <a:t>Вторичная сеть </a:t>
            </a:r>
            <a:r>
              <a:rPr lang="ru-RU" spc="-20" dirty="0">
                <a:latin typeface="Times New Roman"/>
                <a:ea typeface="Times New Roman"/>
                <a:cs typeface="Times New Roman"/>
              </a:rPr>
              <a:t>представляет собой совокупность коммутационных станций, узлов коммутации, оконечных абонентских устройств и каналов вторичной сети, организованных на базе каналов первичной сети. Так как вторичные сети формируются на базе типовых каналов и групповых трактов первичной сети, структура и протяженность вторичных сетей определяется структурой и протяженностью соответствующих им первичных сетей связи. </a:t>
            </a:r>
            <a:r>
              <a:rPr lang="ru-RU" b="1" i="1" dirty="0">
                <a:latin typeface="Times New Roman"/>
                <a:ea typeface="Times New Roman"/>
                <a:cs typeface="Times New Roman"/>
              </a:rPr>
              <a:t>В</a:t>
            </a:r>
            <a:r>
              <a:rPr lang="ru-RU" b="1" i="1" dirty="0" smtClean="0">
                <a:latin typeface="Times New Roman"/>
                <a:ea typeface="Times New Roman"/>
                <a:cs typeface="Times New Roman"/>
              </a:rPr>
              <a:t>торичная </a:t>
            </a:r>
            <a:r>
              <a:rPr lang="ru-RU" b="1" i="1" dirty="0">
                <a:latin typeface="Times New Roman"/>
                <a:ea typeface="Times New Roman"/>
                <a:cs typeface="Times New Roman"/>
              </a:rPr>
              <a:t>сеть</a:t>
            </a:r>
            <a:r>
              <a:rPr lang="ru-RU" dirty="0">
                <a:latin typeface="Times New Roman"/>
                <a:ea typeface="Times New Roman"/>
                <a:cs typeface="Times New Roman"/>
              </a:rPr>
              <a:t> – совокупность технических средств, обеспечивающих передачу сообщений определенного вида, в состав которой входят: оконечные устройства, абонентские и соединительные линии, коммутационные станции, а также каналы, выделенные из первичной сети для образования вторичной.</a:t>
            </a:r>
            <a:endParaRPr lang="ru-RU" dirty="0">
              <a:latin typeface="Calibri"/>
              <a:ea typeface="Calibri"/>
              <a:cs typeface="Times New Roman"/>
            </a:endParaRPr>
          </a:p>
          <a:p>
            <a:pPr indent="361950" algn="just">
              <a:lnSpc>
                <a:spcPct val="150000"/>
              </a:lnSpc>
              <a:spcAft>
                <a:spcPts val="0"/>
              </a:spcAft>
              <a:tabLst>
                <a:tab pos="540385" algn="l"/>
              </a:tabLst>
            </a:pPr>
            <a:r>
              <a:rPr lang="ru-RU" dirty="0">
                <a:latin typeface="Times New Roman"/>
                <a:ea typeface="Times New Roman"/>
                <a:cs typeface="Times New Roman"/>
              </a:rPr>
              <a:t>Вторичные сети подразделяются на следующие </a:t>
            </a:r>
            <a:r>
              <a:rPr lang="ru-RU" dirty="0" smtClean="0">
                <a:latin typeface="Times New Roman"/>
                <a:ea typeface="Times New Roman"/>
                <a:cs typeface="Times New Roman"/>
              </a:rPr>
              <a:t>виды: телефонные, телеграфные,</a:t>
            </a:r>
            <a:endParaRPr lang="ru-RU" dirty="0">
              <a:latin typeface="Calibri"/>
              <a:ea typeface="Calibri"/>
              <a:cs typeface="Times New Roman"/>
            </a:endParaRPr>
          </a:p>
          <a:p>
            <a:pPr indent="361950" algn="just">
              <a:lnSpc>
                <a:spcPct val="150000"/>
              </a:lnSpc>
              <a:spcAft>
                <a:spcPts val="0"/>
              </a:spcAft>
              <a:tabLst>
                <a:tab pos="540385" algn="l"/>
              </a:tabLst>
            </a:pPr>
            <a:r>
              <a:rPr lang="ru-RU" dirty="0">
                <a:latin typeface="Times New Roman"/>
                <a:ea typeface="Times New Roman"/>
                <a:cs typeface="Times New Roman"/>
              </a:rPr>
              <a:t>-передачи </a:t>
            </a:r>
            <a:r>
              <a:rPr lang="ru-RU" dirty="0" smtClean="0">
                <a:latin typeface="Times New Roman"/>
                <a:ea typeface="Times New Roman"/>
                <a:cs typeface="Times New Roman"/>
              </a:rPr>
              <a:t>данных, факсимильные, телевизионного вещания, звукового </a:t>
            </a:r>
            <a:r>
              <a:rPr lang="ru-RU" dirty="0">
                <a:latin typeface="Times New Roman"/>
                <a:ea typeface="Times New Roman"/>
                <a:cs typeface="Times New Roman"/>
              </a:rPr>
              <a:t>вещания.</a:t>
            </a:r>
            <a:endParaRPr lang="ru-RU" dirty="0">
              <a:latin typeface="Calibri"/>
              <a:ea typeface="Calibri"/>
              <a:cs typeface="Times New Roman"/>
            </a:endParaRPr>
          </a:p>
          <a:p>
            <a:pPr indent="361950" algn="just">
              <a:lnSpc>
                <a:spcPct val="150000"/>
              </a:lnSpc>
              <a:spcAft>
                <a:spcPts val="0"/>
              </a:spcAft>
            </a:pPr>
            <a:r>
              <a:rPr lang="ru-RU" spc="-20" dirty="0" smtClean="0">
                <a:latin typeface="Times New Roman"/>
                <a:ea typeface="Times New Roman"/>
                <a:cs typeface="Times New Roman"/>
              </a:rPr>
              <a:t>Некоторые </a:t>
            </a:r>
            <a:r>
              <a:rPr lang="ru-RU" spc="-20" dirty="0">
                <a:latin typeface="Times New Roman"/>
                <a:ea typeface="Times New Roman"/>
                <a:cs typeface="Times New Roman"/>
              </a:rPr>
              <a:t>виды общегосударственных сетей связи, являющиеся вторичными сетями, представлены на рис. 3.3. </a:t>
            </a:r>
            <a:endParaRPr lang="ru-RU" dirty="0">
              <a:effectLst/>
              <a:latin typeface="Arial"/>
              <a:ea typeface="Times New Roman"/>
              <a:cs typeface="Times New Roman"/>
            </a:endParaRPr>
          </a:p>
        </p:txBody>
      </p:sp>
    </p:spTree>
    <p:extLst>
      <p:ext uri="{BB962C8B-B14F-4D97-AF65-F5344CB8AC3E}">
        <p14:creationId xmlns:p14="http://schemas.microsoft.com/office/powerpoint/2010/main" val="96400036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ис"/>
          <p:cNvPicPr/>
          <p:nvPr/>
        </p:nvPicPr>
        <p:blipFill>
          <a:blip r:embed="rId2" cstate="print"/>
          <a:srcRect/>
          <a:stretch>
            <a:fillRect/>
          </a:stretch>
        </p:blipFill>
        <p:spPr bwMode="auto">
          <a:xfrm>
            <a:off x="714348" y="285728"/>
            <a:ext cx="8001056" cy="4572032"/>
          </a:xfrm>
          <a:prstGeom prst="rect">
            <a:avLst/>
          </a:prstGeom>
          <a:noFill/>
          <a:ln w="9525">
            <a:noFill/>
            <a:miter lim="800000"/>
            <a:headEnd/>
            <a:tailEnd/>
          </a:ln>
        </p:spPr>
      </p:pic>
      <p:sp>
        <p:nvSpPr>
          <p:cNvPr id="488449" name="Rectangle 1"/>
          <p:cNvSpPr>
            <a:spLocks noChangeArrowheads="1"/>
          </p:cNvSpPr>
          <p:nvPr/>
        </p:nvSpPr>
        <p:spPr bwMode="auto">
          <a:xfrm>
            <a:off x="642910" y="4965482"/>
            <a:ext cx="7929618"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539750" algn="just" defTabSz="914400" rtl="0" eaLnBrk="1" fontAlgn="base" latinLnBrk="0" hangingPunct="1">
              <a:lnSpc>
                <a:spcPct val="100000"/>
              </a:lnSpc>
              <a:spcBef>
                <a:spcPct val="0"/>
              </a:spcBef>
              <a:spcAft>
                <a:spcPct val="0"/>
              </a:spcAft>
              <a:buClrTx/>
              <a:buSzTx/>
              <a:buFontTx/>
              <a:buNone/>
              <a:tabLst>
                <a:tab pos="900113" algn="l"/>
              </a:tabLst>
            </a:pPr>
            <a:r>
              <a:rPr kumimoji="0" lang="en-US"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Рис. 3. Вторичные сети связи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tab pos="900113" algn="l"/>
              </a:tabLst>
            </a:pP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tab pos="900113" algn="l"/>
              </a:tabLst>
            </a:pP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 системы передачи первичной сети					</a:t>
            </a:r>
            <a:r>
              <a:rPr kumimoji="0" lang="en-US"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en-US" sz="1400" i="1" dirty="0" smtClean="0">
                <a:latin typeface="Times New Roman" pitchFamily="18" charset="0"/>
                <a:ea typeface="Times New Roman" pitchFamily="18" charset="0"/>
                <a:cs typeface="Times New Roman" pitchFamily="18" charset="0"/>
              </a:rPr>
              <a:t>        </a:t>
            </a: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 узлы коммутации вторичной сети;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tab pos="900113" algn="l"/>
              </a:tabLst>
            </a:pP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3 – оконечные пункты вторичной сети;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tab pos="900113" algn="l"/>
              </a:tabLst>
            </a:pP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4 – абонентские каналы или линии;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tab pos="900113" algn="l"/>
              </a:tabLst>
            </a:pPr>
            <a:r>
              <a:rPr kumimoji="0" lang="ru-RU"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5 – точки, обозначающие границы первичной сети.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Прямоугольник 5"/>
          <p:cNvSpPr/>
          <p:nvPr/>
        </p:nvSpPr>
        <p:spPr>
          <a:xfrm>
            <a:off x="202608" y="47997"/>
            <a:ext cx="8545856" cy="6721455"/>
          </a:xfrm>
          <a:prstGeom prst="rect">
            <a:avLst/>
          </a:prstGeom>
        </p:spPr>
        <p:txBody>
          <a:bodyPr wrap="square">
            <a:spAutoFit/>
          </a:bodyPr>
          <a:lstStyle/>
          <a:p>
            <a:pPr indent="361950" algn="just">
              <a:lnSpc>
                <a:spcPct val="150000"/>
              </a:lnSpc>
              <a:spcAft>
                <a:spcPts val="0"/>
              </a:spcAft>
              <a:tabLst>
                <a:tab pos="540385" algn="l"/>
              </a:tabLst>
            </a:pPr>
            <a:r>
              <a:rPr lang="ru-RU" sz="1700" dirty="0">
                <a:latin typeface="Times New Roman"/>
                <a:ea typeface="Times New Roman"/>
                <a:cs typeface="Times New Roman"/>
              </a:rPr>
              <a:t>В конце ХХ века ход развития технического прогресса, а также исторические изменения политической и экономической структуры Республики Таджикистан, предопределили формирование новой концепции построения сети связи  – ВСС РТ (Взаимоувязанная сеть связи РТ). </a:t>
            </a:r>
            <a:endParaRPr lang="ru-RU" sz="1700" dirty="0">
              <a:latin typeface="Calibri"/>
              <a:ea typeface="Calibri"/>
              <a:cs typeface="Times New Roman"/>
            </a:endParaRPr>
          </a:p>
          <a:p>
            <a:pPr indent="361950" algn="just">
              <a:lnSpc>
                <a:spcPct val="150000"/>
              </a:lnSpc>
              <a:spcAft>
                <a:spcPts val="0"/>
              </a:spcAft>
              <a:tabLst>
                <a:tab pos="540385" algn="l"/>
              </a:tabLst>
            </a:pPr>
            <a:r>
              <a:rPr lang="ru-RU" sz="1700" b="1" i="1" dirty="0">
                <a:latin typeface="Times New Roman"/>
                <a:ea typeface="Times New Roman"/>
                <a:cs typeface="Times New Roman"/>
              </a:rPr>
              <a:t>ВСС РТ</a:t>
            </a:r>
            <a:r>
              <a:rPr lang="ru-RU" sz="1700" dirty="0">
                <a:latin typeface="Times New Roman"/>
                <a:ea typeface="Times New Roman"/>
                <a:cs typeface="Times New Roman"/>
              </a:rPr>
              <a:t> – это комплекс технологически сопряженных сетей электросвязи на территории РТ, объединенных общим централизованным управлением.</a:t>
            </a:r>
            <a:endParaRPr lang="ru-RU" sz="1700" dirty="0">
              <a:latin typeface="Calibri"/>
              <a:ea typeface="Calibri"/>
              <a:cs typeface="Times New Roman"/>
            </a:endParaRPr>
          </a:p>
          <a:p>
            <a:pPr indent="361950" algn="just">
              <a:lnSpc>
                <a:spcPct val="150000"/>
              </a:lnSpc>
              <a:spcAft>
                <a:spcPts val="0"/>
              </a:spcAft>
              <a:tabLst>
                <a:tab pos="540385" algn="l"/>
              </a:tabLst>
            </a:pPr>
            <a:r>
              <a:rPr lang="ru-RU" sz="1700" dirty="0">
                <a:latin typeface="Times New Roman"/>
                <a:ea typeface="Times New Roman"/>
                <a:cs typeface="Times New Roman"/>
              </a:rPr>
              <a:t>При формировании концепции учитывалось, что ВСС РТ является составной частью Всемирной сети связи </a:t>
            </a:r>
            <a:r>
              <a:rPr lang="en-US" sz="1700" dirty="0">
                <a:latin typeface="Times New Roman"/>
                <a:ea typeface="Times New Roman"/>
                <a:cs typeface="Times New Roman"/>
              </a:rPr>
              <a:t>WCN</a:t>
            </a:r>
            <a:r>
              <a:rPr lang="ru-RU" sz="1700" dirty="0">
                <a:latin typeface="Times New Roman"/>
                <a:ea typeface="Times New Roman"/>
                <a:cs typeface="Times New Roman"/>
              </a:rPr>
              <a:t> (</a:t>
            </a:r>
            <a:r>
              <a:rPr lang="en-US" sz="1700" dirty="0">
                <a:latin typeface="Times New Roman"/>
                <a:ea typeface="Times New Roman"/>
                <a:cs typeface="Times New Roman"/>
              </a:rPr>
              <a:t>Worldwide communication network</a:t>
            </a:r>
            <a:r>
              <a:rPr lang="ru-RU" sz="1700" dirty="0">
                <a:latin typeface="Times New Roman"/>
                <a:ea typeface="Times New Roman"/>
                <a:cs typeface="Times New Roman"/>
              </a:rPr>
              <a:t>), а также  общемировая практика построения национальных сетей с использованием современных телекоммуникационных технологий, цифровая сеть связи страны стала подразделяться на две взаимоувязанных составляющих:</a:t>
            </a:r>
            <a:endParaRPr lang="ru-RU" sz="1700" dirty="0">
              <a:latin typeface="Calibri"/>
              <a:ea typeface="Calibri"/>
              <a:cs typeface="Times New Roman"/>
            </a:endParaRPr>
          </a:p>
          <a:p>
            <a:pPr indent="361950" algn="just">
              <a:lnSpc>
                <a:spcPct val="150000"/>
              </a:lnSpc>
              <a:spcAft>
                <a:spcPts val="0"/>
              </a:spcAft>
              <a:tabLst>
                <a:tab pos="540385" algn="l"/>
                <a:tab pos="630555" algn="l"/>
              </a:tabLst>
            </a:pPr>
            <a:r>
              <a:rPr lang="ru-RU" sz="1700" b="1" i="1" dirty="0">
                <a:latin typeface="Times New Roman"/>
                <a:ea typeface="Times New Roman"/>
                <a:cs typeface="Times New Roman"/>
              </a:rPr>
              <a:t>-транспортная сеть</a:t>
            </a:r>
            <a:r>
              <a:rPr lang="ru-RU" sz="1700" dirty="0">
                <a:latin typeface="Times New Roman"/>
                <a:ea typeface="Times New Roman"/>
                <a:cs typeface="Times New Roman"/>
              </a:rPr>
              <a:t> – часть сети связи, охватывающая магистральные узлы (МУ), междугородные станции (МС), а также соединяющие их каналы и узлы (междугородные, международные);</a:t>
            </a:r>
            <a:endParaRPr lang="ru-RU" sz="1700" dirty="0">
              <a:latin typeface="Calibri"/>
              <a:ea typeface="Calibri"/>
              <a:cs typeface="Times New Roman"/>
            </a:endParaRPr>
          </a:p>
          <a:p>
            <a:pPr indent="361950" algn="just">
              <a:lnSpc>
                <a:spcPct val="150000"/>
              </a:lnSpc>
              <a:spcAft>
                <a:spcPts val="0"/>
              </a:spcAft>
              <a:tabLst>
                <a:tab pos="540385" algn="l"/>
                <a:tab pos="630555" algn="l"/>
              </a:tabLst>
            </a:pPr>
            <a:r>
              <a:rPr lang="ru-RU" sz="1700" b="1" i="1" dirty="0">
                <a:latin typeface="Times New Roman"/>
                <a:ea typeface="Times New Roman"/>
                <a:cs typeface="Times New Roman"/>
              </a:rPr>
              <a:t>-сеть доступа</a:t>
            </a:r>
            <a:r>
              <a:rPr lang="ru-RU" sz="1700" b="1" dirty="0">
                <a:latin typeface="Times New Roman"/>
                <a:ea typeface="Times New Roman"/>
                <a:cs typeface="Times New Roman"/>
              </a:rPr>
              <a:t> </a:t>
            </a:r>
            <a:r>
              <a:rPr lang="ru-RU" sz="1700" dirty="0">
                <a:latin typeface="Times New Roman"/>
                <a:ea typeface="Times New Roman"/>
                <a:cs typeface="Times New Roman"/>
              </a:rPr>
              <a:t>– совокупность абонентских линий и станций местной сети (СМС), обеспечивающая доступ абонентских терминалов к транспортной сети, а также местную связь без выхода на транспортную сеть.</a:t>
            </a:r>
            <a:endParaRPr lang="ru-RU" sz="1700" dirty="0">
              <a:effectLst/>
              <a:latin typeface="Calibri"/>
              <a:ea typeface="Calibri"/>
              <a:cs typeface="Times New Roman"/>
            </a:endParaRPr>
          </a:p>
        </p:txBody>
      </p:sp>
    </p:spTree>
    <p:extLst>
      <p:ext uri="{BB962C8B-B14F-4D97-AF65-F5344CB8AC3E}">
        <p14:creationId xmlns:p14="http://schemas.microsoft.com/office/powerpoint/2010/main" val="369936639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640960" cy="6124754"/>
          </a:xfrm>
          <a:prstGeom prst="rect">
            <a:avLst/>
          </a:prstGeom>
        </p:spPr>
        <p:txBody>
          <a:bodyPr wrap="square">
            <a:spAutoFit/>
          </a:bodyPr>
          <a:lstStyle/>
          <a:p>
            <a:pPr indent="449580" algn="just">
              <a:lnSpc>
                <a:spcPct val="200000"/>
              </a:lnSpc>
              <a:spcAft>
                <a:spcPts val="0"/>
              </a:spcAft>
            </a:pPr>
            <a:r>
              <a:rPr lang="ru-RU" sz="1600" b="1" dirty="0">
                <a:solidFill>
                  <a:srgbClr val="C00000"/>
                </a:solidFill>
                <a:latin typeface="Times New Roman"/>
                <a:ea typeface="Times New Roman"/>
                <a:cs typeface="Times New Roman"/>
              </a:rPr>
              <a:t>ЛЕКЦИЯ 4. </a:t>
            </a:r>
            <a:r>
              <a:rPr lang="ru-RU" sz="1600" b="1" cap="all" dirty="0" smtClean="0">
                <a:solidFill>
                  <a:srgbClr val="FF0000"/>
                </a:solidFill>
              </a:rPr>
              <a:t>Общие принципы построения телефонных сетей</a:t>
            </a:r>
            <a:endParaRPr lang="ru-RU" sz="2000" dirty="0">
              <a:solidFill>
                <a:srgbClr val="C00000"/>
              </a:solidFill>
              <a:latin typeface="Arial"/>
              <a:ea typeface="Times New Roman"/>
              <a:cs typeface="Times New Roman"/>
            </a:endParaRPr>
          </a:p>
          <a:p>
            <a:pPr algn="just">
              <a:lnSpc>
                <a:spcPct val="200000"/>
              </a:lnSpc>
              <a:spcAft>
                <a:spcPts val="0"/>
              </a:spcAft>
            </a:pPr>
            <a:r>
              <a:rPr lang="ru-RU" b="1" dirty="0">
                <a:solidFill>
                  <a:srgbClr val="C00000"/>
                </a:solidFill>
                <a:latin typeface="Times New Roman"/>
                <a:ea typeface="Times New Roman"/>
                <a:cs typeface="Times New Roman"/>
              </a:rPr>
              <a:t>     4.1</a:t>
            </a:r>
            <a:r>
              <a:rPr lang="ru-RU" sz="2000" b="1" dirty="0">
                <a:solidFill>
                  <a:srgbClr val="FF0000"/>
                </a:solidFill>
                <a:latin typeface="Times New Roman" pitchFamily="18" charset="0"/>
                <a:ea typeface="Times New Roman"/>
                <a:cs typeface="Times New Roman" pitchFamily="18" charset="0"/>
              </a:rPr>
              <a:t>. </a:t>
            </a:r>
            <a:r>
              <a:rPr lang="ru-RU" sz="2000" b="1" dirty="0" smtClean="0">
                <a:solidFill>
                  <a:srgbClr val="FF0000"/>
                </a:solidFill>
                <a:latin typeface="Times New Roman" pitchFamily="18" charset="0"/>
                <a:cs typeface="Times New Roman" pitchFamily="18" charset="0"/>
              </a:rPr>
              <a:t>Общегосударственная система автоматической телефонной связи</a:t>
            </a:r>
            <a:endParaRPr lang="en-US" sz="2000" b="1" dirty="0" smtClean="0">
              <a:solidFill>
                <a:srgbClr val="FF0000"/>
              </a:solidFill>
              <a:latin typeface="Times New Roman" pitchFamily="18" charset="0"/>
              <a:cs typeface="Times New Roman" pitchFamily="18" charset="0"/>
            </a:endParaRPr>
          </a:p>
          <a:p>
            <a:pPr algn="just">
              <a:spcAft>
                <a:spcPts val="0"/>
              </a:spcAft>
            </a:pPr>
            <a:endParaRPr lang="ru-RU" sz="2000" dirty="0">
              <a:latin typeface="Arial"/>
              <a:ea typeface="Times New Roman"/>
              <a:cs typeface="Times New Roman"/>
            </a:endParaRPr>
          </a:p>
          <a:p>
            <a:pPr indent="449580" algn="just">
              <a:lnSpc>
                <a:spcPct val="150000"/>
              </a:lnSpc>
              <a:spcAft>
                <a:spcPts val="0"/>
              </a:spcAft>
            </a:pPr>
            <a:r>
              <a:rPr lang="ru-RU" sz="2000" i="1" dirty="0">
                <a:latin typeface="Times New Roman"/>
                <a:ea typeface="Times New Roman"/>
                <a:cs typeface="Times New Roman"/>
              </a:rPr>
              <a:t>Сетью телефонной связи</a:t>
            </a:r>
            <a:r>
              <a:rPr lang="ru-RU" sz="2000" dirty="0">
                <a:latin typeface="Times New Roman"/>
                <a:ea typeface="Times New Roman"/>
                <a:cs typeface="Times New Roman"/>
              </a:rPr>
              <a:t> называется совокупность узлов коммутации, оконечных абонентских телефонных устройств и соединяющих их линий связи. В зависимости от уровня иерархии различают следующие виды телефонных сетей; международная , междугородная, внутризоновые и местные телефонные сети. Городские, сельские и учрежденческое – производственные сети объединяются общим названием – </a:t>
            </a:r>
            <a:r>
              <a:rPr lang="ru-RU" sz="2000" i="1" dirty="0">
                <a:latin typeface="Times New Roman"/>
                <a:ea typeface="Times New Roman"/>
                <a:cs typeface="Times New Roman"/>
              </a:rPr>
              <a:t>местные телефонные сети</a:t>
            </a:r>
            <a:r>
              <a:rPr lang="ru-RU" sz="2000" dirty="0">
                <a:latin typeface="Times New Roman"/>
                <a:ea typeface="Times New Roman"/>
                <a:cs typeface="Times New Roman"/>
              </a:rPr>
              <a:t>.</a:t>
            </a:r>
            <a:endParaRPr lang="ru-RU" sz="2000" dirty="0">
              <a:latin typeface="Arial"/>
              <a:ea typeface="Times New Roman"/>
              <a:cs typeface="Times New Roman"/>
            </a:endParaRPr>
          </a:p>
          <a:p>
            <a:pPr indent="449580" algn="just">
              <a:lnSpc>
                <a:spcPct val="150000"/>
              </a:lnSpc>
              <a:spcAft>
                <a:spcPts val="0"/>
              </a:spcAft>
            </a:pPr>
            <a:r>
              <a:rPr lang="ru-RU" sz="2000" dirty="0">
                <a:latin typeface="Times New Roman"/>
                <a:ea typeface="Times New Roman"/>
                <a:cs typeface="Times New Roman"/>
              </a:rPr>
              <a:t>На базе аналоговых телефонных сетей строилась </a:t>
            </a:r>
            <a:r>
              <a:rPr lang="ru-RU" sz="2000" i="1" dirty="0">
                <a:latin typeface="Times New Roman"/>
                <a:ea typeface="Times New Roman"/>
                <a:cs typeface="Times New Roman"/>
              </a:rPr>
              <a:t>общегосударственная система автоматизированной телефонной связи </a:t>
            </a:r>
            <a:r>
              <a:rPr lang="ru-RU" sz="2000" dirty="0">
                <a:latin typeface="Times New Roman"/>
                <a:ea typeface="Times New Roman"/>
                <a:cs typeface="Times New Roman"/>
              </a:rPr>
              <a:t>(</a:t>
            </a:r>
            <a:r>
              <a:rPr lang="ru-RU" sz="2000" dirty="0" err="1">
                <a:latin typeface="Times New Roman"/>
                <a:ea typeface="Times New Roman"/>
                <a:cs typeface="Times New Roman"/>
              </a:rPr>
              <a:t>ОГСТфС</a:t>
            </a:r>
            <a:r>
              <a:rPr lang="ru-RU" sz="2000" dirty="0">
                <a:latin typeface="Times New Roman"/>
                <a:ea typeface="Times New Roman"/>
                <a:cs typeface="Times New Roman"/>
              </a:rPr>
              <a:t>). Схема построения </a:t>
            </a:r>
            <a:r>
              <a:rPr lang="ru-RU" sz="2000" dirty="0" err="1">
                <a:latin typeface="Times New Roman"/>
                <a:ea typeface="Times New Roman"/>
                <a:cs typeface="Times New Roman"/>
              </a:rPr>
              <a:t>ОГСТфС</a:t>
            </a:r>
            <a:r>
              <a:rPr lang="ru-RU" sz="2000" dirty="0">
                <a:latin typeface="Times New Roman"/>
                <a:ea typeface="Times New Roman"/>
                <a:cs typeface="Times New Roman"/>
              </a:rPr>
              <a:t> представлена на 4.1</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16938652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2852"/>
            <a:ext cx="8893652" cy="600079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6381328"/>
            <a:ext cx="3885423" cy="369332"/>
          </a:xfrm>
          <a:prstGeom prst="rect">
            <a:avLst/>
          </a:prstGeom>
        </p:spPr>
        <p:txBody>
          <a:bodyPr wrap="none">
            <a:spAutoFit/>
          </a:bodyPr>
          <a:lstStyle/>
          <a:p>
            <a:r>
              <a:rPr lang="ru-RU" dirty="0">
                <a:latin typeface="Arial"/>
                <a:ea typeface="Times New Roman"/>
                <a:cs typeface="Times New Roman"/>
              </a:rPr>
              <a:t> </a:t>
            </a:r>
            <a:r>
              <a:rPr lang="ru-RU" dirty="0">
                <a:latin typeface="Times New Roman"/>
                <a:ea typeface="Times New Roman"/>
                <a:cs typeface="Times New Roman"/>
              </a:rPr>
              <a:t>Рис.4.1. Схема построения </a:t>
            </a:r>
            <a:r>
              <a:rPr lang="ru-RU" dirty="0" err="1">
                <a:latin typeface="Times New Roman"/>
                <a:ea typeface="Times New Roman"/>
                <a:cs typeface="Times New Roman"/>
              </a:rPr>
              <a:t>ОГСТфС</a:t>
            </a:r>
            <a:r>
              <a:rPr lang="ru-RU" dirty="0">
                <a:latin typeface="Times New Roman"/>
                <a:ea typeface="Times New Roman"/>
                <a:cs typeface="Times New Roman"/>
              </a:rPr>
              <a:t>.</a:t>
            </a:r>
            <a:endParaRPr lang="ru-RU" dirty="0"/>
          </a:p>
        </p:txBody>
      </p:sp>
    </p:spTree>
    <p:extLst>
      <p:ext uri="{BB962C8B-B14F-4D97-AF65-F5344CB8AC3E}">
        <p14:creationId xmlns:p14="http://schemas.microsoft.com/office/powerpoint/2010/main" val="34063630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3" y="76143"/>
            <a:ext cx="8858313" cy="6504858"/>
          </a:xfrm>
          <a:prstGeom prst="rect">
            <a:avLst/>
          </a:prstGeom>
        </p:spPr>
        <p:txBody>
          <a:bodyPr wrap="square">
            <a:spAutoFit/>
          </a:bodyPr>
          <a:lstStyle/>
          <a:p>
            <a:pPr indent="449580" algn="just">
              <a:lnSpc>
                <a:spcPct val="200000"/>
              </a:lnSpc>
              <a:spcAft>
                <a:spcPts val="0"/>
              </a:spcAft>
            </a:pPr>
            <a:r>
              <a:rPr lang="ru-RU" dirty="0">
                <a:latin typeface="Times New Roman"/>
                <a:ea typeface="Times New Roman"/>
                <a:cs typeface="Times New Roman"/>
              </a:rPr>
              <a:t> Коммутационное оборудование междугородной телефонной сети можно классифицировать на узлы автоматической коммутации (УАК) и автоматические междугородные телефонные станции (АМТС). Рядом руководящих документов ранее предусматривалось использование двухступенчатой сети УАК, которые обозначались как УАК1 и УАК2. Последние исследования показали целесообразность использования только одной ступени УАК. Все УАК соединяются между собой по </a:t>
            </a:r>
            <a:r>
              <a:rPr lang="ru-RU" dirty="0" err="1">
                <a:latin typeface="Times New Roman"/>
                <a:ea typeface="Times New Roman"/>
                <a:cs typeface="Times New Roman"/>
              </a:rPr>
              <a:t>полносвязной</a:t>
            </a:r>
            <a:r>
              <a:rPr lang="ru-RU" dirty="0">
                <a:latin typeface="Times New Roman"/>
                <a:ea typeface="Times New Roman"/>
                <a:cs typeface="Times New Roman"/>
              </a:rPr>
              <a:t> схеме, обслуживают определенные территориальные районы и являются центром сети радиально - узлового построения.</a:t>
            </a:r>
            <a:endParaRPr lang="ru-RU" sz="2000" dirty="0">
              <a:latin typeface="Arial"/>
              <a:ea typeface="Times New Roman"/>
              <a:cs typeface="Times New Roman"/>
            </a:endParaRPr>
          </a:p>
          <a:p>
            <a:pPr indent="449580" algn="just">
              <a:lnSpc>
                <a:spcPct val="200000"/>
              </a:lnSpc>
              <a:spcAft>
                <a:spcPts val="0"/>
              </a:spcAft>
            </a:pPr>
            <a:r>
              <a:rPr lang="ru-RU" dirty="0">
                <a:latin typeface="Times New Roman"/>
                <a:ea typeface="Times New Roman"/>
                <a:cs typeface="Times New Roman"/>
              </a:rPr>
              <a:t>Все АМТС, расположенные на </a:t>
            </a:r>
            <a:r>
              <a:rPr lang="ru-RU" dirty="0" err="1">
                <a:latin typeface="Times New Roman"/>
                <a:ea typeface="Times New Roman"/>
                <a:cs typeface="Times New Roman"/>
              </a:rPr>
              <a:t>з</a:t>
            </a:r>
            <a:r>
              <a:rPr lang="ru-RU" dirty="0" err="1" smtClean="0">
                <a:latin typeface="Times New Roman"/>
                <a:ea typeface="Times New Roman"/>
                <a:cs typeface="Times New Roman"/>
              </a:rPr>
              <a:t>оновых</a:t>
            </a:r>
            <a:r>
              <a:rPr lang="ru-RU" dirty="0" smtClean="0">
                <a:latin typeface="Times New Roman"/>
                <a:ea typeface="Times New Roman"/>
                <a:cs typeface="Times New Roman"/>
              </a:rPr>
              <a:t> </a:t>
            </a:r>
            <a:r>
              <a:rPr lang="ru-RU" dirty="0">
                <a:latin typeface="Times New Roman"/>
                <a:ea typeface="Times New Roman"/>
                <a:cs typeface="Times New Roman"/>
              </a:rPr>
              <a:t>сетях, являются оконечными станциями междугородной сети, а УАК – транзитными. При большой нагрузке между АМТС устанавливается непосредственная связь.</a:t>
            </a:r>
            <a:endParaRPr lang="ru-RU" sz="2000" dirty="0">
              <a:latin typeface="Arial"/>
              <a:ea typeface="Times New Roman"/>
              <a:cs typeface="Times New Roman"/>
            </a:endParaRPr>
          </a:p>
          <a:p>
            <a:pPr indent="449580" algn="just">
              <a:lnSpc>
                <a:spcPct val="115000"/>
              </a:lnSpc>
              <a:spcAft>
                <a:spcPts val="0"/>
              </a:spcAft>
            </a:pPr>
            <a:r>
              <a:rPr lang="ru-RU" dirty="0" smtClean="0">
                <a:latin typeface="Times New Roman"/>
                <a:ea typeface="Times New Roman"/>
                <a:cs typeface="Times New Roman"/>
              </a:rPr>
              <a:t>. </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193524763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356621"/>
            <a:ext cx="8786874" cy="6101607"/>
          </a:xfrm>
          <a:prstGeom prst="rect">
            <a:avLst/>
          </a:prstGeom>
        </p:spPr>
        <p:txBody>
          <a:bodyPr wrap="square">
            <a:spAutoFit/>
          </a:bodyPr>
          <a:lstStyle/>
          <a:p>
            <a:pPr indent="449580" algn="just">
              <a:lnSpc>
                <a:spcPct val="200000"/>
              </a:lnSpc>
              <a:spcAft>
                <a:spcPts val="0"/>
              </a:spcAft>
            </a:pPr>
            <a:r>
              <a:rPr lang="ru-RU" i="1" dirty="0" smtClean="0">
                <a:latin typeface="Times New Roman"/>
                <a:ea typeface="Times New Roman"/>
                <a:cs typeface="Times New Roman"/>
              </a:rPr>
              <a:t>Учрежденческой – производственные телефонные сети</a:t>
            </a:r>
            <a:r>
              <a:rPr lang="ru-RU" dirty="0" smtClean="0">
                <a:latin typeface="Times New Roman"/>
                <a:ea typeface="Times New Roman"/>
                <a:cs typeface="Times New Roman"/>
              </a:rPr>
              <a:t> (УПТС) обеспечивают внутреннюю телефонную связь предприятий, учреждений, организаций. Такие сети, как правило, имеют выход на телефонную сеть общего пользования, но могут быть и полностью автономными.</a:t>
            </a:r>
            <a:endParaRPr lang="ru-RU" sz="2000" dirty="0" smtClean="0">
              <a:latin typeface="Arial"/>
              <a:ea typeface="Times New Roman"/>
              <a:cs typeface="Times New Roman"/>
            </a:endParaRPr>
          </a:p>
          <a:p>
            <a:pPr indent="449580" algn="just">
              <a:lnSpc>
                <a:spcPct val="200000"/>
              </a:lnSpc>
              <a:spcAft>
                <a:spcPts val="0"/>
              </a:spcAft>
            </a:pPr>
            <a:r>
              <a:rPr lang="ru-RU" i="1" dirty="0" smtClean="0">
                <a:latin typeface="Times New Roman"/>
                <a:ea typeface="Times New Roman"/>
                <a:cs typeface="Times New Roman"/>
              </a:rPr>
              <a:t>Городские телефонные сети (ГТС)</a:t>
            </a:r>
            <a:r>
              <a:rPr lang="ru-RU" dirty="0" smtClean="0">
                <a:latin typeface="Times New Roman"/>
                <a:ea typeface="Times New Roman"/>
                <a:cs typeface="Times New Roman"/>
              </a:rPr>
              <a:t> обеспечивают телефонную связь на территории города с его пригородной зоной.</a:t>
            </a:r>
            <a:endParaRPr lang="ru-RU" sz="2000" dirty="0" smtClean="0">
              <a:latin typeface="Arial"/>
              <a:ea typeface="Times New Roman"/>
              <a:cs typeface="Times New Roman"/>
            </a:endParaRPr>
          </a:p>
          <a:p>
            <a:pPr indent="449580" algn="just">
              <a:lnSpc>
                <a:spcPct val="200000"/>
              </a:lnSpc>
              <a:spcAft>
                <a:spcPts val="0"/>
              </a:spcAft>
            </a:pPr>
            <a:r>
              <a:rPr lang="ru-RU" dirty="0" smtClean="0">
                <a:latin typeface="Times New Roman"/>
                <a:ea typeface="Times New Roman"/>
                <a:cs typeface="Times New Roman"/>
              </a:rPr>
              <a:t>Сельские телефонные сети (СТС) обеспечивают телефонную связь на территориях сельских административных районов. Они охватывают более обширные территории, чем городские, но при этом плотность телефонных аппаратов значительно меньше. Следовательно, емкость сельских АТС значительно меньше по сравнению с городскими. </a:t>
            </a:r>
            <a:endParaRPr lang="ru-RU" sz="2000" dirty="0">
              <a:latin typeface="Arial"/>
              <a:ea typeface="Times New Roman"/>
              <a:cs typeface="Times New Roman"/>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92" y="116632"/>
            <a:ext cx="8856984" cy="6153736"/>
          </a:xfrm>
          <a:prstGeom prst="rect">
            <a:avLst/>
          </a:prstGeom>
        </p:spPr>
        <p:txBody>
          <a:bodyPr wrap="square">
            <a:spAutoFit/>
          </a:bodyPr>
          <a:lstStyle/>
          <a:p>
            <a:pPr indent="449580" algn="just">
              <a:lnSpc>
                <a:spcPct val="200000"/>
              </a:lnSpc>
              <a:spcAft>
                <a:spcPts val="0"/>
              </a:spcAft>
            </a:pPr>
            <a:r>
              <a:rPr lang="ru-RU" sz="2000" i="1" dirty="0">
                <a:latin typeface="Times New Roman"/>
                <a:ea typeface="Times New Roman"/>
                <a:cs typeface="Times New Roman"/>
              </a:rPr>
              <a:t>Внутризоновые телефонные сети</a:t>
            </a:r>
            <a:r>
              <a:rPr lang="ru-RU" sz="2000" dirty="0">
                <a:latin typeface="Times New Roman"/>
                <a:ea typeface="Times New Roman"/>
                <a:cs typeface="Times New Roman"/>
              </a:rPr>
              <a:t> (ВЗТС) – это совокупность устройств и сооружений, предназначенных для установления соединений между абонентами разных местных телефонных сетей, находящихся на территории одной телефонной зоны и их выход на междугородную сети. Признаком зоны является наличие единой семизначной внутризоновой нумерации абонентских линий местных сетей данной зоны.</a:t>
            </a:r>
            <a:endParaRPr lang="ru-RU" sz="2000" dirty="0">
              <a:latin typeface="Arial"/>
              <a:ea typeface="Times New Roman"/>
              <a:cs typeface="Times New Roman"/>
            </a:endParaRPr>
          </a:p>
          <a:p>
            <a:pPr indent="449580" algn="just">
              <a:lnSpc>
                <a:spcPct val="200000"/>
              </a:lnSpc>
              <a:spcAft>
                <a:spcPts val="0"/>
              </a:spcAft>
            </a:pPr>
            <a:r>
              <a:rPr lang="ru-RU" sz="2000" i="1" dirty="0">
                <a:latin typeface="Times New Roman"/>
                <a:ea typeface="Times New Roman"/>
                <a:cs typeface="Times New Roman"/>
              </a:rPr>
              <a:t>Междугородная телефонная сеть </a:t>
            </a:r>
            <a:r>
              <a:rPr lang="ru-RU" sz="2000" dirty="0">
                <a:latin typeface="Times New Roman"/>
                <a:ea typeface="Times New Roman"/>
                <a:cs typeface="Times New Roman"/>
              </a:rPr>
              <a:t>(МТС) – это единый комплекс устройств и сооружений, предназначенных для установления соединений между абонентами местных телефонных сетей, расположенных на территориях различных зон телефонной нумерации.</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263954792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2844" y="142852"/>
            <a:ext cx="8715436" cy="6221703"/>
          </a:xfrm>
          <a:prstGeom prst="rect">
            <a:avLst/>
          </a:prstGeom>
        </p:spPr>
        <p:txBody>
          <a:bodyPr wrap="square">
            <a:spAutoFit/>
          </a:bodyPr>
          <a:lstStyle/>
          <a:p>
            <a:pPr marL="270510" algn="just">
              <a:lnSpc>
                <a:spcPct val="115000"/>
              </a:lnSpc>
              <a:spcAft>
                <a:spcPts val="1200"/>
              </a:spcAft>
            </a:pPr>
            <a:r>
              <a:rPr lang="ru-RU" sz="2400" b="1" dirty="0">
                <a:solidFill>
                  <a:srgbClr val="C00000"/>
                </a:solidFill>
                <a:latin typeface="Times New Roman"/>
                <a:cs typeface="Times New Roman"/>
              </a:rPr>
              <a:t> </a:t>
            </a:r>
            <a:r>
              <a:rPr lang="ru-RU" sz="2400" b="1" dirty="0" err="1" smtClean="0">
                <a:solidFill>
                  <a:srgbClr val="C00000"/>
                </a:solidFill>
                <a:latin typeface="Times New Roman"/>
                <a:cs typeface="Times New Roman"/>
              </a:rPr>
              <a:t>Лексияи</a:t>
            </a:r>
            <a:r>
              <a:rPr lang="ru-RU" sz="2400" b="1" dirty="0" smtClean="0">
                <a:solidFill>
                  <a:srgbClr val="C00000"/>
                </a:solidFill>
                <a:latin typeface="Times New Roman"/>
                <a:cs typeface="Times New Roman"/>
              </a:rPr>
              <a:t> 5. Построение </a:t>
            </a:r>
            <a:r>
              <a:rPr lang="ru-RU" sz="2400" b="1" dirty="0">
                <a:solidFill>
                  <a:srgbClr val="C00000"/>
                </a:solidFill>
                <a:latin typeface="Times New Roman"/>
                <a:cs typeface="Times New Roman"/>
              </a:rPr>
              <a:t>городской телефонной </a:t>
            </a:r>
            <a:r>
              <a:rPr lang="ru-RU" sz="2400" b="1" dirty="0" smtClean="0">
                <a:solidFill>
                  <a:srgbClr val="C00000"/>
                </a:solidFill>
                <a:latin typeface="Times New Roman"/>
                <a:cs typeface="Times New Roman"/>
              </a:rPr>
              <a:t>сети</a:t>
            </a:r>
            <a:endParaRPr lang="ru-RU" sz="2400" b="1" dirty="0">
              <a:solidFill>
                <a:srgbClr val="C00000"/>
              </a:solidFill>
              <a:latin typeface="Arial"/>
              <a:cs typeface="Times New Roman"/>
            </a:endParaRPr>
          </a:p>
          <a:p>
            <a:pPr marL="90170" algn="just">
              <a:lnSpc>
                <a:spcPct val="150000"/>
              </a:lnSpc>
              <a:spcAft>
                <a:spcPts val="1200"/>
              </a:spcAft>
            </a:pPr>
            <a:r>
              <a:rPr lang="ru-RU" dirty="0">
                <a:latin typeface="Times New Roman"/>
                <a:cs typeface="Times New Roman"/>
              </a:rPr>
              <a:t>    </a:t>
            </a:r>
            <a:r>
              <a:rPr lang="ru-RU" sz="2000" dirty="0">
                <a:latin typeface="Times New Roman"/>
                <a:cs typeface="Times New Roman"/>
              </a:rPr>
              <a:t>Телефонные сети представляют собой совокупность оконечных устройств(терминалов), телефонных станций, линии и каналов, транзитных узлов коммутации.</a:t>
            </a:r>
            <a:endParaRPr lang="ru-RU" sz="2000" b="1" dirty="0">
              <a:latin typeface="Arial"/>
              <a:cs typeface="Times New Roman"/>
            </a:endParaRPr>
          </a:p>
          <a:p>
            <a:pPr indent="269875" algn="just">
              <a:lnSpc>
                <a:spcPct val="150000"/>
              </a:lnSpc>
              <a:spcAft>
                <a:spcPts val="0"/>
              </a:spcAft>
            </a:pPr>
            <a:r>
              <a:rPr lang="ru-RU" sz="2000" dirty="0">
                <a:latin typeface="Times New Roman"/>
                <a:ea typeface="Times New Roman"/>
                <a:cs typeface="Times New Roman"/>
              </a:rPr>
              <a:t>Городская телефонная сеть (ГТС) предназначена для обслуживания телефонной связью населения городов и ближайших пригородов. Кроме передачи сообщений между своими абонентами, ГТС предоставляет им ряд дополнительных услуг, включая получение справочной информации, вызов экстренных служб города, междугородную связь и т. д.</a:t>
            </a:r>
            <a:endParaRPr lang="ru-RU" sz="2000" dirty="0">
              <a:latin typeface="Arial"/>
              <a:ea typeface="Times New Roman"/>
              <a:cs typeface="Times New Roman"/>
            </a:endParaRPr>
          </a:p>
          <a:p>
            <a:pPr indent="269875" algn="just">
              <a:lnSpc>
                <a:spcPct val="150000"/>
              </a:lnSpc>
              <a:spcAft>
                <a:spcPts val="0"/>
              </a:spcAft>
            </a:pPr>
            <a:r>
              <a:rPr lang="ru-RU" sz="2000" dirty="0">
                <a:latin typeface="Times New Roman"/>
                <a:ea typeface="Times New Roman"/>
                <a:cs typeface="Times New Roman"/>
              </a:rPr>
              <a:t>К сооружениям ГТС относятся оконечные устройства (абонентские пункты), коммутационные устройства (АТС, узлы, подстанции) и линейные сооружения (абонентские и соединительные линии).</a:t>
            </a:r>
            <a:endParaRPr lang="ru-RU" sz="2000" dirty="0">
              <a:latin typeface="Arial"/>
              <a:ea typeface="Times New Roman"/>
              <a:cs typeface="Times New Roman"/>
            </a:endParaRPr>
          </a:p>
          <a:p>
            <a:pPr indent="269875" algn="just">
              <a:lnSpc>
                <a:spcPct val="115000"/>
              </a:lnSpc>
              <a:spcAft>
                <a:spcPts val="0"/>
              </a:spcAft>
            </a:pPr>
            <a:r>
              <a:rPr lang="ru-RU" dirty="0" smtClean="0">
                <a:latin typeface="Times New Roman"/>
                <a:ea typeface="Times New Roman"/>
                <a:cs typeface="Times New Roman"/>
              </a:rPr>
              <a:t>.</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328921526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285728"/>
            <a:ext cx="8643998" cy="6247864"/>
          </a:xfrm>
          <a:prstGeom prst="rect">
            <a:avLst/>
          </a:prstGeom>
        </p:spPr>
        <p:txBody>
          <a:bodyPr wrap="square">
            <a:spAutoFit/>
          </a:bodyPr>
          <a:lstStyle/>
          <a:p>
            <a:pPr indent="269875" algn="just">
              <a:lnSpc>
                <a:spcPct val="200000"/>
              </a:lnSpc>
              <a:spcAft>
                <a:spcPts val="0"/>
              </a:spcAft>
            </a:pPr>
            <a:r>
              <a:rPr lang="ru-RU" sz="2000" dirty="0" smtClean="0">
                <a:latin typeface="Times New Roman"/>
                <a:ea typeface="Times New Roman"/>
                <a:cs typeface="Times New Roman"/>
              </a:rPr>
              <a:t>К линейным сооружениям относятся: кабельные подземные и воздушные линии связи; распределительные устройства (шкафы, коробки); устройства телефонной канализации (колодцы, трубопроводы); оконечные терминалы (телефонные аппараты, таксофоны). </a:t>
            </a:r>
            <a:endParaRPr lang="ru-RU" sz="2000" dirty="0" smtClean="0">
              <a:latin typeface="Arial"/>
              <a:ea typeface="Times New Roman"/>
              <a:cs typeface="Times New Roman"/>
            </a:endParaRPr>
          </a:p>
          <a:p>
            <a:pPr indent="269875" algn="just">
              <a:lnSpc>
                <a:spcPct val="200000"/>
              </a:lnSpc>
              <a:spcAft>
                <a:spcPts val="0"/>
              </a:spcAft>
            </a:pPr>
            <a:r>
              <a:rPr lang="ru-RU" sz="2000" dirty="0" smtClean="0">
                <a:latin typeface="Times New Roman"/>
                <a:ea typeface="Times New Roman"/>
                <a:cs typeface="Times New Roman"/>
              </a:rPr>
              <a:t>По своим функциям линейные сооружения разделяются на </a:t>
            </a:r>
            <a:r>
              <a:rPr lang="ru-RU" sz="2000" i="1" dirty="0" smtClean="0">
                <a:latin typeface="Times New Roman"/>
                <a:ea typeface="Times New Roman"/>
                <a:cs typeface="Times New Roman"/>
              </a:rPr>
              <a:t>сеть абонентских линий</a:t>
            </a:r>
            <a:r>
              <a:rPr lang="ru-RU" sz="2000" dirty="0" smtClean="0">
                <a:latin typeface="Times New Roman"/>
                <a:ea typeface="Times New Roman"/>
                <a:cs typeface="Times New Roman"/>
              </a:rPr>
              <a:t> и сеть </a:t>
            </a:r>
            <a:r>
              <a:rPr lang="ru-RU" sz="2000" i="1" dirty="0" smtClean="0">
                <a:latin typeface="Times New Roman"/>
                <a:ea typeface="Times New Roman"/>
                <a:cs typeface="Times New Roman"/>
              </a:rPr>
              <a:t>соединительных линий</a:t>
            </a:r>
            <a:r>
              <a:rPr lang="ru-RU" sz="2000" dirty="0" smtClean="0">
                <a:latin typeface="Times New Roman"/>
                <a:ea typeface="Times New Roman"/>
                <a:cs typeface="Times New Roman"/>
              </a:rPr>
              <a:t>. Сеть </a:t>
            </a:r>
            <a:r>
              <a:rPr lang="ru-RU" sz="2000" i="1" dirty="0" smtClean="0">
                <a:latin typeface="Times New Roman"/>
                <a:ea typeface="Times New Roman"/>
                <a:cs typeface="Times New Roman"/>
              </a:rPr>
              <a:t>абонентских линий</a:t>
            </a:r>
            <a:r>
              <a:rPr lang="ru-RU" sz="2000" dirty="0" smtClean="0">
                <a:latin typeface="Times New Roman"/>
                <a:ea typeface="Times New Roman"/>
                <a:cs typeface="Times New Roman"/>
              </a:rPr>
              <a:t> (АЛ) предназначена для подключения к АТС оконечных терминалов и устройств абонентского доступа. Сеть АЛ, как правило, реализуется на кабелях с диаметром жил 0,32, 0,4 и 0,55 мм. Затухание от оконечного терминала до АТС не должно превышать 4,5 дБ.</a:t>
            </a:r>
            <a:endParaRPr lang="ru-RU"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0648"/>
            <a:ext cx="8640960" cy="6137578"/>
          </a:xfrm>
          <a:prstGeom prst="rect">
            <a:avLst/>
          </a:prstGeom>
        </p:spPr>
        <p:txBody>
          <a:bodyPr wrap="square">
            <a:spAutoFit/>
          </a:bodyPr>
          <a:lstStyle/>
          <a:p>
            <a:pPr marR="12700" indent="355600" algn="just">
              <a:lnSpc>
                <a:spcPct val="150000"/>
              </a:lnSpc>
              <a:spcBef>
                <a:spcPts val="1800"/>
              </a:spcBef>
              <a:spcAft>
                <a:spcPts val="0"/>
              </a:spcAft>
            </a:pPr>
            <a:r>
              <a:rPr lang="ru-RU" dirty="0">
                <a:latin typeface="Times New Roman" pitchFamily="18" charset="0"/>
                <a:ea typeface="Times New Roman"/>
                <a:cs typeface="Times New Roman" pitchFamily="18" charset="0"/>
              </a:rPr>
              <a:t>Двусторонняя радиосвязь может организовываться по следующим вариантам:</a:t>
            </a:r>
          </a:p>
          <a:p>
            <a:pPr marR="12700" lvl="0" indent="355600" algn="just">
              <a:lnSpc>
                <a:spcPct val="150000"/>
              </a:lnSpc>
              <a:spcBef>
                <a:spcPts val="1800"/>
              </a:spcBef>
              <a:spcAft>
                <a:spcPts val="0"/>
              </a:spcAft>
              <a:buClr>
                <a:srgbClr val="000000"/>
              </a:buClr>
              <a:buSzPts val="1300"/>
              <a:buFont typeface="+mj-lt"/>
              <a:buAutoNum type="arabicPeriod"/>
              <a:tabLst>
                <a:tab pos="709930" algn="l"/>
              </a:tabLst>
            </a:pPr>
            <a:r>
              <a:rPr lang="ru-RU" dirty="0">
                <a:latin typeface="Times New Roman" pitchFamily="18" charset="0"/>
                <a:ea typeface="Times New Roman"/>
                <a:cs typeface="Times New Roman" pitchFamily="18" charset="0"/>
              </a:rPr>
              <a:t>Оба передатчика работают на одной и той же частоте, т.е. и приемники настроены на одну и ту же частоту. В этом случае радиолиния в оба направления одновременно работать не может. Работа производится поочередно в одном из направлений. Такая связь называется симплексной.</a:t>
            </a:r>
          </a:p>
          <a:p>
            <a:pPr marR="12700" lvl="0" indent="355600" algn="just">
              <a:lnSpc>
                <a:spcPct val="150000"/>
              </a:lnSpc>
              <a:spcBef>
                <a:spcPts val="1800"/>
              </a:spcBef>
              <a:spcAft>
                <a:spcPts val="0"/>
              </a:spcAft>
              <a:buClr>
                <a:srgbClr val="000000"/>
              </a:buClr>
              <a:buSzPts val="1300"/>
              <a:buFont typeface="+mj-lt"/>
              <a:buAutoNum type="arabicPeriod"/>
              <a:tabLst>
                <a:tab pos="725170" algn="l"/>
              </a:tabLst>
            </a:pPr>
            <a:r>
              <a:rPr lang="ru-RU" dirty="0">
                <a:latin typeface="Times New Roman" pitchFamily="18" charset="0"/>
                <a:ea typeface="Times New Roman"/>
                <a:cs typeface="Times New Roman" pitchFamily="18" charset="0"/>
              </a:rPr>
              <a:t>Передатчики работают на разных частотах, соответственно и приемники настроены на разные частоты. В этом случае радиолиния в оба направления может работать одновременно. Такая связь называется дуплексной</a:t>
            </a:r>
            <a:r>
              <a:rPr lang="ru-RU" dirty="0" smtClean="0">
                <a:latin typeface="Times New Roman" pitchFamily="18" charset="0"/>
                <a:ea typeface="Times New Roman"/>
                <a:cs typeface="Times New Roman" pitchFamily="18" charset="0"/>
              </a:rPr>
              <a:t>.</a:t>
            </a:r>
            <a:endParaRPr lang="en-US" dirty="0" smtClean="0">
              <a:latin typeface="Times New Roman" pitchFamily="18" charset="0"/>
              <a:ea typeface="Times New Roman"/>
              <a:cs typeface="Times New Roman" pitchFamily="18" charset="0"/>
            </a:endParaRPr>
          </a:p>
          <a:p>
            <a:pPr marR="12700" lvl="0" indent="355600" algn="just">
              <a:lnSpc>
                <a:spcPct val="150000"/>
              </a:lnSpc>
              <a:spcBef>
                <a:spcPts val="1800"/>
              </a:spcBef>
              <a:spcAft>
                <a:spcPts val="0"/>
              </a:spcAft>
              <a:buClr>
                <a:srgbClr val="000000"/>
              </a:buClr>
              <a:buSzPts val="1300"/>
              <a:buFont typeface="+mj-lt"/>
              <a:buAutoNum type="arabicPeriod"/>
              <a:tabLst>
                <a:tab pos="725170" algn="l"/>
              </a:tabLst>
            </a:pPr>
            <a:r>
              <a:rPr lang="ru-RU" dirty="0">
                <a:solidFill>
                  <a:srgbClr val="000000"/>
                </a:solidFill>
                <a:latin typeface="Times New Roman" pitchFamily="18" charset="0"/>
                <a:ea typeface="Courier New"/>
                <a:cs typeface="Times New Roman" pitchFamily="18" charset="0"/>
              </a:rPr>
              <a:t>Радиосвязь осуществляется с использованием двух частот: приемной и передающей, но, по сравнению с дуплексом, не одновременно, а поочередно. Сигнал принимается на одной частоте, а передается на другой. В один момент времени абонент может находиться либо в режиме «прием» либо «передача». Такая связь называется полудуплексной (двухчастотный симплекс). </a:t>
            </a:r>
            <a:endParaRPr lang="ru-RU" u="none" strike="noStrike" spc="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409962632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
          <p:cNvSpPr>
            <a:spLocks noChangeArrowheads="1"/>
          </p:cNvSpPr>
          <p:nvPr/>
        </p:nvSpPr>
        <p:spPr bwMode="auto">
          <a:xfrm>
            <a:off x="142844" y="142852"/>
            <a:ext cx="8572560" cy="66018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Сеть соединительных линий </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(СЛ) предназначена для организации связи между абонентами включенными в разные АТС. Для этого АТС данной сети связываются между собой либо прямыми пучками соединительных линий (непосредственно), либо эта связь осуществляется через одну или две транзитные (узловые) коммутационные станции.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Основная часть затрат на строительство ГТС приходится на линейные сооружения и составляет 50-60% от общих затрат на сооружение сети. Поэтому выбор способа построение сети зависит от затрат на линейные сооружения.</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Принцип построения ГТС зависит прежде всего от емкости сети, то есть числа абонентов, что в свою очередь определяет число АТС  на сети и способ их связи между собой. Существенное влияние на способ построения сети оказывают и специфические местные условия, такие как размеры и конфигурация территории города, наличие естественных преград.</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64948564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1"/>
          <p:cNvSpPr>
            <a:spLocks noChangeArrowheads="1"/>
          </p:cNvSpPr>
          <p:nvPr/>
        </p:nvSpPr>
        <p:spPr bwMode="auto">
          <a:xfrm>
            <a:off x="142844" y="142852"/>
            <a:ext cx="8572560" cy="30008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      </a:t>
            </a:r>
            <a:r>
              <a:rPr kumimoji="0" lang="ru-RU"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Простейшей телефонной сетью является нерайонированная ГТС</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(рис.4.2). На нерайонированной сети устанавливается одна АТС, в которую включаются все абоненты с помощью АЛ. Максимальная емкость сети (при использовании электромеханических АТС) – 10 тыс. номеров, нумерация четырехзначная. При использовании цифровых АТС, в условиях применения выносных концентраторов, нерайониро­ван­ная структура может быть экономически целесообразна при емкости сети до сотен тысяч номеров (аналоговых – до 20000).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Рисунок 2"/>
          <p:cNvPicPr/>
          <p:nvPr/>
        </p:nvPicPr>
        <p:blipFill>
          <a:blip r:embed="rId2" cstate="print"/>
          <a:srcRect/>
          <a:stretch>
            <a:fillRect/>
          </a:stretch>
        </p:blipFill>
        <p:spPr bwMode="auto">
          <a:xfrm>
            <a:off x="1500166" y="3071810"/>
            <a:ext cx="6572296" cy="3362324"/>
          </a:xfrm>
          <a:prstGeom prst="rect">
            <a:avLst/>
          </a:prstGeom>
          <a:noFill/>
          <a:ln w="9525">
            <a:noFill/>
            <a:miter lim="800000"/>
            <a:headEnd/>
            <a:tailEnd/>
          </a:ln>
        </p:spPr>
      </p:pic>
      <p:sp>
        <p:nvSpPr>
          <p:cNvPr id="665602" name="Rectangle 2"/>
          <p:cNvSpPr>
            <a:spLocks noChangeArrowheads="1"/>
          </p:cNvSpPr>
          <p:nvPr/>
        </p:nvSpPr>
        <p:spPr bwMode="auto">
          <a:xfrm>
            <a:off x="3098872" y="6475511"/>
            <a:ext cx="2946256"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rPr>
              <a:t>Рис. 4.2 Нерайонированная ГТС </a:t>
            </a: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ChangeArrowheads="1"/>
          </p:cNvSpPr>
          <p:nvPr/>
        </p:nvSpPr>
        <p:spPr bwMode="auto">
          <a:xfrm>
            <a:off x="142844" y="77979"/>
            <a:ext cx="857256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2</a:t>
            </a:r>
            <a:r>
              <a:rPr kumimoji="0" lang="ru-RU"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Районированные ГТС, по принципу связи АТС «каждая с каждой».</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В случае районирования ГТС территория города делится на телефонные районы, в каждом из которых сооружается РАТС, обслуживающая телефонной связью всех абонентов района. Районирование ГТС предполагает децентрализацию станционного оборудования, заключающуюся в приближении АТС к абонентам, в результате чего сокращается длина АЛ и затраты на них. Вместе с тем районирование ГТС, снижая затраты на АЛ, создает дополнительные затраты на СЛ и станционные сооружения, так как вместо одной АТС устанавливается несколько РАТС, связанных СЛ. С учетом этого наименьшие общие затраты на сооружение ГТС можно получить за счет районирования только при определенных емкости ГТС и количестве РАТС. Максимальная емкость сети – 80 тыс. номеров ( индексы «0» и «8» для АТС использовать нельзя, так как с их помощью осуществляется выход на узел спецслужб УСС и автоматическую междугородную телефонную станцию АМТС. Районированная структура цифровой ГТС без </a:t>
            </a:r>
            <a:r>
              <a:rPr kumimoji="0" lang="ru-RU"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узлообразования</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экономически целесообразна при емкости сети в несколько сотен тысяч номеров (аналоговых – до 80000).</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1"/>
          <p:cNvSpPr>
            <a:spLocks noChangeArrowheads="1"/>
          </p:cNvSpPr>
          <p:nvPr/>
        </p:nvSpPr>
        <p:spPr bwMode="auto">
          <a:xfrm>
            <a:off x="142844" y="214290"/>
            <a:ext cx="857256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spcBef>
                <a:spcPct val="0"/>
              </a:spcBef>
              <a:spcAft>
                <a:spcPct val="0"/>
              </a:spcAft>
              <a:buClrTx/>
              <a:buSzTx/>
              <a:buFontTx/>
              <a:buNone/>
              <a:tabLst>
                <a:tab pos="-20116800" algn="l"/>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С увеличением емкости районированной ГТС растет число РАТС, </a:t>
            </a:r>
            <a:b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b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а следовательно, и число пучков СЛ, что уменьшает их использование. При большом числе РАТС их связь по принципу «каждая с каждой» становится экономически нецелесообразной. На ГТС (рис.4.3), соединение абонентов одного района осуществляется через одну РАТС, а абоненты разных районов соединяются через две РАТС. Такие  сети называются районированными ГТС без узлов.</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Рисунок 2"/>
          <p:cNvPicPr/>
          <p:nvPr/>
        </p:nvPicPr>
        <p:blipFill>
          <a:blip r:embed="rId2" cstate="print"/>
          <a:srcRect/>
          <a:stretch>
            <a:fillRect/>
          </a:stretch>
        </p:blipFill>
        <p:spPr bwMode="auto">
          <a:xfrm>
            <a:off x="785786" y="2071678"/>
            <a:ext cx="7715304" cy="4286280"/>
          </a:xfrm>
          <a:prstGeom prst="rect">
            <a:avLst/>
          </a:prstGeom>
          <a:noFill/>
          <a:ln w="9525">
            <a:noFill/>
            <a:miter lim="800000"/>
            <a:headEnd/>
            <a:tailEnd/>
          </a:ln>
        </p:spPr>
      </p:pic>
      <p:sp>
        <p:nvSpPr>
          <p:cNvPr id="667650" name="Rectangle 2"/>
          <p:cNvSpPr>
            <a:spLocks noChangeArrowheads="1"/>
          </p:cNvSpPr>
          <p:nvPr/>
        </p:nvSpPr>
        <p:spPr bwMode="auto">
          <a:xfrm>
            <a:off x="3357554" y="6357958"/>
            <a:ext cx="303980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Рис.4.3 Районированная ГТС</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1"/>
          <p:cNvSpPr>
            <a:spLocks noChangeArrowheads="1"/>
          </p:cNvSpPr>
          <p:nvPr/>
        </p:nvSpPr>
        <p:spPr bwMode="auto">
          <a:xfrm>
            <a:off x="142844" y="106354"/>
            <a:ext cx="8643998" cy="63248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20116800" algn="l"/>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 </a:t>
            </a:r>
            <a:r>
              <a:rPr kumimoji="0" lang="ru-RU"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Сеть с узлами входящих сообщений (УВС), нумерация шестизначная.</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При большей емкости сеть наиболее выгодно строить с узлами входящих сообщений (УВС) (рис.4.3). Все АТС узлового района имеют общий стотысячный (двухсоттысячный) код.</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20116800" algn="l"/>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Районированные ГТС с узлами входящих сообщений делятся на узловые районы (УР), в каждом из которых для концентрации нагрузки к АТС узлового района устанавливаются один или несколько УВС.  В каждом из районов может быть установлено несколько РАТС, соединяющихся между собой по принципу «каждая с каждой». РАТС любого узлового района соединяется с РАТС других узловых районов через УВС. Каждая РАТС телефонной сети соединяется с УВС других узловых районов сети исходящими, а со своим УВС – входящими СЛ. При наличии УВС на ГТС пучки СЛ от РАТС к УВС  других узловых районов и от УВС к своим РАТС укрупняются. Максимальная емкость сети  - 800 тыс. номеров для аналоговые сети. Цифровые районированные ГТС с УВС могут иметь емкость до нескольких миллионов номеров.</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1643042" y="142852"/>
            <a:ext cx="5934075" cy="2857520"/>
          </a:xfrm>
          <a:prstGeom prst="rect">
            <a:avLst/>
          </a:prstGeom>
          <a:noFill/>
          <a:ln w="9525">
            <a:noFill/>
            <a:miter lim="800000"/>
            <a:headEnd/>
            <a:tailEnd/>
          </a:ln>
        </p:spPr>
      </p:pic>
      <p:pic>
        <p:nvPicPr>
          <p:cNvPr id="3" name="Рисунок 2"/>
          <p:cNvPicPr/>
          <p:nvPr/>
        </p:nvPicPr>
        <p:blipFill>
          <a:blip r:embed="rId3" cstate="print"/>
          <a:srcRect/>
          <a:stretch>
            <a:fillRect/>
          </a:stretch>
        </p:blipFill>
        <p:spPr bwMode="auto">
          <a:xfrm>
            <a:off x="1785918" y="2928934"/>
            <a:ext cx="5543550" cy="3381375"/>
          </a:xfrm>
          <a:prstGeom prst="rect">
            <a:avLst/>
          </a:prstGeom>
          <a:noFill/>
          <a:ln w="9525">
            <a:noFill/>
            <a:miter lim="800000"/>
            <a:headEnd/>
            <a:tailEnd/>
          </a:ln>
        </p:spPr>
      </p:pic>
      <p:sp>
        <p:nvSpPr>
          <p:cNvPr id="669697" name="Rectangle 1"/>
          <p:cNvSpPr>
            <a:spLocks noChangeArrowheads="1"/>
          </p:cNvSpPr>
          <p:nvPr/>
        </p:nvSpPr>
        <p:spPr bwMode="auto">
          <a:xfrm>
            <a:off x="0" y="64008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rPr>
              <a:t>Рис. 4.3. Районированные ГТС с УВС</a:t>
            </a: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1"/>
          <p:cNvSpPr>
            <a:spLocks noChangeArrowheads="1"/>
          </p:cNvSpPr>
          <p:nvPr/>
        </p:nvSpPr>
        <p:spPr bwMode="auto">
          <a:xfrm>
            <a:off x="214282" y="142852"/>
            <a:ext cx="8501122"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16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4. ГТС с узлами входящих (УВС) и исходящих сообщений (УИС), нумерация семизначная.</a:t>
            </a: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Районированные ГТС с УИС и УВС и узлами исходящих сообщений (УИС) обычно имеют несколько десятков узловых районов. Максимальная емкость 8 </a:t>
            </a:r>
            <a:r>
              <a:rPr kumimoji="0" lang="ru-RU" sz="1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млн</a:t>
            </a: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номеров. Пример такой сети представлен на рис. 4.4.</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Рисунок 2"/>
          <p:cNvPicPr/>
          <p:nvPr/>
        </p:nvPicPr>
        <p:blipFill>
          <a:blip r:embed="rId2" cstate="print"/>
          <a:srcRect/>
          <a:stretch>
            <a:fillRect/>
          </a:stretch>
        </p:blipFill>
        <p:spPr bwMode="auto">
          <a:xfrm>
            <a:off x="4572000" y="1714488"/>
            <a:ext cx="4286248" cy="4357718"/>
          </a:xfrm>
          <a:prstGeom prst="rect">
            <a:avLst/>
          </a:prstGeom>
          <a:noFill/>
          <a:ln w="9525">
            <a:noFill/>
            <a:miter lim="800000"/>
            <a:headEnd/>
            <a:tailEnd/>
          </a:ln>
        </p:spPr>
      </p:pic>
      <p:pic>
        <p:nvPicPr>
          <p:cNvPr id="4" name="Рисунок 3"/>
          <p:cNvPicPr/>
          <p:nvPr/>
        </p:nvPicPr>
        <p:blipFill>
          <a:blip r:embed="rId3" cstate="print"/>
          <a:srcRect/>
          <a:stretch>
            <a:fillRect/>
          </a:stretch>
        </p:blipFill>
        <p:spPr bwMode="auto">
          <a:xfrm>
            <a:off x="142844" y="1785926"/>
            <a:ext cx="4286280" cy="4286280"/>
          </a:xfrm>
          <a:prstGeom prst="rect">
            <a:avLst/>
          </a:prstGeom>
          <a:noFill/>
          <a:ln w="9525">
            <a:noFill/>
            <a:miter lim="800000"/>
            <a:headEnd/>
            <a:tailEnd/>
          </a:ln>
        </p:spPr>
      </p:pic>
      <p:sp>
        <p:nvSpPr>
          <p:cNvPr id="670722" name="Rectangle 2"/>
          <p:cNvSpPr>
            <a:spLocks noChangeArrowheads="1"/>
          </p:cNvSpPr>
          <p:nvPr/>
        </p:nvSpPr>
        <p:spPr bwMode="auto">
          <a:xfrm>
            <a:off x="2263419" y="6444734"/>
            <a:ext cx="4617162"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Рис. 4.3. Районированные ГТС с УИС и УВС</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1"/>
          <p:cNvSpPr>
            <a:spLocks noChangeArrowheads="1"/>
          </p:cNvSpPr>
          <p:nvPr/>
        </p:nvSpPr>
        <p:spPr bwMode="auto">
          <a:xfrm>
            <a:off x="142844" y="322504"/>
            <a:ext cx="8749636" cy="63401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just" defTabSz="914400" rtl="0" eaLnBrk="1" fontAlgn="base" latinLnBrk="0" hangingPunct="1">
              <a:lnSpc>
                <a:spcPct val="100000"/>
              </a:lnSpc>
              <a:spcBef>
                <a:spcPct val="0"/>
              </a:spcBef>
              <a:spcAft>
                <a:spcPct val="0"/>
              </a:spcAft>
              <a:buClrTx/>
              <a:buSzTx/>
              <a:buFontTx/>
              <a:buNone/>
              <a:tabLst>
                <a:tab pos="539750" algn="l"/>
                <a:tab pos="685800" algn="l"/>
              </a:tabLst>
            </a:pPr>
            <a:r>
              <a:rPr kumimoji="0" lang="ru-RU"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Лексияи</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6.</a:t>
            </a:r>
            <a:r>
              <a:rPr kumimoji="0" lang="en-US"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ru-RU"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Построение сельских телефонных сетей (СТС)</a:t>
            </a:r>
            <a:endPar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180975" algn="just" defTabSz="914400" rtl="0" eaLnBrk="1" fontAlgn="base" latinLnBrk="0" hangingPunct="1">
              <a:lnSpc>
                <a:spcPct val="100000"/>
              </a:lnSpc>
              <a:spcBef>
                <a:spcPct val="0"/>
              </a:spcBef>
              <a:spcAft>
                <a:spcPct val="0"/>
              </a:spcAft>
              <a:buClrTx/>
              <a:buSzTx/>
              <a:buFontTx/>
              <a:buNone/>
              <a:tabLst>
                <a:tab pos="539750" algn="l"/>
                <a:tab pos="685800" algn="l"/>
              </a:tabLst>
            </a:pP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80975" algn="just" defTabSz="914400" rtl="0" eaLnBrk="0" fontAlgn="base" latinLnBrk="0" hangingPunct="0">
              <a:lnSpc>
                <a:spcPct val="150000"/>
              </a:lnSpc>
              <a:spcBef>
                <a:spcPct val="0"/>
              </a:spcBef>
              <a:spcAft>
                <a:spcPct val="0"/>
              </a:spcAft>
              <a:buClrTx/>
              <a:buSzTx/>
              <a:buFontTx/>
              <a:buNone/>
              <a:tabLst>
                <a:tab pos="539750" algn="l"/>
                <a:tab pos="685800" algn="l"/>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Различают следующие способы построения сельских телефонных сетей:</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80975" algn="just" defTabSz="914400" rtl="0" eaLnBrk="0" fontAlgn="base" latinLnBrk="0" hangingPunct="0">
              <a:lnSpc>
                <a:spcPct val="150000"/>
              </a:lnSpc>
              <a:spcBef>
                <a:spcPct val="0"/>
              </a:spcBef>
              <a:spcAft>
                <a:spcPct val="0"/>
              </a:spcAft>
              <a:buClrTx/>
              <a:buSzTx/>
              <a:buFontTx/>
              <a:buChar char="•"/>
              <a:tabLst>
                <a:tab pos="539750" algn="l"/>
                <a:tab pos="685800" algn="l"/>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радиальный (рисунок 6 а);</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80975" algn="just" defTabSz="914400" rtl="0" eaLnBrk="0" fontAlgn="base" latinLnBrk="0" hangingPunct="0">
              <a:lnSpc>
                <a:spcPct val="150000"/>
              </a:lnSpc>
              <a:spcBef>
                <a:spcPct val="0"/>
              </a:spcBef>
              <a:spcAft>
                <a:spcPct val="0"/>
              </a:spcAft>
              <a:buClrTx/>
              <a:buSzTx/>
              <a:buFontTx/>
              <a:buChar char="•"/>
              <a:tabLst>
                <a:tab pos="539750" algn="l"/>
                <a:tab pos="685800" algn="l"/>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радиально-узловой (рисунок 6 б);</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80975" algn="just" defTabSz="914400" rtl="0" eaLnBrk="0" fontAlgn="base" latinLnBrk="0" hangingPunct="0">
              <a:lnSpc>
                <a:spcPct val="150000"/>
              </a:lnSpc>
              <a:spcBef>
                <a:spcPct val="0"/>
              </a:spcBef>
              <a:spcAft>
                <a:spcPct val="0"/>
              </a:spcAft>
              <a:buClrTx/>
              <a:buSzTx/>
              <a:buFontTx/>
              <a:buChar char="•"/>
              <a:tabLst>
                <a:tab pos="539750" algn="l"/>
                <a:tab pos="685800" algn="l"/>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комбинированный (рисунок 6</a:t>
            </a:r>
            <a:r>
              <a:rPr kumimoji="0" lang="ru-RU"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180975" algn="just" defTabSz="914400" rtl="0" eaLnBrk="0" fontAlgn="base" latinLnBrk="0" hangingPunct="0">
              <a:lnSpc>
                <a:spcPct val="150000"/>
              </a:lnSpc>
              <a:spcBef>
                <a:spcPct val="0"/>
              </a:spcBef>
              <a:spcAft>
                <a:spcPct val="0"/>
              </a:spcAft>
              <a:buClrTx/>
              <a:buSzTx/>
              <a:buFontTx/>
              <a:buNone/>
              <a:tabLst>
                <a:tab pos="539750" algn="l"/>
                <a:tab pos="685800" algn="l"/>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Основой СТС является </a:t>
            </a:r>
            <a:r>
              <a:rPr kumimoji="0" lang="ru-RU"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центральная станция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(ЦС), в которую включаются линии от вышестоящей АМТС, соединительные линии от оконечных станций (ОС), а при радиально-узловом построении и от узловых станций (УС). Центральная станция устанавливается в районном центре и обычно имеет емкость до 1000-2000 номеров. </a:t>
            </a:r>
            <a:r>
              <a:rPr kumimoji="0" lang="ru-RU"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Узловые станции</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концентрируют нагрузку от ОС и включаются в ЦС. </a:t>
            </a:r>
            <a:r>
              <a:rPr kumimoji="0" lang="ru-RU"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Оконечная станция</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предназначена для подключения абонентов.</a:t>
            </a:r>
            <a:endPar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67649" name="Object 1"/>
          <p:cNvGraphicFramePr>
            <a:graphicFrameLocks noChangeAspect="1"/>
          </p:cNvGraphicFramePr>
          <p:nvPr/>
        </p:nvGraphicFramePr>
        <p:xfrm>
          <a:off x="214282" y="285728"/>
          <a:ext cx="8501122" cy="6000792"/>
        </p:xfrm>
        <a:graphic>
          <a:graphicData uri="http://schemas.openxmlformats.org/presentationml/2006/ole">
            <mc:AlternateContent xmlns:mc="http://schemas.openxmlformats.org/markup-compatibility/2006">
              <mc:Choice xmlns:v="urn:schemas-microsoft-com:vml" Requires="v">
                <p:oleObj spid="_x0000_s667798" name="Picture" r:id="rId3" imgW="6124575" imgH="4162425" progId="Word.Picture.8">
                  <p:embed/>
                </p:oleObj>
              </mc:Choice>
              <mc:Fallback>
                <p:oleObj name="Picture" r:id="rId3" imgW="6124575" imgH="4162425" progId="Word.Picture.8">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285728"/>
                        <a:ext cx="8501122" cy="60007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7651" name="Rectangle 3"/>
          <p:cNvSpPr>
            <a:spLocks noChangeArrowheads="1"/>
          </p:cNvSpPr>
          <p:nvPr/>
        </p:nvSpPr>
        <p:spPr bwMode="auto">
          <a:xfrm>
            <a:off x="0" y="6444734"/>
            <a:ext cx="821533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Рисунок </a:t>
            </a:r>
            <a:r>
              <a:rPr lang="ru-RU" dirty="0" smtClean="0">
                <a:latin typeface="Times New Roman" pitchFamily="18" charset="0"/>
                <a:ea typeface="Calibri" pitchFamily="34" charset="0"/>
                <a:cs typeface="Times New Roman" pitchFamily="18" charset="0"/>
              </a:rPr>
              <a:t>6</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Способы организации СТС</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1"/>
          <p:cNvSpPr>
            <a:spLocks noChangeArrowheads="1"/>
          </p:cNvSpPr>
          <p:nvPr/>
        </p:nvSpPr>
        <p:spPr bwMode="auto">
          <a:xfrm>
            <a:off x="142844" y="222562"/>
            <a:ext cx="8572560" cy="6093976"/>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975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ru-RU" sz="2400" b="1" dirty="0" err="1" smtClean="0">
                <a:latin typeface="Times New Roman" pitchFamily="18" charset="0"/>
                <a:ea typeface="Times New Roman" pitchFamily="18" charset="0"/>
                <a:cs typeface="Times New Roman" pitchFamily="18" charset="0"/>
              </a:rPr>
              <a:t>Лексияи</a:t>
            </a:r>
            <a:r>
              <a:rPr lang="ru-RU" sz="2400" b="1" dirty="0" smtClean="0">
                <a:latin typeface="Times New Roman" pitchFamily="18" charset="0"/>
                <a:ea typeface="Times New Roman" pitchFamily="18" charset="0"/>
                <a:cs typeface="Times New Roman" pitchFamily="18" charset="0"/>
              </a:rPr>
              <a:t> 7. </a:t>
            </a: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Внутризоновые телефонные сети</a:t>
            </a:r>
            <a:endPar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spcBef>
                <a:spcPct val="0"/>
              </a:spcBef>
              <a:spcAft>
                <a:spcPct val="0"/>
              </a:spcAft>
              <a:buClrTx/>
              <a:buSzTx/>
              <a:buFontTx/>
              <a:buNone/>
              <a:tabLst>
                <a:tab pos="539750" algn="l"/>
              </a:tabLst>
            </a:pPr>
            <a:endPar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lvl="0" indent="361950" algn="just">
              <a:lnSpc>
                <a:spcPct val="150000"/>
              </a:lnSpc>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Вся территория страны делится на зоны с единой системой нумерации. Как правило, территории телефонных зон совпадают с территориями областей и республик. Однако территории нескольких областей могут быть объединены в одну зону и, наоборот, одна область может быть разделена на две зоны. Крупные города с семизначной нумерацией выделяются в самостоятельные зоны.</a:t>
            </a:r>
            <a:r>
              <a:rPr lang="en-US" dirty="0" smtClean="0">
                <a:latin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Каждая внутризоновая сеть включает в себя городские и сельские телефонные сети (СТС). Коммутационным центром зоны является автоматическая междугородная телефонная станция (АМТС), через которую осуществляется выход на другие внутризоновые сети, а также связь внутри зоны между местными станциями.</a:t>
            </a:r>
            <a:r>
              <a:rPr lang="en-US" dirty="0" smtClean="0">
                <a:latin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Наиболее распространенным вариантом организации внутризоновой сети является вариант с одной АМТС в зоне. В этом случае внутризоновая сеть строится по радиальному принципу, где роль узла выполняет АМТС, которая также является оконечной станцией междугородной сети.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84976" cy="6180153"/>
          </a:xfrm>
          <a:prstGeom prst="rect">
            <a:avLst/>
          </a:prstGeom>
        </p:spPr>
        <p:txBody>
          <a:bodyPr wrap="square">
            <a:spAutoFit/>
          </a:bodyPr>
          <a:lstStyle/>
          <a:p>
            <a:pPr marL="363538" indent="-276225" algn="just">
              <a:lnSpc>
                <a:spcPct val="115000"/>
              </a:lnSpc>
              <a:spcAft>
                <a:spcPts val="0"/>
              </a:spcAft>
            </a:pPr>
            <a:r>
              <a:rPr lang="ru-RU" dirty="0" smtClean="0">
                <a:effectLst/>
                <a:latin typeface="Arial"/>
                <a:ea typeface="Times New Roman"/>
                <a:cs typeface="Arial"/>
              </a:rPr>
              <a:t>                                       </a:t>
            </a:r>
            <a:r>
              <a:rPr lang="ru-RU" sz="2400" b="1" dirty="0" smtClean="0">
                <a:solidFill>
                  <a:srgbClr val="C00000"/>
                </a:solidFill>
                <a:effectLst/>
                <a:latin typeface="Times New Roman" pitchFamily="18" charset="0"/>
                <a:ea typeface="Times New Roman"/>
                <a:cs typeface="Times New Roman" pitchFamily="18" charset="0"/>
              </a:rPr>
              <a:t>СПИСОК ЛИТЕРАТУРЫ</a:t>
            </a:r>
            <a:endParaRPr lang="ru-RU" sz="2400" dirty="0" smtClean="0">
              <a:effectLst/>
              <a:latin typeface="Times New Roman" pitchFamily="18" charset="0"/>
              <a:ea typeface="Times New Roman"/>
              <a:cs typeface="Times New Roman" pitchFamily="18" charset="0"/>
            </a:endParaRPr>
          </a:p>
          <a:p>
            <a:pPr marL="177800" lvl="0" indent="-177800" algn="just">
              <a:lnSpc>
                <a:spcPct val="115000"/>
              </a:lnSpc>
              <a:spcAft>
                <a:spcPts val="0"/>
              </a:spcAft>
              <a:buSzPts val="1200"/>
              <a:buFont typeface="+mj-lt"/>
              <a:buAutoNum type="arabicPeriod"/>
              <a:tabLst>
                <a:tab pos="177800" algn="l"/>
              </a:tabLst>
            </a:pPr>
            <a:r>
              <a:rPr lang="ru-RU" sz="2000" dirty="0" smtClean="0">
                <a:latin typeface="Times New Roman" pitchFamily="18" charset="0"/>
                <a:ea typeface="Calibri"/>
                <a:cs typeface="Times New Roman" pitchFamily="18" charset="0"/>
              </a:rPr>
              <a:t>Цифровые </a:t>
            </a:r>
            <a:r>
              <a:rPr lang="ru-RU" sz="2000" dirty="0">
                <a:latin typeface="Times New Roman" pitchFamily="18" charset="0"/>
                <a:ea typeface="Calibri"/>
                <a:cs typeface="Times New Roman" pitchFamily="18" charset="0"/>
              </a:rPr>
              <a:t>системы передачи информации. – М.: Левин Л.С., Радио и связь, 1982-216 с., ил.</a:t>
            </a:r>
          </a:p>
          <a:p>
            <a:pPr marL="177800" lvl="0" indent="-177800" algn="just">
              <a:lnSpc>
                <a:spcPct val="115000"/>
              </a:lnSpc>
              <a:spcAft>
                <a:spcPts val="0"/>
              </a:spcAft>
              <a:buSzPts val="1200"/>
              <a:buFont typeface="+mj-lt"/>
              <a:buAutoNum type="arabicPeriod"/>
              <a:tabLst>
                <a:tab pos="177800" algn="l"/>
              </a:tabLst>
            </a:pPr>
            <a:r>
              <a:rPr lang="ru-RU" sz="2000" dirty="0">
                <a:latin typeface="Times New Roman" pitchFamily="18" charset="0"/>
                <a:ea typeface="Calibri"/>
                <a:cs typeface="Times New Roman" pitchFamily="18" charset="0"/>
              </a:rPr>
              <a:t>Апостолова Н.А., Воробьева В.А. Программное обеспечение АТСЦ-90: перспективы развития // Электросвязь. — 1995. — №4 .</a:t>
            </a:r>
          </a:p>
          <a:p>
            <a:pPr marL="177800" lvl="0" indent="-177800" algn="just">
              <a:lnSpc>
                <a:spcPct val="115000"/>
              </a:lnSpc>
              <a:spcAft>
                <a:spcPts val="0"/>
              </a:spcAft>
              <a:buSzPts val="1200"/>
              <a:buFont typeface="+mj-lt"/>
              <a:buAutoNum type="arabicPeriod"/>
              <a:tabLst>
                <a:tab pos="177800" algn="l"/>
              </a:tabLst>
            </a:pPr>
            <a:r>
              <a:rPr lang="ru-RU" sz="2000" dirty="0">
                <a:latin typeface="Times New Roman" pitchFamily="18" charset="0"/>
                <a:ea typeface="Calibri"/>
                <a:cs typeface="Times New Roman" pitchFamily="18" charset="0"/>
              </a:rPr>
              <a:t>Апостолова Н.А., Гольдштейн Б.С, </a:t>
            </a:r>
            <a:r>
              <a:rPr lang="ru-RU" sz="2000" dirty="0" err="1">
                <a:latin typeface="Times New Roman" pitchFamily="18" charset="0"/>
                <a:ea typeface="Calibri"/>
                <a:cs typeface="Times New Roman" pitchFamily="18" charset="0"/>
              </a:rPr>
              <a:t>Зайдман</a:t>
            </a:r>
            <a:r>
              <a:rPr lang="ru-RU" sz="2000" dirty="0">
                <a:latin typeface="Times New Roman" pitchFamily="18" charset="0"/>
                <a:ea typeface="Calibri"/>
                <a:cs typeface="Times New Roman" pitchFamily="18" charset="0"/>
              </a:rPr>
              <a:t> Р.А. О программ метрическом подходе к оценкам качества программного обеспечения // Про­граммирование. — 1998. — №9.</a:t>
            </a:r>
          </a:p>
          <a:p>
            <a:pPr marL="177800" lvl="0" indent="-177800" algn="just">
              <a:lnSpc>
                <a:spcPct val="115000"/>
              </a:lnSpc>
              <a:spcAft>
                <a:spcPts val="0"/>
              </a:spcAft>
              <a:buSzPts val="1200"/>
              <a:buFont typeface="+mj-lt"/>
              <a:buAutoNum type="arabicPeriod"/>
              <a:tabLst>
                <a:tab pos="177800" algn="l"/>
              </a:tabLst>
            </a:pPr>
            <a:r>
              <a:rPr lang="ru-RU" sz="2000" dirty="0" err="1">
                <a:latin typeface="Times New Roman" pitchFamily="18" charset="0"/>
                <a:ea typeface="Calibri"/>
                <a:cs typeface="Times New Roman" pitchFamily="18" charset="0"/>
              </a:rPr>
              <a:t>Диязитдинов</a:t>
            </a:r>
            <a:r>
              <a:rPr lang="ru-RU" sz="2000" dirty="0">
                <a:latin typeface="Times New Roman" pitchFamily="18" charset="0"/>
                <a:ea typeface="Calibri"/>
                <a:cs typeface="Times New Roman" pitchFamily="18" charset="0"/>
              </a:rPr>
              <a:t> Р.Р. Системы связи с подвижными объектами. Конспект лекций. –Самара: ФГОБУВПО ПГУТИ, 2013.– 204 с.</a:t>
            </a:r>
          </a:p>
          <a:p>
            <a:pPr marL="177800" lvl="0" indent="-177800" algn="just">
              <a:lnSpc>
                <a:spcPct val="115000"/>
              </a:lnSpc>
              <a:spcAft>
                <a:spcPts val="0"/>
              </a:spcAft>
              <a:buSzPts val="1200"/>
              <a:buFont typeface="+mj-lt"/>
              <a:buAutoNum type="arabicPeriod"/>
              <a:tabLst>
                <a:tab pos="177800" algn="l"/>
              </a:tabLst>
            </a:pPr>
            <a:r>
              <a:rPr lang="ru-RU" sz="2000" dirty="0" err="1">
                <a:latin typeface="Times New Roman" pitchFamily="18" charset="0"/>
                <a:ea typeface="Calibri"/>
                <a:cs typeface="Times New Roman" pitchFamily="18" charset="0"/>
              </a:rPr>
              <a:t>Бабков</a:t>
            </a:r>
            <a:r>
              <a:rPr lang="ru-RU" sz="2000" dirty="0">
                <a:latin typeface="Times New Roman" pitchFamily="18" charset="0"/>
                <a:ea typeface="Calibri"/>
                <a:cs typeface="Times New Roman" pitchFamily="18" charset="0"/>
              </a:rPr>
              <a:t> В.Ю., </a:t>
            </a:r>
            <a:r>
              <a:rPr lang="ru-RU" sz="2000" dirty="0" err="1">
                <a:latin typeface="Times New Roman" pitchFamily="18" charset="0"/>
                <a:ea typeface="Calibri"/>
                <a:cs typeface="Times New Roman" pitchFamily="18" charset="0"/>
              </a:rPr>
              <a:t>Вознюк</a:t>
            </a:r>
            <a:r>
              <a:rPr lang="ru-RU" sz="2000" dirty="0">
                <a:latin typeface="Times New Roman" pitchFamily="18" charset="0"/>
                <a:ea typeface="Calibri"/>
                <a:cs typeface="Times New Roman" pitchFamily="18" charset="0"/>
              </a:rPr>
              <a:t> М.А., Никитин А.Н., </a:t>
            </a:r>
            <a:r>
              <a:rPr lang="ru-RU" sz="2000" dirty="0" err="1">
                <a:latin typeface="Times New Roman" pitchFamily="18" charset="0"/>
                <a:ea typeface="Calibri"/>
                <a:cs typeface="Times New Roman" pitchFamily="18" charset="0"/>
              </a:rPr>
              <a:t>Сиверс</a:t>
            </a:r>
            <a:r>
              <a:rPr lang="ru-RU" sz="2000" dirty="0">
                <a:latin typeface="Times New Roman" pitchFamily="18" charset="0"/>
                <a:ea typeface="Calibri"/>
                <a:cs typeface="Times New Roman" pitchFamily="18" charset="0"/>
              </a:rPr>
              <a:t> М.А. Системы связи с кодовым разделением каналов. СПб: Санкт-Петербургский государственный университет телекоммуникаций им. Бонч-Бруевича, 1999 - 121 с.</a:t>
            </a:r>
          </a:p>
          <a:p>
            <a:pPr marL="177800" lvl="0" indent="-177800" algn="just">
              <a:lnSpc>
                <a:spcPct val="115000"/>
              </a:lnSpc>
              <a:spcAft>
                <a:spcPts val="0"/>
              </a:spcAft>
              <a:buSzPts val="1200"/>
              <a:buFont typeface="+mj-lt"/>
              <a:buAutoNum type="arabicPeriod"/>
              <a:tabLst>
                <a:tab pos="177800" algn="l"/>
              </a:tabLst>
            </a:pPr>
            <a:r>
              <a:rPr lang="ru-RU" sz="2000" dirty="0" err="1">
                <a:latin typeface="Times New Roman" pitchFamily="18" charset="0"/>
                <a:ea typeface="Calibri"/>
                <a:cs typeface="Times New Roman" pitchFamily="18" charset="0"/>
              </a:rPr>
              <a:t>Маковеева</a:t>
            </a:r>
            <a:r>
              <a:rPr lang="ru-RU" sz="2000" dirty="0">
                <a:latin typeface="Times New Roman" pitchFamily="18" charset="0"/>
                <a:ea typeface="Calibri"/>
                <a:cs typeface="Times New Roman" pitchFamily="18" charset="0"/>
              </a:rPr>
              <a:t> М.М., </a:t>
            </a:r>
            <a:r>
              <a:rPr lang="ru-RU" sz="2000" dirty="0" err="1">
                <a:latin typeface="Times New Roman" pitchFamily="18" charset="0"/>
                <a:ea typeface="Calibri"/>
                <a:cs typeface="Times New Roman" pitchFamily="18" charset="0"/>
              </a:rPr>
              <a:t>Шинаков</a:t>
            </a:r>
            <a:r>
              <a:rPr lang="ru-RU" sz="2000" dirty="0">
                <a:latin typeface="Times New Roman" pitchFamily="18" charset="0"/>
                <a:ea typeface="Calibri"/>
                <a:cs typeface="Times New Roman" pitchFamily="18" charset="0"/>
              </a:rPr>
              <a:t> Ю.С. Системы связи с подвижными объектами. Учебное пособие. М.: Радио и связь, 202 - 440 с.</a:t>
            </a:r>
          </a:p>
          <a:p>
            <a:pPr marL="177800" lvl="0" indent="-177800" algn="just">
              <a:lnSpc>
                <a:spcPct val="115000"/>
              </a:lnSpc>
              <a:spcAft>
                <a:spcPts val="0"/>
              </a:spcAft>
              <a:buSzPts val="1200"/>
              <a:buFont typeface="+mj-lt"/>
              <a:buAutoNum type="arabicPeriod"/>
              <a:tabLst>
                <a:tab pos="177800" algn="l"/>
              </a:tabLst>
            </a:pPr>
            <a:r>
              <a:rPr lang="ru-RU" sz="2000" dirty="0" err="1">
                <a:latin typeface="Times New Roman" pitchFamily="18" charset="0"/>
                <a:ea typeface="Calibri"/>
                <a:cs typeface="Times New Roman" pitchFamily="18" charset="0"/>
              </a:rPr>
              <a:t>Олифер</a:t>
            </a:r>
            <a:r>
              <a:rPr lang="ru-RU" sz="2000" dirty="0">
                <a:latin typeface="Times New Roman" pitchFamily="18" charset="0"/>
                <a:ea typeface="Calibri"/>
                <a:cs typeface="Times New Roman" pitchFamily="18" charset="0"/>
              </a:rPr>
              <a:t> В.Г., </a:t>
            </a:r>
            <a:r>
              <a:rPr lang="ru-RU" sz="2000" dirty="0" err="1">
                <a:latin typeface="Times New Roman" pitchFamily="18" charset="0"/>
                <a:ea typeface="Calibri"/>
                <a:cs typeface="Times New Roman" pitchFamily="18" charset="0"/>
              </a:rPr>
              <a:t>Олифер</a:t>
            </a:r>
            <a:r>
              <a:rPr lang="ru-RU" sz="2000" dirty="0">
                <a:latin typeface="Times New Roman" pitchFamily="18" charset="0"/>
                <a:ea typeface="Calibri"/>
                <a:cs typeface="Times New Roman" pitchFamily="18" charset="0"/>
              </a:rPr>
              <a:t> Н.А. Компьютерные сети. Принципы, технологии, протоколы: Учебник для вузов. СПб: Питер, 2011 - 944 с.</a:t>
            </a:r>
            <a:endParaRPr lang="ru-RU" sz="2000" dirty="0">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2769340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420" y="404664"/>
            <a:ext cx="8424936" cy="5909310"/>
          </a:xfrm>
          <a:prstGeom prst="rect">
            <a:avLst/>
          </a:prstGeom>
        </p:spPr>
        <p:txBody>
          <a:bodyPr wrap="square">
            <a:spAutoFit/>
          </a:bodyPr>
          <a:lstStyle/>
          <a:p>
            <a:pPr marR="12700" lvl="0" indent="450850" algn="just">
              <a:lnSpc>
                <a:spcPct val="150000"/>
              </a:lnSpc>
              <a:spcBef>
                <a:spcPts val="1800"/>
              </a:spcBef>
              <a:spcAft>
                <a:spcPts val="0"/>
              </a:spcAft>
              <a:buClr>
                <a:srgbClr val="000000"/>
              </a:buClr>
              <a:buSzPts val="1300"/>
              <a:tabLst>
                <a:tab pos="640080" algn="l"/>
              </a:tabLst>
            </a:pPr>
            <a:r>
              <a:rPr lang="en-US" dirty="0" smtClean="0">
                <a:latin typeface="Times New Roman Tj"/>
                <a:ea typeface="Times New Roman"/>
                <a:cs typeface="Times New Roman"/>
              </a:rPr>
              <a:t>1.</a:t>
            </a:r>
            <a:r>
              <a:rPr lang="ru-RU" dirty="0" smtClean="0">
                <a:latin typeface="Times New Roman Tj"/>
                <a:ea typeface="Times New Roman"/>
                <a:cs typeface="Times New Roman"/>
              </a:rPr>
              <a:t>Полудуплекс </a:t>
            </a:r>
            <a:r>
              <a:rPr lang="ru-RU" dirty="0">
                <a:latin typeface="Times New Roman Tj"/>
                <a:ea typeface="Times New Roman"/>
                <a:cs typeface="Times New Roman"/>
              </a:rPr>
              <a:t>используется в следующих случаях. Обычно первичной задачей любой системы связи является обеспечение требуемой (очень большой) дальности связи. Однако дальность ограничена из-за того, что планета представляет собой шар, кривизна поверхности которого не позволяет осуществлять связь за пределы горизонта. А это значит, что связь между портативными радиостанциями, на открытой равнинной местности, возможна на расстоянии около 5 км. Если надо больше (99.9% случаев), то применяют ретрансляторы</a:t>
            </a:r>
            <a:r>
              <a:rPr lang="ru-RU" dirty="0" smtClean="0">
                <a:latin typeface="Times New Roman Tj"/>
                <a:ea typeface="Times New Roman"/>
                <a:cs typeface="Times New Roman"/>
              </a:rPr>
              <a:t>.</a:t>
            </a:r>
            <a:endParaRPr lang="en-US" dirty="0" smtClean="0">
              <a:latin typeface="Times New Roman Tj"/>
              <a:ea typeface="Times New Roman"/>
              <a:cs typeface="Times New Roman"/>
            </a:endParaRPr>
          </a:p>
          <a:p>
            <a:pPr marL="12700" indent="527685" algn="just">
              <a:lnSpc>
                <a:spcPct val="150000"/>
              </a:lnSpc>
              <a:spcAft>
                <a:spcPts val="0"/>
              </a:spcAft>
            </a:pPr>
            <a:r>
              <a:rPr lang="ru-RU" b="1" i="1" dirty="0">
                <a:solidFill>
                  <a:srgbClr val="000000"/>
                </a:solidFill>
                <a:latin typeface="Times New Roman" pitchFamily="18" charset="0"/>
                <a:ea typeface="Courier New"/>
                <a:cs typeface="Times New Roman" pitchFamily="18" charset="0"/>
              </a:rPr>
              <a:t>Ретранслятор</a:t>
            </a:r>
            <a:r>
              <a:rPr lang="ru-RU" dirty="0">
                <a:solidFill>
                  <a:srgbClr val="000000"/>
                </a:solidFill>
                <a:latin typeface="Times New Roman" pitchFamily="18" charset="0"/>
                <a:ea typeface="Courier New"/>
                <a:cs typeface="Times New Roman" pitchFamily="18" charset="0"/>
              </a:rPr>
              <a:t> это устройство, принимающее радиосигнал и передающее его в эфир. Наибольшую зону охвата будет иметь ретранслятор, установленный на искусственном спутнике Земли в космосе. На Земле для обеспечения заданного охвата устанавливают ретранслятор на искусственном или естественном высотном сооружении (здание, мачта, холм). Практически ни одна современная система связи не обходится без </a:t>
            </a:r>
            <a:r>
              <a:rPr lang="ru-RU" dirty="0" smtClean="0">
                <a:solidFill>
                  <a:srgbClr val="000000"/>
                </a:solidFill>
                <a:latin typeface="Times New Roman" pitchFamily="18" charset="0"/>
                <a:ea typeface="Courier New"/>
                <a:cs typeface="Times New Roman" pitchFamily="18" charset="0"/>
              </a:rPr>
              <a:t>ретранслятора</a:t>
            </a:r>
            <a:endParaRPr lang="ru-RU" dirty="0">
              <a:solidFill>
                <a:srgbClr val="000000"/>
              </a:solidFill>
              <a:latin typeface="Times New Roman" pitchFamily="18" charset="0"/>
              <a:ea typeface="Courier New"/>
              <a:cs typeface="Times New Roman" pitchFamily="18" charset="0"/>
            </a:endParaRPr>
          </a:p>
        </p:txBody>
      </p:sp>
    </p:spTree>
    <p:extLst>
      <p:ext uri="{BB962C8B-B14F-4D97-AF65-F5344CB8AC3E}">
        <p14:creationId xmlns:p14="http://schemas.microsoft.com/office/powerpoint/2010/main" val="145235714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424936" cy="5115311"/>
          </a:xfrm>
          <a:prstGeom prst="rect">
            <a:avLst/>
          </a:prstGeom>
        </p:spPr>
        <p:txBody>
          <a:bodyPr wrap="square">
            <a:spAutoFit/>
          </a:bodyPr>
          <a:lstStyle/>
          <a:p>
            <a:pPr lvl="0" indent="361950" algn="just">
              <a:lnSpc>
                <a:spcPct val="150000"/>
              </a:lnSpc>
            </a:pPr>
            <a:r>
              <a:rPr lang="ru-RU" sz="2000" dirty="0">
                <a:solidFill>
                  <a:prstClr val="black"/>
                </a:solidFill>
                <a:latin typeface="Times New Roman" pitchFamily="18" charset="0"/>
                <a:ea typeface="Calibri" pitchFamily="34" charset="0"/>
                <a:cs typeface="Times New Roman" pitchFamily="18" charset="0"/>
              </a:rPr>
              <a:t>В АМТС включаются центральные станции (ЦС) сельской сети и РАТС городской сети. РАТС соединяются с АМТС либо непосредственно, либо, через узлы городской сети (УИС и УВС). Между местными сетями и АМТС имеются соединительные линии:</a:t>
            </a:r>
            <a:endParaRPr lang="en-US" sz="2000" dirty="0">
              <a:solidFill>
                <a:prstClr val="black"/>
              </a:solidFill>
              <a:latin typeface="Times New Roman" pitchFamily="18" charset="0"/>
              <a:ea typeface="Calibri" pitchFamily="34" charset="0"/>
              <a:cs typeface="Times New Roman" pitchFamily="18" charset="0"/>
            </a:endParaRPr>
          </a:p>
          <a:p>
            <a:pPr lvl="0" indent="361950" algn="just">
              <a:lnSpc>
                <a:spcPct val="150000"/>
              </a:lnSpc>
            </a:pPr>
            <a:r>
              <a:rPr lang="ru-RU" sz="2000" dirty="0">
                <a:solidFill>
                  <a:prstClr val="black"/>
                </a:solidFill>
                <a:latin typeface="Times New Roman" pitchFamily="18" charset="0"/>
                <a:cs typeface="Times New Roman" pitchFamily="18" charset="0"/>
              </a:rPr>
              <a:t>исходящие – заказно-соединительные линии (</a:t>
            </a:r>
            <a:r>
              <a:rPr lang="ru-RU" sz="2000" dirty="0" err="1">
                <a:solidFill>
                  <a:prstClr val="black"/>
                </a:solidFill>
                <a:latin typeface="Times New Roman" pitchFamily="18" charset="0"/>
                <a:cs typeface="Times New Roman" pitchFamily="18" charset="0"/>
              </a:rPr>
              <a:t>зсл</a:t>
            </a:r>
            <a:r>
              <a:rPr lang="ru-RU" sz="2000" dirty="0">
                <a:solidFill>
                  <a:prstClr val="black"/>
                </a:solidFill>
                <a:latin typeface="Times New Roman" pitchFamily="18" charset="0"/>
                <a:cs typeface="Times New Roman" pitchFamily="18" charset="0"/>
              </a:rPr>
              <a:t>) в направлении к АМТС;</a:t>
            </a:r>
          </a:p>
          <a:p>
            <a:pPr lvl="0" indent="361950" algn="just">
              <a:lnSpc>
                <a:spcPct val="150000"/>
              </a:lnSpc>
            </a:pPr>
            <a:r>
              <a:rPr lang="ru-RU" sz="2000" dirty="0">
                <a:solidFill>
                  <a:prstClr val="black"/>
                </a:solidFill>
                <a:latin typeface="Times New Roman" pitchFamily="18" charset="0"/>
                <a:cs typeface="Times New Roman" pitchFamily="18" charset="0"/>
              </a:rPr>
              <a:t>входящие – соединительные линии междугородные линии (</a:t>
            </a:r>
            <a:r>
              <a:rPr lang="ru-RU" sz="2000" dirty="0" err="1">
                <a:solidFill>
                  <a:prstClr val="black"/>
                </a:solidFill>
                <a:latin typeface="Times New Roman" pitchFamily="18" charset="0"/>
                <a:cs typeface="Times New Roman" pitchFamily="18" charset="0"/>
              </a:rPr>
              <a:t>слм</a:t>
            </a:r>
            <a:r>
              <a:rPr lang="ru-RU" sz="2000" dirty="0">
                <a:solidFill>
                  <a:prstClr val="black"/>
                </a:solidFill>
                <a:latin typeface="Times New Roman" pitchFamily="18" charset="0"/>
                <a:cs typeface="Times New Roman" pitchFamily="18" charset="0"/>
              </a:rPr>
              <a:t>) от АМТС к местным сетям (на стороне городских АТС </a:t>
            </a:r>
            <a:r>
              <a:rPr lang="ru-RU" sz="2000" dirty="0" err="1">
                <a:solidFill>
                  <a:prstClr val="black"/>
                </a:solidFill>
                <a:latin typeface="Times New Roman" pitchFamily="18" charset="0"/>
                <a:cs typeface="Times New Roman" pitchFamily="18" charset="0"/>
              </a:rPr>
              <a:t>слм</a:t>
            </a:r>
            <a:r>
              <a:rPr lang="ru-RU" sz="2000" dirty="0">
                <a:solidFill>
                  <a:prstClr val="black"/>
                </a:solidFill>
                <a:latin typeface="Times New Roman" pitchFamily="18" charset="0"/>
                <a:cs typeface="Times New Roman" pitchFamily="18" charset="0"/>
              </a:rPr>
              <a:t> заканчиваются на входах УВСМ).</a:t>
            </a:r>
          </a:p>
          <a:p>
            <a:pPr lvl="0" indent="361950" algn="just">
              <a:lnSpc>
                <a:spcPct val="150000"/>
              </a:lnSpc>
            </a:pPr>
            <a:r>
              <a:rPr lang="ru-RU" sz="2000" dirty="0">
                <a:solidFill>
                  <a:prstClr val="black"/>
                </a:solidFill>
                <a:latin typeface="Times New Roman" pitchFamily="18" charset="0"/>
                <a:cs typeface="Times New Roman" pitchFamily="18" charset="0"/>
              </a:rPr>
              <a:t>Схема построения внутризоновой телефонной сети показана на рисунке </a:t>
            </a:r>
            <a:r>
              <a:rPr lang="en-US" sz="2000" dirty="0">
                <a:solidFill>
                  <a:prstClr val="black"/>
                </a:solidFill>
                <a:latin typeface="Times New Roman" pitchFamily="18" charset="0"/>
                <a:cs typeface="Times New Roman" pitchFamily="18" charset="0"/>
              </a:rPr>
              <a:t>4</a:t>
            </a:r>
            <a:r>
              <a:rPr lang="ru-RU" sz="2000" dirty="0">
                <a:solidFill>
                  <a:prstClr val="black"/>
                </a:solidFill>
                <a:latin typeface="Times New Roman" pitchFamily="18" charset="0"/>
                <a:cs typeface="Times New Roman" pitchFamily="18" charset="0"/>
              </a:rPr>
              <a:t>.8.</a:t>
            </a:r>
          </a:p>
        </p:txBody>
      </p:sp>
    </p:spTree>
    <p:extLst>
      <p:ext uri="{BB962C8B-B14F-4D97-AF65-F5344CB8AC3E}">
        <p14:creationId xmlns:p14="http://schemas.microsoft.com/office/powerpoint/2010/main" val="308756329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0722" name="Object 2"/>
          <p:cNvGraphicFramePr>
            <a:graphicFrameLocks noChangeAspect="1"/>
          </p:cNvGraphicFramePr>
          <p:nvPr>
            <p:extLst>
              <p:ext uri="{D42A27DB-BD31-4B8C-83A1-F6EECF244321}">
                <p14:modId xmlns:p14="http://schemas.microsoft.com/office/powerpoint/2010/main" val="1626691821"/>
              </p:ext>
            </p:extLst>
          </p:nvPr>
        </p:nvGraphicFramePr>
        <p:xfrm>
          <a:off x="251520" y="980728"/>
          <a:ext cx="8463884" cy="1440160"/>
        </p:xfrm>
        <a:graphic>
          <a:graphicData uri="http://schemas.openxmlformats.org/presentationml/2006/ole">
            <mc:AlternateContent xmlns:mc="http://schemas.openxmlformats.org/markup-compatibility/2006">
              <mc:Choice xmlns:v="urn:schemas-microsoft-com:vml" Requires="v">
                <p:oleObj spid="_x0000_s671019" name="Picture" r:id="rId3" imgW="3790950" imgH="2000250" progId="Word.Picture.8">
                  <p:embed/>
                </p:oleObj>
              </mc:Choice>
              <mc:Fallback>
                <p:oleObj name="Picture" r:id="rId3" imgW="3790950" imgH="2000250"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t="11980" r="5278" b="24480"/>
                      <a:stretch>
                        <a:fillRect/>
                      </a:stretch>
                    </p:blipFill>
                    <p:spPr bwMode="auto">
                      <a:xfrm>
                        <a:off x="251520" y="980728"/>
                        <a:ext cx="8463884" cy="1440160"/>
                      </a:xfrm>
                      <a:prstGeom prst="rect">
                        <a:avLst/>
                      </a:prstGeom>
                      <a:noFill/>
                      <a:extLst/>
                    </p:spPr>
                  </p:pic>
                </p:oleObj>
              </mc:Fallback>
            </mc:AlternateContent>
          </a:graphicData>
        </a:graphic>
      </p:graphicFrame>
      <p:graphicFrame>
        <p:nvGraphicFramePr>
          <p:cNvPr id="670721" name="Object 1"/>
          <p:cNvGraphicFramePr>
            <a:graphicFrameLocks noChangeAspect="1"/>
          </p:cNvGraphicFramePr>
          <p:nvPr>
            <p:extLst>
              <p:ext uri="{D42A27DB-BD31-4B8C-83A1-F6EECF244321}">
                <p14:modId xmlns:p14="http://schemas.microsoft.com/office/powerpoint/2010/main" val="2874630506"/>
              </p:ext>
            </p:extLst>
          </p:nvPr>
        </p:nvGraphicFramePr>
        <p:xfrm>
          <a:off x="395536" y="5013176"/>
          <a:ext cx="7819802" cy="1487658"/>
        </p:xfrm>
        <a:graphic>
          <a:graphicData uri="http://schemas.openxmlformats.org/presentationml/2006/ole">
            <mc:AlternateContent xmlns:mc="http://schemas.openxmlformats.org/markup-compatibility/2006">
              <mc:Choice xmlns:v="urn:schemas-microsoft-com:vml" Requires="v">
                <p:oleObj spid="_x0000_s671020" name="Picture" r:id="rId5" imgW="6029325" imgH="1828800" progId="Word.Picture.8">
                  <p:embed/>
                </p:oleObj>
              </mc:Choice>
              <mc:Fallback>
                <p:oleObj name="Picture" r:id="rId5" imgW="6029325" imgH="1828800" progId="Word.Picture.8">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l="4370" t="10417" b="23438"/>
                      <a:stretch>
                        <a:fillRect/>
                      </a:stretch>
                    </p:blipFill>
                    <p:spPr bwMode="auto">
                      <a:xfrm>
                        <a:off x="395536" y="5013176"/>
                        <a:ext cx="7819802" cy="1487658"/>
                      </a:xfrm>
                      <a:prstGeom prst="rect">
                        <a:avLst/>
                      </a:prstGeom>
                      <a:noFill/>
                      <a:extLst/>
                    </p:spPr>
                  </p:pic>
                </p:oleObj>
              </mc:Fallback>
            </mc:AlternateContent>
          </a:graphicData>
        </a:graphic>
      </p:graphicFrame>
      <p:sp>
        <p:nvSpPr>
          <p:cNvPr id="670723" name="Rectangle 3"/>
          <p:cNvSpPr>
            <a:spLocks noChangeArrowheads="1"/>
          </p:cNvSpPr>
          <p:nvPr/>
        </p:nvSpPr>
        <p:spPr bwMode="auto">
          <a:xfrm>
            <a:off x="2503500" y="404664"/>
            <a:ext cx="3851247"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пределах зоны нумерация семизначная:</a:t>
            </a:r>
            <a:endParaRPr kumimoji="0" lang="ru-RU" sz="1800" b="0" i="0" u="none" strike="noStrike" cap="none" normalizeH="0" baseline="0" dirty="0" smtClean="0">
              <a:ln>
                <a:noFill/>
              </a:ln>
              <a:solidFill>
                <a:schemeClr val="tx1"/>
              </a:solidFill>
              <a:effectLst/>
              <a:latin typeface="Arial" pitchFamily="34" charset="0"/>
            </a:endParaRPr>
          </a:p>
        </p:txBody>
      </p:sp>
      <p:sp>
        <p:nvSpPr>
          <p:cNvPr id="670724" name="Rectangle 4"/>
          <p:cNvSpPr>
            <a:spLocks noChangeArrowheads="1"/>
          </p:cNvSpPr>
          <p:nvPr/>
        </p:nvSpPr>
        <p:spPr bwMode="auto">
          <a:xfrm rot="10800000" flipV="1">
            <a:off x="142844" y="2708920"/>
            <a:ext cx="8572560"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качестве первой цифры а могут быть использованы любые цифры, кроме 0 (в дальнейшем 1) и 8 (в дальнейшем 0). В стотысячной группе номер пятизначный </a:t>
            </a:r>
            <a:r>
              <a:rPr kumimoji="0" lang="ru-RU"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ххххх</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Так как число стотысячных групп в зоне нумерации не может превышать 80, то максимальная емкость внутризоновой сети 8 млн. номеров.</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Порядок набора номера при внутризоновой связи: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1"/>
          <p:cNvSpPr>
            <a:spLocks noChangeArrowheads="1"/>
          </p:cNvSpPr>
          <p:nvPr/>
        </p:nvSpPr>
        <p:spPr bwMode="auto">
          <a:xfrm>
            <a:off x="179512" y="52708"/>
            <a:ext cx="8568952" cy="66941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ru-RU" b="1" dirty="0" smtClean="0">
                <a:latin typeface="Times New Roman" pitchFamily="18" charset="0"/>
                <a:ea typeface="Calibri" pitchFamily="34" charset="0"/>
                <a:cs typeface="Times New Roman" pitchFamily="18" charset="0"/>
              </a:rPr>
              <a:t>7.2 </a:t>
            </a: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Организация междугородной сети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Междугородная телефонная сеть предназначена для установления соединений между АМТС различных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зоновых</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сетей и включает АМТС, узлы автоматической коммутации первого класса (УАК1) и второго класса (УАК2), пучки телефонных каналов, связывающие станции и узлы между собой. АМТС являются оконечными станциями междугородной сети. На УАК устанавливаются только транзитные соединения.</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Вся территория страны разделена на транзитные территории, каждая из которых имеет УАК1. Все УАК1 соединяются между собой по принципу «каждый с каждым» пучками высокого качества. Каждая АМТС, расположенная на транзитной территории, соединяется с УАК1 этой территории и еще с  одним УАК1 междугородной сети либо непосредственно, либо через УАК2 пучками высокого качества. УАК2 создаются при наличии технико-экономической целесообразности для замыкания нагрузки между группой АМТС одной транзитной территории и выхода к УАК1.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1"/>
          <p:cNvSpPr>
            <a:spLocks noChangeArrowheads="1"/>
          </p:cNvSpPr>
          <p:nvPr/>
        </p:nvSpPr>
        <p:spPr bwMode="auto">
          <a:xfrm>
            <a:off x="1428728" y="357166"/>
            <a:ext cx="492919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Нумерация на сети десятизначная:</a:t>
            </a:r>
            <a:endParaRPr kumimoji="0" lang="ru-RU" b="0" i="0" u="none" strike="noStrike" cap="none" normalizeH="0" baseline="0" dirty="0" smtClean="0">
              <a:ln>
                <a:noFill/>
              </a:ln>
              <a:solidFill>
                <a:schemeClr val="tx1"/>
              </a:solidFill>
              <a:effectLst/>
              <a:latin typeface="Arial" pitchFamily="34" charset="0"/>
            </a:endParaRPr>
          </a:p>
        </p:txBody>
      </p:sp>
      <p:sp>
        <p:nvSpPr>
          <p:cNvPr id="672771"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72770" name="Object 2"/>
          <p:cNvGraphicFramePr>
            <a:graphicFrameLocks noChangeAspect="1"/>
          </p:cNvGraphicFramePr>
          <p:nvPr>
            <p:extLst>
              <p:ext uri="{D42A27DB-BD31-4B8C-83A1-F6EECF244321}">
                <p14:modId xmlns:p14="http://schemas.microsoft.com/office/powerpoint/2010/main" val="2936236318"/>
              </p:ext>
            </p:extLst>
          </p:nvPr>
        </p:nvGraphicFramePr>
        <p:xfrm>
          <a:off x="142844" y="836712"/>
          <a:ext cx="8533612" cy="2000264"/>
        </p:xfrm>
        <a:graphic>
          <a:graphicData uri="http://schemas.openxmlformats.org/presentationml/2006/ole">
            <mc:AlternateContent xmlns:mc="http://schemas.openxmlformats.org/markup-compatibility/2006">
              <mc:Choice xmlns:v="urn:schemas-microsoft-com:vml" Requires="v">
                <p:oleObj spid="_x0000_s673070" name="Picture" r:id="rId3" imgW="5314950" imgH="1828800" progId="Word.Picture.8">
                  <p:embed/>
                </p:oleObj>
              </mc:Choice>
              <mc:Fallback>
                <p:oleObj name="Picture" r:id="rId3" imgW="5314950" imgH="1828800"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t="13020" r="7884" b="24480"/>
                      <a:stretch>
                        <a:fillRect/>
                      </a:stretch>
                    </p:blipFill>
                    <p:spPr bwMode="auto">
                      <a:xfrm>
                        <a:off x="142844" y="836712"/>
                        <a:ext cx="8533612" cy="2000264"/>
                      </a:xfrm>
                      <a:prstGeom prst="rect">
                        <a:avLst/>
                      </a:prstGeom>
                      <a:noFill/>
                      <a:extLst/>
                    </p:spPr>
                  </p:pic>
                </p:oleObj>
              </mc:Fallback>
            </mc:AlternateContent>
          </a:graphicData>
        </a:graphic>
      </p:graphicFrame>
      <p:sp>
        <p:nvSpPr>
          <p:cNvPr id="672772" name="Rectangle 4"/>
          <p:cNvSpPr>
            <a:spLocks noChangeArrowheads="1"/>
          </p:cNvSpPr>
          <p:nvPr/>
        </p:nvSpPr>
        <p:spPr bwMode="auto">
          <a:xfrm>
            <a:off x="1428728" y="3143248"/>
            <a:ext cx="5286412"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Порядок набора номера при междугородной связи:</a:t>
            </a:r>
            <a:endParaRPr kumimoji="0" lang="ru-RU" sz="1600" b="0" i="0" u="none" strike="noStrike" cap="none" normalizeH="0" baseline="0" dirty="0" smtClean="0">
              <a:ln>
                <a:noFill/>
              </a:ln>
              <a:solidFill>
                <a:schemeClr val="tx1"/>
              </a:solidFill>
              <a:effectLst/>
              <a:latin typeface="Arial" pitchFamily="34" charset="0"/>
            </a:endParaRPr>
          </a:p>
        </p:txBody>
      </p:sp>
      <p:sp>
        <p:nvSpPr>
          <p:cNvPr id="6727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72773" name="Object 5"/>
          <p:cNvGraphicFramePr>
            <a:graphicFrameLocks noChangeAspect="1"/>
          </p:cNvGraphicFramePr>
          <p:nvPr>
            <p:extLst>
              <p:ext uri="{D42A27DB-BD31-4B8C-83A1-F6EECF244321}">
                <p14:modId xmlns:p14="http://schemas.microsoft.com/office/powerpoint/2010/main" val="226723142"/>
              </p:ext>
            </p:extLst>
          </p:nvPr>
        </p:nvGraphicFramePr>
        <p:xfrm>
          <a:off x="285720" y="3929066"/>
          <a:ext cx="8462744" cy="1928826"/>
        </p:xfrm>
        <a:graphic>
          <a:graphicData uri="http://schemas.openxmlformats.org/presentationml/2006/ole">
            <mc:AlternateContent xmlns:mc="http://schemas.openxmlformats.org/markup-compatibility/2006">
              <mc:Choice xmlns:v="urn:schemas-microsoft-com:vml" Requires="v">
                <p:oleObj spid="_x0000_s673071" name="Picture" r:id="rId5" imgW="6029325" imgH="1828800" progId="Word.Picture.8">
                  <p:embed/>
                </p:oleObj>
              </mc:Choice>
              <mc:Fallback>
                <p:oleObj name="Picture" r:id="rId5" imgW="6029325" imgH="1828800" progId="Word.Picture.8">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l="4370" t="10417" b="23438"/>
                      <a:stretch>
                        <a:fillRect/>
                      </a:stretch>
                    </p:blipFill>
                    <p:spPr bwMode="auto">
                      <a:xfrm>
                        <a:off x="285720" y="3929066"/>
                        <a:ext cx="8462744" cy="1928826"/>
                      </a:xfrm>
                      <a:prstGeom prst="rect">
                        <a:avLst/>
                      </a:prstGeom>
                      <a:noFill/>
                      <a:extLst/>
                    </p:spPr>
                  </p:pic>
                </p:oleObj>
              </mc:Fallback>
            </mc:AlternateContent>
          </a:graphicData>
        </a:graphic>
      </p:graphicFrame>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73793" name="Object 1"/>
          <p:cNvGraphicFramePr>
            <a:graphicFrameLocks noChangeAspect="1"/>
          </p:cNvGraphicFramePr>
          <p:nvPr/>
        </p:nvGraphicFramePr>
        <p:xfrm>
          <a:off x="214282" y="457200"/>
          <a:ext cx="8715436" cy="5400675"/>
        </p:xfrm>
        <a:graphic>
          <a:graphicData uri="http://schemas.openxmlformats.org/presentationml/2006/ole">
            <mc:AlternateContent xmlns:mc="http://schemas.openxmlformats.org/markup-compatibility/2006">
              <mc:Choice xmlns:v="urn:schemas-microsoft-com:vml" Requires="v">
                <p:oleObj spid="_x0000_s673941" name="Picture" r:id="rId3" imgW="5940552" imgH="5875020" progId="Word.Picture.8">
                  <p:embed/>
                </p:oleObj>
              </mc:Choice>
              <mc:Fallback>
                <p:oleObj name="Picture" r:id="rId3" imgW="5940552" imgH="5875020" progId="Word.Picture.8">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l="3268" t="2756" r="4012" b="10860"/>
                      <a:stretch>
                        <a:fillRect/>
                      </a:stretch>
                    </p:blipFill>
                    <p:spPr bwMode="auto">
                      <a:xfrm>
                        <a:off x="214282" y="457200"/>
                        <a:ext cx="8715436" cy="5400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3795" name="Rectangle 3"/>
          <p:cNvSpPr>
            <a:spLocks noChangeArrowheads="1"/>
          </p:cNvSpPr>
          <p:nvPr/>
        </p:nvSpPr>
        <p:spPr bwMode="auto">
          <a:xfrm>
            <a:off x="1721123" y="6289793"/>
            <a:ext cx="570175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Рисунок </a:t>
            </a:r>
            <a:r>
              <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4</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7</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Виды соединений на междугородной телефонной сети</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1"/>
          <p:cNvSpPr>
            <a:spLocks noChangeArrowheads="1"/>
          </p:cNvSpPr>
          <p:nvPr/>
        </p:nvSpPr>
        <p:spPr bwMode="auto">
          <a:xfrm>
            <a:off x="214282" y="188640"/>
            <a:ext cx="8534182"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50000"/>
              </a:lnSpc>
              <a:spcBef>
                <a:spcPct val="0"/>
              </a:spcBef>
              <a:spcAft>
                <a:spcPct val="0"/>
              </a:spcAft>
              <a:buClrTx/>
              <a:buSzTx/>
              <a:buFontTx/>
              <a:buNone/>
              <a:tabLst>
                <a:tab pos="685800" algn="l"/>
              </a:tabLst>
            </a:pPr>
            <a:r>
              <a:rPr lang="ru-RU" sz="2000" b="1" dirty="0" err="1" smtClean="0">
                <a:latin typeface="Times New Roman" pitchFamily="18" charset="0"/>
                <a:ea typeface="Times New Roman" pitchFamily="18" charset="0"/>
                <a:cs typeface="Times New Roman" pitchFamily="18" charset="0"/>
              </a:rPr>
              <a:t>Лексияи</a:t>
            </a:r>
            <a:r>
              <a:rPr lang="ru-RU" sz="2000" b="1" dirty="0" smtClean="0">
                <a:latin typeface="Times New Roman" pitchFamily="18" charset="0"/>
                <a:ea typeface="Times New Roman" pitchFamily="18" charset="0"/>
                <a:cs typeface="Times New Roman" pitchFamily="18" charset="0"/>
              </a:rPr>
              <a:t> 8.  </a:t>
            </a: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Перспективы развития ГТС</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50000"/>
              </a:lnSpc>
              <a:spcBef>
                <a:spcPct val="0"/>
              </a:spcBef>
              <a:spcAft>
                <a:spcPct val="0"/>
              </a:spcAft>
              <a:buClrTx/>
              <a:buSzTx/>
              <a:buFontTx/>
              <a:buNone/>
              <a:tabLst>
                <a:tab pos="685800" algn="l"/>
              </a:tabLst>
            </a:pPr>
            <a:r>
              <a:rPr lang="ru-RU" sz="2000" b="1" dirty="0" smtClean="0">
                <a:latin typeface="Times New Roman" pitchFamily="18" charset="0"/>
                <a:ea typeface="Times New Roman" pitchFamily="18" charset="0"/>
                <a:cs typeface="Times New Roman" pitchFamily="18" charset="0"/>
              </a:rPr>
              <a:t>8</a:t>
            </a: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Стратегия перехода от аналоговых ГТС к цифровым</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50000"/>
              </a:lnSpc>
              <a:spcBef>
                <a:spcPct val="0"/>
              </a:spcBef>
              <a:spcAft>
                <a:spcPct val="0"/>
              </a:spcAft>
              <a:buClrTx/>
              <a:buSzTx/>
              <a:buFontTx/>
              <a:buNone/>
              <a:tabLst>
                <a:tab pos="685800" algn="l"/>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Преобразование аналоговых вторичных сетей в цифровые – актуальная задача для </a:t>
            </a:r>
            <a:r>
              <a:rPr kumimoji="0" lang="ru-RU"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ТфОП</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Возможны различные пути перехода от аналоговым сетям к цифровым. Для крупных сетей этот переход можно реализовать в несколько этапов: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446088" marR="0" lvl="0" indent="11113" algn="just" defTabSz="914400" rtl="0" eaLnBrk="0" fontAlgn="base" latinLnBrk="0" hangingPunct="0">
              <a:lnSpc>
                <a:spcPct val="150000"/>
              </a:lnSpc>
              <a:spcBef>
                <a:spcPct val="0"/>
              </a:spcBef>
              <a:spcAft>
                <a:spcPct val="0"/>
              </a:spcAft>
              <a:buClrTx/>
              <a:buSzTx/>
              <a:buFontTx/>
              <a:buChar char="•"/>
              <a:tabLst>
                <a:tab pos="685800" algn="l"/>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замена всех аналоговых межстанционных линий цифровыми;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446088" marR="0" lvl="0" indent="11113" algn="just" defTabSz="914400" rtl="0" eaLnBrk="0" fontAlgn="base" latinLnBrk="0" hangingPunct="0">
              <a:lnSpc>
                <a:spcPct val="150000"/>
              </a:lnSpc>
              <a:spcBef>
                <a:spcPct val="0"/>
              </a:spcBef>
              <a:spcAft>
                <a:spcPct val="0"/>
              </a:spcAft>
              <a:buClrTx/>
              <a:buSzTx/>
              <a:buFontTx/>
              <a:buChar char="•"/>
              <a:tabLst>
                <a:tab pos="685800" algn="l"/>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замена всех аналоговых систем коммутации (АСК) цифровыми системами коммутации (ЦСК);</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446088" marR="0" lvl="0" indent="11113" algn="just" defTabSz="914400" rtl="0" eaLnBrk="0" fontAlgn="base" latinLnBrk="0" hangingPunct="0">
              <a:lnSpc>
                <a:spcPct val="150000"/>
              </a:lnSpc>
              <a:spcBef>
                <a:spcPct val="0"/>
              </a:spcBef>
              <a:spcAft>
                <a:spcPct val="0"/>
              </a:spcAft>
              <a:buClrTx/>
              <a:buSzTx/>
              <a:buFontTx/>
              <a:buChar char="•"/>
              <a:tabLst>
                <a:tab pos="685800" algn="l"/>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создание цифровой сети с интеграцией обслуживания ЦСИО</a:t>
            </a:r>
            <a:r>
              <a:rPr kumimoji="0" lang="en-US" sz="16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(ISDN).</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just" defTabSz="914400" rtl="0" eaLnBrk="0" fontAlgn="base" latinLnBrk="0" hangingPunct="0">
              <a:lnSpc>
                <a:spcPct val="150000"/>
              </a:lnSpc>
              <a:spcBef>
                <a:spcPct val="0"/>
              </a:spcBef>
              <a:spcAft>
                <a:spcPct val="0"/>
              </a:spcAft>
              <a:buClrTx/>
              <a:buSzTx/>
              <a:buFontTx/>
              <a:buNone/>
              <a:tabLst>
                <a:tab pos="685800" algn="l"/>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Может быть использована другая стратегия перехода – внедрение «наложенной» цифровой сети, которая создается наряду с уже существующей аналоговой сетью. Такая стратегия позволяет минимизировать единовременные затраты, так как в момент ввода первых ЦСК возможно создание полностью цифрового участка сети, в пределах которого информация между абонентами может передаваться в цифровой форме. Кроме того, часть услуг цифровой сети смогут получать и абоненты аналоговой сети, благодаря специально организованному доступу к ресурсам наложенной сети.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1"/>
          <p:cNvSpPr>
            <a:spLocks noChangeArrowheads="1"/>
          </p:cNvSpPr>
          <p:nvPr/>
        </p:nvSpPr>
        <p:spPr bwMode="auto">
          <a:xfrm>
            <a:off x="205706" y="260648"/>
            <a:ext cx="8614766" cy="63248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361950" algn="just" defTabSz="914400" rtl="0" eaLnBrk="1" fontAlgn="base" latinLnBrk="0" hangingPunct="1">
              <a:lnSpc>
                <a:spcPct val="150000"/>
              </a:lnSpc>
              <a:spcBef>
                <a:spcPct val="0"/>
              </a:spcBef>
              <a:spcAft>
                <a:spcPct val="0"/>
              </a:spcAft>
              <a:buClrTx/>
              <a:buSzTx/>
              <a:buFontTx/>
              <a:buNone/>
              <a:tabLst>
                <a:tab pos="228600" algn="l"/>
                <a:tab pos="608013"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Варианты построения «наложенной» цифровой сети зависят от емкости и структуры существующей аналоговой сети.</a:t>
            </a:r>
            <a:r>
              <a:rPr lang="ru-RU" dirty="0">
                <a:latin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 создании «наложенной» сети на аналоговой ГТС без узлов вновь вводимые АТС должны быть связаны со всеми РАТС данной ГТС цифровыми трактами с установкой оборудования аналогово-цифрового преобразования (АЦП) на стороне аналоговых АТС.</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361950" algn="just" defTabSz="914400" rtl="0" eaLnBrk="0" fontAlgn="base" latinLnBrk="0" hangingPunct="0">
              <a:lnSpc>
                <a:spcPct val="150000"/>
              </a:lnSpc>
              <a:spcBef>
                <a:spcPct val="0"/>
              </a:spcBef>
              <a:spcAft>
                <a:spcPct val="0"/>
              </a:spcAft>
              <a:buClrTx/>
              <a:buSzTx/>
              <a:buFontTx/>
              <a:buNone/>
              <a:tabLst>
                <a:tab pos="228600" algn="l"/>
                <a:tab pos="608013"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 введении следующих станций необходимо решать вопрос рационального подключения данных станций к существующей ГТС. Возможны три основных способа подключения вновь вводимых РАТС </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Symbol" pitchFamily="18" charset="2"/>
              </a:rPr>
              <a:t></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6</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Symbol" pitchFamily="18" charset="2"/>
              </a:rPr>
              <a:t></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endParaRPr>
          </a:p>
          <a:p>
            <a:pPr marL="265113" marR="0" lvl="0" indent="180975" algn="just" defTabSz="914400" rtl="0" eaLnBrk="0" fontAlgn="base" latinLnBrk="0" hangingPunct="0">
              <a:lnSpc>
                <a:spcPct val="150000"/>
              </a:lnSpc>
              <a:spcBef>
                <a:spcPct val="0"/>
              </a:spcBef>
              <a:spcAft>
                <a:spcPct val="0"/>
              </a:spcAft>
              <a:buClrTx/>
              <a:buSzTx/>
              <a:buFontTx/>
              <a:buChar char="•"/>
              <a:tabLst>
                <a:tab pos="265113" algn="l"/>
                <a:tab pos="608013"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Symbol" pitchFamily="18" charset="2"/>
              </a:rPr>
              <a:t>организация прямых пучков соединительных линий между каждой цифровой и каждой аналоговой РАТС («каждая с каждой»);</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endParaRPr>
          </a:p>
          <a:p>
            <a:pPr marL="265113" marR="0" lvl="0" indent="180975" algn="just" defTabSz="914400" rtl="0" eaLnBrk="0" fontAlgn="base" latinLnBrk="0" hangingPunct="0">
              <a:lnSpc>
                <a:spcPct val="150000"/>
              </a:lnSpc>
              <a:spcBef>
                <a:spcPct val="0"/>
              </a:spcBef>
              <a:spcAft>
                <a:spcPct val="0"/>
              </a:spcAft>
              <a:buClrTx/>
              <a:buSzTx/>
              <a:buFontTx/>
              <a:buChar char="•"/>
              <a:tabLst>
                <a:tab pos="265113" algn="l"/>
                <a:tab pos="608013"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Symbol" pitchFamily="18" charset="2"/>
              </a:rPr>
              <a:t>использование ранее введенных в сеть цифровых РАТС в качестве транзитных станций для вновь вводимых станций. При этом связь вводимых РАТС с аналоговой ГТС будет осуществляться через транзитную станцию;</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endParaRPr>
          </a:p>
          <a:p>
            <a:pPr marL="265113" marR="0" lvl="0" indent="180975" algn="just" defTabSz="914400" rtl="0" eaLnBrk="0" fontAlgn="base" latinLnBrk="0" hangingPunct="0">
              <a:lnSpc>
                <a:spcPct val="150000"/>
              </a:lnSpc>
              <a:spcBef>
                <a:spcPct val="0"/>
              </a:spcBef>
              <a:spcAft>
                <a:spcPct val="0"/>
              </a:spcAft>
              <a:buClrTx/>
              <a:buSzTx/>
              <a:buFontTx/>
              <a:buChar char="•"/>
              <a:tabLst>
                <a:tab pos="265113" algn="l"/>
                <a:tab pos="608013"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Symbol" pitchFamily="18" charset="2"/>
              </a:rPr>
              <a:t>комбинированное решение, основанное на сочетании перечисленных ранее вариантов</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Symbol" pitchFamily="18" charset="2"/>
              </a:rPr>
              <a:t>.</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1"/>
          <p:cNvSpPr>
            <a:spLocks noChangeArrowheads="1"/>
          </p:cNvSpPr>
          <p:nvPr/>
        </p:nvSpPr>
        <p:spPr bwMode="auto">
          <a:xfrm>
            <a:off x="125102" y="188640"/>
            <a:ext cx="8627324" cy="6463308"/>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228600" algn="l"/>
              </a:tabLst>
            </a:pPr>
            <a:r>
              <a:rPr lang="ru-RU" b="1" dirty="0" smtClean="0">
                <a:latin typeface="Times New Roman" pitchFamily="18" charset="0"/>
                <a:ea typeface="Times New Roman" pitchFamily="18" charset="0"/>
                <a:cs typeface="Times New Roman" pitchFamily="18" charset="0"/>
              </a:rPr>
              <a:t>       </a:t>
            </a:r>
            <a:r>
              <a:rPr lang="ru-RU" sz="2000" b="1" dirty="0" err="1" smtClean="0">
                <a:latin typeface="Times New Roman" pitchFamily="18" charset="0"/>
                <a:ea typeface="Times New Roman" pitchFamily="18" charset="0"/>
                <a:cs typeface="Times New Roman" pitchFamily="18" charset="0"/>
              </a:rPr>
              <a:t>Лексияи</a:t>
            </a:r>
            <a:r>
              <a:rPr lang="ru-RU" sz="2000" b="1" dirty="0" smtClean="0">
                <a:latin typeface="Times New Roman" pitchFamily="18" charset="0"/>
                <a:ea typeface="Times New Roman" pitchFamily="18" charset="0"/>
                <a:cs typeface="Times New Roman" pitchFamily="18" charset="0"/>
              </a:rPr>
              <a:t> 9. </a:t>
            </a: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Структура цифровых ГТС</a:t>
            </a:r>
          </a:p>
          <a:p>
            <a:pPr marL="0" marR="0" lvl="0" indent="0" algn="just" defTabSz="914400" rtl="0" eaLnBrk="1" fontAlgn="base" latinLnBrk="0" hangingPunct="1">
              <a:spcBef>
                <a:spcPct val="0"/>
              </a:spcBef>
              <a:spcAft>
                <a:spcPct val="0"/>
              </a:spcAft>
              <a:buClrTx/>
              <a:buSzTx/>
              <a:buFontTx/>
              <a:buNone/>
              <a:tabLst>
                <a:tab pos="228600" algn="l"/>
              </a:tabLst>
            </a:pPr>
            <a:endPar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R="0" lvl="0" indent="361950" algn="just" defTabSz="914400" rtl="0" eaLnBrk="0" fontAlgn="base" latinLnBrk="0" hangingPunct="0">
              <a:lnSpc>
                <a:spcPct val="150000"/>
              </a:lnSpc>
              <a:spcBef>
                <a:spcPct val="0"/>
              </a:spcBef>
              <a:spcAft>
                <a:spcPct val="0"/>
              </a:spcAft>
              <a:buClrTx/>
              <a:buSzTx/>
              <a:buFontTx/>
              <a:buNone/>
              <a:tabLst>
                <a:tab pos="228600" algn="l"/>
              </a:tabLst>
            </a:pPr>
            <a:r>
              <a:rPr kumimoji="0" lang="en-US"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Цифровые АТС позволяют реализовать более экономичные структуры ГТС по сравнению с аналоговыми АТС. Основные особенности перспективных структур ГТС с цифровыми АТС (ЦСК, АТСЭ) следующие:</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algn="just" defTabSz="914400" rtl="0" eaLnBrk="0" fontAlgn="base" latinLnBrk="0" hangingPunct="0">
              <a:lnSpc>
                <a:spcPct val="150000"/>
              </a:lnSpc>
              <a:spcBef>
                <a:spcPct val="0"/>
              </a:spcBef>
              <a:spcAft>
                <a:spcPct val="0"/>
              </a:spcAft>
              <a:buClrTx/>
              <a:buSzTx/>
              <a:tabLst>
                <a:tab pos="228600" algn="l"/>
              </a:tabLst>
            </a:pPr>
            <a:r>
              <a:rPr kumimoji="0" lang="ru-RU"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широкое использование выносных концентраторов (часть аппаратно-программных средств ЦСК, приближенных к местам группирования пользователей), что позволяет строить более гибкую сеть, сокращает протяженность абонентских линий и уменьшает затраты на управление и обслуживание</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algn="just" defTabSz="914400" rtl="0" eaLnBrk="0" fontAlgn="base" latinLnBrk="0" hangingPunct="0">
              <a:lnSpc>
                <a:spcPct val="150000"/>
              </a:lnSpc>
              <a:spcBef>
                <a:spcPct val="0"/>
              </a:spcBef>
              <a:spcAft>
                <a:spcPct val="0"/>
              </a:spcAft>
              <a:buClrTx/>
              <a:buSzTx/>
              <a:tabLst>
                <a:tab pos="228600" algn="l"/>
              </a:tabLst>
            </a:pPr>
            <a:r>
              <a:rPr kumimoji="0" lang="ru-RU"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комбинированное использование оборудования АТС (РАТС, РАТС и УВС, УИВС, РАТС и УИВС, РАТС и АМТС и т. д.);</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algn="just" defTabSz="914400" rtl="0" eaLnBrk="0" fontAlgn="base" latinLnBrk="0" hangingPunct="0">
              <a:lnSpc>
                <a:spcPct val="150000"/>
              </a:lnSpc>
              <a:spcBef>
                <a:spcPct val="0"/>
              </a:spcBef>
              <a:spcAft>
                <a:spcPct val="0"/>
              </a:spcAft>
              <a:buClrTx/>
              <a:buSzTx/>
              <a:tabLst>
                <a:tab pos="228600" algn="l"/>
              </a:tabLst>
            </a:pPr>
            <a:r>
              <a:rPr kumimoji="0" lang="ru-RU"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возможность использования двухсторонних соединительных линий;</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algn="just" defTabSz="914400" rtl="0" eaLnBrk="0" fontAlgn="base" latinLnBrk="0" hangingPunct="0">
              <a:lnSpc>
                <a:spcPct val="150000"/>
              </a:lnSpc>
              <a:spcBef>
                <a:spcPct val="0"/>
              </a:spcBef>
              <a:spcAft>
                <a:spcPct val="0"/>
              </a:spcAft>
              <a:buClrTx/>
              <a:buSzTx/>
              <a:tabLst>
                <a:tab pos="228600" algn="l"/>
              </a:tabLst>
            </a:pPr>
            <a:r>
              <a:rPr kumimoji="0" lang="ru-RU"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7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ru-RU"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применение обходных направлений;</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algn="just" defTabSz="914400" rtl="0" eaLnBrk="0" fontAlgn="base" latinLnBrk="0" hangingPunct="0">
              <a:lnSpc>
                <a:spcPct val="150000"/>
              </a:lnSpc>
              <a:spcBef>
                <a:spcPct val="0"/>
              </a:spcBef>
              <a:spcAft>
                <a:spcPct val="0"/>
              </a:spcAft>
              <a:buClrTx/>
              <a:buSzTx/>
              <a:tabLst>
                <a:tab pos="228600" algn="l"/>
              </a:tabLst>
            </a:pPr>
            <a:r>
              <a:rPr kumimoji="0" lang="ru-RU"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использование системы общеканальной системы сигнализации ОКС№7 ;</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algn="just" defTabSz="914400" rtl="0" eaLnBrk="0" fontAlgn="base" latinLnBrk="0" hangingPunct="0">
              <a:lnSpc>
                <a:spcPct val="150000"/>
              </a:lnSpc>
              <a:spcBef>
                <a:spcPct val="0"/>
              </a:spcBef>
              <a:spcAft>
                <a:spcPct val="0"/>
              </a:spcAft>
              <a:buClrTx/>
              <a:buSzTx/>
              <a:tabLst>
                <a:tab pos="228600" algn="l"/>
              </a:tabLst>
            </a:pPr>
            <a:r>
              <a:rPr kumimoji="0" lang="ru-RU"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предоставление абонентам значительного числа дополнительных видов обслуживания;</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algn="just" defTabSz="914400" rtl="0" eaLnBrk="0" fontAlgn="base" latinLnBrk="0" hangingPunct="0">
              <a:lnSpc>
                <a:spcPct val="150000"/>
              </a:lnSpc>
              <a:spcBef>
                <a:spcPct val="0"/>
              </a:spcBef>
              <a:spcAft>
                <a:spcPct val="0"/>
              </a:spcAft>
              <a:buClrTx/>
              <a:buSzTx/>
              <a:tabLst>
                <a:tab pos="228600" algn="l"/>
              </a:tabLst>
            </a:pPr>
            <a:r>
              <a:rPr kumimoji="0" lang="ru-RU" sz="17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создание на сети центров технической эксплуатации.</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1"/>
          <p:cNvSpPr>
            <a:spLocks noChangeArrowheads="1"/>
          </p:cNvSpPr>
          <p:nvPr/>
        </p:nvSpPr>
        <p:spPr bwMode="auto">
          <a:xfrm>
            <a:off x="395536" y="146164"/>
            <a:ext cx="8208912" cy="6093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61950" algn="just" eaLnBrk="0" fontAlgn="base" hangingPunct="0">
              <a:lnSpc>
                <a:spcPct val="150000"/>
              </a:lnSpc>
              <a:spcBef>
                <a:spcPct val="0"/>
              </a:spcBef>
              <a:spcAft>
                <a:spcPct val="0"/>
              </a:spcAft>
              <a:tabLst>
                <a:tab pos="228600" algn="l"/>
              </a:tabLst>
            </a:pPr>
            <a:r>
              <a:rPr lang="ru-RU" sz="2000" dirty="0">
                <a:solidFill>
                  <a:prstClr val="black"/>
                </a:solidFill>
                <a:latin typeface="Times New Roman" pitchFamily="18" charset="0"/>
                <a:ea typeface="Times New Roman" pitchFamily="18" charset="0"/>
                <a:cs typeface="Times New Roman" pitchFamily="18" charset="0"/>
              </a:rPr>
              <a:t>Структура цифровой сети может быть существенно упрощена по сравнению с аналоговой сетью. Это связано, прежде всего, с тем, что нет никаких жестких ограничений максимальной емкости ЦСК (количества абонентских и соединительных линий), какие существуют для аналоговых станций. Поэтому для построения цифровой сети заданной емкости требуется меньшее количество станций, чем для построения аналоговой сети. </a:t>
            </a:r>
            <a:endPar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R="0" lvl="0" indent="361950" algn="just"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Еще одно важное отличие цифровой сети от аналоговой – отсутствие ограничений на расстояние между станциями и узлами благодаря использованию систем передачи с импульсно-кодовой модуляцией (ИКМ). Это позволяет строить цифровую ГТС как одноуровневую, т. е. без узлов. Станции такой сети могут быть связаны по принципу «каждая с каждой» ИКМ-трактами (рисунок 9) . </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graphicFrame>
        <p:nvGraphicFramePr>
          <p:cNvPr id="885761" name="Object 1"/>
          <p:cNvGraphicFramePr>
            <a:graphicFrameLocks noChangeAspect="1"/>
          </p:cNvGraphicFramePr>
          <p:nvPr>
            <p:extLst>
              <p:ext uri="{D42A27DB-BD31-4B8C-83A1-F6EECF244321}">
                <p14:modId xmlns:p14="http://schemas.microsoft.com/office/powerpoint/2010/main" val="1922743718"/>
              </p:ext>
            </p:extLst>
          </p:nvPr>
        </p:nvGraphicFramePr>
        <p:xfrm>
          <a:off x="214282" y="214290"/>
          <a:ext cx="8534182" cy="6215106"/>
        </p:xfrm>
        <a:graphic>
          <a:graphicData uri="http://schemas.openxmlformats.org/presentationml/2006/ole">
            <mc:AlternateContent xmlns:mc="http://schemas.openxmlformats.org/markup-compatibility/2006">
              <mc:Choice xmlns:v="urn:schemas-microsoft-com:vml" Requires="v">
                <p:oleObj spid="_x0000_s886925" name="Picture" r:id="rId3" imgW="6124575" imgH="4438650" progId="Word.Picture.8">
                  <p:embed/>
                </p:oleObj>
              </mc:Choice>
              <mc:Fallback>
                <p:oleObj name="Picture" r:id="rId3" imgW="6124575" imgH="443865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214290"/>
                        <a:ext cx="8534182" cy="6215106"/>
                      </a:xfrm>
                      <a:prstGeom prst="rect">
                        <a:avLst/>
                      </a:prstGeom>
                      <a:noFill/>
                      <a:extLst/>
                    </p:spPr>
                  </p:pic>
                </p:oleObj>
              </mc:Fallback>
            </mc:AlternateContent>
          </a:graphicData>
        </a:graphic>
      </p:graphicFrame>
      <p:sp>
        <p:nvSpPr>
          <p:cNvPr id="4" name="Прямоугольник 3"/>
          <p:cNvSpPr/>
          <p:nvPr/>
        </p:nvSpPr>
        <p:spPr>
          <a:xfrm>
            <a:off x="2428860" y="6286520"/>
            <a:ext cx="4865434" cy="369332"/>
          </a:xfrm>
          <a:prstGeom prst="rect">
            <a:avLst/>
          </a:prstGeom>
        </p:spPr>
        <p:txBody>
          <a:bodyPr wrap="none">
            <a:spAutoFit/>
          </a:bodyPr>
          <a:lstStyle/>
          <a:p>
            <a:r>
              <a:rPr lang="ru-RU" dirty="0" smtClean="0">
                <a:solidFill>
                  <a:prstClr val="black"/>
                </a:solidFill>
              </a:rPr>
              <a:t>Рисунок 9– Цифровая одноуровневая ГТС</a:t>
            </a:r>
            <a:endParaRPr lang="ru-RU" dirty="0">
              <a:solidFill>
                <a:prstClr val="black"/>
              </a:solidFill>
            </a:endParaRPr>
          </a:p>
        </p:txBody>
      </p:sp>
    </p:spTree>
    <p:extLst>
      <p:ext uri="{BB962C8B-B14F-4D97-AF65-F5344CB8AC3E}">
        <p14:creationId xmlns:p14="http://schemas.microsoft.com/office/powerpoint/2010/main" val="470935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3"/>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568952" cy="4176464"/>
          </a:xfrm>
          <a:prstGeom prst="rect">
            <a:avLst/>
          </a:prstGeom>
          <a:noFill/>
          <a:ln>
            <a:noFill/>
          </a:ln>
        </p:spPr>
      </p:pic>
      <p:graphicFrame>
        <p:nvGraphicFramePr>
          <p:cNvPr id="3" name="Таблица 2"/>
          <p:cNvGraphicFramePr>
            <a:graphicFrameLocks noGrp="1"/>
          </p:cNvGraphicFramePr>
          <p:nvPr>
            <p:extLst>
              <p:ext uri="{D42A27DB-BD31-4B8C-83A1-F6EECF244321}">
                <p14:modId xmlns:p14="http://schemas.microsoft.com/office/powerpoint/2010/main" val="4177573094"/>
              </p:ext>
            </p:extLst>
          </p:nvPr>
        </p:nvGraphicFramePr>
        <p:xfrm>
          <a:off x="730188" y="4509120"/>
          <a:ext cx="7467600" cy="467172"/>
        </p:xfrm>
        <a:graphic>
          <a:graphicData uri="http://schemas.openxmlformats.org/drawingml/2006/table">
            <a:tbl>
              <a:tblPr/>
              <a:tblGrid>
                <a:gridCol w="7467600"/>
              </a:tblGrid>
              <a:tr h="467172">
                <a:tc>
                  <a:txBody>
                    <a:bodyPr/>
                    <a:lstStyle/>
                    <a:p>
                      <a:pPr algn="ctr">
                        <a:spcAft>
                          <a:spcPts val="0"/>
                        </a:spcAft>
                      </a:pPr>
                      <a:r>
                        <a:rPr lang="ru-RU" sz="1800" b="0" dirty="0">
                          <a:solidFill>
                            <a:schemeClr val="tx1"/>
                          </a:solidFill>
                          <a:effectLst/>
                          <a:latin typeface="Times New Roman Tj"/>
                          <a:ea typeface="Courier New"/>
                        </a:rPr>
                        <a:t>Рис. </a:t>
                      </a:r>
                      <a:r>
                        <a:rPr lang="en-US" sz="1800" b="0" dirty="0" smtClean="0">
                          <a:solidFill>
                            <a:schemeClr val="tx1"/>
                          </a:solidFill>
                          <a:effectLst/>
                          <a:latin typeface="Times New Roman Tj"/>
                          <a:ea typeface="Courier New"/>
                        </a:rPr>
                        <a:t>2</a:t>
                      </a:r>
                      <a:r>
                        <a:rPr lang="ru-RU" sz="1800" b="0" dirty="0" smtClean="0">
                          <a:solidFill>
                            <a:schemeClr val="tx1"/>
                          </a:solidFill>
                          <a:effectLst/>
                          <a:latin typeface="Times New Roman Tj"/>
                          <a:ea typeface="Courier New"/>
                        </a:rPr>
                        <a:t>.3</a:t>
                      </a:r>
                      <a:r>
                        <a:rPr lang="ru-RU" sz="1800" b="0" dirty="0">
                          <a:solidFill>
                            <a:schemeClr val="tx1"/>
                          </a:solidFill>
                          <a:effectLst/>
                          <a:latin typeface="Times New Roman Tj"/>
                          <a:ea typeface="Courier New"/>
                        </a:rPr>
                        <a:t>. При</a:t>
                      </a:r>
                      <a:r>
                        <a:rPr lang="ru-RU" sz="1800" b="0" i="0" u="sng" strike="noStrike" spc="0" dirty="0">
                          <a:solidFill>
                            <a:schemeClr val="tx1"/>
                          </a:solidFill>
                          <a:effectLst/>
                          <a:latin typeface="Times New Roman Tj"/>
                          <a:ea typeface="Courier New"/>
                          <a:cs typeface="Times New Roman"/>
                        </a:rPr>
                        <a:t>нци</a:t>
                      </a:r>
                      <a:r>
                        <a:rPr lang="ru-RU" sz="1800" b="0" dirty="0">
                          <a:solidFill>
                            <a:schemeClr val="tx1"/>
                          </a:solidFill>
                          <a:effectLst/>
                          <a:latin typeface="Times New Roman Tj"/>
                          <a:ea typeface="Courier New"/>
                        </a:rPr>
                        <a:t>п ретрансляции</a:t>
                      </a:r>
                      <a:endParaRPr lang="ru-RU" sz="1800" b="0" dirty="0">
                        <a:solidFill>
                          <a:schemeClr val="tx1"/>
                        </a:solidFill>
                        <a:effectLst/>
                        <a:latin typeface="Courier New"/>
                        <a:ea typeface="Courier New"/>
                      </a:endParaRPr>
                    </a:p>
                  </a:txBody>
                  <a:tcPr marL="0" marR="0" marT="0" marB="0">
                    <a:lnL>
                      <a:noFill/>
                    </a:lnL>
                    <a:lnR>
                      <a:noFill/>
                    </a:lnR>
                    <a:lnT>
                      <a:noFill/>
                    </a:lnT>
                    <a:lnB>
                      <a:noFill/>
                    </a:lnB>
                  </a:tcPr>
                </a:tc>
              </a:tr>
            </a:tbl>
          </a:graphicData>
        </a:graphic>
      </p:graphicFrame>
      <p:sp>
        <p:nvSpPr>
          <p:cNvPr id="4" name="Rectangle 1"/>
          <p:cNvSpPr>
            <a:spLocks noChangeArrowheads="1"/>
          </p:cNvSpPr>
          <p:nvPr/>
        </p:nvSpPr>
        <p:spPr bwMode="auto">
          <a:xfrm>
            <a:off x="457200" y="2817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
            </a:r>
            <a:br>
              <a:rPr kumimoji="0" lang="ru-RU" sz="1800" b="0" i="0" u="none" strike="noStrike" cap="none" normalizeH="0" baseline="0" smtClean="0">
                <a:ln>
                  <a:noFill/>
                </a:ln>
                <a:solidFill>
                  <a:schemeClr val="tx1"/>
                </a:solidFill>
                <a:effectLst/>
                <a:latin typeface="Arial" pitchFamily="34" charset="0"/>
              </a:rPr>
            </a:br>
            <a:endParaRPr kumimoji="0" lang="ru-RU" sz="1800" b="0" i="0" u="none" strike="noStrike" cap="none" normalizeH="0" baseline="0" smtClean="0">
              <a:ln>
                <a:noFill/>
              </a:ln>
              <a:solidFill>
                <a:schemeClr val="tx1"/>
              </a:solidFill>
              <a:effectLst/>
              <a:latin typeface="Arial" pitchFamily="34" charset="0"/>
            </a:endParaRPr>
          </a:p>
        </p:txBody>
      </p:sp>
      <p:sp>
        <p:nvSpPr>
          <p:cNvPr id="5" name="Прямоугольник 4"/>
          <p:cNvSpPr/>
          <p:nvPr/>
        </p:nvSpPr>
        <p:spPr>
          <a:xfrm>
            <a:off x="183674" y="4941168"/>
            <a:ext cx="8568952" cy="1754326"/>
          </a:xfrm>
          <a:prstGeom prst="rect">
            <a:avLst/>
          </a:prstGeom>
        </p:spPr>
        <p:txBody>
          <a:bodyPr wrap="square">
            <a:spAutoFit/>
          </a:bodyPr>
          <a:lstStyle/>
          <a:p>
            <a:pPr indent="531813" algn="just">
              <a:lnSpc>
                <a:spcPct val="150000"/>
              </a:lnSpc>
            </a:pPr>
            <a:r>
              <a:rPr lang="ru-RU" dirty="0">
                <a:solidFill>
                  <a:srgbClr val="000000"/>
                </a:solidFill>
                <a:latin typeface="Times New Roman Tj"/>
                <a:ea typeface="Courier New"/>
                <a:cs typeface="Courier New"/>
              </a:rPr>
              <a:t>Из рис. 1.3 видно зачем (почему) нужен полудуплекс (двухчастотный симплекс). Так как ретранслятор непрерывно передает принятые сигналы (дуплекс), то он не может делать это на одной и той же частоте (сигналы передатчика будут тут же приниматься приемником - замкнутый круг). </a:t>
            </a:r>
            <a:endParaRPr lang="ru-RU" dirty="0"/>
          </a:p>
        </p:txBody>
      </p:sp>
    </p:spTree>
    <p:extLst>
      <p:ext uri="{BB962C8B-B14F-4D97-AF65-F5344CB8AC3E}">
        <p14:creationId xmlns:p14="http://schemas.microsoft.com/office/powerpoint/2010/main" val="94011733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424936" cy="3831818"/>
          </a:xfrm>
          <a:prstGeom prst="rect">
            <a:avLst/>
          </a:prstGeom>
        </p:spPr>
        <p:txBody>
          <a:bodyPr wrap="square">
            <a:spAutoFit/>
          </a:bodyPr>
          <a:lstStyle/>
          <a:p>
            <a:pPr lvl="0" indent="361950" algn="just" eaLnBrk="0" fontAlgn="base" hangingPunct="0">
              <a:lnSpc>
                <a:spcPct val="150000"/>
              </a:lnSpc>
              <a:spcBef>
                <a:spcPct val="0"/>
              </a:spcBef>
              <a:spcAft>
                <a:spcPct val="0"/>
              </a:spcAft>
            </a:pPr>
            <a:r>
              <a:rPr lang="ru-RU" dirty="0">
                <a:solidFill>
                  <a:prstClr val="black"/>
                </a:solidFill>
                <a:latin typeface="Times New Roman" pitchFamily="18" charset="0"/>
                <a:ea typeface="Calibri" pitchFamily="34" charset="0"/>
                <a:cs typeface="Times New Roman" pitchFamily="18" charset="0"/>
              </a:rPr>
              <a:t>Эти станции могут использоваться как оконечные или как совмещенные (оконечные и транзитные). Для обмена сигнальными сообщениями при межстанционной связи в сети используется система общеканальной сигнализации ОКС№7. Данная система сигнализации является эффективным транспортным средством, передающим не только сигнальные сообщения пользователей, но и команды управления сетью и данные технической эксплуатации.</a:t>
            </a:r>
            <a:endParaRPr lang="ru-RU" dirty="0">
              <a:solidFill>
                <a:prstClr val="black"/>
              </a:solidFill>
              <a:latin typeface="Times New Roman" pitchFamily="18" charset="0"/>
              <a:cs typeface="Times New Roman" pitchFamily="18" charset="0"/>
            </a:endParaRPr>
          </a:p>
          <a:p>
            <a:pPr lvl="0" indent="361950" algn="just" eaLnBrk="0" fontAlgn="base" hangingPunct="0">
              <a:lnSpc>
                <a:spcPct val="150000"/>
              </a:lnSpc>
              <a:spcBef>
                <a:spcPct val="0"/>
              </a:spcBef>
              <a:spcAft>
                <a:spcPct val="0"/>
              </a:spcAft>
            </a:pPr>
            <a:r>
              <a:rPr lang="ru-RU" dirty="0">
                <a:solidFill>
                  <a:prstClr val="black"/>
                </a:solidFill>
                <a:latin typeface="Times New Roman" pitchFamily="18" charset="0"/>
                <a:ea typeface="Calibri" pitchFamily="34" charset="0"/>
                <a:cs typeface="Times New Roman" pitchFamily="18" charset="0"/>
              </a:rPr>
              <a:t>На цифровой ГТС широко используются концентраторы, так как это позволяет снизить затраты на абонентскую сеть (сеть доступа пользователей к цифровой сети).</a:t>
            </a:r>
            <a:endParaRPr lang="ru-RU"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9012921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5" name="Rectangle 1"/>
          <p:cNvSpPr>
            <a:spLocks noChangeArrowheads="1"/>
          </p:cNvSpPr>
          <p:nvPr/>
        </p:nvSpPr>
        <p:spPr bwMode="auto">
          <a:xfrm>
            <a:off x="166974" y="163860"/>
            <a:ext cx="8509482" cy="66941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ru-RU" sz="1600" b="1" dirty="0" err="1" smtClean="0">
                <a:latin typeface="Times New Roman" pitchFamily="18" charset="0"/>
                <a:ea typeface="Calibri" pitchFamily="34" charset="0"/>
                <a:cs typeface="Times New Roman" pitchFamily="18" charset="0"/>
              </a:rPr>
              <a:t>Лексияи</a:t>
            </a:r>
            <a:r>
              <a:rPr lang="ru-RU" sz="1600" b="1" dirty="0" smtClean="0">
                <a:latin typeface="Times New Roman" pitchFamily="18" charset="0"/>
                <a:ea typeface="Calibri" pitchFamily="34" charset="0"/>
                <a:cs typeface="Times New Roman" pitchFamily="18" charset="0"/>
              </a:rPr>
              <a:t> 10.</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Основные сценарии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цифровизации</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ГТС</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180975" algn="just" defTabSz="914400" rtl="0" eaLnBrk="0" fontAlgn="base" latinLnBrk="0" hangingPunct="0">
              <a:lnSpc>
                <a:spcPct val="15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Можно выделить три базовых сценария внедрения цифровых станций на ГТС («</a:t>
            </a:r>
            <a:r>
              <a:rPr kumimoji="0" lang="ru-RU" sz="15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цифровизации</a:t>
            </a:r>
            <a:r>
              <a:rPr kumimoji="0" lang="ru-RU"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ГТС):</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ru-RU"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поэтапная модернизация ГТС</a:t>
            </a:r>
            <a:r>
              <a:rPr kumimoji="0" lang="en-US"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ru-RU"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разработка оптимальной структуры полностью цифровой ГТС;</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ru-RU"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компромиссный вариант.</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180975" algn="just" defTabSz="914400" rtl="0" eaLnBrk="0" fontAlgn="base" latinLnBrk="0" hangingPunct="0">
              <a:lnSpc>
                <a:spcPct val="15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Поэтапная модернизация ГТС предполагает построение «наложенной сети», суть которой состоит в том, что цифровая телефонная сеть как бы накладывается на существующую аналоговую телефонную сеть, причем между ними существует лишь несколько соединительных трактов. В этом случае не возникает проблем, характерных для смешанной аналогово-цифровой сети. Однако реализация стратегии наложения связана с большими капитальными затратами за сравнительно короткий промежуток времени.</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Существенная особенность данного сценария состоит в том, что  на каждом этапе </a:t>
            </a:r>
            <a:r>
              <a:rPr kumimoji="0" lang="ru-RU" sz="15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цифровизации</a:t>
            </a:r>
            <a:r>
              <a:rPr kumimoji="0" lang="ru-RU"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ГТС решается локальная задача. Например, происходит установка новой АТС в застраиваемом микрорайоне города или заменяется устаревшая коммутационная станция и т.д. В этом случае достаточно сложно определить структурные характеристики будущей полностью цифровой телефонной сети, т.е. число систем коммутации и топологию сети. Второй сценарий подразумевает разработку оптимальной структуры полностью  цифровой ГТС. После чего составляется программа реализации выбранной  структуры сети.</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5" name="Rectangle 1"/>
          <p:cNvSpPr>
            <a:spLocks noChangeArrowheads="1"/>
          </p:cNvSpPr>
          <p:nvPr/>
        </p:nvSpPr>
        <p:spPr bwMode="auto">
          <a:xfrm>
            <a:off x="251520" y="52213"/>
            <a:ext cx="8496944"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361950" algn="just"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Однако при выполнении второго сценария невозможно предвидеть всех факторов развития телефонной сети. Совокупность компромиссных решений между первым и вторым сценариями можно рассматривать как третий сценарий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цифровизации</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ГТС.</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361950" algn="just" defTabSz="914400" rtl="0" eaLnBrk="0" fontAlgn="base" latinLnBrk="0" hangingPunct="0">
              <a:lnSpc>
                <a:spcPct val="15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 поэтапной модернизации ГТС возможны следующие варианты:</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361950" algn="just" defTabSz="914400" rtl="0" eaLnBrk="0" fontAlgn="base" latinLnBrk="0" hangingPunct="0">
              <a:lnSpc>
                <a:spcPct val="15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простая замена старого коммутационного оборудования на цифровое с определенными изменениями в сети абонентского доступа;</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361950" algn="just" defTabSz="914400" rtl="0" eaLnBrk="0" fontAlgn="base" latinLnBrk="0" hangingPunct="0">
              <a:lnSpc>
                <a:spcPct val="15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замена нескольких аналоговых АТС одной цифровой АТС.</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361950" algn="just" defTabSz="914400" rtl="0" eaLnBrk="0" fontAlgn="base" latinLnBrk="0" hangingPunct="0">
              <a:lnSpc>
                <a:spcPct val="15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 качестве критерия целесообразности замены одной аналоговой АТС на цифровую можно использовать емкость устанавливаемой цифровой системы коммутации (ЦСК) с учетом возможности ее расширения при подключении новых абонентов. Часто бывает так, что аналоговая станция, проработавшая более 20 лет, требует замены, а другие аналоговые АТС сети установлены относительно недавно и могут еще работать, как минимум, 10 лет. В такой ситуации никакой критерий, формально определяющий оптимальную емкость цифровой АТС, не может быть использован в реальной практике планирования сети.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568952" cy="6370975"/>
          </a:xfrm>
          <a:prstGeom prst="rect">
            <a:avLst/>
          </a:prstGeom>
        </p:spPr>
        <p:txBody>
          <a:bodyPr wrap="square">
            <a:spAutoFit/>
          </a:bodyPr>
          <a:lstStyle/>
          <a:p>
            <a:pPr lvl="0" indent="361950" algn="just" eaLnBrk="0" fontAlgn="base" hangingPunct="0">
              <a:lnSpc>
                <a:spcPct val="150000"/>
              </a:lnSpc>
              <a:spcBef>
                <a:spcPct val="0"/>
              </a:spcBef>
              <a:spcAft>
                <a:spcPct val="0"/>
              </a:spcAft>
            </a:pPr>
            <a:r>
              <a:rPr lang="ru-RU" sz="1700" dirty="0">
                <a:solidFill>
                  <a:prstClr val="black"/>
                </a:solidFill>
                <a:latin typeface="Times New Roman" pitchFamily="18" charset="0"/>
                <a:ea typeface="Calibri" pitchFamily="34" charset="0"/>
                <a:cs typeface="Times New Roman" pitchFamily="18" charset="0"/>
              </a:rPr>
              <a:t>Чтобы повысить эффективность цифровой АТС небольшой емкости. Заменяющей одну аналоговую станцию, целесообразно использовать в зонах обслуживания остающихся работать аналоговых АТС выносные модули, подключенные к цифровой коммутационной станции. Такое решение позволяет</a:t>
            </a:r>
            <a:r>
              <a:rPr lang="en-US" sz="1700" dirty="0">
                <a:solidFill>
                  <a:prstClr val="black"/>
                </a:solidFill>
                <a:latin typeface="Times New Roman" pitchFamily="18" charset="0"/>
                <a:ea typeface="Calibri" pitchFamily="34" charset="0"/>
                <a:cs typeface="Times New Roman" pitchFamily="18" charset="0"/>
              </a:rPr>
              <a:t>:</a:t>
            </a:r>
          </a:p>
          <a:p>
            <a:pPr lvl="0" indent="361950" algn="just">
              <a:lnSpc>
                <a:spcPct val="150000"/>
              </a:lnSpc>
            </a:pPr>
            <a:r>
              <a:rPr lang="en-US" sz="1700" dirty="0">
                <a:solidFill>
                  <a:prstClr val="black"/>
                </a:solidFill>
                <a:latin typeface="Times New Roman" pitchFamily="18" charset="0"/>
                <a:cs typeface="Times New Roman" pitchFamily="18" charset="0"/>
              </a:rPr>
              <a:t> - </a:t>
            </a:r>
            <a:r>
              <a:rPr lang="ru-RU" sz="1700" dirty="0">
                <a:solidFill>
                  <a:prstClr val="black"/>
                </a:solidFill>
                <a:latin typeface="Times New Roman" pitchFamily="18" charset="0"/>
                <a:cs typeface="Times New Roman" pitchFamily="18" charset="0"/>
              </a:rPr>
              <a:t>расширять ССОП за счет новых групп абонентов, которые ранее не могли быть подключены к аналоговым АТС;</a:t>
            </a:r>
          </a:p>
          <a:p>
            <a:pPr lvl="0" indent="361950" algn="just">
              <a:lnSpc>
                <a:spcPct val="150000"/>
              </a:lnSpc>
            </a:pPr>
            <a:r>
              <a:rPr lang="en-US" sz="1700" dirty="0">
                <a:solidFill>
                  <a:prstClr val="black"/>
                </a:solidFill>
                <a:latin typeface="Times New Roman" pitchFamily="18" charset="0"/>
                <a:cs typeface="Times New Roman" pitchFamily="18" charset="0"/>
              </a:rPr>
              <a:t>- </a:t>
            </a:r>
            <a:r>
              <a:rPr lang="ru-RU" sz="1700" dirty="0">
                <a:solidFill>
                  <a:prstClr val="black"/>
                </a:solidFill>
                <a:latin typeface="Times New Roman" pitchFamily="18" charset="0"/>
                <a:cs typeface="Times New Roman" pitchFamily="18" charset="0"/>
              </a:rPr>
              <a:t>освободить номерную емкость в зонах обслуживания аналоговых АТС, если УПАТС и абоненты ПСК,</a:t>
            </a:r>
            <a:r>
              <a:rPr lang="en-US" sz="1700" dirty="0">
                <a:solidFill>
                  <a:prstClr val="black"/>
                </a:solidFill>
                <a:latin typeface="Times New Roman" pitchFamily="18" charset="0"/>
                <a:cs typeface="Times New Roman" pitchFamily="18" charset="0"/>
              </a:rPr>
              <a:t> </a:t>
            </a:r>
            <a:r>
              <a:rPr lang="ru-RU" sz="1700" dirty="0">
                <a:solidFill>
                  <a:prstClr val="black"/>
                </a:solidFill>
                <a:latin typeface="Times New Roman" pitchFamily="18" charset="0"/>
                <a:cs typeface="Times New Roman" pitchFamily="18" charset="0"/>
              </a:rPr>
              <a:t>подключенные ранее к этим станциям, переключаются на новую цифровую станцию;</a:t>
            </a:r>
          </a:p>
          <a:p>
            <a:pPr lvl="0" algn="just" fontAlgn="base">
              <a:lnSpc>
                <a:spcPct val="150000"/>
              </a:lnSpc>
              <a:spcBef>
                <a:spcPct val="0"/>
              </a:spcBef>
              <a:spcAft>
                <a:spcPct val="0"/>
              </a:spcAft>
            </a:pPr>
            <a:r>
              <a:rPr lang="en-US" sz="1700" dirty="0">
                <a:solidFill>
                  <a:prstClr val="black"/>
                </a:solidFill>
                <a:latin typeface="Times New Roman" pitchFamily="18" charset="0"/>
                <a:cs typeface="Times New Roman" pitchFamily="18" charset="0"/>
              </a:rPr>
              <a:t>- </a:t>
            </a:r>
            <a:r>
              <a:rPr lang="ru-RU" sz="1700" dirty="0">
                <a:solidFill>
                  <a:prstClr val="black"/>
                </a:solidFill>
                <a:latin typeface="Times New Roman" pitchFamily="18" charset="0"/>
                <a:cs typeface="Times New Roman" pitchFamily="18" charset="0"/>
              </a:rPr>
              <a:t>для абонентов УПАТС и выносных модулей, расположенных в зонах обслуживания аналоговых АТС, сделать доступными практически все виды услуг, поддерживаемые новой цифровой станцией</a:t>
            </a:r>
            <a:r>
              <a:rPr lang="ru-RU" sz="1700" dirty="0" smtClean="0">
                <a:solidFill>
                  <a:prstClr val="black"/>
                </a:solidFill>
                <a:latin typeface="Times New Roman" pitchFamily="18" charset="0"/>
                <a:cs typeface="Times New Roman" pitchFamily="18" charset="0"/>
              </a:rPr>
              <a:t>.</a:t>
            </a:r>
            <a:r>
              <a:rPr lang="ru-RU" sz="1700" dirty="0">
                <a:solidFill>
                  <a:prstClr val="black"/>
                </a:solidFill>
                <a:latin typeface="Times New Roman" pitchFamily="18" charset="0"/>
                <a:ea typeface="Calibri" pitchFamily="34" charset="0"/>
                <a:cs typeface="Times New Roman" pitchFamily="18" charset="0"/>
              </a:rPr>
              <a:t> Пример варианта замены одной аналоговой АТС на цифровую станцию показан на рис.</a:t>
            </a:r>
            <a:endParaRPr lang="ru-RU" sz="1700" dirty="0">
              <a:solidFill>
                <a:prstClr val="black"/>
              </a:solidFill>
              <a:latin typeface="Times New Roman" pitchFamily="18" charset="0"/>
              <a:cs typeface="Times New Roman" pitchFamily="18" charset="0"/>
            </a:endParaRPr>
          </a:p>
          <a:p>
            <a:pPr lvl="0" algn="just" eaLnBrk="0" fontAlgn="base" hangingPunct="0">
              <a:lnSpc>
                <a:spcPct val="150000"/>
              </a:lnSpc>
              <a:spcBef>
                <a:spcPct val="0"/>
              </a:spcBef>
              <a:spcAft>
                <a:spcPct val="0"/>
              </a:spcAft>
            </a:pPr>
            <a:r>
              <a:rPr lang="ru-RU" sz="1700" dirty="0">
                <a:solidFill>
                  <a:prstClr val="black"/>
                </a:solidFill>
                <a:latin typeface="Times New Roman" pitchFamily="18" charset="0"/>
                <a:ea typeface="Calibri" pitchFamily="34" charset="0"/>
                <a:cs typeface="Times New Roman" pitchFamily="18" charset="0"/>
              </a:rPr>
              <a:t>   Для реализации данного варианта замены аналоговой АТС на ЦСК в кроссовом оборудовании аналоговых АТС осуществляется подключение этих пяти выносных модулей (ПСЭ) непосредственно к ОПС-1 (рис.</a:t>
            </a:r>
            <a:r>
              <a:rPr lang="en-US" sz="1700" dirty="0">
                <a:solidFill>
                  <a:prstClr val="black"/>
                </a:solidFill>
                <a:latin typeface="Times New Roman" pitchFamily="18" charset="0"/>
                <a:ea typeface="Calibri" pitchFamily="34" charset="0"/>
                <a:cs typeface="Times New Roman" pitchFamily="18" charset="0"/>
              </a:rPr>
              <a:t>4.9</a:t>
            </a:r>
            <a:r>
              <a:rPr lang="ru-RU" sz="1700" dirty="0" smtClean="0">
                <a:solidFill>
                  <a:prstClr val="black"/>
                </a:solidFill>
                <a:latin typeface="Times New Roman" pitchFamily="18" charset="0"/>
                <a:ea typeface="Calibri" pitchFamily="34" charset="0"/>
                <a:cs typeface="Times New Roman" pitchFamily="18" charset="0"/>
              </a:rPr>
              <a:t>)</a:t>
            </a:r>
            <a:r>
              <a:rPr lang="ru-RU" sz="1600" dirty="0" smtClean="0">
                <a:solidFill>
                  <a:prstClr val="black"/>
                </a:solidFill>
                <a:latin typeface="Times New Roman" pitchFamily="18" charset="0"/>
                <a:ea typeface="Calibri" pitchFamily="34" charset="0"/>
                <a:cs typeface="Times New Roman" pitchFamily="18" charset="0"/>
              </a:rPr>
              <a:t> </a:t>
            </a:r>
            <a:endParaRPr lang="ru-RU"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88961305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3" name="Rectangle 1"/>
          <p:cNvSpPr>
            <a:spLocks noChangeArrowheads="1"/>
          </p:cNvSpPr>
          <p:nvPr/>
        </p:nvSpPr>
        <p:spPr bwMode="auto">
          <a:xfrm>
            <a:off x="142844" y="172067"/>
            <a:ext cx="860562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Другим вариантом </a:t>
            </a:r>
            <a:r>
              <a:rPr kumimoji="0" lang="ru-RU"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цифровизации</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ГТС является замена нескольких аналоговых АТС одной цифровой станцией. Этот сценарий использования цифрового коммутационного оборудования служит примером перехода от районированной ГТС к нерайонированной сети</a:t>
            </a:r>
            <a:r>
              <a:rPr kumimoji="0" lang="ru-RU"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Рисунок 2"/>
          <p:cNvPicPr/>
          <p:nvPr/>
        </p:nvPicPr>
        <p:blipFill>
          <a:blip r:embed="rId2" cstate="print"/>
          <a:srcRect/>
          <a:stretch>
            <a:fillRect/>
          </a:stretch>
        </p:blipFill>
        <p:spPr bwMode="auto">
          <a:xfrm>
            <a:off x="952110" y="1484784"/>
            <a:ext cx="7025434" cy="4392488"/>
          </a:xfrm>
          <a:prstGeom prst="rect">
            <a:avLst/>
          </a:prstGeom>
          <a:noFill/>
          <a:ln w="9525">
            <a:noFill/>
            <a:miter lim="800000"/>
            <a:headEnd/>
            <a:tailEnd/>
          </a:ln>
        </p:spPr>
      </p:pic>
      <p:sp>
        <p:nvSpPr>
          <p:cNvPr id="1073154" name="Rectangle 2"/>
          <p:cNvSpPr>
            <a:spLocks noChangeArrowheads="1"/>
          </p:cNvSpPr>
          <p:nvPr/>
        </p:nvSpPr>
        <p:spPr bwMode="auto">
          <a:xfrm>
            <a:off x="142844" y="5979096"/>
            <a:ext cx="8605620" cy="7433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Рис.</a:t>
            </a:r>
            <a:r>
              <a:rPr kumimoji="0" lang="en-US"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a:t>
            </a:r>
            <a:r>
              <a:rPr kumimoji="0" lang="ru-RU" sz="15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.9. Подключение выносных модулей в ОПС-1 из зон обслуживания других РАТС: </a:t>
            </a:r>
            <a:r>
              <a:rPr kumimoji="0" lang="ru-RU" sz="15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ОПС – опорная станция (цифровая АТС); ПСЭ – подстанция электронная (удаленный абонентский модуль)</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285720" y="285728"/>
            <a:ext cx="8643998" cy="5786478"/>
          </a:xfrm>
          <a:prstGeom prst="rect">
            <a:avLst/>
          </a:prstGeom>
          <a:noFill/>
          <a:ln w="9525">
            <a:noFill/>
            <a:miter lim="800000"/>
            <a:headEnd/>
            <a:tailEnd/>
          </a:ln>
        </p:spPr>
      </p:pic>
      <p:sp>
        <p:nvSpPr>
          <p:cNvPr id="1074177" name="Rectangle 1"/>
          <p:cNvSpPr>
            <a:spLocks noChangeArrowheads="1"/>
          </p:cNvSpPr>
          <p:nvPr/>
        </p:nvSpPr>
        <p:spPr bwMode="auto">
          <a:xfrm>
            <a:off x="928662" y="6286520"/>
            <a:ext cx="728664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Рис.</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.10 Структура коммутируемой телефонной сети при использовании выносных модулей</a:t>
            </a:r>
            <a:endParaRPr kumimoji="0" lang="ru-RU" sz="14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1" name="Rectangle 1"/>
          <p:cNvSpPr>
            <a:spLocks noChangeArrowheads="1"/>
          </p:cNvSpPr>
          <p:nvPr/>
        </p:nvSpPr>
        <p:spPr bwMode="auto">
          <a:xfrm>
            <a:off x="187585" y="476672"/>
            <a:ext cx="8487553"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265113" algn="just" defTabSz="914400" rtl="0" eaLnBrk="1" fontAlgn="base" latinLnBrk="0" hangingPunct="1">
              <a:lnSpc>
                <a:spcPct val="15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Процесс замены нескольких аналоговых АТС одной цифровой станцией состоит в следующем:</a:t>
            </a:r>
            <a:endParaRPr kumimoji="0" lang="ru-RU"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265113" algn="just" defTabSz="914400" rtl="0" eaLnBrk="0" fontAlgn="base" latinLnBrk="0" hangingPunct="0">
              <a:lnSpc>
                <a:spcPct val="150000"/>
              </a:lnSpc>
              <a:spcBef>
                <a:spcPct val="0"/>
              </a:spcBef>
              <a:spcAft>
                <a:spcPct val="0"/>
              </a:spcAft>
              <a:buClrTx/>
              <a:buSzTx/>
              <a:buFontTx/>
              <a:buNone/>
              <a:tabLst/>
            </a:pP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заменяется оборудование аналоговой АТС на цифровое. При этом общее число телефонных станций пока не изменяется, но увеличивается емкость ГТС;</a:t>
            </a:r>
            <a:endParaRPr kumimoji="0" lang="ru-RU"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265113" algn="just" defTabSz="914400" rtl="0" eaLnBrk="0" fontAlgn="base" latinLnBrk="0" hangingPunct="0">
              <a:lnSpc>
                <a:spcPct val="150000"/>
              </a:lnSpc>
              <a:spcBef>
                <a:spcPct val="0"/>
              </a:spcBef>
              <a:spcAft>
                <a:spcPct val="0"/>
              </a:spcAft>
              <a:buClrTx/>
              <a:buSzTx/>
              <a:buFontTx/>
              <a:buNone/>
              <a:tabLst/>
            </a:pP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заменяется вторая аналоговая АТС. Для этого в помещении демонтируемой станции устанавливается выносной модуль (концентратор – ПСЭ), который включается в уже действующую цифровую коммутационную станцию (ОПС-1);</a:t>
            </a:r>
            <a:endParaRPr kumimoji="0" lang="ru-RU"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265113" algn="just" defTabSz="914400" rtl="0" eaLnBrk="0" fontAlgn="base" latinLnBrk="0" hangingPunct="0">
              <a:lnSpc>
                <a:spcPct val="150000"/>
              </a:lnSpc>
              <a:spcBef>
                <a:spcPct val="0"/>
              </a:spcBef>
              <a:spcAft>
                <a:spcPct val="0"/>
              </a:spcAft>
              <a:buClrTx/>
              <a:buSzTx/>
              <a:buFontTx/>
              <a:buNone/>
              <a:tabLst/>
            </a:pP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новые группы абонентов подключаются к концентраторам или иным выносным модулям ОПС-1, устанавливаемым в любой точке ГТС.</a:t>
            </a:r>
            <a:endParaRPr kumimoji="0" lang="ru-RU"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265113" algn="just" defTabSz="914400" rtl="0" eaLnBrk="0" fontAlgn="base" latinLnBrk="0" hangingPunct="0">
              <a:lnSpc>
                <a:spcPct val="150000"/>
              </a:lnSpc>
              <a:spcBef>
                <a:spcPct val="0"/>
              </a:spcBef>
              <a:spcAft>
                <a:spcPct val="0"/>
              </a:spcAft>
              <a:buClrTx/>
              <a:buSzTx/>
              <a:buFontTx/>
              <a:buNone/>
              <a:tabLst/>
            </a:pP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Таким образом, происходит расширение емкости ГТС при сокращении числа коммутационных станций. В дальнейшем, при необходимости, на ГТС может быть установлена еще одна или несколько цифровых АТС (рис.</a:t>
            </a:r>
            <a:r>
              <a:rPr kumimoji="0" lang="en-US"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a:t>
            </a: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.11).</a:t>
            </a:r>
            <a:endParaRPr kumimoji="0" lang="en-US"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142844" y="142852"/>
            <a:ext cx="8858312" cy="5929354"/>
          </a:xfrm>
          <a:prstGeom prst="rect">
            <a:avLst/>
          </a:prstGeom>
          <a:noFill/>
          <a:ln w="9525">
            <a:noFill/>
            <a:miter lim="800000"/>
            <a:headEnd/>
            <a:tailEnd/>
          </a:ln>
        </p:spPr>
      </p:pic>
      <p:sp>
        <p:nvSpPr>
          <p:cNvPr id="1076225" name="Rectangle 1"/>
          <p:cNvSpPr>
            <a:spLocks noChangeArrowheads="1"/>
          </p:cNvSpPr>
          <p:nvPr/>
        </p:nvSpPr>
        <p:spPr bwMode="auto">
          <a:xfrm>
            <a:off x="214282" y="6286520"/>
            <a:ext cx="764386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Рис.</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.11. Этапы замены нескольких аналоговых АТС одной ЦСК</a:t>
            </a:r>
            <a:endParaRPr kumimoji="0" lang="ru-RU" sz="14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424936" cy="6038641"/>
          </a:xfrm>
          <a:prstGeom prst="rect">
            <a:avLst/>
          </a:prstGeom>
        </p:spPr>
        <p:txBody>
          <a:bodyPr wrap="square">
            <a:spAutoFit/>
          </a:bodyPr>
          <a:lstStyle/>
          <a:p>
            <a:pPr lvl="0" indent="361950" algn="just" fontAlgn="base">
              <a:lnSpc>
                <a:spcPct val="150000"/>
              </a:lnSpc>
              <a:spcBef>
                <a:spcPct val="0"/>
              </a:spcBef>
              <a:spcAft>
                <a:spcPct val="0"/>
              </a:spcAft>
            </a:pPr>
            <a:r>
              <a:rPr lang="ru-RU" sz="2000" dirty="0">
                <a:solidFill>
                  <a:prstClr val="black"/>
                </a:solidFill>
                <a:latin typeface="Times New Roman" pitchFamily="18" charset="0"/>
                <a:ea typeface="Calibri" pitchFamily="34" charset="0"/>
                <a:cs typeface="Times New Roman" pitchFamily="18" charset="0"/>
              </a:rPr>
              <a:t>На первом этапе заменяется оборудование аналоговой АТС-1 на цифровое оборудование ОПС-1. В дальнейшем ОПС-1 будет расширяться за счет подключения выносных модулей, размещаемых, как правило, в помещении демонтируемых аналоговых АТС. Полученная в результате </a:t>
            </a:r>
            <a:r>
              <a:rPr lang="ru-RU" sz="2000" dirty="0" err="1">
                <a:solidFill>
                  <a:prstClr val="black"/>
                </a:solidFill>
                <a:latin typeface="Times New Roman" pitchFamily="18" charset="0"/>
                <a:ea typeface="Calibri" pitchFamily="34" charset="0"/>
                <a:cs typeface="Times New Roman" pitchFamily="18" charset="0"/>
              </a:rPr>
              <a:t>цифровизации</a:t>
            </a:r>
            <a:r>
              <a:rPr lang="ru-RU" sz="2000" dirty="0">
                <a:solidFill>
                  <a:prstClr val="black"/>
                </a:solidFill>
                <a:latin typeface="Times New Roman" pitchFamily="18" charset="0"/>
                <a:ea typeface="Calibri" pitchFamily="34" charset="0"/>
                <a:cs typeface="Times New Roman" pitchFamily="18" charset="0"/>
              </a:rPr>
              <a:t> структура ГТС позволяет заметно расширить географические границы сети абонентского доступа.</a:t>
            </a:r>
            <a:endParaRPr lang="ru-RU" sz="2000" dirty="0">
              <a:solidFill>
                <a:prstClr val="black"/>
              </a:solidFill>
              <a:latin typeface="Times New Roman" pitchFamily="18" charset="0"/>
              <a:cs typeface="Times New Roman" pitchFamily="18" charset="0"/>
            </a:endParaRPr>
          </a:p>
          <a:p>
            <a:pPr lvl="0" indent="361950" algn="just" eaLnBrk="0" fontAlgn="base" hangingPunct="0">
              <a:lnSpc>
                <a:spcPct val="150000"/>
              </a:lnSpc>
              <a:spcBef>
                <a:spcPct val="0"/>
              </a:spcBef>
              <a:spcAft>
                <a:spcPct val="0"/>
              </a:spcAft>
            </a:pPr>
            <a:r>
              <a:rPr lang="ru-RU" sz="2000" dirty="0" smtClean="0">
                <a:solidFill>
                  <a:prstClr val="black"/>
                </a:solidFill>
                <a:latin typeface="Times New Roman" pitchFamily="18" charset="0"/>
                <a:ea typeface="Calibri" pitchFamily="34" charset="0"/>
                <a:cs typeface="Times New Roman" pitchFamily="18" charset="0"/>
              </a:rPr>
              <a:t>Кроссовое </a:t>
            </a:r>
            <a:r>
              <a:rPr lang="ru-RU" sz="2000" dirty="0">
                <a:solidFill>
                  <a:prstClr val="black"/>
                </a:solidFill>
                <a:latin typeface="Times New Roman" pitchFamily="18" charset="0"/>
                <a:ea typeface="Calibri" pitchFamily="34" charset="0"/>
                <a:cs typeface="Times New Roman" pitchFamily="18" charset="0"/>
              </a:rPr>
              <a:t>оборудование ОПС-1 может рассматриваться как центр транспортной сети. К которому подключатся все кроссы выносных модулей, мультиплексоров или УПАТС.</a:t>
            </a:r>
            <a:endParaRPr lang="ru-RU" sz="2000" dirty="0">
              <a:solidFill>
                <a:prstClr val="black"/>
              </a:solidFill>
              <a:latin typeface="Times New Roman" pitchFamily="18" charset="0"/>
              <a:cs typeface="Times New Roman" pitchFamily="18" charset="0"/>
            </a:endParaRPr>
          </a:p>
          <a:p>
            <a:pPr lvl="0" indent="361950" algn="just" eaLnBrk="0" fontAlgn="base" hangingPunct="0">
              <a:lnSpc>
                <a:spcPct val="150000"/>
              </a:lnSpc>
              <a:spcBef>
                <a:spcPct val="0"/>
              </a:spcBef>
              <a:spcAft>
                <a:spcPct val="0"/>
              </a:spcAft>
            </a:pPr>
            <a:r>
              <a:rPr lang="ru-RU" sz="2000" dirty="0" smtClean="0">
                <a:solidFill>
                  <a:prstClr val="black"/>
                </a:solidFill>
                <a:latin typeface="Times New Roman" pitchFamily="18" charset="0"/>
                <a:ea typeface="Calibri" pitchFamily="34" charset="0"/>
                <a:cs typeface="Times New Roman" pitchFamily="18" charset="0"/>
              </a:rPr>
              <a:t>На </a:t>
            </a:r>
            <a:r>
              <a:rPr lang="ru-RU" sz="2000" dirty="0">
                <a:solidFill>
                  <a:prstClr val="black"/>
                </a:solidFill>
                <a:latin typeface="Times New Roman" pitchFamily="18" charset="0"/>
                <a:ea typeface="Calibri" pitchFamily="34" charset="0"/>
                <a:cs typeface="Times New Roman" pitchFamily="18" charset="0"/>
              </a:rPr>
              <a:t>рис. </a:t>
            </a:r>
            <a:r>
              <a:rPr lang="en-US" sz="2000" dirty="0">
                <a:solidFill>
                  <a:prstClr val="black"/>
                </a:solidFill>
                <a:latin typeface="Times New Roman" pitchFamily="18" charset="0"/>
                <a:ea typeface="Calibri" pitchFamily="34" charset="0"/>
                <a:cs typeface="Times New Roman" pitchFamily="18" charset="0"/>
              </a:rPr>
              <a:t>4</a:t>
            </a:r>
            <a:r>
              <a:rPr lang="ru-RU" sz="2000" dirty="0">
                <a:solidFill>
                  <a:prstClr val="black"/>
                </a:solidFill>
                <a:latin typeface="Times New Roman" pitchFamily="18" charset="0"/>
                <a:ea typeface="Calibri" pitchFamily="34" charset="0"/>
                <a:cs typeface="Times New Roman" pitchFamily="18" charset="0"/>
              </a:rPr>
              <a:t>.12 показана структура ГТС, полученная в результате полной </a:t>
            </a:r>
            <a:r>
              <a:rPr lang="ru-RU" sz="2000" dirty="0" err="1">
                <a:solidFill>
                  <a:prstClr val="black"/>
                </a:solidFill>
                <a:latin typeface="Times New Roman" pitchFamily="18" charset="0"/>
                <a:ea typeface="Calibri" pitchFamily="34" charset="0"/>
                <a:cs typeface="Times New Roman" pitchFamily="18" charset="0"/>
              </a:rPr>
              <a:t>цифровизации</a:t>
            </a:r>
            <a:r>
              <a:rPr lang="ru-RU" sz="2000" dirty="0">
                <a:solidFill>
                  <a:prstClr val="black"/>
                </a:solidFill>
                <a:latin typeface="Times New Roman" pitchFamily="18" charset="0"/>
                <a:ea typeface="Calibri" pitchFamily="34" charset="0"/>
                <a:cs typeface="Times New Roman" pitchFamily="18" charset="0"/>
              </a:rPr>
              <a:t> телефонной сети, для сценария замены нескольких аналоговых АТС одной цифровой коммутационной станцией. Соответствующая ей структура транспортной сети приведена на рис.</a:t>
            </a:r>
            <a:r>
              <a:rPr lang="en-US" sz="2000" dirty="0">
                <a:solidFill>
                  <a:prstClr val="black"/>
                </a:solidFill>
                <a:latin typeface="Times New Roman" pitchFamily="18" charset="0"/>
                <a:ea typeface="Calibri" pitchFamily="34" charset="0"/>
                <a:cs typeface="Times New Roman" pitchFamily="18" charset="0"/>
              </a:rPr>
              <a:t>4</a:t>
            </a:r>
            <a:r>
              <a:rPr lang="ru-RU" sz="2000" dirty="0">
                <a:solidFill>
                  <a:prstClr val="black"/>
                </a:solidFill>
                <a:latin typeface="Times New Roman" pitchFamily="18" charset="0"/>
                <a:ea typeface="Calibri" pitchFamily="34" charset="0"/>
                <a:cs typeface="Times New Roman" pitchFamily="18" charset="0"/>
              </a:rPr>
              <a:t>.13</a:t>
            </a:r>
            <a:endParaRPr lang="ru-RU"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7353720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6737" y="260648"/>
            <a:ext cx="8496944" cy="6038641"/>
          </a:xfrm>
          <a:prstGeom prst="rect">
            <a:avLst/>
          </a:prstGeom>
        </p:spPr>
        <p:txBody>
          <a:bodyPr wrap="square">
            <a:spAutoFit/>
          </a:bodyPr>
          <a:lstStyle/>
          <a:p>
            <a:pPr lvl="0" indent="361950" algn="just" fontAlgn="base">
              <a:lnSpc>
                <a:spcPct val="150000"/>
              </a:lnSpc>
              <a:spcBef>
                <a:spcPct val="0"/>
              </a:spcBef>
              <a:spcAft>
                <a:spcPct val="0"/>
              </a:spcAft>
            </a:pPr>
            <a:r>
              <a:rPr lang="ru-RU" sz="2000" dirty="0">
                <a:solidFill>
                  <a:prstClr val="black"/>
                </a:solidFill>
                <a:latin typeface="Times New Roman" pitchFamily="18" charset="0"/>
                <a:ea typeface="Calibri" pitchFamily="34" charset="0"/>
                <a:cs typeface="Times New Roman" pitchFamily="18" charset="0"/>
              </a:rPr>
              <a:t>На первом этапе заменяется оборудование аналоговой АТС-1 на цифровое оборудование ОПС-1. В дальнейшем ОПС-1 будет расширяться за счет подключения выносных модулей, размещаемых, как правило, в помещении демонтируемых аналоговых АТС. Полученная в результате </a:t>
            </a:r>
            <a:r>
              <a:rPr lang="ru-RU" sz="2000" dirty="0" err="1">
                <a:solidFill>
                  <a:prstClr val="black"/>
                </a:solidFill>
                <a:latin typeface="Times New Roman" pitchFamily="18" charset="0"/>
                <a:ea typeface="Calibri" pitchFamily="34" charset="0"/>
                <a:cs typeface="Times New Roman" pitchFamily="18" charset="0"/>
              </a:rPr>
              <a:t>цифровизации</a:t>
            </a:r>
            <a:r>
              <a:rPr lang="ru-RU" sz="2000" dirty="0">
                <a:solidFill>
                  <a:prstClr val="black"/>
                </a:solidFill>
                <a:latin typeface="Times New Roman" pitchFamily="18" charset="0"/>
                <a:ea typeface="Calibri" pitchFamily="34" charset="0"/>
                <a:cs typeface="Times New Roman" pitchFamily="18" charset="0"/>
              </a:rPr>
              <a:t> структура ГТС позволяет заметно расширить географические границы сети абонентского доступа.</a:t>
            </a:r>
            <a:endParaRPr lang="ru-RU" sz="2000" dirty="0">
              <a:solidFill>
                <a:prstClr val="black"/>
              </a:solidFill>
              <a:latin typeface="Times New Roman" pitchFamily="18" charset="0"/>
              <a:cs typeface="Times New Roman" pitchFamily="18" charset="0"/>
            </a:endParaRPr>
          </a:p>
          <a:p>
            <a:pPr lvl="0" indent="361950" algn="just" eaLnBrk="0" fontAlgn="base" hangingPunct="0">
              <a:lnSpc>
                <a:spcPct val="150000"/>
              </a:lnSpc>
              <a:spcBef>
                <a:spcPct val="0"/>
              </a:spcBef>
              <a:spcAft>
                <a:spcPct val="0"/>
              </a:spcAft>
            </a:pPr>
            <a:r>
              <a:rPr lang="ru-RU" sz="2000" dirty="0" smtClean="0">
                <a:solidFill>
                  <a:prstClr val="black"/>
                </a:solidFill>
                <a:latin typeface="Times New Roman" pitchFamily="18" charset="0"/>
                <a:ea typeface="Calibri" pitchFamily="34" charset="0"/>
                <a:cs typeface="Times New Roman" pitchFamily="18" charset="0"/>
              </a:rPr>
              <a:t>Кроссовое </a:t>
            </a:r>
            <a:r>
              <a:rPr lang="ru-RU" sz="2000" dirty="0">
                <a:solidFill>
                  <a:prstClr val="black"/>
                </a:solidFill>
                <a:latin typeface="Times New Roman" pitchFamily="18" charset="0"/>
                <a:ea typeface="Calibri" pitchFamily="34" charset="0"/>
                <a:cs typeface="Times New Roman" pitchFamily="18" charset="0"/>
              </a:rPr>
              <a:t>оборудование ОПС-1 может рассматриваться как центр транспортной сети. К которому подключатся все кроссы выносных модулей, мультиплексоров или УПАТС.</a:t>
            </a:r>
            <a:endParaRPr lang="ru-RU" sz="2000" dirty="0">
              <a:solidFill>
                <a:prstClr val="black"/>
              </a:solidFill>
              <a:latin typeface="Times New Roman" pitchFamily="18" charset="0"/>
              <a:cs typeface="Times New Roman" pitchFamily="18" charset="0"/>
            </a:endParaRPr>
          </a:p>
          <a:p>
            <a:pPr lvl="0" indent="361950" algn="just" eaLnBrk="0" fontAlgn="base" hangingPunct="0">
              <a:lnSpc>
                <a:spcPct val="150000"/>
              </a:lnSpc>
              <a:spcBef>
                <a:spcPct val="0"/>
              </a:spcBef>
              <a:spcAft>
                <a:spcPct val="0"/>
              </a:spcAft>
            </a:pPr>
            <a:r>
              <a:rPr lang="ru-RU" sz="2000" dirty="0" smtClean="0">
                <a:solidFill>
                  <a:prstClr val="black"/>
                </a:solidFill>
                <a:latin typeface="Times New Roman" pitchFamily="18" charset="0"/>
                <a:ea typeface="Calibri" pitchFamily="34" charset="0"/>
                <a:cs typeface="Times New Roman" pitchFamily="18" charset="0"/>
              </a:rPr>
              <a:t>На </a:t>
            </a:r>
            <a:r>
              <a:rPr lang="ru-RU" sz="2000" dirty="0">
                <a:solidFill>
                  <a:prstClr val="black"/>
                </a:solidFill>
                <a:latin typeface="Times New Roman" pitchFamily="18" charset="0"/>
                <a:ea typeface="Calibri" pitchFamily="34" charset="0"/>
                <a:cs typeface="Times New Roman" pitchFamily="18" charset="0"/>
              </a:rPr>
              <a:t>рис. </a:t>
            </a:r>
            <a:r>
              <a:rPr lang="en-US" sz="2000" dirty="0">
                <a:solidFill>
                  <a:prstClr val="black"/>
                </a:solidFill>
                <a:latin typeface="Times New Roman" pitchFamily="18" charset="0"/>
                <a:ea typeface="Calibri" pitchFamily="34" charset="0"/>
                <a:cs typeface="Times New Roman" pitchFamily="18" charset="0"/>
              </a:rPr>
              <a:t>4</a:t>
            </a:r>
            <a:r>
              <a:rPr lang="ru-RU" sz="2000" dirty="0">
                <a:solidFill>
                  <a:prstClr val="black"/>
                </a:solidFill>
                <a:latin typeface="Times New Roman" pitchFamily="18" charset="0"/>
                <a:ea typeface="Calibri" pitchFamily="34" charset="0"/>
                <a:cs typeface="Times New Roman" pitchFamily="18" charset="0"/>
              </a:rPr>
              <a:t>.12 показана структура ГТС, полученная в результате полной </a:t>
            </a:r>
            <a:r>
              <a:rPr lang="ru-RU" sz="2000" dirty="0" err="1">
                <a:solidFill>
                  <a:prstClr val="black"/>
                </a:solidFill>
                <a:latin typeface="Times New Roman" pitchFamily="18" charset="0"/>
                <a:ea typeface="Calibri" pitchFamily="34" charset="0"/>
                <a:cs typeface="Times New Roman" pitchFamily="18" charset="0"/>
              </a:rPr>
              <a:t>цифровизации</a:t>
            </a:r>
            <a:r>
              <a:rPr lang="ru-RU" sz="2000" dirty="0">
                <a:solidFill>
                  <a:prstClr val="black"/>
                </a:solidFill>
                <a:latin typeface="Times New Roman" pitchFamily="18" charset="0"/>
                <a:ea typeface="Calibri" pitchFamily="34" charset="0"/>
                <a:cs typeface="Times New Roman" pitchFamily="18" charset="0"/>
              </a:rPr>
              <a:t> телефонной сети, для сценария замены нескольких аналоговых АТС одной цифровой коммутационной станцией. Соответствующая ей структура транспортной сети приведена на рис.</a:t>
            </a:r>
            <a:r>
              <a:rPr lang="en-US" sz="2000" dirty="0">
                <a:solidFill>
                  <a:prstClr val="black"/>
                </a:solidFill>
                <a:latin typeface="Times New Roman" pitchFamily="18" charset="0"/>
                <a:ea typeface="Calibri" pitchFamily="34" charset="0"/>
                <a:cs typeface="Times New Roman" pitchFamily="18" charset="0"/>
              </a:rPr>
              <a:t>4</a:t>
            </a:r>
            <a:r>
              <a:rPr lang="ru-RU" sz="2000" dirty="0">
                <a:solidFill>
                  <a:prstClr val="black"/>
                </a:solidFill>
                <a:latin typeface="Times New Roman" pitchFamily="18" charset="0"/>
                <a:ea typeface="Calibri" pitchFamily="34" charset="0"/>
                <a:cs typeface="Times New Roman" pitchFamily="18" charset="0"/>
              </a:rPr>
              <a:t>.13</a:t>
            </a:r>
            <a:endParaRPr lang="ru-RU" sz="2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5940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58847"/>
            <a:ext cx="8352928" cy="6500562"/>
          </a:xfrm>
          <a:prstGeom prst="rect">
            <a:avLst/>
          </a:prstGeom>
        </p:spPr>
        <p:txBody>
          <a:bodyPr wrap="square">
            <a:spAutoFit/>
          </a:bodyPr>
          <a:lstStyle/>
          <a:p>
            <a:pPr indent="723900" algn="just">
              <a:lnSpc>
                <a:spcPct val="150000"/>
              </a:lnSpc>
            </a:pPr>
            <a:r>
              <a:rPr lang="ru-RU" sz="2000" dirty="0">
                <a:solidFill>
                  <a:srgbClr val="000000"/>
                </a:solidFill>
                <a:latin typeface="Times New Roman Tj"/>
                <a:ea typeface="Courier New"/>
                <a:cs typeface="Courier New"/>
              </a:rPr>
              <a:t>Поэтому дуплексный ретранслятор работает на разных частотах, номиналы которых должны отличатся на определенную величину (зависит от оборудования, системы и др.). Соответственно в абонентских радиостанциях должны использоваться те же частоты, но в «перевернутом» виде (приемная частота ретранслятора должна соответствовать передающей у радиостанций и наоборот). Так как у всех абонентских радиостанций одинаковы передающие и приемные частоты, то прямая связь между ними невозможна. Получается, что ретранслятор непрерывно излучает принимаемый сигнал, а в абонентских радиостанциях режим прием/передача должен переключаться. В один момент времени или говорю или слушаю. Чем выше чувствительность и мощность ретранслятора и выше установлены антенны, тем большую зону можно охватить устойчивой радиосвязью. </a:t>
            </a:r>
            <a:endParaRPr lang="ru-RU" sz="2000" dirty="0"/>
          </a:p>
        </p:txBody>
      </p:sp>
    </p:spTree>
    <p:extLst>
      <p:ext uri="{BB962C8B-B14F-4D97-AF65-F5344CB8AC3E}">
        <p14:creationId xmlns:p14="http://schemas.microsoft.com/office/powerpoint/2010/main" val="7095368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214282" y="214290"/>
            <a:ext cx="8715436" cy="6000792"/>
          </a:xfrm>
          <a:prstGeom prst="rect">
            <a:avLst/>
          </a:prstGeom>
          <a:noFill/>
          <a:ln w="9525">
            <a:noFill/>
            <a:miter lim="800000"/>
            <a:headEnd/>
            <a:tailEnd/>
          </a:ln>
        </p:spPr>
      </p:pic>
      <p:sp>
        <p:nvSpPr>
          <p:cNvPr id="1077249" name="Rectangle 1"/>
          <p:cNvSpPr>
            <a:spLocks noChangeArrowheads="1"/>
          </p:cNvSpPr>
          <p:nvPr/>
        </p:nvSpPr>
        <p:spPr bwMode="auto">
          <a:xfrm>
            <a:off x="3083708" y="6361231"/>
            <a:ext cx="297658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Рис. </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.12 . Структура цифровой ГТС</a:t>
            </a:r>
            <a:endParaRPr kumimoji="0" lang="ru-RU" sz="14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214282" y="214290"/>
            <a:ext cx="8786874" cy="5857916"/>
          </a:xfrm>
          <a:prstGeom prst="rect">
            <a:avLst/>
          </a:prstGeom>
          <a:noFill/>
          <a:ln w="9525">
            <a:noFill/>
            <a:miter lim="800000"/>
            <a:headEnd/>
            <a:tailEnd/>
          </a:ln>
        </p:spPr>
      </p:pic>
      <p:sp>
        <p:nvSpPr>
          <p:cNvPr id="1079297" name="Rectangle 1"/>
          <p:cNvSpPr>
            <a:spLocks noChangeArrowheads="1"/>
          </p:cNvSpPr>
          <p:nvPr/>
        </p:nvSpPr>
        <p:spPr bwMode="auto">
          <a:xfrm>
            <a:off x="2975505" y="6289793"/>
            <a:ext cx="3192989"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Рис. </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.13 Структура транспортной сети</a:t>
            </a:r>
            <a:endParaRPr kumimoji="0" lang="ru-RU" sz="14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1"/>
          <p:cNvSpPr>
            <a:spLocks noChangeArrowheads="1"/>
          </p:cNvSpPr>
          <p:nvPr/>
        </p:nvSpPr>
        <p:spPr bwMode="auto">
          <a:xfrm>
            <a:off x="251039" y="404664"/>
            <a:ext cx="8462744" cy="4653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361950" algn="just"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 рис.</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12 в границах зоны прямого питания все АЛ непосредственно включаются в абонентские комплекты ОПС-1. Аналогичная структура включения АЛ используется на участке терминал - абонентский  комплект (АК) выносного модуля (концентратора, мультиплексора или УПАТС). Сами выносные модули могут соединяться с ОПС непосредственно (радиальная схема) или через транзитное оборудование (радиально – узловая схема).</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R="0" lvl="0" indent="361950" algn="just" defTabSz="914400" rtl="0" eaLnBrk="0" fontAlgn="base" latinLnBrk="0" hangingPunct="0">
              <a:lnSpc>
                <a:spcPct val="15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Реализация данной структуры телефонной сети обеспечивается использованием в транспортной сети ЦКУ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DXC</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цифрового кроссового узла и МВК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ADM</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мультиплексора с выделением каналов.</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97" y="116632"/>
            <a:ext cx="8660816" cy="6555641"/>
          </a:xfrm>
          <a:prstGeom prst="rect">
            <a:avLst/>
          </a:prstGeom>
        </p:spPr>
        <p:txBody>
          <a:bodyPr wrap="square">
            <a:spAutoFit/>
          </a:bodyPr>
          <a:lstStyle/>
          <a:p>
            <a:pPr indent="237490" algn="just">
              <a:lnSpc>
                <a:spcPct val="200000"/>
              </a:lnSpc>
              <a:spcAft>
                <a:spcPts val="0"/>
              </a:spcAft>
            </a:pPr>
            <a:r>
              <a:rPr lang="ru-RU" sz="2400" b="1" dirty="0">
                <a:solidFill>
                  <a:srgbClr val="C00000"/>
                </a:solidFill>
                <a:latin typeface="Times New Roman"/>
                <a:ea typeface="Times New Roman"/>
                <a:cs typeface="Times New Roman"/>
              </a:rPr>
              <a:t> </a:t>
            </a:r>
            <a:r>
              <a:rPr lang="ru-RU" sz="2400" b="1" dirty="0">
                <a:solidFill>
                  <a:srgbClr val="C00000"/>
                </a:solidFill>
                <a:latin typeface="Times New Roman" panose="02020603050405020304" pitchFamily="18" charset="0"/>
                <a:ea typeface="Times New Roman"/>
                <a:cs typeface="Times New Roman" panose="02020603050405020304" pitchFamily="18" charset="0"/>
              </a:rPr>
              <a:t>ЛЕКЦИЯ </a:t>
            </a:r>
            <a:r>
              <a:rPr lang="ru-RU" sz="2400" b="1" dirty="0" smtClean="0">
                <a:solidFill>
                  <a:srgbClr val="C00000"/>
                </a:solidFill>
                <a:latin typeface="Times New Roman" panose="02020603050405020304" pitchFamily="18" charset="0"/>
                <a:ea typeface="Times New Roman"/>
                <a:cs typeface="Times New Roman" panose="02020603050405020304" pitchFamily="18" charset="0"/>
              </a:rPr>
              <a:t>11.  </a:t>
            </a:r>
            <a:r>
              <a:rPr lang="ru-RU" sz="2400" b="1" dirty="0">
                <a:solidFill>
                  <a:srgbClr val="C00000"/>
                </a:solidFill>
                <a:latin typeface="Times New Roman" panose="02020603050405020304" pitchFamily="18" charset="0"/>
                <a:ea typeface="Times New Roman"/>
                <a:cs typeface="Times New Roman" panose="02020603050405020304" pitchFamily="18" charset="0"/>
              </a:rPr>
              <a:t>Система нумерации на телефонных </a:t>
            </a:r>
            <a:r>
              <a:rPr lang="ru-RU" sz="2400" b="1" dirty="0" smtClean="0">
                <a:solidFill>
                  <a:srgbClr val="C00000"/>
                </a:solidFill>
                <a:latin typeface="Times New Roman" panose="02020603050405020304" pitchFamily="18" charset="0"/>
                <a:ea typeface="Times New Roman"/>
                <a:cs typeface="Times New Roman" panose="02020603050405020304" pitchFamily="18" charset="0"/>
              </a:rPr>
              <a:t>сетях</a:t>
            </a:r>
            <a:endParaRPr lang="ru-RU" sz="2400" dirty="0">
              <a:solidFill>
                <a:srgbClr val="C00000"/>
              </a:solidFill>
              <a:latin typeface="Times New Roman" panose="02020603050405020304" pitchFamily="18" charset="0"/>
              <a:ea typeface="Times New Roman"/>
              <a:cs typeface="Times New Roman" panose="02020603050405020304" pitchFamily="18" charset="0"/>
            </a:endParaRPr>
          </a:p>
          <a:p>
            <a:pPr algn="just">
              <a:lnSpc>
                <a:spcPct val="150000"/>
              </a:lnSpc>
            </a:pPr>
            <a:r>
              <a:rPr lang="ru-RU" sz="2000" dirty="0" smtClean="0">
                <a:latin typeface="Times New Roman" panose="02020603050405020304" pitchFamily="18" charset="0"/>
                <a:ea typeface="Times New Roman"/>
                <a:cs typeface="Times New Roman" panose="02020603050405020304" pitchFamily="18" charset="0"/>
              </a:rPr>
              <a:t>       </a:t>
            </a:r>
            <a:r>
              <a:rPr lang="ru-RU" sz="1900" dirty="0" smtClean="0">
                <a:latin typeface="Times New Roman" panose="02020603050405020304" pitchFamily="18" charset="0"/>
                <a:ea typeface="Times New Roman"/>
                <a:cs typeface="Times New Roman" panose="02020603050405020304" pitchFamily="18" charset="0"/>
              </a:rPr>
              <a:t>На </a:t>
            </a:r>
            <a:r>
              <a:rPr lang="ru-RU" sz="1900" dirty="0">
                <a:latin typeface="Times New Roman" panose="02020603050405020304" pitchFamily="18" charset="0"/>
                <a:ea typeface="Times New Roman"/>
                <a:cs typeface="Times New Roman" panose="02020603050405020304" pitchFamily="18" charset="0"/>
              </a:rPr>
              <a:t>сети автоматической телефонной связи система нумерации представляет собой совокупность комбинаций десятичных цифр и порядок их набора для образования номера вызываемого абонента. Комбинации цифр передаются от телефонного аппарата посредством дисковых и кнопочных номеронабирателей. Система нумерации должна обеспечивать максимальные удобства абонентам и эффективное использование оборудования телефонных сетей. Поэтому при разработке системы нумерации стремятся уменьшить число набираемых знаков, что, во-первых, ускоряет процесс набора номера, во-вторых, уменьшает время занятия приборов и линий АТС при установлении </a:t>
            </a:r>
            <a:r>
              <a:rPr lang="ru-RU" sz="1900" dirty="0" smtClean="0">
                <a:latin typeface="Times New Roman" panose="02020603050405020304" pitchFamily="18" charset="0"/>
                <a:ea typeface="Times New Roman"/>
                <a:cs typeface="Times New Roman" panose="02020603050405020304" pitchFamily="18" charset="0"/>
              </a:rPr>
              <a:t>соединений.</a:t>
            </a:r>
            <a:r>
              <a:rPr lang="ru-RU" sz="1900" dirty="0">
                <a:solidFill>
                  <a:prstClr val="black"/>
                </a:solidFill>
                <a:latin typeface="Times New Roman"/>
                <a:ea typeface="Times New Roman"/>
                <a:cs typeface="Times New Roman"/>
              </a:rPr>
              <a:t> </a:t>
            </a:r>
            <a:endParaRPr lang="ru-RU" sz="1900" dirty="0" smtClean="0">
              <a:solidFill>
                <a:prstClr val="black"/>
              </a:solidFill>
              <a:latin typeface="Times New Roman"/>
              <a:ea typeface="Times New Roman"/>
              <a:cs typeface="Times New Roman"/>
            </a:endParaRPr>
          </a:p>
          <a:p>
            <a:pPr algn="just">
              <a:lnSpc>
                <a:spcPct val="150000"/>
              </a:lnSpc>
            </a:pPr>
            <a:r>
              <a:rPr lang="ru-RU" sz="1900" dirty="0" smtClean="0">
                <a:solidFill>
                  <a:prstClr val="black"/>
                </a:solidFill>
                <a:latin typeface="Times New Roman"/>
                <a:ea typeface="Times New Roman"/>
                <a:cs typeface="Times New Roman"/>
              </a:rPr>
              <a:t>      Система </a:t>
            </a:r>
            <a:r>
              <a:rPr lang="ru-RU" sz="1900" dirty="0">
                <a:solidFill>
                  <a:prstClr val="black"/>
                </a:solidFill>
                <a:latin typeface="Times New Roman"/>
                <a:ea typeface="Times New Roman"/>
                <a:cs typeface="Times New Roman"/>
              </a:rPr>
              <a:t>нумерации может быть </a:t>
            </a:r>
            <a:r>
              <a:rPr lang="ru-RU" sz="1900" b="1" i="1" dirty="0">
                <a:solidFill>
                  <a:prstClr val="black"/>
                </a:solidFill>
                <a:latin typeface="Times New Roman"/>
                <a:ea typeface="Times New Roman"/>
                <a:cs typeface="Times New Roman"/>
              </a:rPr>
              <a:t>закрытой, открытой и смешанной</a:t>
            </a:r>
            <a:r>
              <a:rPr lang="ru-RU" sz="1900" dirty="0">
                <a:solidFill>
                  <a:prstClr val="black"/>
                </a:solidFill>
                <a:latin typeface="Times New Roman"/>
                <a:ea typeface="Times New Roman"/>
                <a:cs typeface="Times New Roman"/>
              </a:rPr>
              <a:t>. </a:t>
            </a:r>
            <a:br>
              <a:rPr lang="ru-RU" sz="1900" dirty="0">
                <a:solidFill>
                  <a:prstClr val="black"/>
                </a:solidFill>
                <a:latin typeface="Times New Roman"/>
                <a:ea typeface="Times New Roman"/>
                <a:cs typeface="Times New Roman"/>
              </a:rPr>
            </a:br>
            <a:r>
              <a:rPr lang="ru-RU" sz="1900" dirty="0">
                <a:solidFill>
                  <a:prstClr val="black"/>
                </a:solidFill>
                <a:latin typeface="Times New Roman"/>
                <a:ea typeface="Times New Roman"/>
                <a:cs typeface="Times New Roman"/>
              </a:rPr>
              <a:t>В закрытой (единой) системе нумерации соединение с абонентом осуществляется набором одного и того же номера независимо от места расположения вызывающего абонента и маршрута установления соединения. </a:t>
            </a:r>
            <a:endParaRPr lang="ru-RU"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47078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548680"/>
            <a:ext cx="8496944" cy="5909310"/>
          </a:xfrm>
          <a:prstGeom prst="rect">
            <a:avLst/>
          </a:prstGeom>
        </p:spPr>
        <p:txBody>
          <a:bodyPr wrap="square">
            <a:spAutoFit/>
          </a:bodyPr>
          <a:lstStyle/>
          <a:p>
            <a:pPr indent="361950" algn="just">
              <a:lnSpc>
                <a:spcPct val="150000"/>
              </a:lnSpc>
              <a:spcAft>
                <a:spcPts val="0"/>
              </a:spcAft>
            </a:pPr>
            <a:r>
              <a:rPr lang="ru-RU" dirty="0" smtClean="0">
                <a:latin typeface="Times New Roman"/>
                <a:ea typeface="Times New Roman"/>
                <a:cs typeface="Times New Roman"/>
              </a:rPr>
              <a:t>При </a:t>
            </a:r>
            <a:r>
              <a:rPr lang="ru-RU" dirty="0">
                <a:latin typeface="Times New Roman"/>
                <a:ea typeface="Times New Roman"/>
                <a:cs typeface="Times New Roman"/>
              </a:rPr>
              <a:t>этом за каждым абонентом закрепляют определенный номер, единый для всей телефонной сети. В открытой системе нумерации номер вызываемого абонента изменяется в зависимости от места нахождения вызывающего абонента и маршрута установления соединения. В этом случае для вызова абонента одного из пунктов сети вызывающий абонент сначала выбирает маршрут соединения, а затем набирает знаки номера в соответствии с выбранным маршрутом. То есть, другими словами, при открытой системе нумерации набираемый номер зависит от вида соединения (местное, </a:t>
            </a:r>
            <a:r>
              <a:rPr lang="ru-RU" dirty="0" err="1">
                <a:latin typeface="Times New Roman"/>
                <a:ea typeface="Times New Roman"/>
                <a:cs typeface="Times New Roman"/>
              </a:rPr>
              <a:t>зоновое</a:t>
            </a:r>
            <a:r>
              <a:rPr lang="ru-RU" dirty="0">
                <a:latin typeface="Times New Roman"/>
                <a:ea typeface="Times New Roman"/>
                <a:cs typeface="Times New Roman"/>
              </a:rPr>
              <a:t>, междугородное).  На общегосударственной автоматически коммутируемой телефон­ной сети страны принята открытая система нумерации с индексами вы­хода на соответствующую сеть более высокого иерархического уровня - </a:t>
            </a:r>
            <a:r>
              <a:rPr lang="ru-RU" dirty="0" err="1">
                <a:latin typeface="Times New Roman"/>
                <a:ea typeface="Times New Roman"/>
                <a:cs typeface="Times New Roman"/>
              </a:rPr>
              <a:t>зоновую</a:t>
            </a:r>
            <a:r>
              <a:rPr lang="ru-RU" dirty="0">
                <a:latin typeface="Times New Roman"/>
                <a:ea typeface="Times New Roman"/>
                <a:cs typeface="Times New Roman"/>
              </a:rPr>
              <a:t>, междугородную, международную. При связи внутри ГТС при­нята закрытая система нумерации. На СТС часто применяются различ­ные виды открытых систем. В перспективе предполагается использование зак­рытой системы нумерации. </a:t>
            </a:r>
            <a:endParaRPr lang="ru-RU" dirty="0">
              <a:effectLst/>
              <a:latin typeface="Arial"/>
              <a:ea typeface="Times New Roman"/>
              <a:cs typeface="Times New Roman"/>
            </a:endParaRPr>
          </a:p>
        </p:txBody>
      </p:sp>
    </p:spTree>
    <p:extLst>
      <p:ext uri="{BB962C8B-B14F-4D97-AF65-F5344CB8AC3E}">
        <p14:creationId xmlns:p14="http://schemas.microsoft.com/office/powerpoint/2010/main" val="296877103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760" y="14469"/>
            <a:ext cx="9137239" cy="6961649"/>
          </a:xfrm>
          <a:prstGeom prst="rect">
            <a:avLst/>
          </a:prstGeom>
        </p:spPr>
        <p:txBody>
          <a:bodyPr wrap="square">
            <a:spAutoFit/>
          </a:bodyPr>
          <a:lstStyle/>
          <a:p>
            <a:pPr indent="252095" algn="just">
              <a:lnSpc>
                <a:spcPct val="150000"/>
              </a:lnSpc>
              <a:spcAft>
                <a:spcPts val="0"/>
              </a:spcAft>
            </a:pPr>
            <a:r>
              <a:rPr lang="ru-RU" sz="2000" dirty="0">
                <a:latin typeface="Times New Roman" panose="02020603050405020304" pitchFamily="18" charset="0"/>
                <a:ea typeface="Times New Roman"/>
                <a:cs typeface="Times New Roman" panose="02020603050405020304" pitchFamily="18" charset="0"/>
              </a:rPr>
              <a:t>Открытая без индексная система нумерации предполагает набор разного числа цифр при связи на различных уровнях иерархии сети и применяется на СТС. Кроме без индексной системы для СТС могут применяться откры­тые системы с индексами выхода на УС или на ЦС и УС. Внутристанционная связь при этом осуществляется набором трехзначного номера. Закрытая пятизначная система нуме­рации считается перспективной для СТС.</a:t>
            </a:r>
          </a:p>
          <a:p>
            <a:pPr indent="269875" algn="just">
              <a:lnSpc>
                <a:spcPct val="150000"/>
              </a:lnSpc>
              <a:spcAft>
                <a:spcPts val="0"/>
              </a:spcAft>
            </a:pPr>
            <a:r>
              <a:rPr lang="ru-RU" sz="2000" dirty="0">
                <a:latin typeface="Times New Roman" panose="02020603050405020304" pitchFamily="18" charset="0"/>
                <a:ea typeface="Times New Roman"/>
                <a:cs typeface="Times New Roman" panose="02020603050405020304" pitchFamily="18" charset="0"/>
              </a:rPr>
              <a:t>Единая система нумерации обеспечивает возможность установления соединения между любыми двумя абонентами ОАКТС (общегосударственной автоматически коммутируемой телефон­ной сети).</a:t>
            </a:r>
          </a:p>
          <a:p>
            <a:pPr indent="269875" algn="just">
              <a:lnSpc>
                <a:spcPct val="150000"/>
              </a:lnSpc>
              <a:spcAft>
                <a:spcPts val="0"/>
              </a:spcAft>
            </a:pPr>
            <a:r>
              <a:rPr lang="ru-RU" sz="2000" dirty="0">
                <a:latin typeface="Times New Roman" panose="02020603050405020304" pitchFamily="18" charset="0"/>
                <a:ea typeface="Times New Roman"/>
                <a:cs typeface="Times New Roman" panose="02020603050405020304" pitchFamily="18" charset="0"/>
              </a:rPr>
              <a:t>На ОАКТС принят </a:t>
            </a:r>
            <a:r>
              <a:rPr lang="ru-RU" sz="2000" i="1" dirty="0" err="1">
                <a:latin typeface="Times New Roman" panose="02020603050405020304" pitchFamily="18" charset="0"/>
                <a:ea typeface="Times New Roman"/>
                <a:cs typeface="Times New Roman" panose="02020603050405020304" pitchFamily="18" charset="0"/>
              </a:rPr>
              <a:t>зоновый</a:t>
            </a:r>
            <a:r>
              <a:rPr lang="ru-RU" sz="2000" dirty="0">
                <a:latin typeface="Times New Roman" panose="02020603050405020304" pitchFamily="18" charset="0"/>
                <a:ea typeface="Times New Roman"/>
                <a:cs typeface="Times New Roman" panose="02020603050405020304" pitchFamily="18" charset="0"/>
              </a:rPr>
              <a:t> принцип нумерации. Территория бывшего СССР разбита на 171 зону . Обычно территория зоны телефонной нумерации совпадает с территорией области (края и т. п.). Каждой зоне присвоен свой код (АВС). Например, код Москвы – 095, Санкт-Петербурга – 812. В пределах каждой зоны вводится единая 7-значная нумерация, причем каждой 100-тысячной группе номеров присвоен двузначный код (</a:t>
            </a:r>
            <a:r>
              <a:rPr lang="ru-RU" sz="2000" dirty="0" err="1">
                <a:latin typeface="Times New Roman" panose="02020603050405020304" pitchFamily="18" charset="0"/>
                <a:ea typeface="Times New Roman"/>
                <a:cs typeface="Times New Roman" panose="02020603050405020304" pitchFamily="18" charset="0"/>
              </a:rPr>
              <a:t>ab</a:t>
            </a:r>
            <a:r>
              <a:rPr lang="ru-RU" sz="2000" dirty="0">
                <a:latin typeface="Times New Roman" panose="02020603050405020304" pitchFamily="18" charset="0"/>
                <a:ea typeface="Times New Roman"/>
                <a:cs typeface="Times New Roman" panose="02020603050405020304" pitchFamily="18" charset="0"/>
              </a:rPr>
              <a:t>).</a:t>
            </a:r>
            <a:endParaRPr lang="ru-RU" sz="200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414606846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116632"/>
            <a:ext cx="8640960" cy="6618222"/>
          </a:xfrm>
          <a:prstGeom prst="rect">
            <a:avLst/>
          </a:prstGeom>
        </p:spPr>
        <p:txBody>
          <a:bodyPr wrap="square">
            <a:spAutoFit/>
          </a:bodyPr>
          <a:lstStyle/>
          <a:p>
            <a:pPr indent="269875" algn="just">
              <a:lnSpc>
                <a:spcPct val="150000"/>
              </a:lnSpc>
              <a:spcAft>
                <a:spcPts val="0"/>
              </a:spcAft>
            </a:pPr>
            <a:r>
              <a:rPr lang="ru-RU" sz="1900" dirty="0">
                <a:latin typeface="Times New Roman"/>
                <a:ea typeface="Times New Roman"/>
                <a:cs typeface="Times New Roman"/>
              </a:rPr>
              <a:t>Для осуществления </a:t>
            </a:r>
            <a:r>
              <a:rPr lang="ru-RU" sz="1900" i="1" dirty="0">
                <a:latin typeface="Times New Roman"/>
                <a:ea typeface="Times New Roman"/>
                <a:cs typeface="Times New Roman"/>
              </a:rPr>
              <a:t>междугородной телефонной связи</a:t>
            </a:r>
            <a:r>
              <a:rPr lang="ru-RU" sz="1900" dirty="0">
                <a:latin typeface="Times New Roman"/>
                <a:ea typeface="Times New Roman"/>
                <a:cs typeface="Times New Roman"/>
              </a:rPr>
              <a:t> между абонентами разных зон вызывающий абонент должен набрать 10-значный номер вызываемого абонента: </a:t>
            </a:r>
            <a:r>
              <a:rPr lang="ru-RU" sz="1900" dirty="0" err="1">
                <a:latin typeface="Times New Roman"/>
                <a:ea typeface="Times New Roman"/>
                <a:cs typeface="Times New Roman"/>
              </a:rPr>
              <a:t>ABCabxxxxx</a:t>
            </a:r>
            <a:r>
              <a:rPr lang="ru-RU" sz="1900" dirty="0">
                <a:latin typeface="Times New Roman"/>
                <a:ea typeface="Times New Roman"/>
                <a:cs typeface="Times New Roman"/>
              </a:rPr>
              <a:t>. При установлении связи внутри зоны используется 7 цифр этого номера, которые называются 7-значным </a:t>
            </a:r>
            <a:r>
              <a:rPr lang="ru-RU" sz="1900" dirty="0" err="1">
                <a:latin typeface="Times New Roman"/>
                <a:ea typeface="Times New Roman"/>
                <a:cs typeface="Times New Roman"/>
              </a:rPr>
              <a:t>зоновым</a:t>
            </a:r>
            <a:r>
              <a:rPr lang="ru-RU" sz="1900" dirty="0">
                <a:latin typeface="Times New Roman"/>
                <a:ea typeface="Times New Roman"/>
                <a:cs typeface="Times New Roman"/>
              </a:rPr>
              <a:t> номером абонента. В качестве знака "а" не могут использоваться цифры 8 и 0 (8 – индекс выхода на междугородную сеть, 0 – на узел спецслужб (УСС) с сокращенной нумерацией). Емкость </a:t>
            </a:r>
            <a:r>
              <a:rPr lang="ru-RU" sz="1900" dirty="0" err="1">
                <a:latin typeface="Times New Roman"/>
                <a:ea typeface="Times New Roman"/>
                <a:cs typeface="Times New Roman"/>
              </a:rPr>
              <a:t>зоновой</a:t>
            </a:r>
            <a:r>
              <a:rPr lang="ru-RU" sz="1900" dirty="0">
                <a:latin typeface="Times New Roman"/>
                <a:ea typeface="Times New Roman"/>
                <a:cs typeface="Times New Roman"/>
              </a:rPr>
              <a:t> нумерации </a:t>
            </a:r>
            <a:r>
              <a:rPr lang="ru-RU" sz="1900" spc="-20" dirty="0">
                <a:latin typeface="Times New Roman"/>
                <a:ea typeface="Times New Roman"/>
                <a:cs typeface="Times New Roman"/>
              </a:rPr>
              <a:t>ограничивается 80 кодами </a:t>
            </a:r>
            <a:r>
              <a:rPr lang="ru-RU" sz="1900" spc="-20" dirty="0" err="1">
                <a:latin typeface="Times New Roman"/>
                <a:ea typeface="Times New Roman"/>
                <a:cs typeface="Times New Roman"/>
              </a:rPr>
              <a:t>ab</a:t>
            </a:r>
            <a:r>
              <a:rPr lang="ru-RU" sz="1900" spc="-20" dirty="0">
                <a:latin typeface="Times New Roman"/>
                <a:ea typeface="Times New Roman"/>
                <a:cs typeface="Times New Roman"/>
              </a:rPr>
              <a:t>, т. е. восьмьюдесятью 100-тысячными группами или 8 млн</a:t>
            </a:r>
            <a:r>
              <a:rPr lang="ru-RU" sz="1900" dirty="0">
                <a:latin typeface="Times New Roman"/>
                <a:ea typeface="Times New Roman"/>
                <a:cs typeface="Times New Roman"/>
              </a:rPr>
              <a:t> абонентских </a:t>
            </a:r>
            <a:r>
              <a:rPr lang="ru-RU" sz="1900" dirty="0" smtClean="0">
                <a:latin typeface="Times New Roman"/>
                <a:ea typeface="Times New Roman"/>
                <a:cs typeface="Times New Roman"/>
              </a:rPr>
              <a:t>номеров. Для </a:t>
            </a:r>
            <a:r>
              <a:rPr lang="ru-RU" sz="1900" dirty="0">
                <a:latin typeface="Times New Roman"/>
                <a:ea typeface="Times New Roman"/>
                <a:cs typeface="Times New Roman"/>
              </a:rPr>
              <a:t>ГТС в зависимости от их емкости и перспектив развития из общей </a:t>
            </a:r>
            <a:r>
              <a:rPr lang="ru-RU" sz="1900" dirty="0" err="1">
                <a:latin typeface="Times New Roman"/>
                <a:ea typeface="Times New Roman"/>
                <a:cs typeface="Times New Roman"/>
              </a:rPr>
              <a:t>зоновой</a:t>
            </a:r>
            <a:r>
              <a:rPr lang="ru-RU" sz="1900" dirty="0">
                <a:latin typeface="Times New Roman"/>
                <a:ea typeface="Times New Roman"/>
                <a:cs typeface="Times New Roman"/>
              </a:rPr>
              <a:t> нумерации выделяется одна, две и более 100-тысячных групп. Для осуществления соединений в пределах ГТС устанавливается местная 5-, 6- или 7-значная </a:t>
            </a:r>
            <a:r>
              <a:rPr lang="ru-RU" sz="1900" dirty="0" smtClean="0">
                <a:latin typeface="Times New Roman"/>
                <a:ea typeface="Times New Roman"/>
                <a:cs typeface="Times New Roman"/>
              </a:rPr>
              <a:t>нумерация.</a:t>
            </a:r>
            <a:r>
              <a:rPr lang="en-US" sz="1900" dirty="0" smtClean="0">
                <a:latin typeface="Times New Roman"/>
                <a:ea typeface="Times New Roman"/>
                <a:cs typeface="Times New Roman"/>
              </a:rPr>
              <a:t> </a:t>
            </a:r>
            <a:r>
              <a:rPr lang="ru-RU" sz="1900" dirty="0" smtClean="0">
                <a:latin typeface="Times New Roman"/>
                <a:ea typeface="Times New Roman"/>
                <a:cs typeface="Times New Roman"/>
              </a:rPr>
              <a:t>Основной </a:t>
            </a:r>
            <a:r>
              <a:rPr lang="ru-RU" sz="1900" dirty="0">
                <a:latin typeface="Times New Roman"/>
                <a:ea typeface="Times New Roman"/>
                <a:cs typeface="Times New Roman"/>
              </a:rPr>
              <a:t>единицей емкости ГТС является АТС на 10 тысяч номеров, поэтому местный абонентский номер образуется из 4-значного номера в пределах 10-тысячной группы с добавлением станционного кода. Например, </a:t>
            </a:r>
            <a:r>
              <a:rPr lang="ru-RU" sz="1900" dirty="0" err="1">
                <a:latin typeface="Times New Roman"/>
                <a:ea typeface="Times New Roman"/>
                <a:cs typeface="Times New Roman"/>
              </a:rPr>
              <a:t>axxxx</a:t>
            </a:r>
            <a:r>
              <a:rPr lang="ru-RU" sz="1900" dirty="0">
                <a:latin typeface="Times New Roman"/>
                <a:ea typeface="Times New Roman"/>
                <a:cs typeface="Times New Roman"/>
              </a:rPr>
              <a:t>, </a:t>
            </a:r>
            <a:r>
              <a:rPr lang="ru-RU" sz="1900" dirty="0" err="1">
                <a:latin typeface="Times New Roman"/>
                <a:ea typeface="Times New Roman"/>
                <a:cs typeface="Times New Roman"/>
              </a:rPr>
              <a:t>abxxxx</a:t>
            </a:r>
            <a:r>
              <a:rPr lang="ru-RU" sz="1900" dirty="0">
                <a:latin typeface="Times New Roman"/>
                <a:ea typeface="Times New Roman"/>
                <a:cs typeface="Times New Roman"/>
              </a:rPr>
              <a:t>, </a:t>
            </a:r>
            <a:r>
              <a:rPr lang="ru-RU" sz="1900" dirty="0" err="1">
                <a:latin typeface="Times New Roman"/>
                <a:ea typeface="Times New Roman"/>
                <a:cs typeface="Times New Roman"/>
              </a:rPr>
              <a:t>abcxxxx</a:t>
            </a:r>
            <a:r>
              <a:rPr lang="ru-RU" sz="1900" dirty="0">
                <a:latin typeface="Times New Roman"/>
                <a:ea typeface="Times New Roman"/>
                <a:cs typeface="Times New Roman"/>
              </a:rPr>
              <a:t>.</a:t>
            </a:r>
            <a:endParaRPr lang="ru-RU" sz="1900" dirty="0">
              <a:effectLst/>
              <a:latin typeface="Arial"/>
              <a:ea typeface="Times New Roman"/>
              <a:cs typeface="Times New Roman"/>
            </a:endParaRPr>
          </a:p>
        </p:txBody>
      </p:sp>
    </p:spTree>
    <p:extLst>
      <p:ext uri="{BB962C8B-B14F-4D97-AF65-F5344CB8AC3E}">
        <p14:creationId xmlns:p14="http://schemas.microsoft.com/office/powerpoint/2010/main" val="255451437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332656"/>
            <a:ext cx="8496945"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60813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8568952" cy="633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908007"/>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76672"/>
            <a:ext cx="8172400" cy="58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130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2156" y="332656"/>
            <a:ext cx="8352928" cy="6140142"/>
          </a:xfrm>
          <a:prstGeom prst="rect">
            <a:avLst/>
          </a:prstGeom>
        </p:spPr>
        <p:txBody>
          <a:bodyPr wrap="square">
            <a:spAutoFit/>
          </a:bodyPr>
          <a:lstStyle/>
          <a:p>
            <a:pPr marL="12700" marR="12700" indent="527685" algn="just">
              <a:lnSpc>
                <a:spcPct val="150000"/>
              </a:lnSpc>
              <a:spcBef>
                <a:spcPts val="1800"/>
              </a:spcBef>
              <a:spcAft>
                <a:spcPts val="0"/>
              </a:spcAft>
            </a:pPr>
            <a:r>
              <a:rPr lang="ru-RU" dirty="0">
                <a:latin typeface="Times New Roman Tj"/>
                <a:ea typeface="Times New Roman"/>
              </a:rPr>
              <a:t>В том случае если не хватает частот, денег или того и другого (наиболее распространенный случай), то можно обойтись симплексом. В таком случае абонентское оборудование остается тем же, только в нем программируются одинаковые приемные и передающие частоты. А вот в качестве ретранслятора можно использовать обычную абонентскую радиостанцию. Но она не может принимать и передавать одновременно, что, кстати, и не требуется (да и нельзя, как уже рассмотрено выше</a:t>
            </a:r>
            <a:r>
              <a:rPr lang="ru-RU" dirty="0" smtClean="0">
                <a:latin typeface="Times New Roman Tj"/>
                <a:ea typeface="Times New Roman"/>
              </a:rPr>
              <a:t>).</a:t>
            </a:r>
            <a:endParaRPr lang="en-US" dirty="0" smtClean="0">
              <a:latin typeface="Times New Roman Tj"/>
              <a:ea typeface="Times New Roman"/>
            </a:endParaRPr>
          </a:p>
          <a:p>
            <a:pPr marL="12700" marR="12700" indent="527685" algn="just">
              <a:lnSpc>
                <a:spcPct val="150000"/>
              </a:lnSpc>
              <a:spcBef>
                <a:spcPts val="1800"/>
              </a:spcBef>
              <a:spcAft>
                <a:spcPts val="0"/>
              </a:spcAft>
            </a:pPr>
            <a:r>
              <a:rPr lang="ru-RU" dirty="0">
                <a:solidFill>
                  <a:srgbClr val="000000"/>
                </a:solidFill>
                <a:latin typeface="Times New Roman Tj"/>
                <a:ea typeface="Courier New"/>
                <a:cs typeface="Courier New"/>
              </a:rPr>
              <a:t>Для работы такого ретранслятора (его, кстати, обычно называют симплексным) требуется специальное устройство - контроллер симплексного ретранслятора. Устройство представляет собой так называемый цифровой магнитофон, который записывает принимаемое сообщение до тех пор, пока оно присутствует в эфире (или пока не кончится «пленка»). После пропадания сигнала, контроллер переключает радиостанцию в режим передачи, и записанное сообщение воспроизводится в эфире. </a:t>
            </a:r>
            <a:endParaRPr lang="ru-RU" dirty="0">
              <a:effectLst/>
              <a:latin typeface="Times New Roman"/>
              <a:ea typeface="Times New Roman"/>
            </a:endParaRPr>
          </a:p>
        </p:txBody>
      </p:sp>
    </p:spTree>
    <p:extLst>
      <p:ext uri="{BB962C8B-B14F-4D97-AF65-F5344CB8AC3E}">
        <p14:creationId xmlns:p14="http://schemas.microsoft.com/office/powerpoint/2010/main" val="28121789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2656"/>
            <a:ext cx="8208912" cy="637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6795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2005" y="36438"/>
            <a:ext cx="8286419" cy="1015663"/>
          </a:xfrm>
          <a:prstGeom prst="rect">
            <a:avLst/>
          </a:prstGeom>
        </p:spPr>
        <p:txBody>
          <a:bodyPr wrap="square">
            <a:spAutoFit/>
          </a:bodyPr>
          <a:lstStyle/>
          <a:p>
            <a:pPr marR="0" lvl="0" indent="361950" defTabSz="914400" eaLnBrk="1" fontAlgn="auto" latinLnBrk="0" hangingPunct="1">
              <a:lnSpc>
                <a:spcPct val="150000"/>
              </a:lnSpc>
              <a:spcBef>
                <a:spcPts val="0"/>
              </a:spcBef>
              <a:spcAft>
                <a:spcPts val="0"/>
              </a:spcAft>
              <a:buClrTx/>
              <a:buSzTx/>
              <a:buFontTx/>
              <a:buNone/>
              <a:tabLst/>
              <a:defRPr/>
            </a:pPr>
            <a:r>
              <a:rPr lang="ru-RU" altLang="ru-RU" sz="2000" b="1" kern="0" dirty="0" err="1" smtClean="0">
                <a:solidFill>
                  <a:srgbClr val="C00000"/>
                </a:solidFill>
                <a:latin typeface="Times New Roman" pitchFamily="18" charset="0"/>
                <a:cs typeface="Times New Roman" panose="02020603050405020304" pitchFamily="18" charset="0"/>
              </a:rPr>
              <a:t>Лексияи</a:t>
            </a:r>
            <a:r>
              <a:rPr lang="ru-RU" altLang="ru-RU" sz="2000" b="1" kern="0" dirty="0" smtClean="0">
                <a:solidFill>
                  <a:srgbClr val="C00000"/>
                </a:solidFill>
                <a:latin typeface="Times New Roman" pitchFamily="18" charset="0"/>
                <a:cs typeface="Times New Roman" panose="02020603050405020304" pitchFamily="18" charset="0"/>
              </a:rPr>
              <a:t> 12. </a:t>
            </a:r>
            <a:r>
              <a:rPr kumimoji="0" lang="ru-RU" altLang="ru-RU" sz="2000" b="1" i="0" u="none" strike="noStrike" kern="0" cap="none" spc="0" normalizeH="0" baseline="0" noProof="0" dirty="0" smtClean="0">
                <a:ln>
                  <a:noFill/>
                </a:ln>
                <a:solidFill>
                  <a:srgbClr val="C00000"/>
                </a:solidFill>
                <a:effectLst/>
                <a:uLnTx/>
                <a:uFillTx/>
                <a:latin typeface="Times New Roman" pitchFamily="18" charset="0"/>
                <a:cs typeface="Times New Roman" panose="02020603050405020304" pitchFamily="18" charset="0"/>
              </a:rPr>
              <a:t>«Сети звукового и телевизионного вещания»</a:t>
            </a:r>
          </a:p>
          <a:p>
            <a:pPr marR="0" lvl="0" indent="361950" defTabSz="914400" eaLnBrk="1" fontAlgn="auto" latinLnBrk="0" hangingPunct="1">
              <a:lnSpc>
                <a:spcPct val="150000"/>
              </a:lnSpc>
              <a:spcBef>
                <a:spcPts val="0"/>
              </a:spcBef>
              <a:spcAft>
                <a:spcPts val="0"/>
              </a:spcAft>
              <a:buClrTx/>
              <a:buSzTx/>
              <a:buFontTx/>
              <a:buNone/>
              <a:tabLst/>
              <a:defRPr/>
            </a:pPr>
            <a:r>
              <a:rPr lang="ru-RU" altLang="ru-RU" sz="2000" b="1" kern="0" dirty="0">
                <a:solidFill>
                  <a:srgbClr val="C00000"/>
                </a:solidFill>
                <a:latin typeface="Times New Roman" pitchFamily="18" charset="0"/>
                <a:cs typeface="Times New Roman" panose="02020603050405020304" pitchFamily="18" charset="0"/>
              </a:rPr>
              <a:t> </a:t>
            </a:r>
            <a:r>
              <a:rPr lang="ru-RU" altLang="ru-RU" sz="2000" b="1" i="1" kern="0" dirty="0" smtClean="0">
                <a:solidFill>
                  <a:srgbClr val="C00000"/>
                </a:solidFill>
                <a:latin typeface="Times New Roman" pitchFamily="18" charset="0"/>
                <a:cs typeface="Times New Roman" panose="02020603050405020304" pitchFamily="18" charset="0"/>
              </a:rPr>
              <a:t>12.1 Сеть звуковое вещание</a:t>
            </a:r>
            <a:endParaRPr kumimoji="0" lang="ru-RU" sz="2000" b="0" i="1"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51520" y="1052101"/>
            <a:ext cx="8352928" cy="5355312"/>
          </a:xfrm>
          <a:prstGeom prst="rect">
            <a:avLst/>
          </a:prstGeom>
        </p:spPr>
        <p:txBody>
          <a:bodyPr wrap="square">
            <a:spAutoFit/>
          </a:bodyPr>
          <a:lstStyle/>
          <a:p>
            <a:pPr indent="361950" algn="just">
              <a:lnSpc>
                <a:spcPct val="150000"/>
              </a:lnSpc>
            </a:pPr>
            <a:r>
              <a:rPr lang="ru-RU" b="1" dirty="0">
                <a:latin typeface="Times New Roman"/>
                <a:ea typeface="Times New Roman"/>
                <a:cs typeface="Times New Roman"/>
              </a:rPr>
              <a:t> </a:t>
            </a:r>
            <a:r>
              <a:rPr lang="ru-RU" sz="1900" b="1" dirty="0">
                <a:latin typeface="Times New Roman"/>
                <a:ea typeface="Times New Roman"/>
                <a:cs typeface="Times New Roman"/>
              </a:rPr>
              <a:t>Система звукового вещания (3В)</a:t>
            </a:r>
            <a:r>
              <a:rPr lang="ru-RU" sz="1900" dirty="0">
                <a:latin typeface="Times New Roman"/>
                <a:ea typeface="Times New Roman"/>
                <a:cs typeface="Times New Roman"/>
              </a:rPr>
              <a:t> представляет собой организационно-технический комплекс, обеспечивающий формирование 	 передачу звуковой информации общего назначения широкому кругу территориально рассредоточенных абонентов (слушателей).   Программы 3В представляют собой совокупность передач, составленных по определенному плану и имеющих определенную направленность. </a:t>
            </a:r>
            <a:r>
              <a:rPr lang="ru-RU" sz="1900" b="1" dirty="0">
                <a:latin typeface="Times New Roman"/>
                <a:ea typeface="Times New Roman"/>
                <a:cs typeface="Times New Roman"/>
              </a:rPr>
              <a:t>Передача</a:t>
            </a:r>
            <a:r>
              <a:rPr lang="ru-RU" sz="1900" dirty="0">
                <a:latin typeface="Times New Roman"/>
                <a:ea typeface="Times New Roman"/>
                <a:cs typeface="Times New Roman"/>
              </a:rPr>
              <a:t>  –  это законченная в тематическом отношении информация, адресованная широкому кругу абонентов. Система 3В построена таким образом, чтобы обеспечивать повсеместное распространение программ в удобное для слушателей время. Система звукового вещания (его техническая база) состоит из следующих функциональных частей – трактов: формирования программ; первичного и вторичного распределения программ; приема программ.</a:t>
            </a:r>
            <a:endParaRPr lang="ru-RU" sz="1900" dirty="0"/>
          </a:p>
        </p:txBody>
      </p:sp>
    </p:spTree>
    <p:extLst>
      <p:ext uri="{BB962C8B-B14F-4D97-AF65-F5344CB8AC3E}">
        <p14:creationId xmlns:p14="http://schemas.microsoft.com/office/powerpoint/2010/main" val="122078678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3" y="117693"/>
            <a:ext cx="8568952" cy="6740307"/>
          </a:xfrm>
          <a:prstGeom prst="rect">
            <a:avLst/>
          </a:prstGeom>
        </p:spPr>
        <p:txBody>
          <a:bodyPr wrap="square">
            <a:spAutoFit/>
          </a:bodyPr>
          <a:lstStyle/>
          <a:p>
            <a:pPr indent="269875" algn="just">
              <a:lnSpc>
                <a:spcPct val="150000"/>
              </a:lnSpc>
              <a:spcAft>
                <a:spcPts val="0"/>
              </a:spcAft>
            </a:pPr>
            <a:r>
              <a:rPr lang="ru-RU" b="1" dirty="0">
                <a:latin typeface="Times New Roman"/>
                <a:ea typeface="Times New Roman"/>
                <a:cs typeface="Times New Roman"/>
              </a:rPr>
              <a:t>Тракты формирования программ (ТФП)</a:t>
            </a:r>
            <a:r>
              <a:rPr lang="ru-RU" dirty="0">
                <a:latin typeface="Times New Roman"/>
                <a:ea typeface="Times New Roman"/>
                <a:cs typeface="Times New Roman"/>
              </a:rPr>
              <a:t> звукового вещания подразделяются на головной (</a:t>
            </a:r>
            <a:r>
              <a:rPr lang="ru-RU" dirty="0" smtClean="0">
                <a:latin typeface="Times New Roman"/>
                <a:ea typeface="Times New Roman"/>
                <a:cs typeface="Times New Roman"/>
              </a:rPr>
              <a:t>Душанбе) республиканские </a:t>
            </a:r>
            <a:r>
              <a:rPr lang="ru-RU" dirty="0">
                <a:latin typeface="Times New Roman"/>
                <a:ea typeface="Times New Roman"/>
                <a:cs typeface="Times New Roman"/>
              </a:rPr>
              <a:t>(столицы республик) и местные (областные и райцентры). В ТФП осуществляются процессы подготовки и выпуска программ 3В, их тиражирование, коммутация по входам соединительных линий к трактам распределения программ, контроль параметров качества, обеспечение надежности функционирования всего комплекса оборудования. Состав оборудования ТФП определяется числом и объемами создаваемых программ 3В. Технические средства ТФП входят в состав радио домов. Аппаратно-студийный комплекс АСК, входящий в ТФП помимо центральной аппаратной содержит большое число других аппаратных: студийные, записи, монтажные и радиовещательные. Аппаратно-студийные комплексы оборудованы микрофонами, усилителями, магнитофонами, пультами звукорежиссеров, контрольно-измерительной аппаратурой и аппаратурой коммутации и распределения программ 3В.</a:t>
            </a:r>
            <a:endParaRPr lang="ru-RU" dirty="0">
              <a:latin typeface="Arial"/>
              <a:ea typeface="Times New Roman"/>
              <a:cs typeface="Times New Roman"/>
            </a:endParaRPr>
          </a:p>
          <a:p>
            <a:pPr indent="269875" algn="just">
              <a:lnSpc>
                <a:spcPct val="150000"/>
              </a:lnSpc>
              <a:spcAft>
                <a:spcPts val="0"/>
              </a:spcAft>
            </a:pPr>
            <a:r>
              <a:rPr lang="ru-RU" dirty="0">
                <a:latin typeface="Times New Roman"/>
                <a:ea typeface="Times New Roman"/>
                <a:cs typeface="Times New Roman"/>
              </a:rPr>
              <a:t>     Местные ТФП, имеющие малый объем местного вещания, содержат значительно меньшее число аппаратных, а функции центральной аппаратной чаще всего выполняет радиовещательная аппаратная. </a:t>
            </a:r>
            <a:endParaRPr lang="ru-RU" dirty="0">
              <a:effectLst/>
              <a:latin typeface="Arial"/>
              <a:ea typeface="Times New Roman"/>
              <a:cs typeface="Times New Roman"/>
            </a:endParaRPr>
          </a:p>
        </p:txBody>
      </p:sp>
    </p:spTree>
    <p:extLst>
      <p:ext uri="{BB962C8B-B14F-4D97-AF65-F5344CB8AC3E}">
        <p14:creationId xmlns:p14="http://schemas.microsoft.com/office/powerpoint/2010/main" val="1683770528"/>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0648"/>
            <a:ext cx="8640960" cy="6643357"/>
          </a:xfrm>
          <a:prstGeom prst="rect">
            <a:avLst/>
          </a:prstGeom>
        </p:spPr>
        <p:txBody>
          <a:bodyPr wrap="square">
            <a:spAutoFit/>
          </a:bodyPr>
          <a:lstStyle/>
          <a:p>
            <a:pPr indent="269875" algn="just">
              <a:lnSpc>
                <a:spcPct val="150000"/>
              </a:lnSpc>
              <a:spcAft>
                <a:spcPts val="0"/>
              </a:spcAft>
            </a:pPr>
            <a:r>
              <a:rPr lang="ru-RU" b="1" dirty="0">
                <a:latin typeface="Times New Roman"/>
                <a:ea typeface="Times New Roman"/>
                <a:cs typeface="Times New Roman"/>
              </a:rPr>
              <a:t>Тракт первичного распределения программ 3В</a:t>
            </a:r>
            <a:r>
              <a:rPr lang="ru-RU" dirty="0">
                <a:latin typeface="Times New Roman"/>
                <a:ea typeface="Times New Roman"/>
                <a:cs typeface="Times New Roman"/>
              </a:rPr>
              <a:t> представляет собой организационно-технический комплекс, в состав которого входят собственно сеть распределения программ звукового вещания, а также системы оперативно-технического управления и обслуживания этой сети.</a:t>
            </a:r>
            <a:endParaRPr lang="ru-RU" sz="2000" dirty="0">
              <a:latin typeface="Arial"/>
              <a:ea typeface="Times New Roman"/>
              <a:cs typeface="Times New Roman"/>
            </a:endParaRPr>
          </a:p>
          <a:p>
            <a:pPr indent="269875" algn="just">
              <a:lnSpc>
                <a:spcPct val="150000"/>
              </a:lnSpc>
              <a:spcAft>
                <a:spcPts val="0"/>
              </a:spcAft>
            </a:pPr>
            <a:r>
              <a:rPr lang="ru-RU" dirty="0" smtClean="0">
                <a:latin typeface="Times New Roman"/>
                <a:ea typeface="Times New Roman"/>
                <a:cs typeface="Times New Roman"/>
              </a:rPr>
              <a:t>Сеть </a:t>
            </a:r>
            <a:r>
              <a:rPr lang="ru-RU" dirty="0">
                <a:latin typeface="Times New Roman"/>
                <a:ea typeface="Times New Roman"/>
                <a:cs typeface="Times New Roman"/>
              </a:rPr>
              <a:t>распределения программ 3В состоит из совокупности каналов звукового вещания, организованных в системах передачи первичной сети (наземных кабельных и радиорелейных; спутниковых). Сеть делится на магистральную, внутризоновую и местную. Магистральная сеть в вещательных зонах М, Г и В организуется, кроме того, еще по региональному принципу. Регион представляет собой объединение нескольких </a:t>
            </a:r>
            <a:r>
              <a:rPr lang="ru-RU" dirty="0" smtClean="0">
                <a:latin typeface="Times New Roman"/>
                <a:ea typeface="Times New Roman"/>
                <a:cs typeface="Times New Roman"/>
              </a:rPr>
              <a:t> </a:t>
            </a:r>
            <a:r>
              <a:rPr lang="ru-RU" dirty="0">
                <a:latin typeface="Times New Roman"/>
                <a:ea typeface="Times New Roman"/>
                <a:cs typeface="Times New Roman"/>
              </a:rPr>
              <a:t>краев, областей по признакам административно-экономических связей, принадлежности к одной вещательной зоне, структуры магистральной первичной сети. Центры регионов обычно совмещаются с крупными автоматизированными узлами коммутации на первичной сети. При региональном принципе построения магистральной сети программы 3В распределяются от Душанбе через центры регионов ЦР к областным центрам ОЦ каждого региона.</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        </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97491691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8120" y="476672"/>
            <a:ext cx="8496944" cy="5576078"/>
          </a:xfrm>
          <a:prstGeom prst="rect">
            <a:avLst/>
          </a:prstGeom>
        </p:spPr>
        <p:txBody>
          <a:bodyPr wrap="square">
            <a:spAutoFit/>
          </a:bodyPr>
          <a:lstStyle/>
          <a:p>
            <a:pPr indent="361950" algn="just">
              <a:lnSpc>
                <a:spcPct val="150000"/>
              </a:lnSpc>
            </a:pPr>
            <a:r>
              <a:rPr lang="ru-RU" dirty="0">
                <a:solidFill>
                  <a:prstClr val="black"/>
                </a:solidFill>
                <a:latin typeface="Times New Roman"/>
                <a:ea typeface="Times New Roman"/>
                <a:cs typeface="Times New Roman"/>
              </a:rPr>
              <a:t> </a:t>
            </a:r>
            <a:r>
              <a:rPr lang="ru-RU" sz="2000" dirty="0">
                <a:solidFill>
                  <a:prstClr val="black"/>
                </a:solidFill>
                <a:latin typeface="Times New Roman"/>
                <a:ea typeface="Times New Roman"/>
                <a:cs typeface="Times New Roman"/>
              </a:rPr>
              <a:t>Внутризоновая сеть строится по радиальному принципу, при котором программы 3В распределяются от ОЦ к пунктам установки радиопередающих станций (РПС) и районным центрам каждой области. Местная сеть распределения программ 3В организуется также по радиальному принципу. По местной сети программы звукового вещания распределяются от ОЦ до сельских станций проводного вещания</a:t>
            </a:r>
            <a:r>
              <a:rPr lang="ru-RU" sz="2000" dirty="0" smtClean="0">
                <a:solidFill>
                  <a:prstClr val="black"/>
                </a:solidFill>
                <a:latin typeface="Times New Roman"/>
                <a:ea typeface="Times New Roman"/>
                <a:cs typeface="Times New Roman"/>
              </a:rPr>
              <a:t>.</a:t>
            </a:r>
          </a:p>
          <a:p>
            <a:pPr indent="361950" algn="just">
              <a:lnSpc>
                <a:spcPct val="150000"/>
              </a:lnSpc>
            </a:pPr>
            <a:r>
              <a:rPr lang="ru-RU" sz="2000" dirty="0">
                <a:solidFill>
                  <a:prstClr val="black"/>
                </a:solidFill>
                <a:latin typeface="Times New Roman"/>
                <a:ea typeface="Times New Roman"/>
                <a:cs typeface="Times New Roman"/>
              </a:rPr>
              <a:t>Изложенные выше принципы организации сети распределения программ 3В характерны для случаев, когда используются наземные системы передачи  –  кабельные и радиорелейные. В спутниковых системах передачи возможна организация сквозных каналов распределения программ 3В, по которым они непосредственно из Душанбе  будут подаваться к РПС или системам проводного вещания.</a:t>
            </a:r>
            <a:endParaRPr lang="ru-RU" sz="2000" dirty="0"/>
          </a:p>
        </p:txBody>
      </p:sp>
    </p:spTree>
    <p:extLst>
      <p:ext uri="{BB962C8B-B14F-4D97-AF65-F5344CB8AC3E}">
        <p14:creationId xmlns:p14="http://schemas.microsoft.com/office/powerpoint/2010/main" val="228418504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19" y="332656"/>
            <a:ext cx="8496945" cy="5170646"/>
          </a:xfrm>
          <a:prstGeom prst="rect">
            <a:avLst/>
          </a:prstGeom>
        </p:spPr>
        <p:txBody>
          <a:bodyPr wrap="square">
            <a:spAutoFit/>
          </a:bodyPr>
          <a:lstStyle/>
          <a:p>
            <a:pPr indent="361950" algn="just">
              <a:lnSpc>
                <a:spcPct val="150000"/>
              </a:lnSpc>
              <a:spcAft>
                <a:spcPts val="0"/>
              </a:spcAft>
            </a:pPr>
            <a:r>
              <a:rPr lang="ru-RU" sz="2000" dirty="0" smtClean="0">
                <a:latin typeface="Times New Roman"/>
                <a:ea typeface="Times New Roman"/>
                <a:cs typeface="Times New Roman"/>
              </a:rPr>
              <a:t>Спутниковые </a:t>
            </a:r>
            <a:r>
              <a:rPr lang="ru-RU" sz="2000" dirty="0">
                <a:latin typeface="Times New Roman"/>
                <a:ea typeface="Times New Roman"/>
                <a:cs typeface="Times New Roman"/>
              </a:rPr>
              <a:t>системы включают в свой состав одновременно магистральный, внутризоновый и местные каналы распределения программ звукового </a:t>
            </a:r>
            <a:r>
              <a:rPr lang="ru-RU" sz="2000" dirty="0" smtClean="0">
                <a:latin typeface="Times New Roman"/>
                <a:ea typeface="Times New Roman"/>
                <a:cs typeface="Times New Roman"/>
              </a:rPr>
              <a:t>вещания. Наземная </a:t>
            </a:r>
            <a:r>
              <a:rPr lang="ru-RU" sz="2000" dirty="0">
                <a:latin typeface="Times New Roman"/>
                <a:ea typeface="Times New Roman"/>
                <a:cs typeface="Times New Roman"/>
              </a:rPr>
              <a:t>сеть каналов звукового вещания построена по радиально - узловому принципу. Весь процесс организации звукового вещания условна можно разделить на три этапа. Первый этап – формирование программ. Второй этап – передача программ от пункта их формирования (радиостудии) до вещательных радиопередающих станций и узлов проводного вещания. Разветвление каналов происходит на специальных узлах распределения. Третий этап – доведение программ до слушателей. Схема организации сети звукового вешания представлена на рис. </a:t>
            </a:r>
            <a:r>
              <a:rPr lang="en-US" sz="2000" dirty="0">
                <a:latin typeface="Times New Roman"/>
                <a:ea typeface="Times New Roman"/>
                <a:cs typeface="Times New Roman"/>
              </a:rPr>
              <a:t>6.4</a:t>
            </a:r>
            <a:endParaRPr lang="ru-RU" sz="2000" dirty="0"/>
          </a:p>
        </p:txBody>
      </p:sp>
    </p:spTree>
    <p:extLst>
      <p:ext uri="{BB962C8B-B14F-4D97-AF65-F5344CB8AC3E}">
        <p14:creationId xmlns:p14="http://schemas.microsoft.com/office/powerpoint/2010/main" val="112039987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60648"/>
            <a:ext cx="9019728"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07504" y="5650216"/>
            <a:ext cx="8856984" cy="1047979"/>
          </a:xfrm>
          <a:prstGeom prst="rect">
            <a:avLst/>
          </a:prstGeom>
        </p:spPr>
        <p:txBody>
          <a:bodyPr wrap="square">
            <a:spAutoFit/>
          </a:bodyPr>
          <a:lstStyle/>
          <a:p>
            <a:pPr indent="269875" algn="just">
              <a:lnSpc>
                <a:spcPct val="115000"/>
              </a:lnSpc>
              <a:spcAft>
                <a:spcPts val="0"/>
              </a:spcAft>
            </a:pPr>
            <a:r>
              <a:rPr lang="ru-RU" dirty="0">
                <a:latin typeface="Times New Roman"/>
                <a:ea typeface="Times New Roman"/>
                <a:cs typeface="Times New Roman"/>
              </a:rPr>
              <a:t>Рис.6.4.  Структура сети </a:t>
            </a:r>
            <a:r>
              <a:rPr lang="ru-RU" dirty="0" smtClean="0">
                <a:latin typeface="Times New Roman"/>
                <a:ea typeface="Times New Roman"/>
                <a:cs typeface="Times New Roman"/>
              </a:rPr>
              <a:t>звуковое </a:t>
            </a:r>
            <a:r>
              <a:rPr lang="ru-RU" dirty="0">
                <a:latin typeface="Times New Roman"/>
                <a:ea typeface="Times New Roman"/>
                <a:cs typeface="Times New Roman"/>
              </a:rPr>
              <a:t>вещания.</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РД – </a:t>
            </a:r>
            <a:r>
              <a:rPr lang="ru-RU" dirty="0" err="1" smtClean="0">
                <a:latin typeface="Times New Roman"/>
                <a:ea typeface="Times New Roman"/>
                <a:cs typeface="Times New Roman"/>
              </a:rPr>
              <a:t>радиодом</a:t>
            </a:r>
            <a:r>
              <a:rPr lang="ru-RU" dirty="0">
                <a:latin typeface="Times New Roman"/>
                <a:ea typeface="Times New Roman"/>
                <a:cs typeface="Times New Roman"/>
              </a:rPr>
              <a:t>, РПС – радиопередающая станция, УПВ – узел проводного вещания, УРК – узел разветвления каналов, КС – канал связи</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2409929873"/>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05" y="4869887"/>
            <a:ext cx="3955250" cy="369332"/>
          </a:xfrm>
          <a:prstGeom prst="rect">
            <a:avLst/>
          </a:prstGeom>
        </p:spPr>
        <p:txBody>
          <a:bodyPr wrap="none">
            <a:spAutoFit/>
          </a:bodyPr>
          <a:lstStyle/>
          <a:p>
            <a:r>
              <a:rPr lang="ru-RU" dirty="0">
                <a:latin typeface="Times New Roman"/>
                <a:ea typeface="Calibri"/>
              </a:rPr>
              <a:t>Рисунок </a:t>
            </a:r>
            <a:r>
              <a:rPr lang="ru-RU" dirty="0" smtClean="0">
                <a:latin typeface="Times New Roman"/>
                <a:ea typeface="Calibri"/>
              </a:rPr>
              <a:t>6.5 </a:t>
            </a:r>
            <a:r>
              <a:rPr lang="ru-RU" dirty="0">
                <a:latin typeface="Times New Roman"/>
                <a:ea typeface="Calibri"/>
              </a:rPr>
              <a:t>– Сеть звукового вещания</a:t>
            </a:r>
            <a:endParaRPr lang="ru-RU" dirty="0"/>
          </a:p>
        </p:txBody>
      </p:sp>
      <p:sp>
        <p:nvSpPr>
          <p:cNvPr id="4" name="Прямоугольник 3"/>
          <p:cNvSpPr/>
          <p:nvPr/>
        </p:nvSpPr>
        <p:spPr>
          <a:xfrm>
            <a:off x="251520" y="5239219"/>
            <a:ext cx="8496944" cy="1569660"/>
          </a:xfrm>
          <a:prstGeom prst="rect">
            <a:avLst/>
          </a:prstGeom>
        </p:spPr>
        <p:txBody>
          <a:bodyPr wrap="square">
            <a:spAutoFit/>
          </a:bodyPr>
          <a:lstStyle/>
          <a:p>
            <a:pPr algn="just">
              <a:spcAft>
                <a:spcPts val="1000"/>
              </a:spcAft>
            </a:pPr>
            <a:r>
              <a:rPr lang="ru-RU" sz="1600" dirty="0">
                <a:latin typeface="Times New Roman"/>
                <a:ea typeface="Calibri"/>
                <a:cs typeface="Times New Roman"/>
              </a:rPr>
              <a:t>ЗС – земная </a:t>
            </a:r>
            <a:r>
              <a:rPr lang="ru-RU" sz="1600" dirty="0" smtClean="0">
                <a:latin typeface="Times New Roman"/>
                <a:ea typeface="Calibri"/>
                <a:cs typeface="Times New Roman"/>
              </a:rPr>
              <a:t>станция</a:t>
            </a:r>
            <a:r>
              <a:rPr lang="ru-RU" sz="1600" dirty="0" smtClean="0">
                <a:ea typeface="Calibri"/>
                <a:cs typeface="Times New Roman"/>
              </a:rPr>
              <a:t>. </a:t>
            </a:r>
            <a:r>
              <a:rPr lang="ru-RU" sz="1600" dirty="0" smtClean="0">
                <a:latin typeface="Times New Roman"/>
                <a:ea typeface="Calibri"/>
                <a:cs typeface="Times New Roman"/>
              </a:rPr>
              <a:t>ИЗС </a:t>
            </a:r>
            <a:r>
              <a:rPr lang="ru-RU" sz="1600" dirty="0">
                <a:latin typeface="Times New Roman"/>
                <a:ea typeface="Calibri"/>
                <a:cs typeface="Times New Roman"/>
              </a:rPr>
              <a:t>– искусственный спутник </a:t>
            </a:r>
            <a:r>
              <a:rPr lang="ru-RU" sz="1600" dirty="0" smtClean="0">
                <a:latin typeface="Times New Roman"/>
                <a:ea typeface="Calibri"/>
                <a:cs typeface="Times New Roman"/>
              </a:rPr>
              <a:t>земли</a:t>
            </a:r>
            <a:r>
              <a:rPr lang="ru-RU" sz="1600" dirty="0" smtClean="0">
                <a:ea typeface="Calibri"/>
                <a:cs typeface="Times New Roman"/>
              </a:rPr>
              <a:t>. </a:t>
            </a:r>
            <a:r>
              <a:rPr lang="ru-RU" sz="1600" dirty="0" smtClean="0">
                <a:latin typeface="Times New Roman"/>
                <a:ea typeface="Calibri"/>
                <a:cs typeface="Times New Roman"/>
              </a:rPr>
              <a:t>ОРС </a:t>
            </a:r>
            <a:r>
              <a:rPr lang="ru-RU" sz="1600" dirty="0">
                <a:latin typeface="Times New Roman"/>
                <a:ea typeface="Calibri"/>
                <a:cs typeface="Times New Roman"/>
              </a:rPr>
              <a:t>– оконечная радиорелейная </a:t>
            </a:r>
            <a:r>
              <a:rPr lang="ru-RU" sz="1600" dirty="0" smtClean="0">
                <a:latin typeface="Times New Roman"/>
                <a:ea typeface="Calibri"/>
                <a:cs typeface="Times New Roman"/>
              </a:rPr>
              <a:t>станция</a:t>
            </a:r>
            <a:r>
              <a:rPr lang="ru-RU" sz="1600" dirty="0" smtClean="0">
                <a:ea typeface="Calibri"/>
                <a:cs typeface="Times New Roman"/>
              </a:rPr>
              <a:t>. </a:t>
            </a:r>
            <a:r>
              <a:rPr lang="ru-RU" sz="1600" dirty="0" smtClean="0">
                <a:latin typeface="Times New Roman"/>
                <a:ea typeface="Calibri"/>
                <a:cs typeface="Times New Roman"/>
              </a:rPr>
              <a:t>МВА </a:t>
            </a:r>
            <a:r>
              <a:rPr lang="ru-RU" sz="1600" dirty="0">
                <a:latin typeface="Times New Roman"/>
                <a:ea typeface="Calibri"/>
                <a:cs typeface="Times New Roman"/>
              </a:rPr>
              <a:t>– междугородная вещательная </a:t>
            </a:r>
            <a:r>
              <a:rPr lang="ru-RU" sz="1600" dirty="0" smtClean="0">
                <a:latin typeface="Times New Roman"/>
                <a:ea typeface="Calibri"/>
                <a:cs typeface="Times New Roman"/>
              </a:rPr>
              <a:t>аппаратная, </a:t>
            </a:r>
            <a:r>
              <a:rPr lang="ru-RU" sz="1600" dirty="0">
                <a:latin typeface="Times New Roman"/>
                <a:ea typeface="Calibri"/>
                <a:cs typeface="Times New Roman"/>
              </a:rPr>
              <a:t>центральную местную станцию водного вещания (ЦСПВ1), центральную междугородную вещательную аппаратную (ЦМВА), коммутационно-распределительную аппаратную (</a:t>
            </a:r>
            <a:r>
              <a:rPr lang="en-US" sz="1600" dirty="0" smtClean="0">
                <a:latin typeface="Times New Roman"/>
                <a:ea typeface="Calibri"/>
                <a:cs typeface="Times New Roman"/>
              </a:rPr>
              <a:t>KPA1</a:t>
            </a:r>
            <a:r>
              <a:rPr lang="ru-RU" sz="1600" dirty="0" smtClean="0">
                <a:latin typeface="Times New Roman"/>
                <a:ea typeface="Calibri"/>
                <a:cs typeface="Times New Roman"/>
              </a:rPr>
              <a:t>),радиоприемников </a:t>
            </a:r>
            <a:r>
              <a:rPr lang="ru-RU" sz="1600" dirty="0">
                <a:latin typeface="Times New Roman"/>
                <a:ea typeface="Calibri"/>
                <a:cs typeface="Times New Roman"/>
              </a:rPr>
              <a:t>(Пр</a:t>
            </a:r>
            <a:r>
              <a:rPr lang="ru-RU" sz="1600" dirty="0" smtClean="0">
                <a:latin typeface="Times New Roman"/>
                <a:ea typeface="Calibri"/>
                <a:cs typeface="Times New Roman"/>
              </a:rPr>
              <a:t>.), </a:t>
            </a:r>
            <a:r>
              <a:rPr lang="ru-RU" sz="1600" dirty="0">
                <a:latin typeface="Times New Roman"/>
                <a:ea typeface="Calibri"/>
                <a:cs typeface="Times New Roman"/>
              </a:rPr>
              <a:t>абонентских устройств (</a:t>
            </a:r>
            <a:r>
              <a:rPr lang="ru-RU" sz="1600" dirty="0" smtClean="0">
                <a:latin typeface="Times New Roman"/>
                <a:ea typeface="Calibri"/>
                <a:cs typeface="Times New Roman"/>
              </a:rPr>
              <a:t>АУ</a:t>
            </a:r>
            <a:r>
              <a:rPr lang="ru-RU" sz="1600" dirty="0">
                <a:latin typeface="Times New Roman"/>
                <a:ea typeface="Calibri"/>
                <a:cs typeface="Times New Roman"/>
              </a:rPr>
              <a:t>), районные узлы проводного вещания (РУПВ</a:t>
            </a:r>
            <a:r>
              <a:rPr lang="ru-RU" sz="1600" dirty="0" smtClean="0">
                <a:latin typeface="Times New Roman"/>
                <a:ea typeface="Calibri"/>
                <a:cs typeface="Times New Roman"/>
              </a:rPr>
              <a:t>).</a:t>
            </a:r>
            <a:r>
              <a:rPr lang="ru-RU" sz="1600" dirty="0">
                <a:solidFill>
                  <a:prstClr val="black"/>
                </a:solidFill>
              </a:rPr>
              <a:t> радиовещательные станции (</a:t>
            </a:r>
            <a:r>
              <a:rPr lang="ru-RU" sz="1600" dirty="0" smtClean="0">
                <a:solidFill>
                  <a:prstClr val="black"/>
                </a:solidFill>
              </a:rPr>
              <a:t>PBC1—РВС3), приемного </a:t>
            </a:r>
            <a:r>
              <a:rPr lang="ru-RU" sz="1600" dirty="0">
                <a:solidFill>
                  <a:prstClr val="black"/>
                </a:solidFill>
              </a:rPr>
              <a:t>радиоцентра (ПРЦ</a:t>
            </a:r>
            <a:r>
              <a:rPr lang="ru-RU" sz="1600" dirty="0" smtClean="0">
                <a:solidFill>
                  <a:prstClr val="black"/>
                </a:solidFill>
              </a:rPr>
              <a:t>).</a:t>
            </a:r>
            <a:endParaRPr lang="ru-RU" sz="1600" dirty="0">
              <a:ea typeface="Calibri"/>
              <a:cs typeface="Times New Roman"/>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56" y="57619"/>
            <a:ext cx="9005888" cy="481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142366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58847"/>
            <a:ext cx="8640960" cy="6740307"/>
          </a:xfrm>
          <a:prstGeom prst="rect">
            <a:avLst/>
          </a:prstGeom>
        </p:spPr>
        <p:txBody>
          <a:bodyPr wrap="square">
            <a:spAutoFit/>
          </a:bodyPr>
          <a:lstStyle/>
          <a:p>
            <a:pPr algn="just">
              <a:lnSpc>
                <a:spcPct val="200000"/>
              </a:lnSpc>
            </a:pPr>
            <a:r>
              <a:rPr lang="ru-RU" dirty="0" smtClean="0"/>
              <a:t>     </a:t>
            </a:r>
            <a:r>
              <a:rPr lang="ru-RU" dirty="0" smtClean="0">
                <a:latin typeface="Times New Roman" pitchFamily="18" charset="0"/>
                <a:cs typeface="Times New Roman" pitchFamily="18" charset="0"/>
              </a:rPr>
              <a:t>В </a:t>
            </a:r>
            <a:r>
              <a:rPr lang="ru-RU" dirty="0">
                <a:latin typeface="Times New Roman" pitchFamily="18" charset="0"/>
                <a:cs typeface="Times New Roman" pitchFamily="18" charset="0"/>
              </a:rPr>
              <a:t>ЦА программы окончательно формируются из отдельных вещательных передач, поступающих из различных источников: студий (речевых, мерных, концертных), студийных аппаратных; аппаратных звукозаписи и воспроизведения вещательных передач; трансляционных пунктов (стационарных или временных), т. е. театров, концертных залов, стадионов и т. д.; центральной междугородной </a:t>
            </a:r>
            <a:r>
              <a:rPr lang="ru-RU" dirty="0" smtClean="0">
                <a:latin typeface="Times New Roman" pitchFamily="18" charset="0"/>
                <a:cs typeface="Times New Roman" pitchFamily="18" charset="0"/>
              </a:rPr>
              <a:t>ве­щательной </a:t>
            </a:r>
            <a:r>
              <a:rPr lang="ru-RU" dirty="0">
                <a:latin typeface="Times New Roman" pitchFamily="18" charset="0"/>
                <a:cs typeface="Times New Roman" pitchFamily="18" charset="0"/>
              </a:rPr>
              <a:t>аппаратной (ЦМВА); приемного радиоцентра (ПРЦ). Из ЦА сигналы сформированных программ вещания по соединительным линиям поступают в коммутационно-распределительную аппаратную (KPA1). В KPA1 они усиливаются, регулируют по уровню и подаются к потребителям программ: на радиовещательные станции (PBC1—РВС3) </a:t>
            </a:r>
            <a:r>
              <a:rPr lang="ru-RU" dirty="0" smtClean="0">
                <a:latin typeface="Times New Roman" pitchFamily="18" charset="0"/>
                <a:cs typeface="Times New Roman" pitchFamily="18" charset="0"/>
              </a:rPr>
              <a:t>республиканского</a:t>
            </a:r>
            <a:r>
              <a:rPr lang="ru-RU" dirty="0">
                <a:latin typeface="Times New Roman" pitchFamily="18" charset="0"/>
                <a:cs typeface="Times New Roman" pitchFamily="18" charset="0"/>
              </a:rPr>
              <a:t>, областного и местного вещания, центральную местную станцию водного вещания (ЦСПВ1), центральную междугородную вещательную аппаратную (ЦМВА).</a:t>
            </a:r>
          </a:p>
        </p:txBody>
      </p:sp>
    </p:spTree>
    <p:extLst>
      <p:ext uri="{BB962C8B-B14F-4D97-AF65-F5344CB8AC3E}">
        <p14:creationId xmlns:p14="http://schemas.microsoft.com/office/powerpoint/2010/main" val="1757343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1" y="260648"/>
            <a:ext cx="8496945" cy="6394058"/>
          </a:xfrm>
          <a:prstGeom prst="rect">
            <a:avLst/>
          </a:prstGeom>
        </p:spPr>
        <p:txBody>
          <a:bodyPr wrap="square">
            <a:spAutoFit/>
          </a:bodyPr>
          <a:lstStyle/>
          <a:p>
            <a:pPr algn="just">
              <a:lnSpc>
                <a:spcPct val="150000"/>
              </a:lnSpc>
            </a:pPr>
            <a:r>
              <a:rPr lang="ru-RU" dirty="0" smtClean="0"/>
              <a:t>          </a:t>
            </a:r>
            <a:r>
              <a:rPr lang="ru-RU" sz="1700" dirty="0" smtClean="0">
                <a:latin typeface="Times New Roman" pitchFamily="18" charset="0"/>
                <a:cs typeface="Times New Roman" pitchFamily="18" charset="0"/>
              </a:rPr>
              <a:t>Для </a:t>
            </a:r>
            <a:r>
              <a:rPr lang="ru-RU" sz="1700" dirty="0">
                <a:latin typeface="Times New Roman" pitchFamily="18" charset="0"/>
                <a:cs typeface="Times New Roman" pitchFamily="18" charset="0"/>
              </a:rPr>
              <a:t>доведения программ вещания до РВС и ЦСПВ, расположенных на территории страны (и в том числе в пункте Б), используются магистральные каналы вещания, организованные с помощью кабельных, радиорелейных и спутниковых систем передачи. Ответвление программ производится на междугородных телефонных станциях (МТС), узлов станциях РРЛ (УРС), в обслуживаемых пунктах кабельных магистралей (ОУП). При небольшом числе каналов междугородных вещательные аппаратные не создаются, а их функции выполняет ЛАЦ, МТС или УРС. В пункте приема (Б) сигналы вещательных программ из МВА МТС поступают через КРА2 (а при ее отсутствии—через ЦА </a:t>
            </a:r>
            <a:r>
              <a:rPr lang="ru-RU" sz="1700" dirty="0" err="1">
                <a:latin typeface="Times New Roman" pitchFamily="18" charset="0"/>
                <a:cs typeface="Times New Roman" pitchFamily="18" charset="0"/>
              </a:rPr>
              <a:t>радиодома</a:t>
            </a:r>
            <a:r>
              <a:rPr lang="ru-RU" sz="1700" dirty="0">
                <a:latin typeface="Times New Roman" pitchFamily="18" charset="0"/>
                <a:cs typeface="Times New Roman" pitchFamily="18" charset="0"/>
              </a:rPr>
              <a:t>) на местную РВС4 и в ЦСПВ2, через центральные телефонные станции (ЦС) в районные узлы проводного вещания (РУПВ) и далее к сельским узлам проводного вещания. Слушатели принимают программы с помощью индивидуальных радиоприемников (Пр.) и абонентских устройств (АУ). Используемые магистральные каналы вещания могут быть высокочастотными и низкочастотными. Высокочастотные каналы </a:t>
            </a:r>
            <a:r>
              <a:rPr lang="ru-RU" sz="1700" dirty="0" smtClean="0">
                <a:latin typeface="Times New Roman" pitchFamily="18" charset="0"/>
                <a:cs typeface="Times New Roman" pitchFamily="18" charset="0"/>
              </a:rPr>
              <a:t>образуются </a:t>
            </a:r>
            <a:r>
              <a:rPr lang="ru-RU" sz="1700" dirty="0">
                <a:latin typeface="Times New Roman" pitchFamily="18" charset="0"/>
                <a:cs typeface="Times New Roman" pitchFamily="18" charset="0"/>
              </a:rPr>
              <a:t>с помощью кабельных, радиорелейных и </a:t>
            </a:r>
            <a:r>
              <a:rPr lang="ru-RU" sz="1700" dirty="0" smtClean="0">
                <a:latin typeface="Times New Roman" pitchFamily="18" charset="0"/>
                <a:cs typeface="Times New Roman" pitchFamily="18" charset="0"/>
              </a:rPr>
              <a:t>спутниковых </a:t>
            </a:r>
            <a:r>
              <a:rPr lang="ru-RU" sz="1700" dirty="0">
                <a:latin typeface="Times New Roman" pitchFamily="18" charset="0"/>
                <a:cs typeface="Times New Roman" pitchFamily="18" charset="0"/>
              </a:rPr>
              <a:t>систем передачи. При этом каналы формируются в специально веденных полосах частот линейных спектров систем передачи, также - в объединенных частотных </a:t>
            </a:r>
            <a:r>
              <a:rPr lang="ru-RU" sz="1700" dirty="0" smtClean="0">
                <a:latin typeface="Times New Roman" pitchFamily="18" charset="0"/>
                <a:cs typeface="Times New Roman" pitchFamily="18" charset="0"/>
              </a:rPr>
              <a:t>полосах. </a:t>
            </a:r>
            <a:endParaRPr lang="ru-RU" sz="1700" dirty="0">
              <a:latin typeface="Times New Roman" pitchFamily="18" charset="0"/>
              <a:cs typeface="Times New Roman" pitchFamily="18" charset="0"/>
            </a:endParaRPr>
          </a:p>
        </p:txBody>
      </p:sp>
    </p:spTree>
    <p:extLst>
      <p:ext uri="{BB962C8B-B14F-4D97-AF65-F5344CB8AC3E}">
        <p14:creationId xmlns:p14="http://schemas.microsoft.com/office/powerpoint/2010/main" val="2182143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352928" cy="6140142"/>
          </a:xfrm>
          <a:prstGeom prst="rect">
            <a:avLst/>
          </a:prstGeom>
        </p:spPr>
        <p:txBody>
          <a:bodyPr wrap="square">
            <a:spAutoFit/>
          </a:bodyPr>
          <a:lstStyle/>
          <a:p>
            <a:pPr marL="12700" marR="12700" indent="527685" algn="just">
              <a:lnSpc>
                <a:spcPct val="150000"/>
              </a:lnSpc>
              <a:spcBef>
                <a:spcPts val="1800"/>
              </a:spcBef>
              <a:spcAft>
                <a:spcPts val="0"/>
              </a:spcAft>
            </a:pPr>
            <a:r>
              <a:rPr lang="ru-RU" dirty="0">
                <a:latin typeface="Times New Roman Tj"/>
                <a:ea typeface="Times New Roman"/>
              </a:rPr>
              <a:t>Получается, что достаточно одной частоты и одной (не дуплексной) радиостанции. При всей простоте и относительной дешевизне метода, у него есть серьезный недостаток: абонент должен тратить время на проговаривание сообщения, и затем ждать, пока оно воспроизведется в эфире. Таким образом, на радиопереговоры при использовании симплексного ретранслятора потребуется в два раза больше времени, чем при использовании дуплексного. Если количество денег и радиочастот являются определяющими факторами и можно смириться с потерей оперативности, то применение симплексных ретрансляторов (как их еще называют «</a:t>
            </a:r>
            <a:r>
              <a:rPr lang="ru-RU" dirty="0" err="1">
                <a:latin typeface="Times New Roman Tj"/>
                <a:ea typeface="Times New Roman"/>
              </a:rPr>
              <a:t>симплексеры</a:t>
            </a:r>
            <a:r>
              <a:rPr lang="ru-RU" dirty="0">
                <a:latin typeface="Times New Roman Tj"/>
                <a:ea typeface="Times New Roman"/>
              </a:rPr>
              <a:t>», «эхо-репитеры», «кукушки» или «попугаи») будет наиболее рациональным путем решения задачи</a:t>
            </a:r>
            <a:r>
              <a:rPr lang="ru-RU" dirty="0" smtClean="0">
                <a:latin typeface="Times New Roman Tj"/>
                <a:ea typeface="Times New Roman"/>
              </a:rPr>
              <a:t>.</a:t>
            </a:r>
            <a:endParaRPr lang="en-US" dirty="0" smtClean="0">
              <a:latin typeface="Times New Roman Tj"/>
              <a:ea typeface="Times New Roman"/>
            </a:endParaRPr>
          </a:p>
          <a:p>
            <a:pPr marL="12700" marR="12700" indent="527685" algn="just">
              <a:lnSpc>
                <a:spcPct val="150000"/>
              </a:lnSpc>
              <a:spcBef>
                <a:spcPts val="1800"/>
              </a:spcBef>
              <a:spcAft>
                <a:spcPts val="0"/>
              </a:spcAft>
            </a:pPr>
            <a:r>
              <a:rPr lang="ru-RU" dirty="0">
                <a:solidFill>
                  <a:srgbClr val="000000"/>
                </a:solidFill>
                <a:latin typeface="Times New Roman Tj"/>
                <a:ea typeface="Courier New"/>
                <a:cs typeface="Courier New"/>
              </a:rPr>
              <a:t>Таким образом, дуплекс применяют при непрерывной ретрансляции, а симплекс - в случаях прямой связи (без ретрансляторов) или в случае симплексной ретрансляции. </a:t>
            </a:r>
            <a:endParaRPr lang="ru-RU" dirty="0">
              <a:effectLst/>
              <a:latin typeface="Times New Roman"/>
              <a:ea typeface="Times New Roman"/>
            </a:endParaRPr>
          </a:p>
        </p:txBody>
      </p:sp>
    </p:spTree>
    <p:extLst>
      <p:ext uri="{BB962C8B-B14F-4D97-AF65-F5344CB8AC3E}">
        <p14:creationId xmlns:p14="http://schemas.microsoft.com/office/powerpoint/2010/main" val="365576286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88120"/>
            <a:ext cx="8640960" cy="3901068"/>
          </a:xfrm>
          <a:prstGeom prst="rect">
            <a:avLst/>
          </a:prstGeom>
        </p:spPr>
        <p:txBody>
          <a:bodyPr wrap="square">
            <a:spAutoFit/>
          </a:bodyPr>
          <a:lstStyle/>
          <a:p>
            <a:r>
              <a:rPr lang="ru-RU" b="1" dirty="0" smtClean="0">
                <a:solidFill>
                  <a:srgbClr val="FF0000"/>
                </a:solidFill>
              </a:rPr>
              <a:t>                6.2.2  СЕТЬ </a:t>
            </a:r>
            <a:r>
              <a:rPr lang="ru-RU" b="1" dirty="0">
                <a:solidFill>
                  <a:srgbClr val="FF0000"/>
                </a:solidFill>
              </a:rPr>
              <a:t>ТЕЛЕВИЗИОННОГО ВЕЩАНИЯ (СТВ</a:t>
            </a:r>
            <a:r>
              <a:rPr lang="ru-RU" b="1" dirty="0" smtClean="0">
                <a:solidFill>
                  <a:srgbClr val="FF0000"/>
                </a:solidFill>
              </a:rPr>
              <a:t>).</a:t>
            </a:r>
            <a:endParaRPr lang="ru-RU" dirty="0">
              <a:solidFill>
                <a:srgbClr val="FF0000"/>
              </a:solidFill>
            </a:endParaRPr>
          </a:p>
          <a:p>
            <a:pPr algn="just">
              <a:lnSpc>
                <a:spcPct val="150000"/>
              </a:lnSpc>
            </a:pPr>
            <a:r>
              <a:rPr lang="ru-RU" sz="2000" dirty="0" smtClean="0">
                <a:latin typeface="Times New Roman" panose="02020603050405020304" pitchFamily="18" charset="0"/>
                <a:cs typeface="Times New Roman" panose="02020603050405020304" pitchFamily="18" charset="0"/>
              </a:rPr>
              <a:t>    </a:t>
            </a:r>
            <a:r>
              <a:rPr lang="ru-RU" sz="1900" dirty="0" smtClean="0">
                <a:latin typeface="Times New Roman" panose="02020603050405020304" pitchFamily="18" charset="0"/>
                <a:cs typeface="Times New Roman" panose="02020603050405020304" pitchFamily="18" charset="0"/>
              </a:rPr>
              <a:t>Телевизионное </a:t>
            </a:r>
            <a:r>
              <a:rPr lang="ru-RU" sz="1900" dirty="0">
                <a:latin typeface="Times New Roman" panose="02020603050405020304" pitchFamily="18" charset="0"/>
                <a:cs typeface="Times New Roman" panose="02020603050405020304" pitchFamily="18" charset="0"/>
              </a:rPr>
              <a:t>вещание — это передача большому числу территориально рассредоточенных зрителей подвижных и неподвижных изображений и сигналов звукового сопровождения. </a:t>
            </a:r>
          </a:p>
          <a:p>
            <a:pPr algn="just">
              <a:lnSpc>
                <a:spcPct val="150000"/>
              </a:lnSpc>
            </a:pPr>
            <a:r>
              <a:rPr lang="ru-RU" sz="1900" dirty="0">
                <a:latin typeface="Times New Roman" panose="02020603050405020304" pitchFamily="18" charset="0"/>
                <a:cs typeface="Times New Roman" panose="02020603050405020304" pitchFamily="18" charset="0"/>
              </a:rPr>
              <a:t> </a:t>
            </a:r>
            <a:r>
              <a:rPr lang="ru-RU" sz="1900" dirty="0" smtClean="0">
                <a:latin typeface="Times New Roman" panose="02020603050405020304" pitchFamily="18" charset="0"/>
                <a:cs typeface="Times New Roman" panose="02020603050405020304" pitchFamily="18" charset="0"/>
              </a:rPr>
              <a:t>     Цель </a:t>
            </a:r>
            <a:r>
              <a:rPr lang="ru-RU" sz="1900" dirty="0">
                <a:latin typeface="Times New Roman" panose="02020603050405020304" pitchFamily="18" charset="0"/>
                <a:cs typeface="Times New Roman" panose="02020603050405020304" pitchFamily="18" charset="0"/>
              </a:rPr>
              <a:t>телевизионного вещания — дать возможность людям видеть главные события дня: знакомиться с достижениями в области науки, техники, культуры. Для выполнения этой задачи в нашей стране формируется несколько программ, которые доводятся до зрителей с помощью соответствующих технических средств.</a:t>
            </a:r>
          </a:p>
        </p:txBody>
      </p:sp>
      <p:sp>
        <p:nvSpPr>
          <p:cNvPr id="4" name="Прямоугольник 3"/>
          <p:cNvSpPr/>
          <p:nvPr/>
        </p:nvSpPr>
        <p:spPr>
          <a:xfrm>
            <a:off x="251521" y="3933056"/>
            <a:ext cx="8496944" cy="2746906"/>
          </a:xfrm>
          <a:prstGeom prst="rect">
            <a:avLst/>
          </a:prstGeom>
        </p:spPr>
        <p:txBody>
          <a:bodyPr wrap="square">
            <a:spAutoFit/>
          </a:bodyPr>
          <a:lstStyle/>
          <a:p>
            <a:pPr indent="269875" algn="just">
              <a:lnSpc>
                <a:spcPct val="150000"/>
              </a:lnSpc>
              <a:spcAft>
                <a:spcPts val="0"/>
              </a:spcAft>
            </a:pPr>
            <a:r>
              <a:rPr lang="ru-RU" sz="1900" dirty="0" smtClean="0">
                <a:latin typeface="Times New Roman"/>
                <a:ea typeface="Times New Roman"/>
              </a:rPr>
              <a:t>Сигналы </a:t>
            </a:r>
            <a:r>
              <a:rPr lang="ru-RU" sz="1900" dirty="0">
                <a:latin typeface="Times New Roman"/>
                <a:ea typeface="Times New Roman"/>
              </a:rPr>
              <a:t>телевизионных программ передаются абонентам (телезрителям) в основном с помощью наземной телевизионной передающей сети, систем кабельного телевидения (СКТВ) и системы непосредственного телевизионного вещания, использующей связные искусственные спутники Земли, находящиеся на геостационарной орбите (ГСО), а также систем сотового телевидения и сети Интернет</a:t>
            </a:r>
            <a:r>
              <a:rPr lang="ru-RU" sz="1900" dirty="0" smtClean="0">
                <a:latin typeface="Times New Roman"/>
                <a:ea typeface="Times New Roman"/>
              </a:rPr>
              <a:t>.</a:t>
            </a:r>
            <a:endParaRPr lang="ru-RU" sz="1900" dirty="0"/>
          </a:p>
        </p:txBody>
      </p:sp>
    </p:spTree>
    <p:extLst>
      <p:ext uri="{BB962C8B-B14F-4D97-AF65-F5344CB8AC3E}">
        <p14:creationId xmlns:p14="http://schemas.microsoft.com/office/powerpoint/2010/main" val="398154979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1" y="185125"/>
            <a:ext cx="8568953" cy="6694140"/>
          </a:xfrm>
          <a:prstGeom prst="rect">
            <a:avLst/>
          </a:prstGeom>
        </p:spPr>
        <p:txBody>
          <a:bodyPr wrap="square">
            <a:spAutoFit/>
          </a:bodyPr>
          <a:lstStyle/>
          <a:p>
            <a:pPr indent="269875" algn="just">
              <a:lnSpc>
                <a:spcPct val="150000"/>
              </a:lnSpc>
              <a:spcAft>
                <a:spcPts val="0"/>
              </a:spcAft>
              <a:tabLst>
                <a:tab pos="450215" algn="l"/>
              </a:tabLst>
            </a:pPr>
            <a:r>
              <a:rPr lang="ru-RU" sz="2000" dirty="0">
                <a:latin typeface="Times New Roman" panose="02020603050405020304" pitchFamily="18" charset="0"/>
                <a:ea typeface="Times New Roman"/>
                <a:cs typeface="Times New Roman" panose="02020603050405020304" pitchFamily="18" charset="0"/>
              </a:rPr>
              <a:t> </a:t>
            </a:r>
            <a:r>
              <a:rPr lang="ru-RU" sz="1900" dirty="0">
                <a:latin typeface="Times New Roman" panose="02020603050405020304" pitchFamily="18" charset="0"/>
                <a:ea typeface="Times New Roman"/>
                <a:cs typeface="Times New Roman" panose="02020603050405020304" pitchFamily="18" charset="0"/>
              </a:rPr>
              <a:t>Наземная телевизионная передающая сеть состоит из телецентров, работающих совместно с радиотелевизионными передающими станциями (РТПС), телевизионных ретрансляторов и технических средств передачи ТВ сигналов на большие расстояния. Телецентры представляют собой комплексы радиотехнической аппаратуры, помещений и служб, необходимых для создания телевизионных программ. С телецентров сформированные телевизионные сигналы непосредственно передаются на РТПС.</a:t>
            </a:r>
          </a:p>
          <a:p>
            <a:pPr indent="269875" algn="just">
              <a:lnSpc>
                <a:spcPct val="150000"/>
              </a:lnSpc>
              <a:spcAft>
                <a:spcPts val="0"/>
              </a:spcAft>
            </a:pPr>
            <a:r>
              <a:rPr lang="ru-RU" sz="1900" dirty="0" smtClean="0">
                <a:latin typeface="Times New Roman" panose="02020603050405020304" pitchFamily="18" charset="0"/>
                <a:ea typeface="Times New Roman"/>
                <a:cs typeface="Times New Roman" panose="02020603050405020304" pitchFamily="18" charset="0"/>
              </a:rPr>
              <a:t>Основным </a:t>
            </a:r>
            <a:r>
              <a:rPr lang="ru-RU" sz="1900" dirty="0">
                <a:latin typeface="Times New Roman" panose="02020603050405020304" pitchFamily="18" charset="0"/>
                <a:ea typeface="Times New Roman"/>
                <a:cs typeface="Times New Roman" panose="02020603050405020304" pitchFamily="18" charset="0"/>
              </a:rPr>
              <a:t>назначением телевизионных ретрансляторов является обеспечение более равномерного покрытия густонаселенной территории телевизионным вещанием. Телевизионные ретрансляторы требуются, как правило, в двух случаях: во-первых, вне зоны уверенного приема основной мощности РТПС и, во-вторых, внутри зоны в местах, в которых по географическим причинам сигнал основной станции ослаблен и не обеспечивает удовлетворительного качества приема. Причем около 18000 ретрансляторов имеют спутниковые приемные антенны.</a:t>
            </a:r>
            <a:endParaRPr lang="ru-RU"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2400173"/>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712968"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07504" y="5821018"/>
            <a:ext cx="9036496" cy="964880"/>
          </a:xfrm>
          <a:prstGeom prst="rect">
            <a:avLst/>
          </a:prstGeom>
        </p:spPr>
        <p:txBody>
          <a:bodyPr wrap="square">
            <a:spAutoFit/>
          </a:bodyPr>
          <a:lstStyle/>
          <a:p>
            <a:pPr indent="269875" algn="just">
              <a:lnSpc>
                <a:spcPct val="115000"/>
              </a:lnSpc>
              <a:spcAft>
                <a:spcPts val="0"/>
              </a:spcAft>
            </a:pPr>
            <a:r>
              <a:rPr lang="ru-RU" dirty="0" smtClean="0">
                <a:latin typeface="Times New Roman"/>
                <a:ea typeface="Times New Roman"/>
                <a:cs typeface="Times New Roman"/>
              </a:rPr>
              <a:t>   Рис.6.5   </a:t>
            </a:r>
            <a:r>
              <a:rPr lang="ru-RU" dirty="0">
                <a:latin typeface="Times New Roman"/>
                <a:ea typeface="Times New Roman"/>
                <a:cs typeface="Times New Roman"/>
              </a:rPr>
              <a:t>Структура сети телевизионного вещания.</a:t>
            </a:r>
            <a:endParaRPr lang="ru-RU" sz="2000" dirty="0">
              <a:latin typeface="Arial"/>
              <a:ea typeface="Times New Roman"/>
              <a:cs typeface="Times New Roman"/>
            </a:endParaRPr>
          </a:p>
          <a:p>
            <a:pPr algn="just"/>
            <a:r>
              <a:rPr lang="ru-RU" dirty="0">
                <a:latin typeface="Times New Roman"/>
                <a:ea typeface="Times New Roman"/>
              </a:rPr>
              <a:t>       ТЦ – телецентр; РТПС – радиотелевизионная передающая станция; УРК – узел разветвления каналов; КС – канал связи.</a:t>
            </a:r>
            <a:endParaRPr lang="ru-RU" dirty="0"/>
          </a:p>
        </p:txBody>
      </p:sp>
    </p:spTree>
    <p:extLst>
      <p:ext uri="{BB962C8B-B14F-4D97-AF65-F5344CB8AC3E}">
        <p14:creationId xmlns:p14="http://schemas.microsoft.com/office/powerpoint/2010/main" val="202462205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6943"/>
            <a:ext cx="8640960" cy="6671057"/>
          </a:xfrm>
          <a:prstGeom prst="rect">
            <a:avLst/>
          </a:prstGeom>
        </p:spPr>
        <p:txBody>
          <a:bodyPr wrap="square">
            <a:spAutoFit/>
          </a:bodyPr>
          <a:lstStyle/>
          <a:p>
            <a:pPr algn="just">
              <a:lnSpc>
                <a:spcPct val="150000"/>
              </a:lnSpc>
            </a:pPr>
            <a:r>
              <a:rPr lang="ru-RU" sz="1900" dirty="0">
                <a:latin typeface="Times New Roman" panose="02020603050405020304" pitchFamily="18" charset="0"/>
                <a:cs typeface="Times New Roman" panose="02020603050405020304" pitchFamily="18" charset="0"/>
              </a:rPr>
              <a:t>Для организации каналов сети подачи программ ТВ используются коаксиальные кабельные линии, магистральные и </a:t>
            </a:r>
            <a:r>
              <a:rPr lang="ru-RU" sz="1900" dirty="0" err="1">
                <a:latin typeface="Times New Roman" panose="02020603050405020304" pitchFamily="18" charset="0"/>
                <a:cs typeface="Times New Roman" panose="02020603050405020304" pitchFamily="18" charset="0"/>
              </a:rPr>
              <a:t>зоновые</a:t>
            </a:r>
            <a:r>
              <a:rPr lang="ru-RU" sz="1900" dirty="0">
                <a:latin typeface="Times New Roman" panose="02020603050405020304" pitchFamily="18" charset="0"/>
                <a:cs typeface="Times New Roman" panose="02020603050405020304" pitchFamily="18" charset="0"/>
              </a:rPr>
              <a:t> радиорелейные линии, спутниковые линии связи. На магистральных коаксиальных линиях связи телевизионные каналы образуются с помощью систем передачи К-1920, К-3600, </a:t>
            </a:r>
            <a:r>
              <a:rPr lang="ru-RU" sz="1900" dirty="0" smtClean="0">
                <a:latin typeface="Times New Roman" panose="02020603050405020304" pitchFamily="18" charset="0"/>
                <a:cs typeface="Times New Roman" panose="02020603050405020304" pitchFamily="18" charset="0"/>
              </a:rPr>
              <a:t>К-10800, ИКМ-480, ИКМ -1920 </a:t>
            </a:r>
            <a:r>
              <a:rPr lang="ru-RU" sz="1900" dirty="0">
                <a:latin typeface="Times New Roman" panose="02020603050405020304" pitchFamily="18" charset="0"/>
                <a:cs typeface="Times New Roman" panose="02020603050405020304" pitchFamily="18" charset="0"/>
              </a:rPr>
              <a:t>и др. Для организации магистральных и </a:t>
            </a:r>
            <a:r>
              <a:rPr lang="ru-RU" sz="1900" dirty="0" err="1">
                <a:latin typeface="Times New Roman" panose="02020603050405020304" pitchFamily="18" charset="0"/>
                <a:cs typeface="Times New Roman" panose="02020603050405020304" pitchFamily="18" charset="0"/>
              </a:rPr>
              <a:t>зоновых</a:t>
            </a:r>
            <a:r>
              <a:rPr lang="ru-RU" sz="1900" dirty="0">
                <a:latin typeface="Times New Roman" panose="02020603050405020304" pitchFamily="18" charset="0"/>
                <a:cs typeface="Times New Roman" panose="02020603050405020304" pitchFamily="18" charset="0"/>
              </a:rPr>
              <a:t> каналов широко используются радиорелейные системы передачи типа КУРС, магистральные системы Р-600-МВ, «Рассвет», «Восход» и «Дружба». Основным средством подачи программ ТВ в восточную часть страны остаются спутниковые системы </a:t>
            </a:r>
            <a:r>
              <a:rPr lang="ru-RU" sz="1900" dirty="0" smtClean="0">
                <a:latin typeface="Times New Roman" panose="02020603050405020304" pitchFamily="18" charset="0"/>
                <a:cs typeface="Times New Roman" panose="02020603050405020304" pitchFamily="18" charset="0"/>
              </a:rPr>
              <a:t>Магистральные и </a:t>
            </a:r>
            <a:r>
              <a:rPr lang="ru-RU" sz="1900" dirty="0" err="1" smtClean="0">
                <a:latin typeface="Times New Roman" panose="02020603050405020304" pitchFamily="18" charset="0"/>
                <a:cs typeface="Times New Roman" panose="02020603050405020304" pitchFamily="18" charset="0"/>
              </a:rPr>
              <a:t>зоновые</a:t>
            </a:r>
            <a:r>
              <a:rPr lang="ru-RU" sz="1900" dirty="0" smtClean="0">
                <a:latin typeface="Times New Roman" panose="02020603050405020304" pitchFamily="18" charset="0"/>
                <a:cs typeface="Times New Roman" panose="02020603050405020304" pitchFamily="18" charset="0"/>
              </a:rPr>
              <a:t> сети строятся по радиально-распределительному принципу с ветвящейся структурой. На рис.6.6 приведена упрощенная схема магистральной сети. Как видно из рисунка, аппаратные </a:t>
            </a:r>
            <a:r>
              <a:rPr lang="ru-RU" sz="1900" dirty="0" err="1" smtClean="0">
                <a:latin typeface="Times New Roman" panose="02020603050405020304" pitchFamily="18" charset="0"/>
                <a:cs typeface="Times New Roman" panose="02020603050405020304" pitchFamily="18" charset="0"/>
              </a:rPr>
              <a:t>АРМвх</a:t>
            </a:r>
            <a:r>
              <a:rPr lang="ru-RU" sz="1900" dirty="0" smtClean="0">
                <a:latin typeface="Times New Roman" panose="02020603050405020304" pitchFamily="18" charset="0"/>
                <a:cs typeface="Times New Roman" panose="02020603050405020304" pitchFamily="18" charset="0"/>
              </a:rPr>
              <a:t> и </a:t>
            </a:r>
            <a:r>
              <a:rPr lang="ru-RU" sz="1900" dirty="0" err="1" smtClean="0">
                <a:latin typeface="Times New Roman" panose="02020603050405020304" pitchFamily="18" charset="0"/>
                <a:cs typeface="Times New Roman" panose="02020603050405020304" pitchFamily="18" charset="0"/>
              </a:rPr>
              <a:t>АРМвых</a:t>
            </a:r>
            <a:r>
              <a:rPr lang="ru-RU" sz="1900" dirty="0" smtClean="0">
                <a:latin typeface="Times New Roman" panose="02020603050405020304" pitchFamily="18" charset="0"/>
                <a:cs typeface="Times New Roman" panose="02020603050405020304" pitchFamily="18" charset="0"/>
              </a:rPr>
              <a:t> связаны с оконечной радиорелейной станцией (ОРС), земной станцией (ЗС) спутниковых систем связи и оконечным пунктом телевизионных каналов и каналов звукового сопровождения телецентра (ОП ТЦ) коаксиальных кабельных магистралей.</a:t>
            </a:r>
            <a:endParaRPr lang="ru-RU"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2451498"/>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496944" cy="5016758"/>
          </a:xfrm>
          <a:prstGeom prst="rect">
            <a:avLst/>
          </a:prstGeom>
        </p:spPr>
        <p:txBody>
          <a:bodyPr wrap="square">
            <a:spAutoFit/>
          </a:bodyPr>
          <a:lstStyle/>
          <a:p>
            <a:pPr algn="just">
              <a:lnSpc>
                <a:spcPct val="200000"/>
              </a:lnSpc>
            </a:pPr>
            <a:r>
              <a:rPr lang="ru-RU" sz="2000" dirty="0">
                <a:latin typeface="Times New Roman" panose="02020603050405020304" pitchFamily="18" charset="0"/>
                <a:cs typeface="Times New Roman" panose="02020603050405020304" pitchFamily="18" charset="0"/>
              </a:rPr>
              <a:t>В республиканских и некоторых областных и краевых центрах для выполнения функций АРМ при МТС, ОРС, станциях «Орбита» создаются цехи междугородного телевидения (ЦМТ). Выделение и разветвление программ телевидения на сети производится на узловых (УРС), промежуточных (ПРС) станциях, ОП ЦТ и в обслуживаемых усилительных пунктах (ОУП). Программы телевидения из оконечных и промежуточных пунктов линий связи поступают на передающие телевизионные станции (ТЦ) и ретрансляторы (Р), которые и доводят программы до зрителей.</a:t>
            </a:r>
          </a:p>
        </p:txBody>
      </p:sp>
    </p:spTree>
    <p:extLst>
      <p:ext uri="{BB962C8B-B14F-4D97-AF65-F5344CB8AC3E}">
        <p14:creationId xmlns:p14="http://schemas.microsoft.com/office/powerpoint/2010/main" val="338036075"/>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89755" y="6381328"/>
            <a:ext cx="8964487" cy="369332"/>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Рисунок </a:t>
            </a:r>
            <a:r>
              <a:rPr lang="ru-RU" b="1" dirty="0" smtClean="0">
                <a:latin typeface="Times New Roman" panose="02020603050405020304" pitchFamily="18" charset="0"/>
                <a:cs typeface="Times New Roman" panose="02020603050405020304" pitchFamily="18" charset="0"/>
              </a:rPr>
              <a:t>6.6 </a:t>
            </a:r>
            <a:r>
              <a:rPr lang="ru-RU" b="1" dirty="0">
                <a:latin typeface="Times New Roman" panose="02020603050405020304" pitchFamily="18" charset="0"/>
                <a:cs typeface="Times New Roman" panose="02020603050405020304" pitchFamily="18" charset="0"/>
              </a:rPr>
              <a:t>– Схема магистральной сети телевизионного </a:t>
            </a:r>
            <a:r>
              <a:rPr lang="ru-RU" b="1" dirty="0" smtClean="0">
                <a:latin typeface="Times New Roman" panose="02020603050405020304" pitchFamily="18" charset="0"/>
                <a:cs typeface="Times New Roman" panose="02020603050405020304" pitchFamily="18" charset="0"/>
              </a:rPr>
              <a:t>вещания.</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0393331"/>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5827" y="76709"/>
            <a:ext cx="8640960" cy="6799810"/>
          </a:xfrm>
          <a:prstGeom prst="rect">
            <a:avLst/>
          </a:prstGeom>
        </p:spPr>
        <p:txBody>
          <a:bodyPr wrap="square">
            <a:spAutoFit/>
          </a:bodyPr>
          <a:lstStyle/>
          <a:p>
            <a:pPr marL="485775" indent="-215900">
              <a:spcAft>
                <a:spcPts val="1400"/>
              </a:spcAft>
            </a:pPr>
            <a:r>
              <a:rPr lang="ru-RU" sz="1900" b="1" cap="all" dirty="0">
                <a:solidFill>
                  <a:srgbClr val="C00000"/>
                </a:solidFill>
                <a:latin typeface="Times New Roman" pitchFamily="18" charset="0"/>
                <a:ea typeface="Calibri"/>
                <a:cs typeface="Times New Roman" pitchFamily="18" charset="0"/>
              </a:rPr>
              <a:t>ЛЕКЦИЯ </a:t>
            </a:r>
            <a:r>
              <a:rPr lang="ru-RU" sz="1900" b="1" cap="all" dirty="0" smtClean="0">
                <a:solidFill>
                  <a:srgbClr val="C00000"/>
                </a:solidFill>
                <a:latin typeface="Times New Roman" pitchFamily="18" charset="0"/>
                <a:ea typeface="Calibri"/>
                <a:cs typeface="Times New Roman" pitchFamily="18" charset="0"/>
              </a:rPr>
              <a:t>13. </a:t>
            </a:r>
            <a:r>
              <a:rPr lang="ru-RU" sz="1900" cap="all" dirty="0" smtClean="0">
                <a:solidFill>
                  <a:srgbClr val="C00000"/>
                </a:solidFill>
                <a:latin typeface="Times New Roman" pitchFamily="18" charset="0"/>
                <a:ea typeface="Calibri"/>
                <a:cs typeface="Times New Roman" pitchFamily="18" charset="0"/>
              </a:rPr>
              <a:t> </a:t>
            </a:r>
            <a:r>
              <a:rPr lang="ru-RU" sz="1900" b="1" cap="all" dirty="0">
                <a:solidFill>
                  <a:srgbClr val="C00000"/>
                </a:solidFill>
                <a:latin typeface="Times New Roman" pitchFamily="18" charset="0"/>
                <a:ea typeface="Calibri"/>
                <a:cs typeface="Times New Roman" pitchFamily="18" charset="0"/>
              </a:rPr>
              <a:t>Построение ГТС на основе технология </a:t>
            </a:r>
            <a:r>
              <a:rPr lang="en-US" sz="1900" b="1" cap="all" dirty="0">
                <a:solidFill>
                  <a:srgbClr val="C00000"/>
                </a:solidFill>
                <a:latin typeface="Times New Roman" pitchFamily="18" charset="0"/>
                <a:ea typeface="Calibri"/>
                <a:cs typeface="Times New Roman" pitchFamily="18" charset="0"/>
              </a:rPr>
              <a:t>SDH</a:t>
            </a:r>
            <a:endParaRPr lang="ru-RU" sz="1900" b="1" cap="all" dirty="0">
              <a:solidFill>
                <a:srgbClr val="C00000"/>
              </a:solidFill>
              <a:latin typeface="Times New Roman" pitchFamily="18" charset="0"/>
              <a:cs typeface="Times New Roman" pitchFamily="18" charset="0"/>
            </a:endParaRPr>
          </a:p>
          <a:p>
            <a:pPr marL="629920">
              <a:spcAft>
                <a:spcPts val="1200"/>
              </a:spcAft>
            </a:pPr>
            <a:r>
              <a:rPr lang="ru-RU" sz="1900" b="1" dirty="0" smtClean="0">
                <a:solidFill>
                  <a:srgbClr val="C00000"/>
                </a:solidFill>
                <a:latin typeface="Times New Roman" pitchFamily="18" charset="0"/>
                <a:cs typeface="Times New Roman" pitchFamily="18" charset="0"/>
              </a:rPr>
              <a:t>13.1 </a:t>
            </a:r>
            <a:r>
              <a:rPr lang="ru-RU" sz="1900" b="1" dirty="0">
                <a:solidFill>
                  <a:srgbClr val="C00000"/>
                </a:solidFill>
                <a:latin typeface="Times New Roman" pitchFamily="18" charset="0"/>
                <a:cs typeface="Times New Roman" pitchFamily="18" charset="0"/>
              </a:rPr>
              <a:t>Синхронные цифровые сети </a:t>
            </a:r>
          </a:p>
          <a:p>
            <a:pPr indent="342900" algn="just">
              <a:lnSpc>
                <a:spcPct val="150000"/>
              </a:lnSpc>
              <a:spcAft>
                <a:spcPts val="0"/>
              </a:spcAft>
            </a:pPr>
            <a:r>
              <a:rPr lang="ru-RU" sz="1900" b="1" i="1" dirty="0">
                <a:latin typeface="Times New Roman" pitchFamily="18" charset="0"/>
                <a:ea typeface="Times New Roman"/>
                <a:cs typeface="Times New Roman" pitchFamily="18" charset="0"/>
              </a:rPr>
              <a:t>Синхронная цифровая иерархия </a:t>
            </a:r>
            <a:r>
              <a:rPr lang="en-US" sz="1900" b="1" i="1" dirty="0">
                <a:latin typeface="Times New Roman" pitchFamily="18" charset="0"/>
                <a:ea typeface="Times New Roman"/>
                <a:cs typeface="Times New Roman" pitchFamily="18" charset="0"/>
              </a:rPr>
              <a:t>SDH</a:t>
            </a:r>
            <a:r>
              <a:rPr lang="ru-RU" sz="1900" b="1" i="1" dirty="0">
                <a:latin typeface="Times New Roman" pitchFamily="18" charset="0"/>
                <a:ea typeface="Times New Roman"/>
                <a:cs typeface="Times New Roman" pitchFamily="18" charset="0"/>
              </a:rPr>
              <a:t> (</a:t>
            </a:r>
            <a:r>
              <a:rPr lang="en-US" sz="1900" b="1" i="1" dirty="0">
                <a:latin typeface="Times New Roman" pitchFamily="18" charset="0"/>
                <a:ea typeface="Times New Roman"/>
                <a:cs typeface="Times New Roman" pitchFamily="18" charset="0"/>
              </a:rPr>
              <a:t>Synchronous Digital Hierarchy</a:t>
            </a:r>
            <a:r>
              <a:rPr lang="ru-RU" sz="1900" b="1" i="1" dirty="0">
                <a:latin typeface="Times New Roman" pitchFamily="18" charset="0"/>
                <a:ea typeface="Times New Roman"/>
                <a:cs typeface="Times New Roman" pitchFamily="18" charset="0"/>
              </a:rPr>
              <a:t>) </a:t>
            </a:r>
            <a:r>
              <a:rPr lang="ru-RU" sz="1900" i="1" dirty="0">
                <a:latin typeface="Times New Roman" pitchFamily="18" charset="0"/>
                <a:ea typeface="Times New Roman"/>
                <a:cs typeface="Times New Roman" pitchFamily="18" charset="0"/>
              </a:rPr>
              <a:t>- </a:t>
            </a:r>
            <a:r>
              <a:rPr lang="ru-RU" sz="1900" dirty="0">
                <a:latin typeface="Times New Roman" pitchFamily="18" charset="0"/>
                <a:ea typeface="Times New Roman"/>
                <a:cs typeface="Times New Roman" pitchFamily="18" charset="0"/>
              </a:rPr>
              <a:t>это новый иерархический набор цифрового оборудования и элементов цифровой сети, стандартизированных с целью транспортирования по физическим сетям связи соответствующим образом адаптированной нагрузки. Данное определение включает в себя несколько понятий одновременно: новые международные рекомендации; новый синхронный метод объединения цифровых сигналов, или синхронное мультиплексирование; новая концепция построения цифровых транспортных сетей.</a:t>
            </a:r>
          </a:p>
          <a:p>
            <a:pPr indent="269875" algn="just">
              <a:lnSpc>
                <a:spcPct val="150000"/>
              </a:lnSpc>
              <a:spcAft>
                <a:spcPts val="0"/>
              </a:spcAft>
            </a:pPr>
            <a:r>
              <a:rPr lang="ru-RU" sz="1900" b="1" i="1" dirty="0">
                <a:latin typeface="Times New Roman" pitchFamily="18" charset="0"/>
                <a:ea typeface="Times New Roman"/>
                <a:cs typeface="Times New Roman" pitchFamily="18" charset="0"/>
              </a:rPr>
              <a:t>Синхронная цифровая иерархия СЦИ</a:t>
            </a:r>
            <a:r>
              <a:rPr lang="ru-RU" sz="1900" dirty="0">
                <a:latin typeface="Times New Roman" pitchFamily="18" charset="0"/>
                <a:ea typeface="Times New Roman"/>
                <a:cs typeface="Times New Roman" pitchFamily="18" charset="0"/>
              </a:rPr>
              <a:t> (</a:t>
            </a:r>
            <a:r>
              <a:rPr lang="en-US" sz="1900" dirty="0">
                <a:latin typeface="Times New Roman" pitchFamily="18" charset="0"/>
                <a:ea typeface="Times New Roman"/>
                <a:cs typeface="Times New Roman" pitchFamily="18" charset="0"/>
              </a:rPr>
              <a:t>SDH</a:t>
            </a:r>
            <a:r>
              <a:rPr lang="ru-RU" sz="1900" dirty="0">
                <a:latin typeface="Times New Roman" pitchFamily="18" charset="0"/>
                <a:ea typeface="Times New Roman"/>
                <a:cs typeface="Times New Roman" pitchFamily="18" charset="0"/>
              </a:rPr>
              <a:t> – </a:t>
            </a:r>
            <a:r>
              <a:rPr lang="en-US" sz="1900" dirty="0">
                <a:latin typeface="Times New Roman" pitchFamily="18" charset="0"/>
                <a:ea typeface="Times New Roman"/>
                <a:cs typeface="Times New Roman" pitchFamily="18" charset="0"/>
              </a:rPr>
              <a:t>Synchronous Digital Hierarchy</a:t>
            </a:r>
            <a:r>
              <a:rPr lang="ru-RU" sz="1900" dirty="0">
                <a:latin typeface="Times New Roman" pitchFamily="18" charset="0"/>
                <a:ea typeface="Times New Roman"/>
                <a:cs typeface="Times New Roman" pitchFamily="18" charset="0"/>
              </a:rPr>
              <a:t>) представляет собой всемерный стандарт передачи цифровых сигналов, разработанный МСЭ-Т. В настоящее время СЦИ (и ее американский вариант </a:t>
            </a:r>
            <a:r>
              <a:rPr lang="en-US" sz="1900" dirty="0">
                <a:latin typeface="Times New Roman" pitchFamily="18" charset="0"/>
                <a:ea typeface="Times New Roman"/>
                <a:cs typeface="Times New Roman" pitchFamily="18" charset="0"/>
              </a:rPr>
              <a:t>SONET</a:t>
            </a:r>
            <a:r>
              <a:rPr lang="ru-RU" sz="1900" dirty="0">
                <a:latin typeface="Times New Roman" pitchFamily="18" charset="0"/>
                <a:ea typeface="Times New Roman"/>
                <a:cs typeface="Times New Roman" pitchFamily="18" charset="0"/>
              </a:rPr>
              <a:t>) является доминирующей технологией при построении цифровых транспортных сетей.</a:t>
            </a:r>
            <a:endParaRPr lang="ru-RU" sz="19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03596540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76672"/>
            <a:ext cx="8496944" cy="5617307"/>
          </a:xfrm>
          <a:prstGeom prst="rect">
            <a:avLst/>
          </a:prstGeom>
        </p:spPr>
        <p:txBody>
          <a:bodyPr wrap="square">
            <a:spAutoFit/>
          </a:bodyPr>
          <a:lstStyle/>
          <a:p>
            <a:pPr indent="269875" algn="just">
              <a:lnSpc>
                <a:spcPct val="150000"/>
              </a:lnSpc>
              <a:spcAft>
                <a:spcPts val="0"/>
              </a:spcAft>
            </a:pPr>
            <a:r>
              <a:rPr lang="ru-RU" sz="2200" dirty="0">
                <a:latin typeface="Times New Roman"/>
                <a:ea typeface="Times New Roman"/>
                <a:cs typeface="Times New Roman"/>
              </a:rPr>
              <a:t>В начале 1980 – х гг. в США (в лаборатории </a:t>
            </a:r>
            <a:r>
              <a:rPr lang="en-US" sz="2200" dirty="0">
                <a:latin typeface="Times New Roman"/>
                <a:ea typeface="Times New Roman"/>
                <a:cs typeface="Times New Roman"/>
              </a:rPr>
              <a:t>BELLCORE</a:t>
            </a:r>
            <a:r>
              <a:rPr lang="ru-RU" sz="2200" dirty="0">
                <a:latin typeface="Times New Roman"/>
                <a:ea typeface="Times New Roman"/>
                <a:cs typeface="Times New Roman"/>
              </a:rPr>
              <a:t>) была разработана новая иерархия скоростей, получившая название </a:t>
            </a:r>
            <a:r>
              <a:rPr lang="en-US" sz="2200" dirty="0">
                <a:latin typeface="Times New Roman"/>
                <a:ea typeface="Times New Roman"/>
                <a:cs typeface="Times New Roman"/>
              </a:rPr>
              <a:t>SONET</a:t>
            </a:r>
            <a:r>
              <a:rPr lang="ru-RU" sz="2200" dirty="0">
                <a:latin typeface="Times New Roman"/>
                <a:ea typeface="Times New Roman"/>
                <a:cs typeface="Times New Roman"/>
              </a:rPr>
              <a:t> (</a:t>
            </a:r>
            <a:r>
              <a:rPr lang="en-US" sz="2200" dirty="0">
                <a:latin typeface="Times New Roman"/>
                <a:ea typeface="Times New Roman"/>
                <a:cs typeface="Times New Roman"/>
              </a:rPr>
              <a:t>Synchronous Optical </a:t>
            </a:r>
            <a:r>
              <a:rPr lang="en-US" sz="2200" dirty="0" err="1">
                <a:latin typeface="Times New Roman"/>
                <a:ea typeface="Times New Roman"/>
                <a:cs typeface="Times New Roman"/>
              </a:rPr>
              <a:t>NETwork</a:t>
            </a:r>
            <a:r>
              <a:rPr lang="en-US" sz="2200" dirty="0">
                <a:latin typeface="Times New Roman"/>
                <a:ea typeface="Times New Roman"/>
                <a:cs typeface="Times New Roman"/>
              </a:rPr>
              <a:t> </a:t>
            </a:r>
            <a:r>
              <a:rPr lang="ru-RU" sz="2200" dirty="0">
                <a:latin typeface="Times New Roman"/>
                <a:ea typeface="Times New Roman"/>
                <a:cs typeface="Times New Roman"/>
              </a:rPr>
              <a:t>– синхронная оптическая сеть). </a:t>
            </a:r>
            <a:r>
              <a:rPr lang="en-US" sz="2200" dirty="0">
                <a:latin typeface="Times New Roman"/>
                <a:ea typeface="Times New Roman"/>
                <a:cs typeface="Times New Roman"/>
              </a:rPr>
              <a:t>D</a:t>
            </a:r>
            <a:r>
              <a:rPr lang="ru-RU" sz="2200" dirty="0">
                <a:latin typeface="Times New Roman"/>
                <a:ea typeface="Times New Roman"/>
                <a:cs typeface="Times New Roman"/>
              </a:rPr>
              <a:t> 1986г, по предложению США, в МККТТ (сейчас МСЭ-Т) началась исследовательская деятельность по созданию нового всемирного стандарта, основанного на американском стандарте </a:t>
            </a:r>
            <a:r>
              <a:rPr lang="en-US" sz="2200" dirty="0">
                <a:latin typeface="Times New Roman"/>
                <a:ea typeface="Times New Roman"/>
                <a:cs typeface="Times New Roman"/>
              </a:rPr>
              <a:t>SONET</a:t>
            </a:r>
            <a:r>
              <a:rPr lang="ru-RU" sz="2200" dirty="0">
                <a:latin typeface="Times New Roman"/>
                <a:ea typeface="Times New Roman"/>
                <a:cs typeface="Times New Roman"/>
              </a:rPr>
              <a:t>. 1988 г. Исследовательская Комиссия 18 утвердила пакет новых Рекомендаций синхронной цифровой иерархии (СЦИ). Пакет состоял из трех Рекомендаций – </a:t>
            </a:r>
            <a:r>
              <a:rPr lang="en-US" sz="2200" dirty="0">
                <a:latin typeface="Times New Roman"/>
                <a:ea typeface="Times New Roman"/>
                <a:cs typeface="Times New Roman"/>
              </a:rPr>
              <a:t>G</a:t>
            </a:r>
            <a:r>
              <a:rPr lang="ru-RU" sz="2200" dirty="0">
                <a:latin typeface="Times New Roman"/>
                <a:ea typeface="Times New Roman"/>
                <a:cs typeface="Times New Roman"/>
              </a:rPr>
              <a:t>.707, </a:t>
            </a:r>
            <a:r>
              <a:rPr lang="en-US" sz="2200" dirty="0">
                <a:latin typeface="Times New Roman"/>
                <a:ea typeface="Times New Roman"/>
                <a:cs typeface="Times New Roman"/>
              </a:rPr>
              <a:t>G</a:t>
            </a:r>
            <a:r>
              <a:rPr lang="ru-RU" sz="2200" dirty="0">
                <a:latin typeface="Times New Roman"/>
                <a:ea typeface="Times New Roman"/>
                <a:cs typeface="Times New Roman"/>
              </a:rPr>
              <a:t>.708 , </a:t>
            </a:r>
            <a:r>
              <a:rPr lang="en-US" sz="2200" dirty="0">
                <a:latin typeface="Times New Roman"/>
                <a:ea typeface="Times New Roman"/>
                <a:cs typeface="Times New Roman"/>
              </a:rPr>
              <a:t>G</a:t>
            </a:r>
            <a:r>
              <a:rPr lang="ru-RU" sz="2200" dirty="0">
                <a:latin typeface="Times New Roman"/>
                <a:ea typeface="Times New Roman"/>
                <a:cs typeface="Times New Roman"/>
              </a:rPr>
              <a:t>.709, позже преобразованных в одну – </a:t>
            </a:r>
            <a:r>
              <a:rPr lang="en-US" sz="2200" dirty="0">
                <a:latin typeface="Times New Roman"/>
                <a:ea typeface="Times New Roman"/>
                <a:cs typeface="Times New Roman"/>
              </a:rPr>
              <a:t>G</a:t>
            </a:r>
            <a:r>
              <a:rPr lang="ru-RU" sz="2200" dirty="0">
                <a:latin typeface="Times New Roman"/>
                <a:ea typeface="Times New Roman"/>
                <a:cs typeface="Times New Roman"/>
              </a:rPr>
              <a:t>. 707 и дополненных к концу 90-х годов несколькими десятками новых Рекомендаций. </a:t>
            </a:r>
            <a:endParaRPr lang="ru-RU" sz="2200" dirty="0">
              <a:effectLst/>
              <a:latin typeface="Arial"/>
              <a:ea typeface="Times New Roman"/>
              <a:cs typeface="Times New Roman"/>
            </a:endParaRPr>
          </a:p>
        </p:txBody>
      </p:sp>
    </p:spTree>
    <p:extLst>
      <p:ext uri="{BB962C8B-B14F-4D97-AF65-F5344CB8AC3E}">
        <p14:creationId xmlns:p14="http://schemas.microsoft.com/office/powerpoint/2010/main" val="1175539991"/>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2331" y="116632"/>
            <a:ext cx="8496944" cy="6380080"/>
          </a:xfrm>
          <a:prstGeom prst="rect">
            <a:avLst/>
          </a:prstGeom>
        </p:spPr>
        <p:txBody>
          <a:bodyPr wrap="square">
            <a:spAutoFit/>
          </a:bodyPr>
          <a:lstStyle/>
          <a:p>
            <a:pPr lvl="0" indent="269875" algn="just">
              <a:lnSpc>
                <a:spcPct val="115000"/>
              </a:lnSpc>
            </a:pPr>
            <a:r>
              <a:rPr lang="ru-RU" sz="2100" dirty="0">
                <a:solidFill>
                  <a:prstClr val="black"/>
                </a:solidFill>
                <a:latin typeface="Times New Roman"/>
                <a:ea typeface="Times New Roman"/>
                <a:cs typeface="Times New Roman"/>
              </a:rPr>
              <a:t>Отличительные особенности СЦИ по сравнению с </a:t>
            </a:r>
            <a:r>
              <a:rPr lang="en-US" sz="2100" dirty="0">
                <a:solidFill>
                  <a:prstClr val="black"/>
                </a:solidFill>
                <a:latin typeface="Times New Roman"/>
                <a:ea typeface="Times New Roman"/>
                <a:cs typeface="Times New Roman"/>
              </a:rPr>
              <a:t>SONET</a:t>
            </a:r>
            <a:r>
              <a:rPr lang="ru-RU" sz="2100" dirty="0">
                <a:solidFill>
                  <a:prstClr val="black"/>
                </a:solidFill>
                <a:latin typeface="Times New Roman"/>
                <a:ea typeface="Times New Roman"/>
                <a:cs typeface="Times New Roman"/>
              </a:rPr>
              <a:t> заключаются в следующем.</a:t>
            </a:r>
            <a:endParaRPr lang="ru-RU" sz="2100" dirty="0">
              <a:solidFill>
                <a:prstClr val="black"/>
              </a:solidFill>
              <a:latin typeface="Arial"/>
              <a:ea typeface="Times New Roman"/>
              <a:cs typeface="Times New Roman"/>
            </a:endParaRPr>
          </a:p>
          <a:p>
            <a:pPr lvl="0" indent="269875" algn="just">
              <a:lnSpc>
                <a:spcPct val="115000"/>
              </a:lnSpc>
            </a:pPr>
            <a:r>
              <a:rPr lang="ru-RU" sz="2100" dirty="0">
                <a:solidFill>
                  <a:prstClr val="black"/>
                </a:solidFill>
                <a:latin typeface="Times New Roman"/>
                <a:ea typeface="Times New Roman"/>
                <a:cs typeface="Times New Roman"/>
              </a:rPr>
              <a:t>    - добелены схемы загрузки сигналов европейской ПЦИ;</a:t>
            </a:r>
            <a:endParaRPr lang="ru-RU" sz="2100" dirty="0">
              <a:solidFill>
                <a:prstClr val="black"/>
              </a:solidFill>
              <a:latin typeface="Arial"/>
              <a:ea typeface="Times New Roman"/>
              <a:cs typeface="Times New Roman"/>
            </a:endParaRPr>
          </a:p>
          <a:p>
            <a:pPr lvl="0" indent="269875" algn="just">
              <a:lnSpc>
                <a:spcPct val="115000"/>
              </a:lnSpc>
            </a:pPr>
            <a:r>
              <a:rPr lang="ru-RU" sz="2100" dirty="0">
                <a:solidFill>
                  <a:prstClr val="black"/>
                </a:solidFill>
                <a:latin typeface="Times New Roman"/>
                <a:ea typeface="Times New Roman"/>
                <a:cs typeface="Times New Roman"/>
              </a:rPr>
              <a:t>    - скорость первого иерархического уровня СЦИ установлена равной 155,520 Мбит/с – в три раза больше, чем сигнал первого уровня </a:t>
            </a:r>
            <a:r>
              <a:rPr lang="en-US" sz="2100" dirty="0">
                <a:solidFill>
                  <a:prstClr val="black"/>
                </a:solidFill>
                <a:latin typeface="Times New Roman"/>
                <a:ea typeface="Times New Roman"/>
                <a:cs typeface="Times New Roman"/>
              </a:rPr>
              <a:t>SONET</a:t>
            </a:r>
            <a:r>
              <a:rPr lang="ru-RU" sz="2100" dirty="0">
                <a:solidFill>
                  <a:prstClr val="black"/>
                </a:solidFill>
                <a:latin typeface="Times New Roman"/>
                <a:ea typeface="Times New Roman"/>
                <a:cs typeface="Times New Roman"/>
              </a:rPr>
              <a:t>(51,840 Мбит/с), чтобы обеспечить загрузку сигнала четвертого уровня европейской ПЦИ – </a:t>
            </a:r>
            <a:r>
              <a:rPr lang="en-US" sz="2100" dirty="0">
                <a:solidFill>
                  <a:prstClr val="black"/>
                </a:solidFill>
                <a:latin typeface="Times New Roman"/>
                <a:ea typeface="Times New Roman"/>
                <a:cs typeface="Times New Roman"/>
              </a:rPr>
              <a:t>E</a:t>
            </a:r>
            <a:r>
              <a:rPr lang="ru-RU" sz="2100" dirty="0">
                <a:solidFill>
                  <a:prstClr val="black"/>
                </a:solidFill>
                <a:latin typeface="Times New Roman"/>
                <a:ea typeface="Times New Roman"/>
                <a:cs typeface="Times New Roman"/>
              </a:rPr>
              <a:t>4(139,263 Мбит/с);</a:t>
            </a:r>
            <a:endParaRPr lang="ru-RU" sz="2100" dirty="0">
              <a:solidFill>
                <a:prstClr val="black"/>
              </a:solidFill>
              <a:latin typeface="Arial"/>
              <a:ea typeface="Times New Roman"/>
              <a:cs typeface="Times New Roman"/>
            </a:endParaRPr>
          </a:p>
          <a:p>
            <a:pPr lvl="0" indent="269875" algn="just">
              <a:lnSpc>
                <a:spcPct val="115000"/>
              </a:lnSpc>
            </a:pPr>
            <a:r>
              <a:rPr lang="ru-RU" sz="2100" dirty="0">
                <a:solidFill>
                  <a:prstClr val="black"/>
                </a:solidFill>
                <a:latin typeface="Times New Roman"/>
                <a:ea typeface="Times New Roman"/>
                <a:cs typeface="Times New Roman"/>
              </a:rPr>
              <a:t>   - физический интерфейс СЦИ определен для трех различных сред передачи: оптического волокна, радиорелейных систем и коаксиального медного кабеля; в то время как </a:t>
            </a:r>
            <a:r>
              <a:rPr lang="en-US" sz="2100" dirty="0">
                <a:solidFill>
                  <a:prstClr val="black"/>
                </a:solidFill>
                <a:latin typeface="Times New Roman"/>
                <a:ea typeface="Times New Roman"/>
                <a:cs typeface="Times New Roman"/>
              </a:rPr>
              <a:t>SONET</a:t>
            </a:r>
            <a:r>
              <a:rPr lang="ru-RU" sz="2100" dirty="0">
                <a:solidFill>
                  <a:prstClr val="black"/>
                </a:solidFill>
                <a:latin typeface="Times New Roman"/>
                <a:ea typeface="Times New Roman"/>
                <a:cs typeface="Times New Roman"/>
              </a:rPr>
              <a:t> – как следует из самого ее названия – использует только оптическое волокно. В дальнейшем, для кратности изложения, мы будем рассматривать только СЦИ. </a:t>
            </a:r>
            <a:endParaRPr lang="ru-RU" sz="2100" dirty="0">
              <a:solidFill>
                <a:prstClr val="black"/>
              </a:solidFill>
              <a:latin typeface="Arial"/>
              <a:ea typeface="Times New Roman"/>
              <a:cs typeface="Times New Roman"/>
            </a:endParaRPr>
          </a:p>
          <a:p>
            <a:pPr lvl="0" indent="269875" algn="just">
              <a:lnSpc>
                <a:spcPct val="115000"/>
              </a:lnSpc>
            </a:pPr>
            <a:r>
              <a:rPr lang="ru-RU" sz="2100" dirty="0">
                <a:solidFill>
                  <a:prstClr val="black"/>
                </a:solidFill>
                <a:latin typeface="Times New Roman"/>
                <a:ea typeface="Times New Roman"/>
                <a:cs typeface="Times New Roman"/>
              </a:rPr>
              <a:t> Название СЦИ происходит от метода мультиплексирования, «синхронного» . Основной идеей СЦИ является объединение сигналов в блоки, называемые синхронными транспортными модулями  - СТМ (</a:t>
            </a:r>
            <a:r>
              <a:rPr lang="en-US" sz="2100" dirty="0">
                <a:solidFill>
                  <a:prstClr val="black"/>
                </a:solidFill>
                <a:latin typeface="Times New Roman"/>
                <a:ea typeface="Times New Roman"/>
                <a:cs typeface="Times New Roman"/>
              </a:rPr>
              <a:t>STM</a:t>
            </a:r>
            <a:r>
              <a:rPr lang="ru-RU" sz="2100" dirty="0">
                <a:solidFill>
                  <a:prstClr val="black"/>
                </a:solidFill>
                <a:latin typeface="Times New Roman"/>
                <a:ea typeface="Times New Roman"/>
                <a:cs typeface="Times New Roman"/>
              </a:rPr>
              <a:t> – </a:t>
            </a:r>
            <a:r>
              <a:rPr lang="en-US" sz="2100" dirty="0">
                <a:solidFill>
                  <a:prstClr val="black"/>
                </a:solidFill>
                <a:latin typeface="Times New Roman"/>
                <a:ea typeface="Times New Roman"/>
                <a:cs typeface="Times New Roman"/>
              </a:rPr>
              <a:t>Synchronous Transport Module</a:t>
            </a:r>
            <a:r>
              <a:rPr lang="ru-RU" sz="2100" dirty="0">
                <a:solidFill>
                  <a:prstClr val="black"/>
                </a:solidFill>
                <a:latin typeface="Times New Roman"/>
                <a:ea typeface="Times New Roman"/>
                <a:cs typeface="Times New Roman"/>
              </a:rPr>
              <a:t>). Циклы СТМ любого порядка передаются синхронно с одним и тем же периодом 125 </a:t>
            </a:r>
            <a:r>
              <a:rPr lang="ru-RU" sz="2100" dirty="0" err="1">
                <a:solidFill>
                  <a:prstClr val="black"/>
                </a:solidFill>
                <a:latin typeface="Times New Roman"/>
                <a:ea typeface="Times New Roman"/>
                <a:cs typeface="Times New Roman"/>
              </a:rPr>
              <a:t>мкс</a:t>
            </a:r>
            <a:r>
              <a:rPr lang="ru-RU" sz="2100" dirty="0">
                <a:solidFill>
                  <a:prstClr val="black"/>
                </a:solidFill>
                <a:latin typeface="Times New Roman"/>
                <a:ea typeface="Times New Roman"/>
                <a:cs typeface="Times New Roman"/>
              </a:rPr>
              <a:t>.</a:t>
            </a:r>
            <a:endParaRPr lang="ru-RU" sz="2100" dirty="0">
              <a:solidFill>
                <a:prstClr val="black"/>
              </a:solidFill>
              <a:latin typeface="Arial"/>
              <a:ea typeface="Times New Roman"/>
              <a:cs typeface="Times New Roman"/>
            </a:endParaRPr>
          </a:p>
        </p:txBody>
      </p:sp>
    </p:spTree>
    <p:extLst>
      <p:ext uri="{BB962C8B-B14F-4D97-AF65-F5344CB8AC3E}">
        <p14:creationId xmlns:p14="http://schemas.microsoft.com/office/powerpoint/2010/main" val="338338595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4944" y="404664"/>
            <a:ext cx="8424936" cy="6093976"/>
          </a:xfrm>
          <a:prstGeom prst="rect">
            <a:avLst/>
          </a:prstGeom>
        </p:spPr>
        <p:txBody>
          <a:bodyPr wrap="square">
            <a:spAutoFit/>
          </a:bodyPr>
          <a:lstStyle/>
          <a:p>
            <a:pPr indent="269875" algn="just">
              <a:lnSpc>
                <a:spcPct val="150000"/>
              </a:lnSpc>
              <a:spcAft>
                <a:spcPts val="0"/>
              </a:spcAft>
            </a:pPr>
            <a:r>
              <a:rPr lang="ru-RU" spc="-30" dirty="0">
                <a:latin typeface="Times New Roman"/>
                <a:ea typeface="Times New Roman"/>
                <a:cs typeface="Times New Roman"/>
              </a:rPr>
              <a:t> </a:t>
            </a:r>
            <a:r>
              <a:rPr lang="en-US" spc="-30" dirty="0" smtClean="0">
                <a:latin typeface="Times New Roman"/>
                <a:ea typeface="Times New Roman"/>
                <a:cs typeface="Times New Roman"/>
              </a:rPr>
              <a:t>   </a:t>
            </a:r>
            <a:r>
              <a:rPr lang="ru-RU" sz="2200" spc="-30" dirty="0" smtClean="0">
                <a:latin typeface="Times New Roman" panose="02020603050405020304" pitchFamily="18" charset="0"/>
                <a:ea typeface="Times New Roman"/>
                <a:cs typeface="Times New Roman" panose="02020603050405020304" pitchFamily="18" charset="0"/>
              </a:rPr>
              <a:t>Цифровые </a:t>
            </a:r>
            <a:r>
              <a:rPr lang="ru-RU" sz="2200" spc="-30" dirty="0">
                <a:latin typeface="Times New Roman" panose="02020603050405020304" pitchFamily="18" charset="0"/>
                <a:ea typeface="Times New Roman"/>
                <a:cs typeface="Times New Roman" panose="02020603050405020304" pitchFamily="18" charset="0"/>
              </a:rPr>
              <a:t>сети, разработанные и внедренные до появления синхронных сетевых технологий </a:t>
            </a:r>
            <a:r>
              <a:rPr lang="en-US" sz="2200" spc="-30" dirty="0">
                <a:latin typeface="Times New Roman" panose="02020603050405020304" pitchFamily="18" charset="0"/>
                <a:ea typeface="Times New Roman"/>
                <a:cs typeface="Times New Roman" panose="02020603050405020304" pitchFamily="18" charset="0"/>
              </a:rPr>
              <a:t>SONET</a:t>
            </a:r>
            <a:r>
              <a:rPr lang="ru-RU" sz="2200" spc="-30" dirty="0">
                <a:latin typeface="Times New Roman" panose="02020603050405020304" pitchFamily="18" charset="0"/>
                <a:ea typeface="Times New Roman"/>
                <a:cs typeface="Times New Roman" panose="02020603050405020304" pitchFamily="18" charset="0"/>
              </a:rPr>
              <a:t>/</a:t>
            </a:r>
            <a:r>
              <a:rPr lang="en-US" sz="2200" spc="-30" dirty="0">
                <a:latin typeface="Times New Roman" panose="02020603050405020304" pitchFamily="18" charset="0"/>
                <a:ea typeface="Times New Roman"/>
                <a:cs typeface="Times New Roman" panose="02020603050405020304" pitchFamily="18" charset="0"/>
              </a:rPr>
              <a:t>SDH</a:t>
            </a:r>
            <a:r>
              <a:rPr lang="ru-RU" sz="2200" spc="-30" dirty="0">
                <a:latin typeface="Times New Roman" panose="02020603050405020304" pitchFamily="18" charset="0"/>
                <a:ea typeface="Times New Roman"/>
                <a:cs typeface="Times New Roman" panose="02020603050405020304" pitchFamily="18" charset="0"/>
              </a:rPr>
              <a:t>, были, по сути, асинхронными системами, так как не использовали внешнюю </a:t>
            </a:r>
            <a:r>
              <a:rPr lang="ru-RU" sz="2200" spc="-30" dirty="0" smtClean="0">
                <a:latin typeface="Times New Roman" panose="02020603050405020304" pitchFamily="18" charset="0"/>
                <a:ea typeface="Times New Roman"/>
                <a:cs typeface="Times New Roman" panose="02020603050405020304" pitchFamily="18" charset="0"/>
              </a:rPr>
              <a:t>синхронизацию </a:t>
            </a:r>
            <a:r>
              <a:rPr lang="ru-RU" sz="2200" spc="-30" dirty="0">
                <a:latin typeface="Times New Roman" panose="02020603050405020304" pitchFamily="18" charset="0"/>
                <a:ea typeface="Times New Roman"/>
                <a:cs typeface="Times New Roman" panose="02020603050405020304" pitchFamily="18" charset="0"/>
              </a:rPr>
              <a:t>от центрального опорного источника. В них потери бит (или невозможность их точной </a:t>
            </a:r>
            <a:r>
              <a:rPr lang="ru-RU" sz="2200" spc="-30" dirty="0" smtClean="0">
                <a:latin typeface="Times New Roman" panose="02020603050405020304" pitchFamily="18" charset="0"/>
                <a:ea typeface="Times New Roman"/>
                <a:cs typeface="Times New Roman" panose="02020603050405020304" pitchFamily="18" charset="0"/>
              </a:rPr>
              <a:t>локализации</a:t>
            </a:r>
            <a:r>
              <a:rPr lang="ru-RU" sz="2200" spc="-30" dirty="0">
                <a:latin typeface="Times New Roman" panose="02020603050405020304" pitchFamily="18" charset="0"/>
                <a:ea typeface="Times New Roman"/>
                <a:cs typeface="Times New Roman" panose="02020603050405020304" pitchFamily="18" charset="0"/>
              </a:rPr>
              <a:t>) приводили не только к потере информации, но и к нарушению синхронизации. На </a:t>
            </a:r>
            <a:r>
              <a:rPr lang="ru-RU" sz="2200" spc="-30" dirty="0" smtClean="0">
                <a:latin typeface="Times New Roman" panose="02020603050405020304" pitchFamily="18" charset="0"/>
                <a:ea typeface="Times New Roman"/>
                <a:cs typeface="Times New Roman" panose="02020603050405020304" pitchFamily="18" charset="0"/>
              </a:rPr>
              <a:t>принимающем </a:t>
            </a:r>
            <a:r>
              <a:rPr lang="ru-RU" sz="2200" spc="-30" dirty="0">
                <a:latin typeface="Times New Roman" panose="02020603050405020304" pitchFamily="18" charset="0"/>
                <a:ea typeface="Times New Roman"/>
                <a:cs typeface="Times New Roman" panose="02020603050405020304" pitchFamily="18" charset="0"/>
              </a:rPr>
              <a:t>конце сети было проще выбросить неверно полученные фреймы, чем инициализировать </a:t>
            </a:r>
            <a:r>
              <a:rPr lang="ru-RU" sz="2200" spc="-30" dirty="0" smtClean="0">
                <a:latin typeface="Times New Roman" panose="02020603050405020304" pitchFamily="18" charset="0"/>
                <a:ea typeface="Times New Roman"/>
                <a:cs typeface="Times New Roman" panose="02020603050405020304" pitchFamily="18" charset="0"/>
              </a:rPr>
              <a:t>восстановление </a:t>
            </a:r>
            <a:r>
              <a:rPr lang="ru-RU" sz="2200" spc="-30" dirty="0">
                <a:latin typeface="Times New Roman" panose="02020603050405020304" pitchFamily="18" charset="0"/>
                <a:ea typeface="Times New Roman"/>
                <a:cs typeface="Times New Roman" panose="02020603050405020304" pitchFamily="18" charset="0"/>
              </a:rPr>
              <a:t>синхронизации с повторной передачей потерянного фрагмента, как это делается, </a:t>
            </a:r>
            <a:r>
              <a:rPr lang="ru-RU" sz="2200" spc="-30" dirty="0" smtClean="0">
                <a:latin typeface="Times New Roman" panose="02020603050405020304" pitchFamily="18" charset="0"/>
                <a:ea typeface="Times New Roman"/>
                <a:cs typeface="Times New Roman" panose="02020603050405020304" pitchFamily="18" charset="0"/>
              </a:rPr>
              <a:t>например</a:t>
            </a:r>
            <a:r>
              <a:rPr lang="ru-RU" sz="2200" spc="-30" dirty="0">
                <a:latin typeface="Times New Roman" panose="02020603050405020304" pitchFamily="18" charset="0"/>
                <a:ea typeface="Times New Roman"/>
                <a:cs typeface="Times New Roman" panose="02020603050405020304" pitchFamily="18" charset="0"/>
              </a:rPr>
              <a:t>, в локальных сетях. Это значит, что указанная информация будет потеряна безвозвратно.</a:t>
            </a:r>
            <a:endParaRPr lang="ru-RU" sz="2200" dirty="0">
              <a:latin typeface="Times New Roman" panose="02020603050405020304" pitchFamily="18" charset="0"/>
              <a:ea typeface="Times New Roman"/>
              <a:cs typeface="Times New Roman" panose="02020603050405020304" pitchFamily="18" charset="0"/>
            </a:endParaRPr>
          </a:p>
          <a:p>
            <a:pPr indent="269875" algn="just">
              <a:lnSpc>
                <a:spcPct val="150000"/>
              </a:lnSpc>
              <a:spcAft>
                <a:spcPts val="0"/>
              </a:spcAft>
            </a:pPr>
            <a:r>
              <a:rPr lang="ru-RU" dirty="0">
                <a:latin typeface="Times New Roman" panose="02020603050405020304" pitchFamily="18" charset="0"/>
                <a:ea typeface="Times New Roman"/>
                <a:cs typeface="Times New Roman" panose="02020603050405020304" pitchFamily="18" charset="0"/>
              </a:rPr>
              <a:t> </a:t>
            </a:r>
            <a:endParaRPr lang="ru-RU"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2245610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424936" cy="3877985"/>
          </a:xfrm>
          <a:prstGeom prst="rect">
            <a:avLst/>
          </a:prstGeom>
        </p:spPr>
        <p:txBody>
          <a:bodyPr wrap="square">
            <a:spAutoFit/>
          </a:bodyPr>
          <a:lstStyle/>
          <a:p>
            <a:pPr marL="12700" marR="12700" indent="527685" algn="just">
              <a:lnSpc>
                <a:spcPct val="150000"/>
              </a:lnSpc>
              <a:spcBef>
                <a:spcPts val="1800"/>
              </a:spcBef>
              <a:spcAft>
                <a:spcPts val="0"/>
              </a:spcAft>
            </a:pPr>
            <a:r>
              <a:rPr lang="ru-RU" dirty="0">
                <a:latin typeface="Times New Roman" pitchFamily="18" charset="0"/>
                <a:ea typeface="Times New Roman"/>
                <a:cs typeface="Times New Roman" pitchFamily="18" charset="0"/>
              </a:rPr>
              <a:t>Линия радиосвязи может состоять из нескольких или многих отрезков, в пределах которых передача радиосигналов обеспечивается комплектами приемно-передающего оборудования. </a:t>
            </a:r>
            <a:r>
              <a:rPr lang="ru-RU" b="1" dirty="0">
                <a:latin typeface="Times New Roman" pitchFamily="18" charset="0"/>
                <a:ea typeface="Times New Roman"/>
                <a:cs typeface="Times New Roman" pitchFamily="18" charset="0"/>
              </a:rPr>
              <a:t>Сигналы из одного пункта принимаются в другом, усиливаются и передаются далее в третий пункт, там вновь усиливаются и передаются в четвертый пункт и т.д. Такое построение радиолинии называется радиорелейной линией связи</a:t>
            </a:r>
            <a:r>
              <a:rPr lang="ru-RU" dirty="0">
                <a:latin typeface="Times New Roman" pitchFamily="18" charset="0"/>
                <a:ea typeface="Times New Roman"/>
                <a:cs typeface="Times New Roman" pitchFamily="18" charset="0"/>
              </a:rPr>
              <a:t> (см. рис. </a:t>
            </a:r>
            <a:r>
              <a:rPr lang="en-US" dirty="0" smtClean="0">
                <a:latin typeface="Times New Roman" pitchFamily="18" charset="0"/>
                <a:ea typeface="Times New Roman"/>
                <a:cs typeface="Times New Roman" pitchFamily="18" charset="0"/>
              </a:rPr>
              <a:t>2</a:t>
            </a:r>
            <a:r>
              <a:rPr lang="ru-RU" dirty="0" smtClean="0">
                <a:latin typeface="Times New Roman" pitchFamily="18" charset="0"/>
                <a:ea typeface="Times New Roman"/>
                <a:cs typeface="Times New Roman" pitchFamily="18" charset="0"/>
              </a:rPr>
              <a:t>.4),</a:t>
            </a:r>
            <a:endParaRPr lang="en-US" dirty="0">
              <a:latin typeface="Times New Roman"/>
              <a:ea typeface="Times New Roman"/>
              <a:cs typeface="Times New Roman" pitchFamily="18" charset="0"/>
            </a:endParaRPr>
          </a:p>
          <a:p>
            <a:pPr marL="12700" marR="12700" indent="527685" algn="just">
              <a:lnSpc>
                <a:spcPct val="150000"/>
              </a:lnSpc>
              <a:spcBef>
                <a:spcPts val="1800"/>
              </a:spcBef>
              <a:spcAft>
                <a:spcPts val="0"/>
              </a:spcAft>
            </a:pPr>
            <a:endParaRPr lang="en-US" dirty="0" smtClean="0">
              <a:latin typeface="Times New Roman"/>
              <a:ea typeface="Times New Roman"/>
              <a:cs typeface="Times New Roman" pitchFamily="18" charset="0"/>
            </a:endParaRPr>
          </a:p>
          <a:p>
            <a:pPr marL="12700" marR="12700" indent="527685" algn="just">
              <a:lnSpc>
                <a:spcPct val="150000"/>
              </a:lnSpc>
              <a:spcBef>
                <a:spcPts val="1800"/>
              </a:spcBef>
              <a:spcAft>
                <a:spcPts val="0"/>
              </a:spcAft>
            </a:pPr>
            <a:endParaRPr lang="ru-RU" dirty="0">
              <a:latin typeface="Times New Roman" pitchFamily="18" charset="0"/>
              <a:ea typeface="Times New Roman"/>
              <a:cs typeface="Times New Roman" pitchFamily="18" charset="0"/>
            </a:endParaRPr>
          </a:p>
        </p:txBody>
      </p:sp>
      <p:pic>
        <p:nvPicPr>
          <p:cNvPr id="3" name="Рисунок 2" descr="image4"/>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24944"/>
            <a:ext cx="8352928" cy="2880320"/>
          </a:xfrm>
          <a:prstGeom prst="rect">
            <a:avLst/>
          </a:prstGeom>
          <a:noFill/>
          <a:ln>
            <a:noFill/>
          </a:ln>
        </p:spPr>
      </p:pic>
      <p:graphicFrame>
        <p:nvGraphicFramePr>
          <p:cNvPr id="4" name="Таблица 3"/>
          <p:cNvGraphicFramePr>
            <a:graphicFrameLocks noGrp="1"/>
          </p:cNvGraphicFramePr>
          <p:nvPr>
            <p:extLst>
              <p:ext uri="{D42A27DB-BD31-4B8C-83A1-F6EECF244321}">
                <p14:modId xmlns:p14="http://schemas.microsoft.com/office/powerpoint/2010/main" val="1084624634"/>
              </p:ext>
            </p:extLst>
          </p:nvPr>
        </p:nvGraphicFramePr>
        <p:xfrm>
          <a:off x="694184" y="6165304"/>
          <a:ext cx="7467600" cy="361061"/>
        </p:xfrm>
        <a:graphic>
          <a:graphicData uri="http://schemas.openxmlformats.org/drawingml/2006/table">
            <a:tbl>
              <a:tblPr/>
              <a:tblGrid>
                <a:gridCol w="7467600"/>
              </a:tblGrid>
              <a:tr h="361061">
                <a:tc>
                  <a:txBody>
                    <a:bodyPr/>
                    <a:lstStyle/>
                    <a:p>
                      <a:pPr algn="ctr">
                        <a:spcAft>
                          <a:spcPts val="0"/>
                        </a:spcAft>
                      </a:pPr>
                      <a:r>
                        <a:rPr lang="ru-RU" sz="1800" b="0" dirty="0">
                          <a:solidFill>
                            <a:srgbClr val="000000"/>
                          </a:solidFill>
                          <a:effectLst/>
                          <a:latin typeface="Times New Roman Tj"/>
                          <a:ea typeface="Courier New"/>
                        </a:rPr>
                        <a:t>Рис. </a:t>
                      </a:r>
                      <a:r>
                        <a:rPr lang="en-US" sz="1800" b="0" dirty="0" smtClean="0">
                          <a:solidFill>
                            <a:srgbClr val="000000"/>
                          </a:solidFill>
                          <a:effectLst/>
                          <a:latin typeface="Times New Roman Tj"/>
                          <a:ea typeface="Courier New"/>
                        </a:rPr>
                        <a:t>2</a:t>
                      </a:r>
                      <a:r>
                        <a:rPr lang="ru-RU" sz="1800" b="0" dirty="0" smtClean="0">
                          <a:solidFill>
                            <a:srgbClr val="000000"/>
                          </a:solidFill>
                          <a:effectLst/>
                          <a:latin typeface="Times New Roman Tj"/>
                          <a:ea typeface="Courier New"/>
                        </a:rPr>
                        <a:t>.4</a:t>
                      </a:r>
                      <a:r>
                        <a:rPr lang="ru-RU" sz="1800" b="0" dirty="0">
                          <a:solidFill>
                            <a:srgbClr val="000000"/>
                          </a:solidFill>
                          <a:effectLst/>
                          <a:latin typeface="Times New Roman Tj"/>
                          <a:ea typeface="Courier New"/>
                        </a:rPr>
                        <a:t>. Структурная схема радиорелейной линией связи</a:t>
                      </a:r>
                      <a:endParaRPr lang="ru-RU" sz="1800" b="0" dirty="0">
                        <a:solidFill>
                          <a:srgbClr val="000000"/>
                        </a:solidFill>
                        <a:effectLst/>
                        <a:latin typeface="Courier New"/>
                        <a:ea typeface="Courier New"/>
                      </a:endParaRPr>
                    </a:p>
                  </a:txBody>
                  <a:tcPr marL="0" marR="0" marT="0" marB="0">
                    <a:lnL>
                      <a:noFill/>
                    </a:lnL>
                    <a:lnR>
                      <a:noFill/>
                    </a:lnR>
                    <a:lnT>
                      <a:noFill/>
                    </a:lnT>
                    <a:lnB>
                      <a:noFill/>
                    </a:lnB>
                  </a:tcPr>
                </a:tc>
              </a:tr>
            </a:tbl>
          </a:graphicData>
        </a:graphic>
      </p:graphicFrame>
      <p:sp>
        <p:nvSpPr>
          <p:cNvPr id="5" name="Rectangle 1"/>
          <p:cNvSpPr>
            <a:spLocks noChangeArrowheads="1"/>
          </p:cNvSpPr>
          <p:nvPr/>
        </p:nvSpPr>
        <p:spPr bwMode="auto">
          <a:xfrm>
            <a:off x="457200" y="3346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rPr>
              <a:t/>
            </a:r>
            <a:br>
              <a:rPr kumimoji="0" lang="ru-RU" sz="1800" b="0" i="0" u="none" strike="noStrike" cap="none" normalizeH="0" baseline="0" smtClean="0">
                <a:ln>
                  <a:noFill/>
                </a:ln>
                <a:solidFill>
                  <a:schemeClr val="tx1"/>
                </a:solidFill>
                <a:effectLst/>
                <a:latin typeface="Arial" pitchFamily="34" charset="0"/>
              </a:rPr>
            </a:br>
            <a:endParaRPr kumimoji="0" lang="ru-RU"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89403887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4067" y="116632"/>
            <a:ext cx="8496944" cy="6633354"/>
          </a:xfrm>
          <a:prstGeom prst="rect">
            <a:avLst/>
          </a:prstGeom>
        </p:spPr>
        <p:txBody>
          <a:bodyPr wrap="square">
            <a:spAutoFit/>
          </a:bodyPr>
          <a:lstStyle/>
          <a:p>
            <a:pPr lvl="0" indent="361950" algn="just">
              <a:lnSpc>
                <a:spcPct val="150000"/>
              </a:lnSpc>
            </a:pPr>
            <a:r>
              <a:rPr lang="ru-RU" sz="2200" dirty="0">
                <a:solidFill>
                  <a:prstClr val="black"/>
                </a:solidFill>
                <a:latin typeface="Times New Roman" panose="02020603050405020304" pitchFamily="18" charset="0"/>
                <a:ea typeface="Times New Roman"/>
                <a:cs typeface="Times New Roman" panose="02020603050405020304" pitchFamily="18" charset="0"/>
              </a:rPr>
              <a:t>Синхронные сети имеют ряд преимуществ перед используемыми асинхронными:</a:t>
            </a:r>
          </a:p>
          <a:p>
            <a:pPr lvl="0" indent="361950" algn="just">
              <a:lnSpc>
                <a:spcPct val="150000"/>
              </a:lnSpc>
              <a:buFont typeface="Symbol"/>
              <a:buChar char=""/>
            </a:pPr>
            <a:r>
              <a:rPr lang="ru-RU" sz="2200" i="1" spc="-30" dirty="0">
                <a:solidFill>
                  <a:prstClr val="black"/>
                </a:solidFill>
                <a:latin typeface="Times New Roman" panose="02020603050405020304" pitchFamily="18" charset="0"/>
                <a:ea typeface="Times New Roman"/>
                <a:cs typeface="Times New Roman" panose="02020603050405020304" pitchFamily="18" charset="0"/>
              </a:rPr>
              <a:t>упрощение сети</a:t>
            </a:r>
            <a:r>
              <a:rPr lang="ru-RU" sz="2200" spc="-30" dirty="0">
                <a:solidFill>
                  <a:prstClr val="black"/>
                </a:solidFill>
                <a:latin typeface="Times New Roman" panose="02020603050405020304" pitchFamily="18" charset="0"/>
                <a:ea typeface="Times New Roman"/>
                <a:cs typeface="Times New Roman" panose="02020603050405020304" pitchFamily="18" charset="0"/>
              </a:rPr>
              <a:t>, вызванное тем, что в синхронной сети один мультиплексор ввода-вывода, позволяя непосредственно вывести (или ввести), например сигнал Е1 (2 Мбит/с) из фрейма (или в фрейм) </a:t>
            </a:r>
            <a:r>
              <a:rPr lang="en-US" sz="2200" spc="-30" dirty="0">
                <a:solidFill>
                  <a:prstClr val="black"/>
                </a:solidFill>
                <a:latin typeface="Times New Roman" panose="02020603050405020304" pitchFamily="18" charset="0"/>
                <a:ea typeface="Times New Roman"/>
                <a:cs typeface="Times New Roman" panose="02020603050405020304" pitchFamily="18" charset="0"/>
              </a:rPr>
              <a:t>STM</a:t>
            </a:r>
            <a:r>
              <a:rPr lang="ru-RU" sz="2200" spc="-30" dirty="0">
                <a:solidFill>
                  <a:prstClr val="black"/>
                </a:solidFill>
                <a:latin typeface="Times New Roman" panose="02020603050405020304" pitchFamily="18" charset="0"/>
                <a:ea typeface="Times New Roman"/>
                <a:cs typeface="Times New Roman" panose="02020603050405020304" pitchFamily="18" charset="0"/>
              </a:rPr>
              <a:t>-1 (155 Мбит/с),</a:t>
            </a:r>
            <a:r>
              <a:rPr lang="ru-RU" sz="2200" spc="-10" dirty="0">
                <a:solidFill>
                  <a:prstClr val="black"/>
                </a:solidFill>
                <a:latin typeface="Times New Roman" panose="02020603050405020304" pitchFamily="18" charset="0"/>
                <a:ea typeface="Times New Roman"/>
                <a:cs typeface="Times New Roman" panose="02020603050405020304" pitchFamily="18" charset="0"/>
              </a:rPr>
              <a:t> заменяет целую "гирлянду" мультиплексоров </a:t>
            </a:r>
            <a:r>
              <a:rPr lang="en-US" sz="2200" spc="-10" dirty="0">
                <a:solidFill>
                  <a:prstClr val="black"/>
                </a:solidFill>
                <a:latin typeface="Times New Roman" panose="02020603050405020304" pitchFamily="18" charset="0"/>
                <a:ea typeface="Times New Roman"/>
                <a:cs typeface="Times New Roman" panose="02020603050405020304" pitchFamily="18" charset="0"/>
              </a:rPr>
              <a:t>PDH</a:t>
            </a:r>
            <a:r>
              <a:rPr lang="ru-RU" sz="2200" spc="-10" dirty="0">
                <a:solidFill>
                  <a:prstClr val="black"/>
                </a:solidFill>
                <a:latin typeface="Times New Roman" panose="02020603050405020304" pitchFamily="18" charset="0"/>
                <a:ea typeface="Times New Roman"/>
                <a:cs typeface="Times New Roman" panose="02020603050405020304" pitchFamily="18" charset="0"/>
              </a:rPr>
              <a:t>, давая экономию не только в оборудовании (его цене и номенклатуре), но и в требуемом ме</a:t>
            </a:r>
            <a:r>
              <a:rPr lang="ru-RU" sz="2200" spc="-15" dirty="0">
                <a:solidFill>
                  <a:prstClr val="black"/>
                </a:solidFill>
                <a:latin typeface="Times New Roman" panose="02020603050405020304" pitchFamily="18" charset="0"/>
                <a:ea typeface="Times New Roman"/>
                <a:cs typeface="Times New Roman" panose="02020603050405020304" pitchFamily="18" charset="0"/>
              </a:rPr>
              <a:t>сте для размещения, питании и обслуживании;</a:t>
            </a:r>
          </a:p>
          <a:p>
            <a:pPr lvl="0" indent="361950" algn="just">
              <a:lnSpc>
                <a:spcPct val="150000"/>
              </a:lnSpc>
            </a:pPr>
            <a:r>
              <a:rPr lang="ru-RU" sz="2200" dirty="0">
                <a:solidFill>
                  <a:srgbClr val="002060"/>
                </a:solidFill>
                <a:latin typeface="Times New Roman"/>
                <a:ea typeface="Times New Roman"/>
              </a:rPr>
              <a:t> </a:t>
            </a:r>
            <a:r>
              <a:rPr lang="en-US" sz="2200" b="1" i="1" dirty="0">
                <a:solidFill>
                  <a:srgbClr val="002060"/>
                </a:solidFill>
                <a:latin typeface="Times New Roman"/>
                <a:ea typeface="Times New Roman"/>
              </a:rPr>
              <a:t>frame</a:t>
            </a:r>
            <a:r>
              <a:rPr lang="ru-RU" sz="2200" b="1" i="1" dirty="0">
                <a:solidFill>
                  <a:srgbClr val="002060"/>
                </a:solidFill>
                <a:latin typeface="Times New Roman"/>
                <a:ea typeface="Times New Roman"/>
              </a:rPr>
              <a:t> -</a:t>
            </a:r>
            <a:r>
              <a:rPr lang="ru-RU" sz="2200" dirty="0">
                <a:solidFill>
                  <a:srgbClr val="002060"/>
                </a:solidFill>
                <a:latin typeface="Times New Roman"/>
                <a:ea typeface="Times New Roman"/>
              </a:rPr>
              <a:t>  это блок данных фиксированной длины, представляемый в виде двумерной таблицы (технология </a:t>
            </a:r>
            <a:r>
              <a:rPr lang="en-US" sz="2200" dirty="0">
                <a:solidFill>
                  <a:srgbClr val="002060"/>
                </a:solidFill>
                <a:latin typeface="Times New Roman"/>
                <a:ea typeface="Times New Roman"/>
              </a:rPr>
              <a:t>SDH</a:t>
            </a:r>
            <a:r>
              <a:rPr lang="ru-RU" sz="2200" dirty="0">
                <a:solidFill>
                  <a:srgbClr val="002060"/>
                </a:solidFill>
                <a:latin typeface="Times New Roman"/>
                <a:ea typeface="Times New Roman"/>
              </a:rPr>
              <a:t>), состоящую из 9 строк и 270 столбцов. Термин</a:t>
            </a:r>
            <a:r>
              <a:rPr lang="ru-RU" sz="2200" b="1" dirty="0">
                <a:solidFill>
                  <a:srgbClr val="002060"/>
                </a:solidFill>
                <a:latin typeface="Times New Roman"/>
                <a:ea typeface="Times New Roman"/>
              </a:rPr>
              <a:t> </a:t>
            </a:r>
            <a:r>
              <a:rPr lang="en-US" sz="2200" b="1" i="1" dirty="0" err="1">
                <a:solidFill>
                  <a:srgbClr val="002060"/>
                </a:solidFill>
                <a:latin typeface="Times New Roman"/>
                <a:ea typeface="Times New Roman"/>
              </a:rPr>
              <a:t>multiframe</a:t>
            </a:r>
            <a:r>
              <a:rPr lang="en-US" sz="2200" b="1" i="1" dirty="0">
                <a:solidFill>
                  <a:srgbClr val="002060"/>
                </a:solidFill>
                <a:latin typeface="Times New Roman"/>
                <a:ea typeface="Times New Roman"/>
              </a:rPr>
              <a:t> </a:t>
            </a:r>
            <a:r>
              <a:rPr lang="ru-RU" sz="2200" b="1" i="1" dirty="0">
                <a:solidFill>
                  <a:srgbClr val="002060"/>
                </a:solidFill>
                <a:latin typeface="Times New Roman"/>
                <a:ea typeface="Times New Roman"/>
              </a:rPr>
              <a:t>(</a:t>
            </a:r>
            <a:r>
              <a:rPr lang="ru-RU" sz="2200" b="1" i="1" dirty="0" err="1">
                <a:solidFill>
                  <a:srgbClr val="002060"/>
                </a:solidFill>
                <a:latin typeface="Times New Roman"/>
                <a:ea typeface="Times New Roman"/>
              </a:rPr>
              <a:t>мультифрейм</a:t>
            </a:r>
            <a:r>
              <a:rPr lang="ru-RU" sz="2200" b="1" i="1" dirty="0">
                <a:solidFill>
                  <a:srgbClr val="002060"/>
                </a:solidFill>
                <a:latin typeface="Times New Roman"/>
                <a:ea typeface="Times New Roman"/>
              </a:rPr>
              <a:t> )- </a:t>
            </a:r>
            <a:r>
              <a:rPr lang="ru-RU" sz="2200" dirty="0">
                <a:solidFill>
                  <a:srgbClr val="002060"/>
                </a:solidFill>
                <a:latin typeface="Times New Roman"/>
                <a:ea typeface="Times New Roman"/>
              </a:rPr>
              <a:t>Приставка "мульти" напоминает о том, что </a:t>
            </a:r>
            <a:r>
              <a:rPr lang="ru-RU" sz="2200" dirty="0" err="1">
                <a:solidFill>
                  <a:srgbClr val="002060"/>
                </a:solidFill>
                <a:latin typeface="Times New Roman"/>
                <a:ea typeface="Times New Roman"/>
              </a:rPr>
              <a:t>мультифрейм</a:t>
            </a:r>
            <a:r>
              <a:rPr lang="ru-RU" sz="2200" dirty="0">
                <a:solidFill>
                  <a:srgbClr val="002060"/>
                </a:solidFill>
                <a:latin typeface="Times New Roman"/>
                <a:ea typeface="Times New Roman"/>
              </a:rPr>
              <a:t> получен путем муль­типлексирования фреймов. </a:t>
            </a:r>
          </a:p>
        </p:txBody>
      </p:sp>
    </p:spTree>
    <p:extLst>
      <p:ext uri="{BB962C8B-B14F-4D97-AF65-F5344CB8AC3E}">
        <p14:creationId xmlns:p14="http://schemas.microsoft.com/office/powerpoint/2010/main" val="356666427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855" y="404664"/>
            <a:ext cx="7880578"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95707" y="6172434"/>
            <a:ext cx="7848873" cy="400110"/>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rPr>
              <a:t>Рисунок 7.1 </a:t>
            </a:r>
            <a:r>
              <a:rPr lang="ru-RU" sz="2000" b="1" dirty="0">
                <a:latin typeface="Times New Roman" panose="02020603050405020304" pitchFamily="18" charset="0"/>
                <a:cs typeface="Times New Roman" panose="02020603050405020304" pitchFamily="18" charset="0"/>
              </a:rPr>
              <a:t>– Схема  </a:t>
            </a:r>
            <a:r>
              <a:rPr lang="ru-RU" sz="2000" b="1" dirty="0" smtClean="0">
                <a:latin typeface="Times New Roman" panose="02020603050405020304" pitchFamily="18" charset="0"/>
                <a:cs typeface="Times New Roman" panose="02020603050405020304" pitchFamily="18" charset="0"/>
              </a:rPr>
              <a:t>включение АТС в сеть </a:t>
            </a:r>
            <a:r>
              <a:rPr lang="en-US" sz="2000" b="1" dirty="0" smtClean="0">
                <a:latin typeface="Times New Roman" panose="02020603050405020304" pitchFamily="18" charset="0"/>
                <a:cs typeface="Times New Roman" panose="02020603050405020304" pitchFamily="18" charset="0"/>
              </a:rPr>
              <a:t>PDH</a:t>
            </a:r>
            <a:r>
              <a:rPr lang="ru-RU" sz="2000" b="1" dirty="0" smtClean="0">
                <a:latin typeface="Times New Roman" panose="02020603050405020304" pitchFamily="18" charset="0"/>
                <a:cs typeface="Times New Roman" panose="02020603050405020304" pitchFamily="18" charset="0"/>
              </a:rPr>
              <a:t> 140 Мбит/с.</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7131500"/>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76254"/>
            <a:ext cx="7776864" cy="5500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971600" y="6014909"/>
            <a:ext cx="7200800" cy="400110"/>
          </a:xfrm>
          <a:prstGeom prst="rect">
            <a:avLst/>
          </a:prstGeom>
        </p:spPr>
        <p:txBody>
          <a:bodyPr wrap="square">
            <a:spAutoFit/>
          </a:bodyPr>
          <a:lstStyle/>
          <a:p>
            <a:r>
              <a:rPr lang="ru-RU" sz="2000" b="1" dirty="0" smtClean="0">
                <a:latin typeface="Times New Roman" panose="02020603050405020304" pitchFamily="18" charset="0"/>
                <a:cs typeface="Times New Roman" panose="02020603050405020304" pitchFamily="18" charset="0"/>
              </a:rPr>
              <a:t>Рисунок 7.2 – Интерфейсы синхронных мультиплексоров</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304947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2" y="188640"/>
            <a:ext cx="8622502" cy="6499985"/>
          </a:xfrm>
          <a:prstGeom prst="rect">
            <a:avLst/>
          </a:prstGeom>
        </p:spPr>
        <p:txBody>
          <a:bodyPr wrap="square">
            <a:spAutoFit/>
          </a:bodyPr>
          <a:lstStyle/>
          <a:p>
            <a:pPr lvl="0" indent="361950" algn="just">
              <a:lnSpc>
                <a:spcPct val="150000"/>
              </a:lnSpc>
              <a:spcAft>
                <a:spcPts val="0"/>
              </a:spcAft>
              <a:buFont typeface="Symbol"/>
              <a:buChar char=""/>
            </a:pPr>
            <a:r>
              <a:rPr lang="ru-RU" sz="2000" i="1" spc="-10" dirty="0">
                <a:latin typeface="Times New Roman"/>
                <a:ea typeface="Times New Roman"/>
                <a:cs typeface="Times New Roman"/>
              </a:rPr>
              <a:t>надежность и </a:t>
            </a:r>
            <a:r>
              <a:rPr lang="ru-RU" sz="2000" i="1" spc="-10" dirty="0" err="1">
                <a:latin typeface="Times New Roman"/>
                <a:ea typeface="Times New Roman"/>
                <a:cs typeface="Times New Roman"/>
              </a:rPr>
              <a:t>самовосстанавливаемость</a:t>
            </a:r>
            <a:r>
              <a:rPr lang="ru-RU" sz="2000" i="1" spc="-10" dirty="0">
                <a:latin typeface="Times New Roman"/>
                <a:ea typeface="Times New Roman"/>
                <a:cs typeface="Times New Roman"/>
              </a:rPr>
              <a:t> сети, </a:t>
            </a:r>
            <a:r>
              <a:rPr lang="ru-RU" sz="2000" spc="-10" dirty="0">
                <a:latin typeface="Times New Roman"/>
                <a:ea typeface="Times New Roman"/>
                <a:cs typeface="Times New Roman"/>
              </a:rPr>
              <a:t>обусловленные тем, что, во-первых, сеть ис­</a:t>
            </a:r>
            <a:r>
              <a:rPr lang="ru-RU" sz="2000" dirty="0">
                <a:latin typeface="Times New Roman"/>
                <a:ea typeface="Times New Roman"/>
                <a:cs typeface="Times New Roman"/>
              </a:rPr>
              <a:t>пользует волоконно-оптические кабели (ВОК), передача по которым практически не подвержена </a:t>
            </a:r>
            <a:r>
              <a:rPr lang="ru-RU" sz="2000" spc="-10" dirty="0">
                <a:latin typeface="Times New Roman"/>
                <a:ea typeface="Times New Roman"/>
                <a:cs typeface="Times New Roman"/>
              </a:rPr>
              <a:t>действию электромагнитных помех, во-вторых, архитектура и гибкое управление сетями позволяет </a:t>
            </a:r>
            <a:r>
              <a:rPr lang="ru-RU" sz="2000" spc="-20" dirty="0">
                <a:latin typeface="Times New Roman"/>
                <a:ea typeface="Times New Roman"/>
                <a:cs typeface="Times New Roman"/>
              </a:rPr>
              <a:t>использовать защищенный режим работы, допускающий два альтернативных пути распространения </a:t>
            </a:r>
            <a:r>
              <a:rPr lang="ru-RU" sz="2000" dirty="0">
                <a:latin typeface="Times New Roman"/>
                <a:ea typeface="Times New Roman"/>
                <a:cs typeface="Times New Roman"/>
              </a:rPr>
              <a:t>сигнала с почти мгновенным переключением в случае повреждения одного из них, а также обход </a:t>
            </a:r>
            <a:r>
              <a:rPr lang="ru-RU" sz="2000" spc="-15" dirty="0">
                <a:latin typeface="Times New Roman"/>
                <a:ea typeface="Times New Roman"/>
                <a:cs typeface="Times New Roman"/>
              </a:rPr>
              <a:t>поврежденного узла сети, что делает эти сети самовосстанавливающимися;</a:t>
            </a:r>
            <a:endParaRPr lang="ru-RU" sz="2000" dirty="0">
              <a:latin typeface="Arial"/>
              <a:ea typeface="Times New Roman"/>
              <a:cs typeface="Times New Roman"/>
            </a:endParaRPr>
          </a:p>
          <a:p>
            <a:pPr lvl="0" indent="361950" algn="just">
              <a:lnSpc>
                <a:spcPct val="150000"/>
              </a:lnSpc>
              <a:spcAft>
                <a:spcPts val="0"/>
              </a:spcAft>
              <a:buFont typeface="Symbol"/>
              <a:buChar char=""/>
            </a:pPr>
            <a:r>
              <a:rPr lang="ru-RU" sz="2000" i="1" spc="-25" dirty="0">
                <a:latin typeface="Times New Roman"/>
                <a:ea typeface="Times New Roman"/>
                <a:cs typeface="Times New Roman"/>
              </a:rPr>
              <a:t>гибкость управления сетью, </a:t>
            </a:r>
            <a:r>
              <a:rPr lang="ru-RU" sz="2000" spc="-25" dirty="0">
                <a:latin typeface="Times New Roman"/>
                <a:ea typeface="Times New Roman"/>
                <a:cs typeface="Times New Roman"/>
              </a:rPr>
              <a:t>обусловленная наличием большого числа достаточно широкополос­</a:t>
            </a:r>
            <a:r>
              <a:rPr lang="ru-RU" sz="2000" spc="-15" dirty="0">
                <a:latin typeface="Times New Roman"/>
                <a:ea typeface="Times New Roman"/>
                <a:cs typeface="Times New Roman"/>
              </a:rPr>
              <a:t>ных каналов управления и компьютерной иерархической системой управления с уровнями сетевого </a:t>
            </a:r>
            <a:r>
              <a:rPr lang="ru-RU" sz="2000" spc="-10" dirty="0">
                <a:latin typeface="Times New Roman"/>
                <a:ea typeface="Times New Roman"/>
                <a:cs typeface="Times New Roman"/>
              </a:rPr>
              <a:t>и элементного менеджмента, а также возможностью автоматического дистанционного управления </a:t>
            </a:r>
            <a:r>
              <a:rPr lang="ru-RU" sz="2000" spc="-15" dirty="0">
                <a:latin typeface="Times New Roman"/>
                <a:ea typeface="Times New Roman"/>
                <a:cs typeface="Times New Roman"/>
              </a:rPr>
              <a:t>сетью из одного центра, включая динамическую реконфигурацию каналов и сбор статистики о фун­</a:t>
            </a:r>
            <a:r>
              <a:rPr lang="ru-RU" sz="2000" spc="-20" dirty="0">
                <a:latin typeface="Times New Roman"/>
                <a:ea typeface="Times New Roman"/>
                <a:cs typeface="Times New Roman"/>
              </a:rPr>
              <a:t>кционировании сети</a:t>
            </a:r>
            <a:r>
              <a:rPr lang="ru-RU" sz="2000" spc="-20" dirty="0" smtClean="0">
                <a:latin typeface="Times New Roman"/>
                <a:ea typeface="Times New Roman"/>
                <a:cs typeface="Times New Roman"/>
              </a:rPr>
              <a:t>;</a:t>
            </a:r>
            <a:endParaRPr lang="ru-RU" sz="2000" dirty="0">
              <a:latin typeface="Arial"/>
              <a:ea typeface="Times New Roman"/>
              <a:cs typeface="Times New Roman"/>
            </a:endParaRPr>
          </a:p>
        </p:txBody>
      </p:sp>
    </p:spTree>
    <p:extLst>
      <p:ext uri="{BB962C8B-B14F-4D97-AF65-F5344CB8AC3E}">
        <p14:creationId xmlns:p14="http://schemas.microsoft.com/office/powerpoint/2010/main" val="30046021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79342"/>
            <a:ext cx="8712967" cy="6186309"/>
          </a:xfrm>
          <a:prstGeom prst="rect">
            <a:avLst/>
          </a:prstGeom>
        </p:spPr>
        <p:txBody>
          <a:bodyPr wrap="square">
            <a:spAutoFit/>
          </a:bodyPr>
          <a:lstStyle/>
          <a:p>
            <a:pPr lvl="0" indent="361950" algn="just">
              <a:lnSpc>
                <a:spcPct val="150000"/>
              </a:lnSpc>
              <a:buFont typeface="Symbol"/>
              <a:buChar char=""/>
            </a:pPr>
            <a:r>
              <a:rPr lang="ru-RU" sz="2400" i="1" spc="-30" dirty="0">
                <a:solidFill>
                  <a:prstClr val="black"/>
                </a:solidFill>
                <a:latin typeface="Times New Roman"/>
                <a:ea typeface="Times New Roman"/>
                <a:cs typeface="Times New Roman"/>
              </a:rPr>
              <a:t>выделение полосы пропускания по требованию – </a:t>
            </a:r>
            <a:r>
              <a:rPr lang="ru-RU" sz="2400" spc="-30" dirty="0">
                <a:solidFill>
                  <a:prstClr val="black"/>
                </a:solidFill>
                <a:latin typeface="Times New Roman"/>
                <a:ea typeface="Times New Roman"/>
                <a:cs typeface="Times New Roman"/>
              </a:rPr>
              <a:t>сервис, который раньше мог быть осуществ­лен только по заранее (например за несколько дней) спланированной договоренности (например вывод требуемого канала при проведении видеоконференции), теперь может быть предоставлен в считанные секунды путем переключения на другой (широкополосный) канал;</a:t>
            </a:r>
            <a:endParaRPr lang="ru-RU" sz="2400" dirty="0">
              <a:solidFill>
                <a:prstClr val="black"/>
              </a:solidFill>
              <a:latin typeface="Arial"/>
              <a:ea typeface="Times New Roman"/>
              <a:cs typeface="Times New Roman"/>
            </a:endParaRPr>
          </a:p>
          <a:p>
            <a:pPr lvl="0" indent="361950" algn="just">
              <a:lnSpc>
                <a:spcPct val="150000"/>
              </a:lnSpc>
              <a:buFont typeface="Symbol"/>
              <a:buChar char=""/>
            </a:pPr>
            <a:r>
              <a:rPr lang="ru-RU" sz="2400" i="1" spc="-25" dirty="0">
                <a:solidFill>
                  <a:prstClr val="black"/>
                </a:solidFill>
                <a:latin typeface="Times New Roman"/>
                <a:ea typeface="Times New Roman"/>
                <a:cs typeface="Times New Roman"/>
              </a:rPr>
              <a:t>прозрачность для передачи любого трафика – </a:t>
            </a:r>
            <a:r>
              <a:rPr lang="ru-RU" sz="2400" spc="-25" dirty="0">
                <a:solidFill>
                  <a:prstClr val="black"/>
                </a:solidFill>
                <a:latin typeface="Times New Roman"/>
                <a:ea typeface="Times New Roman"/>
                <a:cs typeface="Times New Roman"/>
              </a:rPr>
              <a:t>факт, обусловленный использованием виртуаль­</a:t>
            </a:r>
            <a:r>
              <a:rPr lang="ru-RU" sz="2400" spc="-10" dirty="0">
                <a:solidFill>
                  <a:prstClr val="black"/>
                </a:solidFill>
                <a:latin typeface="Times New Roman"/>
                <a:ea typeface="Times New Roman"/>
                <a:cs typeface="Times New Roman"/>
              </a:rPr>
              <a:t>ных контейнеров для передачи трафика, сформированного другими технологиями, включая самые </a:t>
            </a:r>
            <a:r>
              <a:rPr lang="ru-RU" sz="2400" spc="-20" dirty="0">
                <a:solidFill>
                  <a:prstClr val="black"/>
                </a:solidFill>
                <a:latin typeface="Times New Roman"/>
                <a:ea typeface="Times New Roman"/>
                <a:cs typeface="Times New Roman"/>
              </a:rPr>
              <a:t>современные технологии </a:t>
            </a:r>
            <a:r>
              <a:rPr lang="en-US" sz="2400" spc="-20" dirty="0">
                <a:solidFill>
                  <a:prstClr val="black"/>
                </a:solidFill>
                <a:latin typeface="Times New Roman"/>
                <a:ea typeface="Times New Roman"/>
                <a:cs typeface="Times New Roman"/>
              </a:rPr>
              <a:t>Frame Relay</a:t>
            </a:r>
            <a:r>
              <a:rPr lang="ru-RU" sz="2400" spc="-20" dirty="0">
                <a:solidFill>
                  <a:prstClr val="black"/>
                </a:solidFill>
                <a:latin typeface="Times New Roman"/>
                <a:ea typeface="Times New Roman"/>
                <a:cs typeface="Times New Roman"/>
              </a:rPr>
              <a:t>, </a:t>
            </a:r>
            <a:r>
              <a:rPr lang="en-US" sz="2400" spc="-20" dirty="0">
                <a:solidFill>
                  <a:prstClr val="black"/>
                </a:solidFill>
                <a:latin typeface="Times New Roman"/>
                <a:ea typeface="Times New Roman"/>
                <a:cs typeface="Times New Roman"/>
              </a:rPr>
              <a:t>ISDN</a:t>
            </a:r>
            <a:r>
              <a:rPr lang="ru-RU" sz="2400" spc="-20" dirty="0">
                <a:solidFill>
                  <a:prstClr val="black"/>
                </a:solidFill>
                <a:latin typeface="Times New Roman"/>
                <a:ea typeface="Times New Roman"/>
                <a:cs typeface="Times New Roman"/>
              </a:rPr>
              <a:t> и </a:t>
            </a:r>
            <a:r>
              <a:rPr lang="en-US" sz="2400" spc="-20" dirty="0">
                <a:solidFill>
                  <a:prstClr val="black"/>
                </a:solidFill>
                <a:latin typeface="Times New Roman"/>
                <a:ea typeface="Times New Roman"/>
                <a:cs typeface="Times New Roman"/>
              </a:rPr>
              <a:t>ATM</a:t>
            </a:r>
            <a:r>
              <a:rPr lang="ru-RU" sz="2400" spc="-20" dirty="0">
                <a:solidFill>
                  <a:prstClr val="black"/>
                </a:solidFill>
                <a:latin typeface="Times New Roman"/>
                <a:ea typeface="Times New Roman"/>
                <a:cs typeface="Times New Roman"/>
              </a:rPr>
              <a:t>;</a:t>
            </a:r>
            <a:endParaRPr lang="ru-RU" sz="2400" dirty="0">
              <a:solidFill>
                <a:prstClr val="black"/>
              </a:solidFill>
              <a:latin typeface="Arial"/>
              <a:ea typeface="Times New Roman"/>
              <a:cs typeface="Times New Roman"/>
            </a:endParaRPr>
          </a:p>
        </p:txBody>
      </p:sp>
    </p:spTree>
    <p:extLst>
      <p:ext uri="{BB962C8B-B14F-4D97-AF65-F5344CB8AC3E}">
        <p14:creationId xmlns:p14="http://schemas.microsoft.com/office/powerpoint/2010/main" val="2599215533"/>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805" y="188640"/>
            <a:ext cx="8648660" cy="6232475"/>
          </a:xfrm>
          <a:prstGeom prst="rect">
            <a:avLst/>
          </a:prstGeom>
        </p:spPr>
        <p:txBody>
          <a:bodyPr wrap="square">
            <a:spAutoFit/>
          </a:bodyPr>
          <a:lstStyle/>
          <a:p>
            <a:pPr lvl="0" indent="361950" algn="just">
              <a:lnSpc>
                <a:spcPct val="150000"/>
              </a:lnSpc>
              <a:spcAft>
                <a:spcPts val="0"/>
              </a:spcAft>
              <a:buFont typeface="Symbol"/>
              <a:buChar char=""/>
            </a:pPr>
            <a:r>
              <a:rPr lang="ru-RU" sz="1900" i="1" dirty="0">
                <a:latin typeface="Times New Roman"/>
                <a:ea typeface="Times New Roman"/>
                <a:cs typeface="Times New Roman"/>
              </a:rPr>
              <a:t>универсальность применения – </a:t>
            </a:r>
            <a:r>
              <a:rPr lang="ru-RU" sz="1900" dirty="0">
                <a:latin typeface="Times New Roman"/>
                <a:ea typeface="Times New Roman"/>
                <a:cs typeface="Times New Roman"/>
              </a:rPr>
              <a:t>технология может быть использована как для создания глобаль­ных сетей или глобальной магистрали, передающей из точки в точку тысячи каналов со скоростью до 40 Гбит/с, так и для компактной кольцевой корпоративной сети, объединяющей десятки локаль­ных сетей;</a:t>
            </a:r>
            <a:endParaRPr lang="ru-RU" sz="1900" dirty="0">
              <a:latin typeface="Arial"/>
              <a:ea typeface="Times New Roman"/>
              <a:cs typeface="Times New Roman"/>
            </a:endParaRPr>
          </a:p>
          <a:p>
            <a:pPr lvl="0" indent="361950" algn="just">
              <a:lnSpc>
                <a:spcPct val="150000"/>
              </a:lnSpc>
              <a:spcAft>
                <a:spcPts val="0"/>
              </a:spcAft>
              <a:buFont typeface="Symbol"/>
              <a:buChar char=""/>
            </a:pPr>
            <a:r>
              <a:rPr lang="ru-RU" sz="1900" i="1" dirty="0">
                <a:latin typeface="Times New Roman"/>
                <a:ea typeface="Times New Roman"/>
                <a:cs typeface="Times New Roman"/>
              </a:rPr>
              <a:t>простоту наращивания мощности – </a:t>
            </a:r>
            <a:r>
              <a:rPr lang="ru-RU" sz="1900" dirty="0">
                <a:latin typeface="Times New Roman"/>
                <a:ea typeface="Times New Roman"/>
                <a:cs typeface="Times New Roman"/>
              </a:rPr>
              <a:t>при наличии универсальной стойки для размещения аппарату­ры переход на следующую более высокую скорость иерархии можно осуществить, просто вынув одну группу функциональных блоков и вставив новую (рассчитанную на большую скорость) группу блоков. </a:t>
            </a:r>
            <a:r>
              <a:rPr lang="en-US" sz="1900" dirty="0">
                <a:latin typeface="Times New Roman"/>
                <a:ea typeface="Times New Roman"/>
                <a:cs typeface="Times New Roman"/>
              </a:rPr>
              <a:t>SDH</a:t>
            </a:r>
            <a:r>
              <a:rPr lang="ru-RU" sz="1900" dirty="0">
                <a:latin typeface="Times New Roman"/>
                <a:ea typeface="Times New Roman"/>
                <a:cs typeface="Times New Roman"/>
              </a:rPr>
              <a:t> позволяет организовать универсальную транспортную систему, охватывающую все участки сети и выполняющую функции как передачи информации, так и контроля и управления. Она рассчитана на транспортирование всех сигналов </a:t>
            </a:r>
            <a:r>
              <a:rPr lang="en-US" sz="1900" dirty="0">
                <a:latin typeface="Times New Roman"/>
                <a:ea typeface="Times New Roman"/>
                <a:cs typeface="Times New Roman"/>
              </a:rPr>
              <a:t>PDH</a:t>
            </a:r>
            <a:r>
              <a:rPr lang="ru-RU" sz="1900" dirty="0">
                <a:latin typeface="Times New Roman"/>
                <a:ea typeface="Times New Roman"/>
                <a:cs typeface="Times New Roman"/>
              </a:rPr>
              <a:t>, а также всех действующих и перспективных служб, в том числе и широкополосной цифровой сети и интеграцией служб (</a:t>
            </a:r>
            <a:r>
              <a:rPr lang="en-US" sz="1900" dirty="0">
                <a:latin typeface="Times New Roman"/>
                <a:ea typeface="Times New Roman"/>
                <a:cs typeface="Times New Roman"/>
              </a:rPr>
              <a:t>ISDN</a:t>
            </a:r>
            <a:r>
              <a:rPr lang="ru-RU" sz="1900" dirty="0">
                <a:latin typeface="Times New Roman"/>
                <a:ea typeface="Times New Roman"/>
                <a:cs typeface="Times New Roman"/>
              </a:rPr>
              <a:t>), использующей асинхронный способ переноса (</a:t>
            </a:r>
            <a:r>
              <a:rPr lang="en-US" sz="1900" dirty="0">
                <a:latin typeface="Times New Roman"/>
                <a:ea typeface="Times New Roman"/>
                <a:cs typeface="Times New Roman"/>
              </a:rPr>
              <a:t>ATM</a:t>
            </a:r>
            <a:r>
              <a:rPr lang="ru-RU" sz="1900" dirty="0">
                <a:latin typeface="Times New Roman"/>
                <a:ea typeface="Times New Roman"/>
                <a:cs typeface="Times New Roman"/>
              </a:rPr>
              <a:t>). </a:t>
            </a:r>
            <a:endParaRPr lang="ru-RU" sz="1900" dirty="0">
              <a:effectLst/>
              <a:latin typeface="Arial"/>
              <a:ea typeface="Times New Roman"/>
              <a:cs typeface="Times New Roman"/>
            </a:endParaRPr>
          </a:p>
        </p:txBody>
      </p:sp>
    </p:spTree>
    <p:extLst>
      <p:ext uri="{BB962C8B-B14F-4D97-AF65-F5344CB8AC3E}">
        <p14:creationId xmlns:p14="http://schemas.microsoft.com/office/powerpoint/2010/main" val="3806769777"/>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50289"/>
            <a:ext cx="8424936" cy="3416320"/>
          </a:xfrm>
          <a:prstGeom prst="rect">
            <a:avLst/>
          </a:prstGeom>
        </p:spPr>
        <p:txBody>
          <a:bodyPr wrap="square">
            <a:spAutoFit/>
          </a:bodyPr>
          <a:lstStyle/>
          <a:p>
            <a:pPr indent="90170" algn="just">
              <a:lnSpc>
                <a:spcPct val="150000"/>
              </a:lnSpc>
              <a:spcAft>
                <a:spcPts val="0"/>
              </a:spcAft>
            </a:pPr>
            <a:r>
              <a:rPr lang="ru-RU" dirty="0">
                <a:latin typeface="Times New Roman"/>
                <a:ea typeface="Times New Roman"/>
                <a:cs typeface="Times New Roman"/>
              </a:rPr>
              <a:t>Линейные сигналы </a:t>
            </a:r>
            <a:r>
              <a:rPr lang="en-US" dirty="0">
                <a:latin typeface="Times New Roman"/>
                <a:ea typeface="Times New Roman"/>
                <a:cs typeface="Times New Roman"/>
              </a:rPr>
              <a:t>SDH</a:t>
            </a:r>
            <a:r>
              <a:rPr lang="ru-RU" dirty="0">
                <a:latin typeface="Times New Roman"/>
                <a:ea typeface="Times New Roman"/>
                <a:cs typeface="Times New Roman"/>
              </a:rPr>
              <a:t> организованы в так называемые синхронные транспортные модули </a:t>
            </a:r>
            <a:r>
              <a:rPr lang="en-US" dirty="0">
                <a:latin typeface="Times New Roman"/>
                <a:ea typeface="Times New Roman"/>
                <a:cs typeface="Times New Roman"/>
              </a:rPr>
              <a:t>STM</a:t>
            </a:r>
            <a:r>
              <a:rPr lang="ru-RU" dirty="0">
                <a:latin typeface="Times New Roman"/>
                <a:ea typeface="Times New Roman"/>
                <a:cs typeface="Times New Roman"/>
              </a:rPr>
              <a:t> (</a:t>
            </a:r>
            <a:r>
              <a:rPr lang="en-US" dirty="0">
                <a:latin typeface="Times New Roman"/>
                <a:ea typeface="Times New Roman"/>
                <a:cs typeface="Times New Roman"/>
              </a:rPr>
              <a:t>Synchronous Transport Module</a:t>
            </a:r>
            <a:r>
              <a:rPr lang="ru-RU" dirty="0">
                <a:latin typeface="Times New Roman"/>
                <a:ea typeface="Times New Roman"/>
                <a:cs typeface="Times New Roman"/>
              </a:rPr>
              <a:t>) (Табл.7.1). Первый из них – </a:t>
            </a:r>
            <a:r>
              <a:rPr lang="en-US" dirty="0">
                <a:latin typeface="Times New Roman"/>
                <a:ea typeface="Times New Roman"/>
                <a:cs typeface="Times New Roman"/>
              </a:rPr>
              <a:t>STM</a:t>
            </a:r>
            <a:r>
              <a:rPr lang="ru-RU" dirty="0">
                <a:latin typeface="Times New Roman"/>
                <a:ea typeface="Times New Roman"/>
                <a:cs typeface="Times New Roman"/>
              </a:rPr>
              <a:t>-1 – соответствует скорости передачи информации 155 Мбит/с. Каждый последующий имеет  скорость в 4 раза большую, чем предыдущий, и образуется побайтным синхронным мультиплексированием. В настоящее время эксплуатируются или разрабатываются </a:t>
            </a:r>
            <a:r>
              <a:rPr lang="en-US" dirty="0">
                <a:latin typeface="Times New Roman"/>
                <a:ea typeface="Times New Roman"/>
                <a:cs typeface="Times New Roman"/>
              </a:rPr>
              <a:t>SDH</a:t>
            </a:r>
            <a:r>
              <a:rPr lang="ru-RU" dirty="0">
                <a:latin typeface="Times New Roman"/>
                <a:ea typeface="Times New Roman"/>
                <a:cs typeface="Times New Roman"/>
              </a:rPr>
              <a:t> системы со скоростями, соответствующими окончательной версии </a:t>
            </a:r>
            <a:r>
              <a:rPr lang="en-US" dirty="0">
                <a:latin typeface="Times New Roman"/>
                <a:ea typeface="Times New Roman"/>
                <a:cs typeface="Times New Roman"/>
              </a:rPr>
              <a:t>SDH</a:t>
            </a:r>
            <a:r>
              <a:rPr lang="ru-RU" dirty="0">
                <a:latin typeface="Times New Roman"/>
                <a:ea typeface="Times New Roman"/>
                <a:cs typeface="Times New Roman"/>
              </a:rPr>
              <a:t> иерархии: </a:t>
            </a:r>
            <a:r>
              <a:rPr lang="en-US" dirty="0">
                <a:latin typeface="Times New Roman"/>
                <a:ea typeface="Times New Roman"/>
                <a:cs typeface="Times New Roman"/>
              </a:rPr>
              <a:t>STM</a:t>
            </a:r>
            <a:r>
              <a:rPr lang="ru-RU" dirty="0">
                <a:latin typeface="Times New Roman"/>
                <a:ea typeface="Times New Roman"/>
                <a:cs typeface="Times New Roman"/>
              </a:rPr>
              <a:t>-1, </a:t>
            </a:r>
            <a:r>
              <a:rPr lang="en-US" dirty="0">
                <a:latin typeface="Times New Roman"/>
                <a:ea typeface="Times New Roman"/>
                <a:cs typeface="Times New Roman"/>
              </a:rPr>
              <a:t>STM</a:t>
            </a:r>
            <a:r>
              <a:rPr lang="ru-RU" dirty="0">
                <a:latin typeface="Times New Roman"/>
                <a:ea typeface="Times New Roman"/>
                <a:cs typeface="Times New Roman"/>
              </a:rPr>
              <a:t>-4, </a:t>
            </a:r>
            <a:r>
              <a:rPr lang="en-US" dirty="0">
                <a:latin typeface="Times New Roman"/>
                <a:ea typeface="Times New Roman"/>
                <a:cs typeface="Times New Roman"/>
              </a:rPr>
              <a:t>STM</a:t>
            </a:r>
            <a:r>
              <a:rPr lang="ru-RU" dirty="0">
                <a:latin typeface="Times New Roman"/>
                <a:ea typeface="Times New Roman"/>
                <a:cs typeface="Times New Roman"/>
              </a:rPr>
              <a:t>-16, </a:t>
            </a:r>
            <a:r>
              <a:rPr lang="en-US" dirty="0">
                <a:latin typeface="Times New Roman"/>
                <a:ea typeface="Times New Roman"/>
                <a:cs typeface="Times New Roman"/>
              </a:rPr>
              <a:t>STM</a:t>
            </a:r>
            <a:r>
              <a:rPr lang="ru-RU" dirty="0">
                <a:latin typeface="Times New Roman"/>
                <a:ea typeface="Times New Roman"/>
                <a:cs typeface="Times New Roman"/>
              </a:rPr>
              <a:t>-64, </a:t>
            </a:r>
            <a:r>
              <a:rPr lang="en-US" dirty="0">
                <a:latin typeface="Times New Roman"/>
                <a:ea typeface="Times New Roman"/>
                <a:cs typeface="Times New Roman"/>
              </a:rPr>
              <a:t>STM</a:t>
            </a:r>
            <a:r>
              <a:rPr lang="ru-RU" dirty="0">
                <a:latin typeface="Times New Roman"/>
                <a:ea typeface="Times New Roman"/>
                <a:cs typeface="Times New Roman"/>
              </a:rPr>
              <a:t>-256 или 155,52,  622,08,  9953,28,  39813,12 Мбит/с.</a:t>
            </a:r>
            <a:endParaRPr lang="ru-RU" sz="2000" dirty="0">
              <a:effectLst/>
              <a:latin typeface="Arial"/>
              <a:ea typeface="Times New Roman"/>
              <a:cs typeface="Times New Roman"/>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43451136"/>
              </p:ext>
            </p:extLst>
          </p:nvPr>
        </p:nvGraphicFramePr>
        <p:xfrm>
          <a:off x="1187624" y="3645024"/>
          <a:ext cx="6912769" cy="3091211"/>
        </p:xfrm>
        <a:graphic>
          <a:graphicData uri="http://schemas.openxmlformats.org/drawingml/2006/table">
            <a:tbl>
              <a:tblPr firstRow="1" firstCol="1" bandRow="1"/>
              <a:tblGrid>
                <a:gridCol w="1080120"/>
                <a:gridCol w="1338430"/>
                <a:gridCol w="1675420"/>
                <a:gridCol w="2818799"/>
              </a:tblGrid>
              <a:tr h="492055">
                <a:tc>
                  <a:txBody>
                    <a:bodyPr/>
                    <a:lstStyle/>
                    <a:p>
                      <a:pPr indent="269875" algn="ctr">
                        <a:lnSpc>
                          <a:spcPct val="115000"/>
                        </a:lnSpc>
                        <a:spcAft>
                          <a:spcPts val="0"/>
                        </a:spcAft>
                      </a:pPr>
                      <a:r>
                        <a:rPr lang="ru-RU" sz="1800" b="1" dirty="0">
                          <a:effectLst/>
                          <a:latin typeface="Times New Roman"/>
                          <a:ea typeface="Times New Roman"/>
                          <a:cs typeface="Times New Roman"/>
                        </a:rPr>
                        <a:t> Уровень</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85725" algn="ctr">
                        <a:lnSpc>
                          <a:spcPct val="115000"/>
                        </a:lnSpc>
                        <a:spcAft>
                          <a:spcPts val="0"/>
                        </a:spcAft>
                      </a:pPr>
                      <a:r>
                        <a:rPr lang="ru-RU" sz="1800" b="1" dirty="0">
                          <a:effectLst/>
                          <a:latin typeface="Times New Roman"/>
                          <a:ea typeface="Times New Roman"/>
                          <a:cs typeface="Times New Roman"/>
                        </a:rPr>
                        <a:t>Модуль</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lnSpc>
                          <a:spcPct val="115000"/>
                        </a:lnSpc>
                        <a:spcAft>
                          <a:spcPts val="0"/>
                        </a:spcAft>
                      </a:pPr>
                      <a:r>
                        <a:rPr lang="ru-RU" sz="1800" b="1" dirty="0">
                          <a:effectLst/>
                          <a:latin typeface="Times New Roman"/>
                          <a:ea typeface="Times New Roman"/>
                          <a:cs typeface="Times New Roman"/>
                        </a:rPr>
                        <a:t>Количество каналов</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lnSpc>
                          <a:spcPct val="115000"/>
                        </a:lnSpc>
                        <a:spcAft>
                          <a:spcPts val="0"/>
                        </a:spcAft>
                      </a:pPr>
                      <a:r>
                        <a:rPr lang="ru-RU" sz="1800" b="1" dirty="0">
                          <a:effectLst/>
                          <a:latin typeface="Times New Roman"/>
                          <a:ea typeface="Times New Roman"/>
                          <a:cs typeface="Times New Roman"/>
                        </a:rPr>
                        <a:t>Скорости передачи</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055">
                <a:tc>
                  <a:txBody>
                    <a:bodyPr/>
                    <a:lstStyle/>
                    <a:p>
                      <a:pPr marL="0" indent="0" algn="l">
                        <a:lnSpc>
                          <a:spcPct val="115000"/>
                        </a:lnSpc>
                        <a:spcAft>
                          <a:spcPts val="0"/>
                        </a:spcAft>
                      </a:pPr>
                      <a:r>
                        <a:rPr lang="ru-RU" sz="1800" b="1" dirty="0">
                          <a:effectLst/>
                          <a:latin typeface="Times New Roman"/>
                          <a:ea typeface="Times New Roman"/>
                          <a:cs typeface="Times New Roman"/>
                        </a:rPr>
                        <a:t>     1</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85725" algn="just">
                        <a:lnSpc>
                          <a:spcPct val="115000"/>
                        </a:lnSpc>
                        <a:spcAft>
                          <a:spcPts val="0"/>
                        </a:spcAft>
                      </a:pPr>
                      <a:r>
                        <a:rPr lang="en-US" sz="1800" b="1" dirty="0">
                          <a:effectLst/>
                          <a:latin typeface="Times New Roman"/>
                          <a:ea typeface="Times New Roman"/>
                          <a:cs typeface="Times New Roman"/>
                        </a:rPr>
                        <a:t>STM-1</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l">
                        <a:lnSpc>
                          <a:spcPct val="115000"/>
                        </a:lnSpc>
                        <a:spcAft>
                          <a:spcPts val="0"/>
                        </a:spcAft>
                      </a:pPr>
                      <a:r>
                        <a:rPr lang="en-US" sz="1800" b="1" dirty="0">
                          <a:effectLst/>
                          <a:latin typeface="Times New Roman"/>
                          <a:ea typeface="Times New Roman"/>
                          <a:cs typeface="Times New Roman"/>
                        </a:rPr>
                        <a:t>      1920</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en-US" sz="1800" b="1" dirty="0">
                          <a:effectLst/>
                          <a:latin typeface="Times New Roman"/>
                          <a:ea typeface="Times New Roman"/>
                          <a:cs typeface="Times New Roman"/>
                        </a:rPr>
                        <a:t>       155</a:t>
                      </a:r>
                      <a:r>
                        <a:rPr lang="ru-RU" sz="1800" b="1" dirty="0">
                          <a:effectLst/>
                          <a:latin typeface="Times New Roman"/>
                          <a:ea typeface="Times New Roman"/>
                          <a:cs typeface="Times New Roman"/>
                        </a:rPr>
                        <a:t>,52 Мбит/с</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055">
                <a:tc>
                  <a:txBody>
                    <a:bodyPr/>
                    <a:lstStyle/>
                    <a:p>
                      <a:pPr marL="0" indent="0" algn="just">
                        <a:lnSpc>
                          <a:spcPct val="115000"/>
                        </a:lnSpc>
                        <a:spcAft>
                          <a:spcPts val="0"/>
                        </a:spcAft>
                      </a:pPr>
                      <a:r>
                        <a:rPr lang="ru-RU" sz="1800" b="1" dirty="0">
                          <a:effectLst/>
                          <a:latin typeface="Times New Roman"/>
                          <a:ea typeface="Times New Roman"/>
                          <a:cs typeface="Times New Roman"/>
                        </a:rPr>
                        <a:t>     4</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85725" algn="just">
                        <a:lnSpc>
                          <a:spcPct val="115000"/>
                        </a:lnSpc>
                        <a:spcAft>
                          <a:spcPts val="0"/>
                        </a:spcAft>
                      </a:pPr>
                      <a:r>
                        <a:rPr lang="en-US" sz="1800" b="1" dirty="0">
                          <a:effectLst/>
                          <a:latin typeface="Times New Roman"/>
                          <a:ea typeface="Times New Roman"/>
                          <a:cs typeface="Times New Roman"/>
                        </a:rPr>
                        <a:t>STM-</a:t>
                      </a:r>
                      <a:r>
                        <a:rPr lang="ru-RU" sz="1800" b="1" dirty="0">
                          <a:effectLst/>
                          <a:latin typeface="Times New Roman"/>
                          <a:ea typeface="Times New Roman"/>
                          <a:cs typeface="Times New Roman"/>
                        </a:rPr>
                        <a:t>4</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l">
                        <a:lnSpc>
                          <a:spcPct val="115000"/>
                        </a:lnSpc>
                        <a:spcAft>
                          <a:spcPts val="0"/>
                        </a:spcAft>
                      </a:pPr>
                      <a:r>
                        <a:rPr lang="ru-RU" sz="1800" b="1" dirty="0">
                          <a:effectLst/>
                          <a:latin typeface="Times New Roman"/>
                          <a:ea typeface="Times New Roman"/>
                          <a:cs typeface="Times New Roman"/>
                        </a:rPr>
                        <a:t>      7680</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800" b="1" dirty="0">
                          <a:effectLst/>
                          <a:latin typeface="Times New Roman"/>
                          <a:ea typeface="Times New Roman"/>
                          <a:cs typeface="Times New Roman"/>
                        </a:rPr>
                        <a:t>       622,08 Мбит/с</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055">
                <a:tc>
                  <a:txBody>
                    <a:bodyPr/>
                    <a:lstStyle/>
                    <a:p>
                      <a:pPr marL="0" indent="0" algn="just">
                        <a:lnSpc>
                          <a:spcPct val="115000"/>
                        </a:lnSpc>
                        <a:spcAft>
                          <a:spcPts val="0"/>
                        </a:spcAft>
                      </a:pPr>
                      <a:r>
                        <a:rPr lang="ru-RU" sz="1800" b="1" dirty="0">
                          <a:effectLst/>
                          <a:latin typeface="Times New Roman"/>
                          <a:ea typeface="Times New Roman"/>
                          <a:cs typeface="Times New Roman"/>
                        </a:rPr>
                        <a:t>     16</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85725" algn="just">
                        <a:lnSpc>
                          <a:spcPct val="115000"/>
                        </a:lnSpc>
                        <a:spcAft>
                          <a:spcPts val="0"/>
                        </a:spcAft>
                      </a:pPr>
                      <a:r>
                        <a:rPr lang="en-US" sz="1800" b="1" dirty="0">
                          <a:effectLst/>
                          <a:latin typeface="Times New Roman"/>
                          <a:ea typeface="Times New Roman"/>
                          <a:cs typeface="Times New Roman"/>
                        </a:rPr>
                        <a:t>STM-1</a:t>
                      </a:r>
                      <a:r>
                        <a:rPr lang="ru-RU" sz="1800" b="1" dirty="0">
                          <a:effectLst/>
                          <a:latin typeface="Times New Roman"/>
                          <a:ea typeface="Times New Roman"/>
                          <a:cs typeface="Times New Roman"/>
                        </a:rPr>
                        <a:t>6</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l">
                        <a:lnSpc>
                          <a:spcPct val="115000"/>
                        </a:lnSpc>
                        <a:spcAft>
                          <a:spcPts val="0"/>
                        </a:spcAft>
                      </a:pPr>
                      <a:r>
                        <a:rPr lang="ru-RU" sz="1800" b="1" dirty="0">
                          <a:effectLst/>
                          <a:latin typeface="Times New Roman"/>
                          <a:ea typeface="Times New Roman"/>
                          <a:cs typeface="Times New Roman"/>
                        </a:rPr>
                        <a:t>      30720</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800" b="1" dirty="0">
                          <a:effectLst/>
                          <a:latin typeface="Times New Roman"/>
                          <a:ea typeface="Times New Roman"/>
                          <a:cs typeface="Times New Roman"/>
                        </a:rPr>
                        <a:t>       2488,32 Мбит/с</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055">
                <a:tc>
                  <a:txBody>
                    <a:bodyPr/>
                    <a:lstStyle/>
                    <a:p>
                      <a:pPr marL="0" indent="0" algn="just">
                        <a:lnSpc>
                          <a:spcPct val="115000"/>
                        </a:lnSpc>
                        <a:spcAft>
                          <a:spcPts val="0"/>
                        </a:spcAft>
                      </a:pPr>
                      <a:r>
                        <a:rPr lang="ru-RU" sz="1800" b="1" dirty="0">
                          <a:effectLst/>
                          <a:latin typeface="Times New Roman"/>
                          <a:ea typeface="Times New Roman"/>
                          <a:cs typeface="Times New Roman"/>
                        </a:rPr>
                        <a:t>     64 </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85725" algn="just">
                        <a:lnSpc>
                          <a:spcPct val="115000"/>
                        </a:lnSpc>
                        <a:spcAft>
                          <a:spcPts val="0"/>
                        </a:spcAft>
                      </a:pPr>
                      <a:r>
                        <a:rPr lang="en-US" sz="1800" b="1" dirty="0">
                          <a:effectLst/>
                          <a:latin typeface="Times New Roman"/>
                          <a:ea typeface="Times New Roman"/>
                          <a:cs typeface="Times New Roman"/>
                        </a:rPr>
                        <a:t>STM-</a:t>
                      </a:r>
                      <a:r>
                        <a:rPr lang="ru-RU" sz="1800" b="1" dirty="0">
                          <a:effectLst/>
                          <a:latin typeface="Times New Roman"/>
                          <a:ea typeface="Times New Roman"/>
                          <a:cs typeface="Times New Roman"/>
                        </a:rPr>
                        <a:t>64</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l">
                        <a:lnSpc>
                          <a:spcPct val="115000"/>
                        </a:lnSpc>
                        <a:spcAft>
                          <a:spcPts val="0"/>
                        </a:spcAft>
                      </a:pPr>
                      <a:r>
                        <a:rPr lang="ru-RU" sz="1800" b="1" dirty="0">
                          <a:effectLst/>
                          <a:latin typeface="Times New Roman"/>
                          <a:ea typeface="Times New Roman"/>
                          <a:cs typeface="Times New Roman"/>
                        </a:rPr>
                        <a:t>     122880</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800" b="1" dirty="0">
                          <a:effectLst/>
                          <a:latin typeface="Times New Roman"/>
                          <a:ea typeface="Times New Roman"/>
                          <a:cs typeface="Times New Roman"/>
                        </a:rPr>
                        <a:t>      9953,28 Мбит/с</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055">
                <a:tc>
                  <a:txBody>
                    <a:bodyPr/>
                    <a:lstStyle/>
                    <a:p>
                      <a:pPr marL="0" indent="0" algn="just">
                        <a:lnSpc>
                          <a:spcPct val="115000"/>
                        </a:lnSpc>
                        <a:spcAft>
                          <a:spcPts val="0"/>
                        </a:spcAft>
                      </a:pPr>
                      <a:r>
                        <a:rPr lang="ru-RU" sz="1800" b="1" dirty="0">
                          <a:effectLst/>
                          <a:latin typeface="Times New Roman"/>
                          <a:ea typeface="Times New Roman"/>
                          <a:cs typeface="Times New Roman"/>
                        </a:rPr>
                        <a:t>     256</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85725" algn="just">
                        <a:lnSpc>
                          <a:spcPct val="115000"/>
                        </a:lnSpc>
                        <a:spcAft>
                          <a:spcPts val="0"/>
                        </a:spcAft>
                      </a:pPr>
                      <a:r>
                        <a:rPr lang="en-US" sz="1800" b="1" dirty="0">
                          <a:effectLst/>
                          <a:latin typeface="Times New Roman"/>
                          <a:ea typeface="Times New Roman"/>
                          <a:cs typeface="Times New Roman"/>
                        </a:rPr>
                        <a:t>STM-</a:t>
                      </a:r>
                      <a:r>
                        <a:rPr lang="ru-RU" sz="1800" b="1" dirty="0">
                          <a:effectLst/>
                          <a:latin typeface="Times New Roman"/>
                          <a:ea typeface="Times New Roman"/>
                          <a:cs typeface="Times New Roman"/>
                        </a:rPr>
                        <a:t>256</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l">
                        <a:lnSpc>
                          <a:spcPct val="115000"/>
                        </a:lnSpc>
                        <a:spcAft>
                          <a:spcPts val="0"/>
                        </a:spcAft>
                      </a:pPr>
                      <a:r>
                        <a:rPr lang="ru-RU" sz="1800" b="1" dirty="0">
                          <a:effectLst/>
                          <a:latin typeface="Times New Roman"/>
                          <a:ea typeface="Times New Roman"/>
                          <a:cs typeface="Times New Roman"/>
                        </a:rPr>
                        <a:t>     491520</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just">
                        <a:lnSpc>
                          <a:spcPct val="115000"/>
                        </a:lnSpc>
                        <a:spcAft>
                          <a:spcPts val="0"/>
                        </a:spcAft>
                      </a:pPr>
                      <a:r>
                        <a:rPr lang="ru-RU" sz="1800" b="1" dirty="0">
                          <a:effectLst/>
                          <a:latin typeface="Times New Roman"/>
                          <a:ea typeface="Times New Roman"/>
                          <a:cs typeface="Times New Roman"/>
                        </a:rPr>
                        <a:t>     39413,12 Мбит/с</a:t>
                      </a:r>
                      <a:endParaRPr lang="ru-RU" sz="1800" b="1" dirty="0">
                        <a:effectLst/>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2"/>
          <p:cNvSpPr>
            <a:spLocks noChangeArrowheads="1"/>
          </p:cNvSpPr>
          <p:nvPr/>
        </p:nvSpPr>
        <p:spPr bwMode="auto">
          <a:xfrm>
            <a:off x="7020272" y="3001033"/>
            <a:ext cx="16561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Таблица 7.1.</a:t>
            </a:r>
            <a:endParaRPr kumimoji="0" lang="ru-RU" altLang="ru-RU" b="0" i="0" u="none" strike="noStrike" cap="none" normalizeH="0" baseline="0" dirty="0" smtClean="0">
              <a:ln>
                <a:noFill/>
              </a:ln>
              <a:solidFill>
                <a:schemeClr val="tx1"/>
              </a:solidFill>
              <a:effectLst/>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4263457787"/>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258" y="0"/>
            <a:ext cx="8775238"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403648" y="6117215"/>
            <a:ext cx="6718506" cy="369332"/>
          </a:xfrm>
          <a:prstGeom prst="rect">
            <a:avLst/>
          </a:prstGeom>
        </p:spPr>
        <p:txBody>
          <a:bodyPr wrap="none">
            <a:spAutoFit/>
          </a:bodyPr>
          <a:lstStyle/>
          <a:p>
            <a:r>
              <a:rPr lang="en-US" dirty="0">
                <a:latin typeface="TTE29C24A0t00"/>
              </a:rPr>
              <a:t>3</a:t>
            </a:r>
            <a:r>
              <a:rPr lang="ru-RU" dirty="0" smtClean="0">
                <a:latin typeface="TTE29C24A0t00"/>
              </a:rPr>
              <a:t>.</a:t>
            </a:r>
            <a:r>
              <a:rPr lang="en-US" dirty="0" smtClean="0">
                <a:latin typeface="TTE29C24A0t00"/>
              </a:rPr>
              <a:t>2</a:t>
            </a:r>
            <a:r>
              <a:rPr lang="ru-RU" dirty="0" smtClean="0">
                <a:latin typeface="TTE29C24A0t00"/>
              </a:rPr>
              <a:t>. Схема преобразования </a:t>
            </a:r>
            <a:r>
              <a:rPr lang="en-US" dirty="0" smtClean="0">
                <a:latin typeface="Times-Roman"/>
              </a:rPr>
              <a:t>SDH </a:t>
            </a:r>
            <a:r>
              <a:rPr lang="ru-RU" dirty="0" smtClean="0">
                <a:latin typeface="Times-Roman"/>
              </a:rPr>
              <a:t>при </a:t>
            </a:r>
            <a:r>
              <a:rPr lang="ru-RU" dirty="0" err="1" smtClean="0">
                <a:latin typeface="Times-Roman"/>
              </a:rPr>
              <a:t>формаривание</a:t>
            </a:r>
            <a:r>
              <a:rPr lang="ru-RU" dirty="0" smtClean="0">
                <a:latin typeface="Times-Roman"/>
              </a:rPr>
              <a:t> </a:t>
            </a:r>
            <a:r>
              <a:rPr lang="en-US" dirty="0" smtClean="0">
                <a:latin typeface="TTE29C24A0t00"/>
              </a:rPr>
              <a:t>  </a:t>
            </a:r>
            <a:r>
              <a:rPr lang="en-US" dirty="0">
                <a:latin typeface="Times-Roman"/>
              </a:rPr>
              <a:t>STM-1</a:t>
            </a:r>
            <a:endParaRPr lang="ru-RU" dirty="0"/>
          </a:p>
        </p:txBody>
      </p:sp>
    </p:spTree>
    <p:extLst>
      <p:ext uri="{BB962C8B-B14F-4D97-AF65-F5344CB8AC3E}">
        <p14:creationId xmlns:p14="http://schemas.microsoft.com/office/powerpoint/2010/main" val="119736530"/>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7108" y="116631"/>
            <a:ext cx="8784976" cy="6709529"/>
          </a:xfrm>
          <a:prstGeom prst="rect">
            <a:avLst/>
          </a:prstGeom>
        </p:spPr>
        <p:txBody>
          <a:bodyPr wrap="square">
            <a:spAutoFit/>
          </a:bodyPr>
          <a:lstStyle/>
          <a:p>
            <a:pPr marL="629920">
              <a:lnSpc>
                <a:spcPct val="150000"/>
              </a:lnSpc>
              <a:spcAft>
                <a:spcPts val="1200"/>
              </a:spcAft>
            </a:pPr>
            <a:r>
              <a:rPr lang="ru-RU" sz="2000" b="1" dirty="0" smtClean="0">
                <a:latin typeface="Times New Roman" panose="02020603050405020304" pitchFamily="18" charset="0"/>
                <a:cs typeface="Times New Roman" panose="02020603050405020304" pitchFamily="18" charset="0"/>
              </a:rPr>
              <a:t>7.</a:t>
            </a:r>
            <a:r>
              <a:rPr lang="en-US" sz="2000" b="1" dirty="0" smtClean="0">
                <a:latin typeface="Times New Roman" panose="02020603050405020304" pitchFamily="18" charset="0"/>
                <a:cs typeface="Times New Roman" panose="02020603050405020304" pitchFamily="18" charset="0"/>
              </a:rPr>
              <a:t>2</a:t>
            </a:r>
            <a:r>
              <a:rPr lang="ru-RU" sz="2000" b="1" dirty="0" smtClean="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Функциональные модули сетей </a:t>
            </a:r>
            <a:r>
              <a:rPr lang="en-US" sz="2000" b="1" dirty="0">
                <a:latin typeface="Times New Roman" panose="02020603050405020304" pitchFamily="18" charset="0"/>
                <a:cs typeface="Times New Roman" panose="02020603050405020304" pitchFamily="18" charset="0"/>
              </a:rPr>
              <a:t>SDH</a:t>
            </a:r>
            <a:endParaRPr lang="ru-RU" sz="2000" b="1" dirty="0">
              <a:latin typeface="Times New Roman" panose="02020603050405020304" pitchFamily="18" charset="0"/>
              <a:cs typeface="Times New Roman" panose="02020603050405020304" pitchFamily="18" charset="0"/>
            </a:endParaRPr>
          </a:p>
          <a:p>
            <a:pPr indent="269875" algn="just">
              <a:lnSpc>
                <a:spcPct val="150000"/>
              </a:lnSpc>
              <a:spcAft>
                <a:spcPts val="0"/>
              </a:spcAft>
            </a:pPr>
            <a:r>
              <a:rPr lang="ru-RU" sz="2000" spc="-15" dirty="0">
                <a:latin typeface="Times New Roman" panose="02020603050405020304" pitchFamily="18" charset="0"/>
                <a:ea typeface="Times New Roman"/>
                <a:cs typeface="Times New Roman" panose="02020603050405020304" pitchFamily="18" charset="0"/>
              </a:rPr>
              <a:t> Основные элементы систем передачи данных на основе </a:t>
            </a:r>
            <a:r>
              <a:rPr lang="en-US" sz="2000" spc="-15" dirty="0">
                <a:latin typeface="Times New Roman" panose="02020603050405020304" pitchFamily="18" charset="0"/>
                <a:ea typeface="Times New Roman"/>
                <a:cs typeface="Times New Roman" panose="02020603050405020304" pitchFamily="18" charset="0"/>
              </a:rPr>
              <a:t>SDH</a:t>
            </a:r>
            <a:r>
              <a:rPr lang="ru-RU" sz="2000" spc="-15" dirty="0">
                <a:latin typeface="Times New Roman" panose="02020603050405020304" pitchFamily="18" charset="0"/>
                <a:ea typeface="Times New Roman"/>
                <a:cs typeface="Times New Roman" panose="02020603050405020304" pitchFamily="18" charset="0"/>
              </a:rPr>
              <a:t> (или </a:t>
            </a:r>
            <a:r>
              <a:rPr lang="ru-RU" sz="2000" i="1" spc="-15" dirty="0" smtClean="0">
                <a:latin typeface="Times New Roman" panose="02020603050405020304" pitchFamily="18" charset="0"/>
                <a:ea typeface="Times New Roman"/>
                <a:cs typeface="Times New Roman" panose="02020603050405020304" pitchFamily="18" charset="0"/>
              </a:rPr>
              <a:t>функ</a:t>
            </a:r>
            <a:r>
              <a:rPr lang="ru-RU" sz="2000" i="1" dirty="0" smtClean="0">
                <a:latin typeface="Times New Roman" panose="02020603050405020304" pitchFamily="18" charset="0"/>
                <a:ea typeface="Times New Roman"/>
                <a:cs typeface="Times New Roman" panose="02020603050405020304" pitchFamily="18" charset="0"/>
              </a:rPr>
              <a:t>циональные </a:t>
            </a:r>
            <a:r>
              <a:rPr lang="ru-RU" sz="2000" i="1" dirty="0">
                <a:latin typeface="Times New Roman" panose="02020603050405020304" pitchFamily="18" charset="0"/>
                <a:ea typeface="Times New Roman"/>
                <a:cs typeface="Times New Roman" panose="02020603050405020304" pitchFamily="18" charset="0"/>
              </a:rPr>
              <a:t>модули </a:t>
            </a:r>
            <a:r>
              <a:rPr lang="en-US" sz="2000" dirty="0">
                <a:latin typeface="Times New Roman" panose="02020603050405020304" pitchFamily="18" charset="0"/>
                <a:ea typeface="Times New Roman"/>
                <a:cs typeface="Times New Roman" panose="02020603050405020304" pitchFamily="18" charset="0"/>
              </a:rPr>
              <a:t>SDH</a:t>
            </a:r>
            <a:r>
              <a:rPr lang="ru-RU" sz="2000" dirty="0">
                <a:latin typeface="Times New Roman" panose="02020603050405020304" pitchFamily="18" charset="0"/>
                <a:ea typeface="Times New Roman"/>
                <a:cs typeface="Times New Roman" panose="02020603050405020304" pitchFamily="18" charset="0"/>
              </a:rPr>
              <a:t>) могут быть связаны между собой в сеть </a:t>
            </a:r>
            <a:r>
              <a:rPr lang="en-US" sz="2000" dirty="0">
                <a:latin typeface="Times New Roman" panose="02020603050405020304" pitchFamily="18" charset="0"/>
                <a:ea typeface="Times New Roman"/>
                <a:cs typeface="Times New Roman" panose="02020603050405020304" pitchFamily="18" charset="0"/>
              </a:rPr>
              <a:t>SDH</a:t>
            </a:r>
            <a:r>
              <a:rPr lang="ru-RU" sz="2000" dirty="0">
                <a:latin typeface="Times New Roman" panose="02020603050405020304" pitchFamily="18" charset="0"/>
                <a:ea typeface="Times New Roman"/>
                <a:cs typeface="Times New Roman" panose="02020603050405020304" pitchFamily="18" charset="0"/>
              </a:rPr>
              <a:t>. Связи модулей можно рассматривать с двух сторон: </a:t>
            </a:r>
            <a:r>
              <a:rPr lang="ru-RU" sz="2000" i="1" dirty="0">
                <a:latin typeface="Times New Roman" panose="02020603050405020304" pitchFamily="18" charset="0"/>
                <a:ea typeface="Times New Roman"/>
                <a:cs typeface="Times New Roman" panose="02020603050405020304" pitchFamily="18" charset="0"/>
              </a:rPr>
              <a:t>логической и физической. </a:t>
            </a:r>
            <a:r>
              <a:rPr lang="ru-RU" sz="2000" dirty="0">
                <a:latin typeface="Times New Roman" panose="02020603050405020304" pitchFamily="18" charset="0"/>
                <a:ea typeface="Times New Roman"/>
                <a:cs typeface="Times New Roman" panose="02020603050405020304" pitchFamily="18" charset="0"/>
              </a:rPr>
              <a:t>С одной стороны, логика работы </a:t>
            </a:r>
            <a:r>
              <a:rPr lang="ru-RU" sz="2000" spc="-15" dirty="0">
                <a:latin typeface="Times New Roman" panose="02020603050405020304" pitchFamily="18" charset="0"/>
                <a:ea typeface="Times New Roman"/>
                <a:cs typeface="Times New Roman" panose="02020603050405020304" pitchFamily="18" charset="0"/>
              </a:rPr>
              <a:t>или взаимодействия модулей в сети определяет необходимые функциональные связи</a:t>
            </a:r>
            <a:r>
              <a:rPr lang="ru-RU" sz="2000" i="1" spc="-15" dirty="0">
                <a:latin typeface="Times New Roman" panose="02020603050405020304" pitchFamily="18" charset="0"/>
                <a:ea typeface="Times New Roman"/>
                <a:cs typeface="Times New Roman" panose="02020603050405020304" pitchFamily="18" charset="0"/>
              </a:rPr>
              <a:t> </a:t>
            </a:r>
            <a:r>
              <a:rPr lang="ru-RU" sz="2000" spc="-15" dirty="0">
                <a:latin typeface="Times New Roman" panose="02020603050405020304" pitchFamily="18" charset="0"/>
                <a:ea typeface="Times New Roman"/>
                <a:cs typeface="Times New Roman" panose="02020603050405020304" pitchFamily="18" charset="0"/>
              </a:rPr>
              <a:t>модулей – </a:t>
            </a:r>
            <a:r>
              <a:rPr lang="ru-RU" sz="2000" spc="-30" dirty="0">
                <a:latin typeface="Times New Roman" panose="02020603050405020304" pitchFamily="18" charset="0"/>
                <a:ea typeface="Times New Roman"/>
                <a:cs typeface="Times New Roman" panose="02020603050405020304" pitchFamily="18" charset="0"/>
              </a:rPr>
              <a:t>топологию</a:t>
            </a:r>
            <a:r>
              <a:rPr lang="ru-RU" sz="2000" i="1" spc="-30" dirty="0">
                <a:latin typeface="Times New Roman" panose="02020603050405020304" pitchFamily="18" charset="0"/>
                <a:ea typeface="Times New Roman"/>
                <a:cs typeface="Times New Roman" panose="02020603050405020304" pitchFamily="18" charset="0"/>
              </a:rPr>
              <a:t>, </a:t>
            </a:r>
            <a:r>
              <a:rPr lang="ru-RU" sz="2000" spc="-30" dirty="0">
                <a:latin typeface="Times New Roman" panose="02020603050405020304" pitchFamily="18" charset="0"/>
                <a:ea typeface="Times New Roman"/>
                <a:cs typeface="Times New Roman" panose="02020603050405020304" pitchFamily="18" charset="0"/>
              </a:rPr>
              <a:t>или архитектур</a:t>
            </a:r>
            <a:r>
              <a:rPr lang="ru-RU" sz="2000" i="1" spc="-30" dirty="0">
                <a:latin typeface="Times New Roman" panose="02020603050405020304" pitchFamily="18" charset="0"/>
                <a:ea typeface="Times New Roman"/>
                <a:cs typeface="Times New Roman" panose="02020603050405020304" pitchFamily="18" charset="0"/>
              </a:rPr>
              <a:t>у </a:t>
            </a:r>
            <a:r>
              <a:rPr lang="ru-RU" sz="2000" spc="-30" dirty="0">
                <a:latin typeface="Times New Roman" panose="02020603050405020304" pitchFamily="18" charset="0"/>
                <a:ea typeface="Times New Roman"/>
                <a:cs typeface="Times New Roman" panose="02020603050405020304" pitchFamily="18" charset="0"/>
              </a:rPr>
              <a:t>сети </a:t>
            </a:r>
            <a:r>
              <a:rPr lang="en-US" sz="2000" spc="-30" dirty="0">
                <a:latin typeface="Times New Roman" panose="02020603050405020304" pitchFamily="18" charset="0"/>
                <a:ea typeface="Times New Roman"/>
                <a:cs typeface="Times New Roman" panose="02020603050405020304" pitchFamily="18" charset="0"/>
              </a:rPr>
              <a:t>SDH</a:t>
            </a:r>
            <a:r>
              <a:rPr lang="ru-RU" sz="2000" spc="-30" dirty="0">
                <a:latin typeface="Times New Roman" panose="02020603050405020304" pitchFamily="18" charset="0"/>
                <a:ea typeface="Times New Roman"/>
                <a:cs typeface="Times New Roman" panose="02020603050405020304" pitchFamily="18" charset="0"/>
              </a:rPr>
              <a:t>. Она позволяет, как анализировать общие закономерности </a:t>
            </a:r>
            <a:r>
              <a:rPr lang="ru-RU" sz="2000" spc="-15" dirty="0">
                <a:latin typeface="Times New Roman" panose="02020603050405020304" pitchFamily="18" charset="0"/>
                <a:ea typeface="Times New Roman"/>
                <a:cs typeface="Times New Roman" panose="02020603050405020304" pitchFamily="18" charset="0"/>
              </a:rPr>
              <a:t>функционирования сети, достоинства и недостатки различных топологий, так и выбирать топологию сети, оптимальную для решения конкретной задачи. С другой стороны, модули связаны между собой физической средой</a:t>
            </a:r>
            <a:r>
              <a:rPr lang="ru-RU" sz="2000" i="1" spc="-15" dirty="0">
                <a:latin typeface="Times New Roman" panose="02020603050405020304" pitchFamily="18" charset="0"/>
                <a:ea typeface="Times New Roman"/>
                <a:cs typeface="Times New Roman" panose="02020603050405020304" pitchFamily="18" charset="0"/>
              </a:rPr>
              <a:t> </a:t>
            </a:r>
            <a:r>
              <a:rPr lang="ru-RU" sz="2000" spc="-15" dirty="0">
                <a:latin typeface="Times New Roman" panose="02020603050405020304" pitchFamily="18" charset="0"/>
                <a:ea typeface="Times New Roman"/>
                <a:cs typeface="Times New Roman" panose="02020603050405020304" pitchFamily="18" charset="0"/>
              </a:rPr>
              <a:t>распространения </a:t>
            </a:r>
            <a:r>
              <a:rPr lang="en-US" sz="2000" spc="-15" dirty="0">
                <a:latin typeface="Times New Roman" panose="02020603050405020304" pitchFamily="18" charset="0"/>
                <a:ea typeface="Times New Roman"/>
                <a:cs typeface="Times New Roman" panose="02020603050405020304" pitchFamily="18" charset="0"/>
              </a:rPr>
              <a:t>SDH</a:t>
            </a:r>
            <a:r>
              <a:rPr lang="ru-RU" sz="2000" spc="-15" dirty="0">
                <a:latin typeface="Times New Roman" panose="02020603050405020304" pitchFamily="18" charset="0"/>
                <a:ea typeface="Times New Roman"/>
                <a:cs typeface="Times New Roman" panose="02020603050405020304" pitchFamily="18" charset="0"/>
              </a:rPr>
              <a:t>-сигнала, создаваемой кабелем (как правило, волоконно-</a:t>
            </a:r>
            <a:r>
              <a:rPr lang="ru-RU" sz="2000" dirty="0">
                <a:latin typeface="Times New Roman" panose="02020603050405020304" pitchFamily="18" charset="0"/>
                <a:ea typeface="Times New Roman"/>
                <a:cs typeface="Times New Roman" panose="02020603050405020304" pitchFamily="18" charset="0"/>
              </a:rPr>
              <a:t>оптическим) или эфиром при использовании радиосвязи. Это позволяет выявить физические преде­</a:t>
            </a:r>
            <a:r>
              <a:rPr lang="ru-RU" sz="2000" spc="-15" dirty="0">
                <a:latin typeface="Times New Roman" panose="02020603050405020304" pitchFamily="18" charset="0"/>
                <a:ea typeface="Times New Roman"/>
                <a:cs typeface="Times New Roman" panose="02020603050405020304" pitchFamily="18" charset="0"/>
              </a:rPr>
              <a:t>лы и ограничения на функционирование систем с заданной топологией</a:t>
            </a:r>
            <a:r>
              <a:rPr lang="ru-RU" sz="2000" spc="-15" dirty="0" smtClean="0">
                <a:latin typeface="Times New Roman" panose="02020603050405020304" pitchFamily="18" charset="0"/>
                <a:ea typeface="Times New Roman"/>
                <a:cs typeface="Times New Roman" panose="02020603050405020304" pitchFamily="18" charset="0"/>
              </a:rPr>
              <a:t>.</a:t>
            </a:r>
            <a:endParaRPr lang="ru-RU" sz="2000" dirty="0">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2373411829"/>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568952" cy="6394058"/>
          </a:xfrm>
          <a:prstGeom prst="rect">
            <a:avLst/>
          </a:prstGeom>
        </p:spPr>
        <p:txBody>
          <a:bodyPr wrap="square">
            <a:spAutoFit/>
          </a:bodyPr>
          <a:lstStyle/>
          <a:p>
            <a:pPr lvl="0" indent="361950" algn="just">
              <a:lnSpc>
                <a:spcPct val="150000"/>
              </a:lnSpc>
            </a:pPr>
            <a:r>
              <a:rPr lang="ru-RU" sz="2100" spc="-30" dirty="0" smtClean="0">
                <a:solidFill>
                  <a:prstClr val="black"/>
                </a:solidFill>
                <a:latin typeface="Times New Roman" panose="02020603050405020304" pitchFamily="18" charset="0"/>
                <a:ea typeface="Times New Roman"/>
                <a:cs typeface="Times New Roman" panose="02020603050405020304" pitchFamily="18" charset="0"/>
              </a:rPr>
              <a:t>Сеть </a:t>
            </a:r>
            <a:r>
              <a:rPr lang="en-US" sz="2100" spc="-30" dirty="0" smtClean="0">
                <a:solidFill>
                  <a:prstClr val="black"/>
                </a:solidFill>
                <a:latin typeface="Times New Roman" panose="02020603050405020304" pitchFamily="18" charset="0"/>
                <a:ea typeface="Times New Roman"/>
                <a:cs typeface="Times New Roman" panose="02020603050405020304" pitchFamily="18" charset="0"/>
              </a:rPr>
              <a:t>SDH</a:t>
            </a:r>
            <a:r>
              <a:rPr lang="ru-RU" sz="2100" spc="-30" dirty="0" smtClean="0">
                <a:solidFill>
                  <a:prstClr val="black"/>
                </a:solidFill>
                <a:latin typeface="Times New Roman" panose="02020603050405020304" pitchFamily="18" charset="0"/>
                <a:ea typeface="Times New Roman"/>
                <a:cs typeface="Times New Roman" panose="02020603050405020304" pitchFamily="18" charset="0"/>
              </a:rPr>
              <a:t>, как и любая сеть, строится из отдельных функциональных модулей ограниченного набора: </a:t>
            </a:r>
            <a:r>
              <a:rPr lang="ru-RU" sz="2100" spc="-55" dirty="0" smtClean="0">
                <a:solidFill>
                  <a:prstClr val="black"/>
                </a:solidFill>
                <a:latin typeface="Times New Roman" panose="02020603050405020304" pitchFamily="18" charset="0"/>
                <a:ea typeface="Times New Roman"/>
                <a:cs typeface="Times New Roman" panose="02020603050405020304" pitchFamily="18" charset="0"/>
              </a:rPr>
              <a:t>мультиплексоров, коммутаторов, концентраторов, регенераторов и терминального оборудо</a:t>
            </a:r>
            <a:r>
              <a:rPr lang="ru-RU" sz="2100" spc="-25" dirty="0" smtClean="0">
                <a:solidFill>
                  <a:prstClr val="black"/>
                </a:solidFill>
                <a:latin typeface="Times New Roman" panose="02020603050405020304" pitchFamily="18" charset="0"/>
                <a:ea typeface="Times New Roman"/>
                <a:cs typeface="Times New Roman" panose="02020603050405020304" pitchFamily="18" charset="0"/>
              </a:rPr>
              <a:t>вания. Этот набор определяется основными функциональными задачами, решаемыми сетью:</a:t>
            </a:r>
            <a:endParaRPr lang="en-US" sz="2100" spc="-25" dirty="0" smtClean="0">
              <a:solidFill>
                <a:prstClr val="black"/>
              </a:solidFill>
              <a:latin typeface="Times New Roman" panose="02020603050405020304" pitchFamily="18" charset="0"/>
              <a:ea typeface="Times New Roman"/>
              <a:cs typeface="Times New Roman" panose="02020603050405020304" pitchFamily="18" charset="0"/>
            </a:endParaRPr>
          </a:p>
          <a:p>
            <a:pPr lvl="0" indent="361950" algn="just">
              <a:lnSpc>
                <a:spcPct val="150000"/>
              </a:lnSpc>
              <a:buFont typeface="Symbol"/>
              <a:buChar char=""/>
            </a:pPr>
            <a:r>
              <a:rPr lang="ru-RU" sz="2100" i="1" spc="-20" dirty="0" smtClean="0">
                <a:solidFill>
                  <a:prstClr val="black"/>
                </a:solidFill>
                <a:latin typeface="Times New Roman"/>
                <a:ea typeface="Times New Roman"/>
                <a:cs typeface="Times New Roman"/>
              </a:rPr>
              <a:t>с</a:t>
            </a:r>
            <a:r>
              <a:rPr lang="ru-RU" sz="2100" i="1" spc="-20" dirty="0" smtClean="0">
                <a:solidFill>
                  <a:prstClr val="black"/>
                </a:solidFill>
                <a:latin typeface="Times New Roman" pitchFamily="18" charset="0"/>
                <a:ea typeface="Times New Roman"/>
                <a:cs typeface="Times New Roman" pitchFamily="18" charset="0"/>
              </a:rPr>
              <a:t>бором </a:t>
            </a:r>
            <a:r>
              <a:rPr lang="ru-RU" sz="2100" spc="-20" dirty="0" smtClean="0">
                <a:solidFill>
                  <a:prstClr val="black"/>
                </a:solidFill>
                <a:latin typeface="Times New Roman" pitchFamily="18" charset="0"/>
                <a:ea typeface="Times New Roman"/>
                <a:cs typeface="Times New Roman" pitchFamily="18" charset="0"/>
              </a:rPr>
              <a:t>входных потоков через каналы доступа в агрегатный блок, пригодный для транспортировки в сети </a:t>
            </a:r>
            <a:r>
              <a:rPr lang="en-US" sz="2100" spc="-20" dirty="0" smtClean="0">
                <a:solidFill>
                  <a:prstClr val="black"/>
                </a:solidFill>
                <a:latin typeface="Times New Roman" pitchFamily="18" charset="0"/>
                <a:ea typeface="Times New Roman"/>
                <a:cs typeface="Times New Roman" pitchFamily="18" charset="0"/>
              </a:rPr>
              <a:t>SDH</a:t>
            </a:r>
            <a:r>
              <a:rPr lang="ru-RU" sz="2100" spc="-20" dirty="0" smtClean="0">
                <a:solidFill>
                  <a:prstClr val="black"/>
                </a:solidFill>
                <a:latin typeface="Times New Roman" pitchFamily="18" charset="0"/>
                <a:ea typeface="Times New Roman"/>
                <a:cs typeface="Times New Roman" pitchFamily="18" charset="0"/>
              </a:rPr>
              <a:t> (задача мультиплексирования, решаемая </a:t>
            </a:r>
            <a:r>
              <a:rPr lang="ru-RU" sz="2100" i="1" spc="-20" dirty="0" smtClean="0">
                <a:solidFill>
                  <a:prstClr val="black"/>
                </a:solidFill>
                <a:latin typeface="Times New Roman" pitchFamily="18" charset="0"/>
                <a:ea typeface="Times New Roman"/>
                <a:cs typeface="Times New Roman" pitchFamily="18" charset="0"/>
              </a:rPr>
              <a:t>терминальными мультип­</a:t>
            </a:r>
            <a:r>
              <a:rPr lang="ru-RU" sz="2100" i="1" spc="-5" dirty="0" smtClean="0">
                <a:solidFill>
                  <a:prstClr val="black"/>
                </a:solidFill>
                <a:latin typeface="Times New Roman" pitchFamily="18" charset="0"/>
                <a:ea typeface="Times New Roman"/>
                <a:cs typeface="Times New Roman" pitchFamily="18" charset="0"/>
              </a:rPr>
              <a:t>лексорами </a:t>
            </a:r>
            <a:r>
              <a:rPr lang="ru-RU" sz="2100" spc="-5" dirty="0" smtClean="0">
                <a:solidFill>
                  <a:prstClr val="black"/>
                </a:solidFill>
                <a:latin typeface="Times New Roman" pitchFamily="18" charset="0"/>
                <a:ea typeface="Times New Roman"/>
                <a:cs typeface="Times New Roman" pitchFamily="18" charset="0"/>
              </a:rPr>
              <a:t>(ТМ) сети доступа);</a:t>
            </a:r>
            <a:endParaRPr lang="ru-RU" sz="2100" dirty="0" smtClean="0">
              <a:solidFill>
                <a:prstClr val="black"/>
              </a:solidFill>
              <a:latin typeface="Times New Roman" pitchFamily="18" charset="0"/>
              <a:ea typeface="Times New Roman"/>
              <a:cs typeface="Times New Roman" pitchFamily="18" charset="0"/>
            </a:endParaRPr>
          </a:p>
          <a:p>
            <a:pPr lvl="0" indent="361950" algn="just">
              <a:lnSpc>
                <a:spcPct val="150000"/>
              </a:lnSpc>
              <a:buFont typeface="Symbol"/>
              <a:buChar char=""/>
            </a:pPr>
            <a:r>
              <a:rPr lang="ru-RU" sz="2100" i="1" spc="-30" dirty="0" smtClean="0">
                <a:solidFill>
                  <a:prstClr val="black"/>
                </a:solidFill>
                <a:latin typeface="Times New Roman" pitchFamily="18" charset="0"/>
                <a:ea typeface="Times New Roman"/>
                <a:cs typeface="Times New Roman" pitchFamily="18" charset="0"/>
              </a:rPr>
              <a:t>транспортировкой </a:t>
            </a:r>
            <a:r>
              <a:rPr lang="ru-RU" sz="2100" spc="-30" dirty="0" smtClean="0">
                <a:solidFill>
                  <a:prstClr val="black"/>
                </a:solidFill>
                <a:latin typeface="Times New Roman" pitchFamily="18" charset="0"/>
                <a:ea typeface="Times New Roman"/>
                <a:cs typeface="Times New Roman" pitchFamily="18" charset="0"/>
              </a:rPr>
              <a:t>агрегатных блоков по сети с возможностью ввода/вывода вход­</a:t>
            </a:r>
            <a:r>
              <a:rPr lang="ru-RU" sz="2100" spc="-10" dirty="0" smtClean="0">
                <a:solidFill>
                  <a:prstClr val="black"/>
                </a:solidFill>
                <a:latin typeface="Times New Roman" pitchFamily="18" charset="0"/>
                <a:ea typeface="Times New Roman"/>
                <a:cs typeface="Times New Roman" pitchFamily="18" charset="0"/>
              </a:rPr>
              <a:t>ных/выходных потоков (задача транспортирования, решаемая </a:t>
            </a:r>
            <a:r>
              <a:rPr lang="ru-RU" sz="2100" i="1" spc="-10" dirty="0" smtClean="0">
                <a:solidFill>
                  <a:prstClr val="black"/>
                </a:solidFill>
                <a:latin typeface="Times New Roman" pitchFamily="18" charset="0"/>
                <a:ea typeface="Times New Roman"/>
                <a:cs typeface="Times New Roman" pitchFamily="18" charset="0"/>
              </a:rPr>
              <a:t>мультиплексорами ввода/вывода </a:t>
            </a:r>
            <a:r>
              <a:rPr lang="en-US" sz="2100" i="1" spc="-10" dirty="0" smtClean="0">
                <a:solidFill>
                  <a:prstClr val="black"/>
                </a:solidFill>
                <a:latin typeface="Times New Roman" pitchFamily="18" charset="0"/>
                <a:ea typeface="Times New Roman"/>
                <a:cs typeface="Times New Roman" pitchFamily="18" charset="0"/>
              </a:rPr>
              <a:t>ADM</a:t>
            </a:r>
            <a:r>
              <a:rPr lang="ru-RU" sz="2100" spc="-10" dirty="0" smtClean="0">
                <a:solidFill>
                  <a:prstClr val="black"/>
                </a:solidFill>
                <a:latin typeface="Times New Roman" pitchFamily="18" charset="0"/>
                <a:ea typeface="Times New Roman"/>
                <a:cs typeface="Times New Roman" pitchFamily="18" charset="0"/>
              </a:rPr>
              <a:t>, логически управляющими информационным потоком в сети, а физически – потоком в физической среде</a:t>
            </a:r>
            <a:r>
              <a:rPr lang="ru-RU" sz="2100" i="1" spc="-10" dirty="0" smtClean="0">
                <a:solidFill>
                  <a:prstClr val="black"/>
                </a:solidFill>
                <a:latin typeface="Times New Roman" pitchFamily="18" charset="0"/>
                <a:ea typeface="Times New Roman"/>
                <a:cs typeface="Times New Roman" pitchFamily="18" charset="0"/>
              </a:rPr>
              <a:t>, </a:t>
            </a:r>
            <a:r>
              <a:rPr lang="ru-RU" sz="2100" spc="-10" dirty="0" smtClean="0">
                <a:solidFill>
                  <a:prstClr val="black"/>
                </a:solidFill>
                <a:latin typeface="Times New Roman" pitchFamily="18" charset="0"/>
                <a:ea typeface="Times New Roman"/>
                <a:cs typeface="Times New Roman" pitchFamily="18" charset="0"/>
              </a:rPr>
              <a:t>формирующей в этой сети транспортный канал);</a:t>
            </a:r>
            <a:endParaRPr lang="ru-RU" sz="2100" dirty="0" smtClean="0">
              <a:solidFill>
                <a:prstClr val="black"/>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125914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352928" cy="3000821"/>
          </a:xfrm>
          <a:prstGeom prst="rect">
            <a:avLst/>
          </a:prstGeom>
        </p:spPr>
        <p:txBody>
          <a:bodyPr wrap="square">
            <a:spAutoFit/>
          </a:bodyPr>
          <a:lstStyle/>
          <a:p>
            <a:pPr marL="14605" indent="457200" algn="just">
              <a:lnSpc>
                <a:spcPct val="150000"/>
              </a:lnSpc>
              <a:spcBef>
                <a:spcPts val="1800"/>
              </a:spcBef>
              <a:spcAft>
                <a:spcPts val="0"/>
              </a:spcAft>
            </a:pPr>
            <a:r>
              <a:rPr lang="ru-RU" dirty="0">
                <a:latin typeface="Times New Roman Tj"/>
                <a:ea typeface="Times New Roman"/>
              </a:rPr>
              <a:t>Подобным же образом действуют спутники связи (рис. </a:t>
            </a:r>
            <a:r>
              <a:rPr lang="en-US" dirty="0" smtClean="0">
                <a:latin typeface="Times New Roman Tj"/>
                <a:ea typeface="Times New Roman"/>
              </a:rPr>
              <a:t>2</a:t>
            </a:r>
            <a:r>
              <a:rPr lang="ru-RU" dirty="0" smtClean="0">
                <a:latin typeface="Times New Roman Tj"/>
                <a:ea typeface="Times New Roman"/>
              </a:rPr>
              <a:t>.</a:t>
            </a:r>
            <a:r>
              <a:rPr lang="en-US" dirty="0" smtClean="0">
                <a:latin typeface="Times New Roman Tj"/>
                <a:ea typeface="Times New Roman"/>
              </a:rPr>
              <a:t>5</a:t>
            </a:r>
            <a:r>
              <a:rPr lang="ru-RU" dirty="0" smtClean="0">
                <a:latin typeface="Times New Roman Tj"/>
                <a:ea typeface="Times New Roman"/>
              </a:rPr>
              <a:t>). </a:t>
            </a:r>
            <a:r>
              <a:rPr lang="ru-RU" dirty="0">
                <a:latin typeface="Times New Roman Tj"/>
                <a:ea typeface="Times New Roman"/>
              </a:rPr>
              <a:t>Сигнал с одной наземной станции принимается на искусственный спутник Земли (ИСЗ), усиливается и через передатчик спутника передается на другую наземную станцию, находящуюся на большом расстоянии от первой. Линии РРЛ, также как и линии спутниковой связи, всегда имеют на конечных пунктах аппаратуру уплотнения и позволяют передавать большие потоки информации.</a:t>
            </a:r>
            <a:endParaRPr lang="ru-RU" dirty="0">
              <a:effectLst/>
              <a:latin typeface="Times New Roman"/>
              <a:ea typeface="Times New Roman"/>
            </a:endParaRPr>
          </a:p>
        </p:txBody>
      </p:sp>
      <p:pic>
        <p:nvPicPr>
          <p:cNvPr id="3" name="Рисунок 2" descr="image5"/>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996952"/>
            <a:ext cx="5724636" cy="1944216"/>
          </a:xfrm>
          <a:prstGeom prst="rect">
            <a:avLst/>
          </a:prstGeom>
          <a:noFill/>
          <a:ln>
            <a:noFill/>
          </a:ln>
        </p:spPr>
      </p:pic>
      <p:sp>
        <p:nvSpPr>
          <p:cNvPr id="4" name="Прямоугольник 3"/>
          <p:cNvSpPr/>
          <p:nvPr/>
        </p:nvSpPr>
        <p:spPr>
          <a:xfrm>
            <a:off x="0" y="5011341"/>
            <a:ext cx="8964488" cy="1846659"/>
          </a:xfrm>
          <a:prstGeom prst="rect">
            <a:avLst/>
          </a:prstGeom>
        </p:spPr>
        <p:txBody>
          <a:bodyPr wrap="square">
            <a:spAutoFit/>
          </a:bodyPr>
          <a:lstStyle/>
          <a:p>
            <a:pPr marL="14605" indent="-14605" algn="ctr">
              <a:spcBef>
                <a:spcPts val="1800"/>
              </a:spcBef>
              <a:spcAft>
                <a:spcPts val="0"/>
              </a:spcAft>
            </a:pPr>
            <a:r>
              <a:rPr lang="ru-RU" dirty="0">
                <a:latin typeface="Times New Roman Tj"/>
                <a:ea typeface="Times New Roman"/>
              </a:rPr>
              <a:t>Рис. </a:t>
            </a:r>
            <a:r>
              <a:rPr lang="en-US" dirty="0" smtClean="0">
                <a:latin typeface="Times New Roman Tj"/>
                <a:ea typeface="Times New Roman"/>
              </a:rPr>
              <a:t>2</a:t>
            </a:r>
            <a:r>
              <a:rPr lang="ru-RU" dirty="0" smtClean="0">
                <a:latin typeface="Times New Roman Tj"/>
                <a:ea typeface="Times New Roman"/>
              </a:rPr>
              <a:t>.</a:t>
            </a:r>
            <a:r>
              <a:rPr lang="en-US" dirty="0" smtClean="0">
                <a:latin typeface="Times New Roman Tj"/>
                <a:ea typeface="Times New Roman"/>
              </a:rPr>
              <a:t>5</a:t>
            </a:r>
            <a:r>
              <a:rPr lang="ru-RU" dirty="0" smtClean="0">
                <a:latin typeface="Times New Roman Tj"/>
                <a:ea typeface="Times New Roman"/>
              </a:rPr>
              <a:t>. </a:t>
            </a:r>
            <a:r>
              <a:rPr lang="ru-RU" dirty="0">
                <a:latin typeface="Times New Roman Tj"/>
                <a:ea typeface="Times New Roman"/>
              </a:rPr>
              <a:t>Спутниковая линия </a:t>
            </a:r>
            <a:r>
              <a:rPr lang="ru-RU" dirty="0" smtClean="0">
                <a:latin typeface="Times New Roman Tj"/>
                <a:ea typeface="Times New Roman"/>
              </a:rPr>
              <a:t>связи</a:t>
            </a:r>
            <a:endParaRPr lang="ru-RU" dirty="0">
              <a:latin typeface="Times New Roman"/>
              <a:ea typeface="Times New Roman"/>
            </a:endParaRPr>
          </a:p>
          <a:p>
            <a:pPr marL="76200" marR="127000" indent="457200" algn="just">
              <a:lnSpc>
                <a:spcPct val="150000"/>
              </a:lnSpc>
              <a:spcBef>
                <a:spcPts val="1800"/>
              </a:spcBef>
              <a:spcAft>
                <a:spcPts val="0"/>
              </a:spcAft>
            </a:pPr>
            <a:r>
              <a:rPr lang="ru-RU" dirty="0">
                <a:latin typeface="Times New Roman Tj"/>
                <a:ea typeface="Times New Roman"/>
              </a:rPr>
              <a:t>Линии РРЛ, также как и линии спутниковой связи, всегда имеют на конечных пунктах аппаратуру уплотнения и позволяют передавать большие потоки информации.</a:t>
            </a:r>
            <a:endParaRPr lang="ru-RU" dirty="0">
              <a:effectLst/>
              <a:latin typeface="Times New Roman"/>
              <a:ea typeface="Times New Roman"/>
            </a:endParaRPr>
          </a:p>
        </p:txBody>
      </p:sp>
    </p:spTree>
    <p:extLst>
      <p:ext uri="{BB962C8B-B14F-4D97-AF65-F5344CB8AC3E}">
        <p14:creationId xmlns:p14="http://schemas.microsoft.com/office/powerpoint/2010/main" val="49838597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424936" cy="5909310"/>
          </a:xfrm>
          <a:prstGeom prst="rect">
            <a:avLst/>
          </a:prstGeom>
        </p:spPr>
        <p:txBody>
          <a:bodyPr wrap="square">
            <a:spAutoFit/>
          </a:bodyPr>
          <a:lstStyle/>
          <a:p>
            <a:pPr lvl="0" indent="361950" algn="just">
              <a:lnSpc>
                <a:spcPct val="150000"/>
              </a:lnSpc>
              <a:spcAft>
                <a:spcPts val="0"/>
              </a:spcAft>
              <a:buFont typeface="Symbol"/>
              <a:buChar char=""/>
            </a:pPr>
            <a:r>
              <a:rPr lang="ru-RU" sz="2100" i="1" spc="-30" dirty="0" smtClean="0">
                <a:latin typeface="Times New Roman" pitchFamily="18" charset="0"/>
                <a:ea typeface="Times New Roman"/>
                <a:cs typeface="Times New Roman" pitchFamily="18" charset="0"/>
              </a:rPr>
              <a:t>перегрузкой </a:t>
            </a:r>
            <a:r>
              <a:rPr lang="ru-RU" sz="2100" spc="-30" dirty="0">
                <a:latin typeface="Times New Roman" pitchFamily="18" charset="0"/>
                <a:ea typeface="Times New Roman"/>
                <a:cs typeface="Times New Roman" pitchFamily="18" charset="0"/>
              </a:rPr>
              <a:t>виртуальных контейнеров в соответствии со схемой маршрутизации из одного сегмента сети в другой, осуществляемой в выделенных </a:t>
            </a:r>
            <a:r>
              <a:rPr lang="ru-RU" sz="2100" dirty="0">
                <a:latin typeface="Times New Roman" pitchFamily="18" charset="0"/>
                <a:ea typeface="Times New Roman"/>
                <a:cs typeface="Times New Roman" pitchFamily="18" charset="0"/>
              </a:rPr>
              <a:t>узлах сети (задача коммутации, или кросс-коммутации, решаемая с помощью</a:t>
            </a:r>
            <a:r>
              <a:rPr lang="ru-RU" sz="2100" spc="-30" dirty="0">
                <a:latin typeface="Times New Roman" pitchFamily="18" charset="0"/>
                <a:ea typeface="Times New Roman"/>
                <a:cs typeface="Times New Roman" pitchFamily="18" charset="0"/>
              </a:rPr>
              <a:t> </a:t>
            </a:r>
            <a:r>
              <a:rPr lang="ru-RU" sz="2100" i="1" spc="-30" dirty="0">
                <a:latin typeface="Times New Roman" pitchFamily="18" charset="0"/>
                <a:ea typeface="Times New Roman"/>
                <a:cs typeface="Times New Roman" pitchFamily="18" charset="0"/>
              </a:rPr>
              <a:t>цифровых  коммутаторов   </a:t>
            </a:r>
            <a:r>
              <a:rPr lang="ru-RU" sz="2100" spc="-30" dirty="0">
                <a:latin typeface="Times New Roman" pitchFamily="18" charset="0"/>
                <a:ea typeface="Times New Roman"/>
                <a:cs typeface="Times New Roman" pitchFamily="18" charset="0"/>
              </a:rPr>
              <a:t>или  </a:t>
            </a:r>
            <a:r>
              <a:rPr lang="ru-RU" sz="2100" i="1" spc="-30" dirty="0">
                <a:latin typeface="Times New Roman" pitchFamily="18" charset="0"/>
                <a:ea typeface="Times New Roman"/>
                <a:cs typeface="Times New Roman" pitchFamily="18" charset="0"/>
              </a:rPr>
              <a:t>кросс-коммутаторов </a:t>
            </a:r>
            <a:r>
              <a:rPr lang="en-US" sz="2100" spc="-30" dirty="0">
                <a:latin typeface="Times New Roman" pitchFamily="18" charset="0"/>
                <a:ea typeface="Times New Roman"/>
                <a:cs typeface="Times New Roman" pitchFamily="18" charset="0"/>
              </a:rPr>
              <a:t>DXC</a:t>
            </a:r>
            <a:r>
              <a:rPr lang="ru-RU" sz="2100" spc="-30" dirty="0" smtClean="0">
                <a:latin typeface="Times New Roman" pitchFamily="18" charset="0"/>
                <a:ea typeface="Times New Roman"/>
                <a:cs typeface="Times New Roman" pitchFamily="18" charset="0"/>
              </a:rPr>
              <a:t>);</a:t>
            </a:r>
            <a:endParaRPr lang="en-US" sz="2100" spc="-30" dirty="0" smtClean="0">
              <a:latin typeface="Times New Roman" pitchFamily="18" charset="0"/>
              <a:ea typeface="Times New Roman"/>
              <a:cs typeface="Times New Roman" pitchFamily="18" charset="0"/>
            </a:endParaRPr>
          </a:p>
          <a:p>
            <a:pPr lvl="0" indent="361950" algn="just">
              <a:lnSpc>
                <a:spcPct val="150000"/>
              </a:lnSpc>
              <a:buFont typeface="Symbol"/>
              <a:buChar char=""/>
            </a:pPr>
            <a:r>
              <a:rPr lang="ru-RU" sz="2100" i="1" dirty="0">
                <a:solidFill>
                  <a:prstClr val="black"/>
                </a:solidFill>
                <a:latin typeface="Times New Roman" pitchFamily="18" charset="0"/>
                <a:ea typeface="Times New Roman"/>
                <a:cs typeface="Times New Roman" pitchFamily="18" charset="0"/>
              </a:rPr>
              <a:t>объединением </a:t>
            </a:r>
            <a:r>
              <a:rPr lang="ru-RU" sz="2100" dirty="0">
                <a:solidFill>
                  <a:prstClr val="black"/>
                </a:solidFill>
                <a:latin typeface="Times New Roman" pitchFamily="18" charset="0"/>
                <a:ea typeface="Times New Roman"/>
                <a:cs typeface="Times New Roman" pitchFamily="18" charset="0"/>
              </a:rPr>
              <a:t>нескольких однотипных потоков в распределительный узел –  концентратор, </a:t>
            </a:r>
            <a:r>
              <a:rPr lang="ru-RU" sz="2100" spc="-25" dirty="0">
                <a:solidFill>
                  <a:prstClr val="black"/>
                </a:solidFill>
                <a:latin typeface="Times New Roman" pitchFamily="18" charset="0"/>
                <a:ea typeface="Times New Roman"/>
                <a:cs typeface="Times New Roman" pitchFamily="18" charset="0"/>
              </a:rPr>
              <a:t>или </a:t>
            </a:r>
            <a:r>
              <a:rPr lang="ru-RU" sz="2100" spc="-25" dirty="0" err="1">
                <a:solidFill>
                  <a:prstClr val="black"/>
                </a:solidFill>
                <a:latin typeface="Times New Roman" pitchFamily="18" charset="0"/>
                <a:ea typeface="Times New Roman"/>
                <a:cs typeface="Times New Roman" pitchFamily="18" charset="0"/>
              </a:rPr>
              <a:t>хаб</a:t>
            </a:r>
            <a:r>
              <a:rPr lang="ru-RU" sz="2100" spc="-25" dirty="0">
                <a:solidFill>
                  <a:prstClr val="black"/>
                </a:solidFill>
                <a:latin typeface="Times New Roman" pitchFamily="18" charset="0"/>
                <a:ea typeface="Times New Roman"/>
                <a:cs typeface="Times New Roman" pitchFamily="18" charset="0"/>
              </a:rPr>
              <a:t> (задача концентрации, решаемая </a:t>
            </a:r>
            <a:r>
              <a:rPr lang="ru-RU" sz="2100" i="1" spc="-25" dirty="0">
                <a:solidFill>
                  <a:prstClr val="black"/>
                </a:solidFill>
                <a:latin typeface="Times New Roman" pitchFamily="18" charset="0"/>
                <a:ea typeface="Times New Roman"/>
                <a:cs typeface="Times New Roman" pitchFamily="18" charset="0"/>
              </a:rPr>
              <a:t>концентраторами</a:t>
            </a:r>
            <a:r>
              <a:rPr lang="ru-RU" sz="2100" spc="-25" dirty="0">
                <a:solidFill>
                  <a:prstClr val="black"/>
                </a:solidFill>
                <a:latin typeface="Times New Roman" pitchFamily="18" charset="0"/>
                <a:ea typeface="Times New Roman"/>
                <a:cs typeface="Times New Roman" pitchFamily="18" charset="0"/>
              </a:rPr>
              <a:t>);</a:t>
            </a:r>
            <a:endParaRPr lang="ru-RU" sz="2100" dirty="0">
              <a:solidFill>
                <a:prstClr val="black"/>
              </a:solidFill>
              <a:latin typeface="Times New Roman" pitchFamily="18" charset="0"/>
              <a:ea typeface="Times New Roman"/>
              <a:cs typeface="Times New Roman" pitchFamily="18" charset="0"/>
            </a:endParaRPr>
          </a:p>
          <a:p>
            <a:pPr lvl="0" indent="361950" algn="just">
              <a:lnSpc>
                <a:spcPct val="150000"/>
              </a:lnSpc>
              <a:buFont typeface="Symbol"/>
              <a:buChar char=""/>
            </a:pPr>
            <a:r>
              <a:rPr lang="ru-RU" sz="2100" i="1" spc="-5" dirty="0">
                <a:solidFill>
                  <a:prstClr val="black"/>
                </a:solidFill>
                <a:latin typeface="Times New Roman" pitchFamily="18" charset="0"/>
                <a:ea typeface="Times New Roman"/>
                <a:cs typeface="Times New Roman" pitchFamily="18" charset="0"/>
              </a:rPr>
              <a:t>восстановлением </a:t>
            </a:r>
            <a:r>
              <a:rPr lang="ru-RU" sz="2100" spc="-5" dirty="0">
                <a:solidFill>
                  <a:prstClr val="black"/>
                </a:solidFill>
                <a:latin typeface="Times New Roman" pitchFamily="18" charset="0"/>
                <a:ea typeface="Times New Roman"/>
                <a:cs typeface="Times New Roman" pitchFamily="18" charset="0"/>
              </a:rPr>
              <a:t>(регенерацией) формы и амплитуды сигнала, </a:t>
            </a:r>
            <a:br>
              <a:rPr lang="ru-RU" sz="2100" spc="-5" dirty="0">
                <a:solidFill>
                  <a:prstClr val="black"/>
                </a:solidFill>
                <a:latin typeface="Times New Roman" pitchFamily="18" charset="0"/>
                <a:ea typeface="Times New Roman"/>
                <a:cs typeface="Times New Roman" pitchFamily="18" charset="0"/>
              </a:rPr>
            </a:br>
            <a:r>
              <a:rPr lang="ru-RU" sz="2100" spc="-5" dirty="0">
                <a:solidFill>
                  <a:prstClr val="black"/>
                </a:solidFill>
                <a:latin typeface="Times New Roman" pitchFamily="18" charset="0"/>
                <a:ea typeface="Times New Roman"/>
                <a:cs typeface="Times New Roman" pitchFamily="18" charset="0"/>
              </a:rPr>
              <a:t>передаваемого на большие </a:t>
            </a:r>
            <a:r>
              <a:rPr lang="ru-RU" sz="2100" dirty="0">
                <a:solidFill>
                  <a:prstClr val="black"/>
                </a:solidFill>
                <a:latin typeface="Times New Roman" pitchFamily="18" charset="0"/>
                <a:ea typeface="Times New Roman"/>
                <a:cs typeface="Times New Roman" pitchFamily="18" charset="0"/>
              </a:rPr>
              <a:t>расстояния, для компенсации его затухания (задача регенерации, решаемая с помощью </a:t>
            </a:r>
            <a:r>
              <a:rPr lang="ru-RU" sz="2100" i="1" spc="-40" dirty="0">
                <a:solidFill>
                  <a:prstClr val="black"/>
                </a:solidFill>
                <a:latin typeface="Times New Roman" pitchFamily="18" charset="0"/>
                <a:ea typeface="Times New Roman"/>
                <a:cs typeface="Times New Roman" pitchFamily="18" charset="0"/>
              </a:rPr>
              <a:t>регенераторов – </a:t>
            </a:r>
            <a:r>
              <a:rPr lang="ru-RU" sz="2100" spc="-40" dirty="0">
                <a:solidFill>
                  <a:prstClr val="black"/>
                </a:solidFill>
                <a:latin typeface="Times New Roman" pitchFamily="18" charset="0"/>
                <a:ea typeface="Times New Roman"/>
                <a:cs typeface="Times New Roman" pitchFamily="18" charset="0"/>
              </a:rPr>
              <a:t>устройств, аналогичных </a:t>
            </a:r>
            <a:r>
              <a:rPr lang="ru-RU" sz="2100" i="1" spc="-40" dirty="0">
                <a:solidFill>
                  <a:prstClr val="black"/>
                </a:solidFill>
                <a:latin typeface="Times New Roman" pitchFamily="18" charset="0"/>
                <a:ea typeface="Times New Roman"/>
                <a:cs typeface="Times New Roman" pitchFamily="18" charset="0"/>
              </a:rPr>
              <a:t>повторителям </a:t>
            </a:r>
            <a:r>
              <a:rPr lang="ru-RU" sz="2100" spc="-40" dirty="0">
                <a:solidFill>
                  <a:prstClr val="black"/>
                </a:solidFill>
                <a:latin typeface="Times New Roman" pitchFamily="18" charset="0"/>
                <a:ea typeface="Times New Roman"/>
                <a:cs typeface="Times New Roman" pitchFamily="18" charset="0"/>
              </a:rPr>
              <a:t>в </a:t>
            </a:r>
            <a:r>
              <a:rPr lang="en-US" sz="2100" spc="-40" dirty="0">
                <a:solidFill>
                  <a:prstClr val="black"/>
                </a:solidFill>
                <a:latin typeface="Times New Roman" pitchFamily="18" charset="0"/>
                <a:ea typeface="Times New Roman"/>
                <a:cs typeface="Times New Roman" pitchFamily="18" charset="0"/>
              </a:rPr>
              <a:t>LAN</a:t>
            </a:r>
            <a:r>
              <a:rPr lang="ru-RU" sz="2100" spc="-40" dirty="0" smtClean="0">
                <a:solidFill>
                  <a:prstClr val="black"/>
                </a:solidFill>
                <a:latin typeface="Times New Roman" pitchFamily="18" charset="0"/>
                <a:ea typeface="Times New Roman"/>
                <a:cs typeface="Times New Roman" pitchFamily="18" charset="0"/>
              </a:rPr>
              <a:t>);</a:t>
            </a:r>
            <a:endParaRPr lang="ru-RU" sz="2100" dirty="0">
              <a:solidFill>
                <a:prstClr val="black"/>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574102947"/>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515895"/>
            <a:ext cx="8643998" cy="5632311"/>
          </a:xfrm>
          <a:prstGeom prst="rect">
            <a:avLst/>
          </a:prstGeom>
        </p:spPr>
        <p:txBody>
          <a:bodyPr wrap="square">
            <a:spAutoFit/>
          </a:bodyPr>
          <a:lstStyle/>
          <a:p>
            <a:pPr marL="180975" lvl="0" indent="-180975" algn="just">
              <a:lnSpc>
                <a:spcPct val="200000"/>
              </a:lnSpc>
              <a:spcAft>
                <a:spcPts val="0"/>
              </a:spcAft>
              <a:buFont typeface="Symbol"/>
              <a:buChar char=""/>
            </a:pPr>
            <a:r>
              <a:rPr lang="ru-RU" sz="2000" i="1" dirty="0" smtClean="0">
                <a:latin typeface="Times New Roman" pitchFamily="18" charset="0"/>
                <a:ea typeface="Times New Roman"/>
                <a:cs typeface="Times New Roman" pitchFamily="18" charset="0"/>
              </a:rPr>
              <a:t>объединением </a:t>
            </a:r>
            <a:r>
              <a:rPr lang="ru-RU" sz="2000" dirty="0" smtClean="0">
                <a:latin typeface="Times New Roman" pitchFamily="18" charset="0"/>
                <a:ea typeface="Times New Roman"/>
                <a:cs typeface="Times New Roman" pitchFamily="18" charset="0"/>
              </a:rPr>
              <a:t>нескольких однотипных потоков в распределительный узел –  концентратор, </a:t>
            </a:r>
            <a:r>
              <a:rPr lang="ru-RU" sz="2000" spc="-25" dirty="0" smtClean="0">
                <a:latin typeface="Times New Roman" pitchFamily="18" charset="0"/>
                <a:ea typeface="Times New Roman"/>
                <a:cs typeface="Times New Roman" pitchFamily="18" charset="0"/>
              </a:rPr>
              <a:t>или </a:t>
            </a:r>
            <a:r>
              <a:rPr lang="ru-RU" sz="2000" spc="-25" dirty="0" err="1" smtClean="0">
                <a:latin typeface="Times New Roman" pitchFamily="18" charset="0"/>
                <a:ea typeface="Times New Roman"/>
                <a:cs typeface="Times New Roman" pitchFamily="18" charset="0"/>
              </a:rPr>
              <a:t>хаб</a:t>
            </a:r>
            <a:r>
              <a:rPr lang="ru-RU" sz="2000" spc="-25" dirty="0" smtClean="0">
                <a:latin typeface="Times New Roman" pitchFamily="18" charset="0"/>
                <a:ea typeface="Times New Roman"/>
                <a:cs typeface="Times New Roman" pitchFamily="18" charset="0"/>
              </a:rPr>
              <a:t> (задача концентрации, решаемая </a:t>
            </a:r>
            <a:r>
              <a:rPr lang="ru-RU" sz="2000" i="1" spc="-25" dirty="0" smtClean="0">
                <a:latin typeface="Times New Roman" pitchFamily="18" charset="0"/>
                <a:ea typeface="Times New Roman"/>
                <a:cs typeface="Times New Roman" pitchFamily="18" charset="0"/>
              </a:rPr>
              <a:t>концентраторами</a:t>
            </a:r>
            <a:r>
              <a:rPr lang="ru-RU" sz="2000" spc="-25" dirty="0" smtClean="0">
                <a:latin typeface="Times New Roman" pitchFamily="18" charset="0"/>
                <a:ea typeface="Times New Roman"/>
                <a:cs typeface="Times New Roman" pitchFamily="18" charset="0"/>
              </a:rPr>
              <a:t>);</a:t>
            </a:r>
            <a:endParaRPr lang="ru-RU" sz="2000" dirty="0" smtClean="0">
              <a:latin typeface="Times New Roman" pitchFamily="18" charset="0"/>
              <a:ea typeface="Times New Roman"/>
              <a:cs typeface="Times New Roman" pitchFamily="18" charset="0"/>
            </a:endParaRPr>
          </a:p>
          <a:p>
            <a:pPr marL="180975" lvl="0" indent="-180975" algn="just">
              <a:lnSpc>
                <a:spcPct val="200000"/>
              </a:lnSpc>
              <a:spcAft>
                <a:spcPts val="0"/>
              </a:spcAft>
              <a:buFont typeface="Symbol"/>
              <a:buChar char=""/>
            </a:pPr>
            <a:r>
              <a:rPr lang="ru-RU" sz="2000" i="1" spc="-5" dirty="0" smtClean="0">
                <a:latin typeface="Times New Roman" pitchFamily="18" charset="0"/>
                <a:ea typeface="Times New Roman"/>
                <a:cs typeface="Times New Roman" pitchFamily="18" charset="0"/>
              </a:rPr>
              <a:t>восстановлением </a:t>
            </a:r>
            <a:r>
              <a:rPr lang="ru-RU" sz="2000" spc="-5" dirty="0" smtClean="0">
                <a:latin typeface="Times New Roman" pitchFamily="18" charset="0"/>
                <a:ea typeface="Times New Roman"/>
                <a:cs typeface="Times New Roman" pitchFamily="18" charset="0"/>
              </a:rPr>
              <a:t>(регенерацией) формы и амплитуды сигнала, </a:t>
            </a:r>
            <a:br>
              <a:rPr lang="ru-RU" sz="2000" spc="-5" dirty="0" smtClean="0">
                <a:latin typeface="Times New Roman" pitchFamily="18" charset="0"/>
                <a:ea typeface="Times New Roman"/>
                <a:cs typeface="Times New Roman" pitchFamily="18" charset="0"/>
              </a:rPr>
            </a:br>
            <a:r>
              <a:rPr lang="ru-RU" sz="2000" spc="-5" dirty="0" smtClean="0">
                <a:latin typeface="Times New Roman" pitchFamily="18" charset="0"/>
                <a:ea typeface="Times New Roman"/>
                <a:cs typeface="Times New Roman" pitchFamily="18" charset="0"/>
              </a:rPr>
              <a:t>передаваемого на большие </a:t>
            </a:r>
            <a:r>
              <a:rPr lang="ru-RU" sz="2000" dirty="0" smtClean="0">
                <a:latin typeface="Times New Roman" pitchFamily="18" charset="0"/>
                <a:ea typeface="Times New Roman"/>
                <a:cs typeface="Times New Roman" pitchFamily="18" charset="0"/>
              </a:rPr>
              <a:t>расстояния, для компенсации его затухания (задача регенерации, решаемая с помощью </a:t>
            </a:r>
            <a:r>
              <a:rPr lang="ru-RU" sz="2000" i="1" spc="-40" dirty="0" smtClean="0">
                <a:latin typeface="Times New Roman" pitchFamily="18" charset="0"/>
                <a:ea typeface="Times New Roman"/>
                <a:cs typeface="Times New Roman" pitchFamily="18" charset="0"/>
              </a:rPr>
              <a:t>регенераторов – </a:t>
            </a:r>
            <a:r>
              <a:rPr lang="ru-RU" sz="2000" spc="-40" dirty="0" smtClean="0">
                <a:latin typeface="Times New Roman" pitchFamily="18" charset="0"/>
                <a:ea typeface="Times New Roman"/>
                <a:cs typeface="Times New Roman" pitchFamily="18" charset="0"/>
              </a:rPr>
              <a:t>устройств, аналогичных </a:t>
            </a:r>
            <a:r>
              <a:rPr lang="ru-RU" sz="2000" i="1" spc="-40" dirty="0" smtClean="0">
                <a:latin typeface="Times New Roman" pitchFamily="18" charset="0"/>
                <a:ea typeface="Times New Roman"/>
                <a:cs typeface="Times New Roman" pitchFamily="18" charset="0"/>
              </a:rPr>
              <a:t>повторителям </a:t>
            </a:r>
            <a:r>
              <a:rPr lang="ru-RU" sz="2000" spc="-40" dirty="0" smtClean="0">
                <a:latin typeface="Times New Roman" pitchFamily="18" charset="0"/>
                <a:ea typeface="Times New Roman"/>
                <a:cs typeface="Times New Roman" pitchFamily="18" charset="0"/>
              </a:rPr>
              <a:t>в </a:t>
            </a:r>
            <a:r>
              <a:rPr lang="en-US" sz="2000" spc="-40" dirty="0" smtClean="0">
                <a:latin typeface="Times New Roman" pitchFamily="18" charset="0"/>
                <a:ea typeface="Times New Roman"/>
                <a:cs typeface="Times New Roman" pitchFamily="18" charset="0"/>
              </a:rPr>
              <a:t>LAN</a:t>
            </a:r>
            <a:r>
              <a:rPr lang="ru-RU" sz="2000" spc="-40" dirty="0" smtClean="0">
                <a:latin typeface="Times New Roman" pitchFamily="18" charset="0"/>
                <a:ea typeface="Times New Roman"/>
                <a:cs typeface="Times New Roman" pitchFamily="18" charset="0"/>
              </a:rPr>
              <a:t>);</a:t>
            </a:r>
            <a:endParaRPr lang="ru-RU" sz="2000" dirty="0" smtClean="0">
              <a:latin typeface="Times New Roman" pitchFamily="18" charset="0"/>
              <a:ea typeface="Times New Roman"/>
              <a:cs typeface="Times New Roman" pitchFamily="18" charset="0"/>
            </a:endParaRPr>
          </a:p>
          <a:p>
            <a:pPr marL="180975" lvl="0" indent="-180975" algn="just">
              <a:lnSpc>
                <a:spcPct val="200000"/>
              </a:lnSpc>
              <a:spcAft>
                <a:spcPts val="0"/>
              </a:spcAft>
              <a:buFont typeface="Symbol"/>
              <a:buChar char=""/>
            </a:pPr>
            <a:r>
              <a:rPr lang="ru-RU" sz="2000" i="1" spc="-5" dirty="0" smtClean="0">
                <a:latin typeface="Times New Roman" pitchFamily="18" charset="0"/>
                <a:ea typeface="Times New Roman"/>
                <a:cs typeface="Times New Roman" pitchFamily="18" charset="0"/>
              </a:rPr>
              <a:t>сопряжением </a:t>
            </a:r>
            <a:r>
              <a:rPr lang="ru-RU" sz="2000" spc="-5" dirty="0" smtClean="0">
                <a:latin typeface="Times New Roman" pitchFamily="18" charset="0"/>
                <a:ea typeface="Times New Roman"/>
                <a:cs typeface="Times New Roman" pitchFamily="18" charset="0"/>
              </a:rPr>
              <a:t>сети пользователя с сетью </a:t>
            </a:r>
            <a:r>
              <a:rPr lang="en-US" sz="2000" spc="-5" dirty="0" smtClean="0">
                <a:latin typeface="Times New Roman" pitchFamily="18" charset="0"/>
                <a:ea typeface="Times New Roman"/>
                <a:cs typeface="Times New Roman" pitchFamily="18" charset="0"/>
              </a:rPr>
              <a:t>SDH</a:t>
            </a:r>
            <a:r>
              <a:rPr lang="ru-RU" sz="2000" spc="-5" dirty="0" smtClean="0">
                <a:latin typeface="Times New Roman" pitchFamily="18" charset="0"/>
                <a:ea typeface="Times New Roman"/>
                <a:cs typeface="Times New Roman" pitchFamily="18" charset="0"/>
              </a:rPr>
              <a:t> (задача сопряжения, решаемая с помощью </a:t>
            </a:r>
            <a:r>
              <a:rPr lang="ru-RU" sz="2000" i="1" spc="-20" dirty="0" smtClean="0">
                <a:latin typeface="Times New Roman" pitchFamily="18" charset="0"/>
                <a:ea typeface="Times New Roman"/>
                <a:cs typeface="Times New Roman" pitchFamily="18" charset="0"/>
              </a:rPr>
              <a:t>оконечного оборудования – </a:t>
            </a:r>
            <a:r>
              <a:rPr lang="ru-RU" sz="2000" spc="-20" dirty="0" smtClean="0">
                <a:latin typeface="Times New Roman" pitchFamily="18" charset="0"/>
                <a:ea typeface="Times New Roman"/>
                <a:cs typeface="Times New Roman" pitchFamily="18" charset="0"/>
              </a:rPr>
              <a:t>различных согласующих устройств, например, конвертеров ин­</a:t>
            </a:r>
            <a:r>
              <a:rPr lang="ru-RU" sz="2000" spc="-10" dirty="0" smtClean="0">
                <a:latin typeface="Times New Roman" pitchFamily="18" charset="0"/>
                <a:ea typeface="Times New Roman"/>
                <a:cs typeface="Times New Roman" pitchFamily="18" charset="0"/>
              </a:rPr>
              <a:t>терфейсов, конвертеров скоростей и т. д.).</a:t>
            </a:r>
            <a:endParaRPr lang="ru-RU" sz="2000" dirty="0">
              <a:latin typeface="Times New Roman" pitchFamily="18" charset="0"/>
              <a:ea typeface="Times New Roman"/>
              <a:cs typeface="Times New Roman" pitchFamily="18" charset="0"/>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7849"/>
            <a:ext cx="9144000" cy="6771597"/>
          </a:xfrm>
          <a:prstGeom prst="rect">
            <a:avLst/>
          </a:prstGeom>
        </p:spPr>
        <p:txBody>
          <a:bodyPr wrap="square">
            <a:spAutoFit/>
          </a:bodyPr>
          <a:lstStyle/>
          <a:p>
            <a:pPr indent="269875">
              <a:lnSpc>
                <a:spcPct val="115000"/>
              </a:lnSpc>
              <a:spcAft>
                <a:spcPts val="1000"/>
              </a:spcAft>
            </a:pPr>
            <a:r>
              <a:rPr lang="ru-RU" b="1" i="1" dirty="0">
                <a:latin typeface="Times New Roman"/>
              </a:rPr>
              <a:t> Синхронные  мультиплексоры</a:t>
            </a:r>
            <a:endParaRPr lang="ru-RU" sz="2000" b="1" dirty="0">
              <a:latin typeface="Tahoma"/>
            </a:endParaRPr>
          </a:p>
          <a:p>
            <a:pPr indent="269875" algn="just">
              <a:lnSpc>
                <a:spcPct val="150000"/>
              </a:lnSpc>
              <a:spcAft>
                <a:spcPts val="0"/>
              </a:spcAft>
            </a:pPr>
            <a:r>
              <a:rPr lang="ru-RU" dirty="0">
                <a:latin typeface="Times New Roman"/>
                <a:ea typeface="Times New Roman"/>
                <a:cs typeface="Times New Roman"/>
              </a:rPr>
              <a:t> Основным функциональным модулем сетей </a:t>
            </a:r>
            <a:r>
              <a:rPr lang="en-US" dirty="0">
                <a:latin typeface="Times New Roman"/>
                <a:ea typeface="Times New Roman"/>
                <a:cs typeface="Times New Roman"/>
              </a:rPr>
              <a:t>SDH</a:t>
            </a:r>
            <a:r>
              <a:rPr lang="ru-RU" dirty="0">
                <a:latin typeface="Times New Roman"/>
                <a:ea typeface="Times New Roman"/>
                <a:cs typeface="Times New Roman"/>
              </a:rPr>
              <a:t> является синхронные мультиплексоры </a:t>
            </a:r>
            <a:r>
              <a:rPr lang="en-US" dirty="0">
                <a:latin typeface="Times New Roman"/>
                <a:ea typeface="Times New Roman"/>
                <a:cs typeface="Times New Roman"/>
              </a:rPr>
              <a:t>SM</a:t>
            </a:r>
            <a:r>
              <a:rPr lang="ru-RU" dirty="0">
                <a:latin typeface="Times New Roman"/>
                <a:ea typeface="Times New Roman"/>
                <a:cs typeface="Times New Roman"/>
              </a:rPr>
              <a:t> (</a:t>
            </a:r>
            <a:r>
              <a:rPr lang="en-US" dirty="0">
                <a:latin typeface="Times New Roman"/>
                <a:ea typeface="Times New Roman"/>
                <a:cs typeface="Times New Roman"/>
              </a:rPr>
              <a:t>Synchronous Multiplexers</a:t>
            </a:r>
            <a:r>
              <a:rPr lang="ru-RU" dirty="0">
                <a:latin typeface="Times New Roman"/>
                <a:ea typeface="Times New Roman"/>
                <a:cs typeface="Times New Roman"/>
              </a:rPr>
              <a:t>). Условимся использовать этот </a:t>
            </a:r>
            <a:r>
              <a:rPr lang="ru-RU" spc="-35" dirty="0">
                <a:latin typeface="Times New Roman"/>
                <a:ea typeface="Times New Roman"/>
                <a:cs typeface="Times New Roman"/>
              </a:rPr>
              <a:t>термин как для собственно </a:t>
            </a:r>
            <a:r>
              <a:rPr lang="ru-RU" i="1" spc="-35" dirty="0">
                <a:latin typeface="Times New Roman"/>
                <a:ea typeface="Times New Roman"/>
                <a:cs typeface="Times New Roman"/>
              </a:rPr>
              <a:t>мультиплексоров, </a:t>
            </a:r>
            <a:r>
              <a:rPr lang="ru-RU" spc="-35" dirty="0">
                <a:latin typeface="Times New Roman"/>
                <a:ea typeface="Times New Roman"/>
                <a:cs typeface="Times New Roman"/>
              </a:rPr>
              <a:t>служащих </a:t>
            </a:r>
            <a:r>
              <a:rPr lang="ru-RU" i="1" spc="-35" dirty="0">
                <a:latin typeface="Times New Roman"/>
                <a:ea typeface="Times New Roman"/>
                <a:cs typeface="Times New Roman"/>
              </a:rPr>
              <a:t>для сборки </a:t>
            </a:r>
            <a:r>
              <a:rPr lang="ru-RU" spc="-35" dirty="0">
                <a:latin typeface="Times New Roman"/>
                <a:ea typeface="Times New Roman"/>
                <a:cs typeface="Times New Roman"/>
              </a:rPr>
              <a:t>(мультиплексирования) высокос­</a:t>
            </a:r>
            <a:r>
              <a:rPr lang="ru-RU" spc="-30" dirty="0">
                <a:latin typeface="Times New Roman"/>
                <a:ea typeface="Times New Roman"/>
                <a:cs typeface="Times New Roman"/>
              </a:rPr>
              <a:t>коростного потока из низкоскоростных, так и для </a:t>
            </a:r>
            <a:r>
              <a:rPr lang="ru-RU" i="1" spc="-30" dirty="0" err="1">
                <a:latin typeface="Times New Roman"/>
                <a:ea typeface="Times New Roman"/>
                <a:cs typeface="Times New Roman"/>
              </a:rPr>
              <a:t>демультиплексоров</a:t>
            </a:r>
            <a:r>
              <a:rPr lang="ru-RU" i="1" spc="-30" dirty="0">
                <a:latin typeface="Times New Roman"/>
                <a:ea typeface="Times New Roman"/>
                <a:cs typeface="Times New Roman"/>
              </a:rPr>
              <a:t>, </a:t>
            </a:r>
            <a:r>
              <a:rPr lang="ru-RU" spc="-30" dirty="0">
                <a:latin typeface="Times New Roman"/>
                <a:ea typeface="Times New Roman"/>
                <a:cs typeface="Times New Roman"/>
              </a:rPr>
              <a:t>служащих </a:t>
            </a:r>
            <a:r>
              <a:rPr lang="ru-RU" i="1" spc="-30" dirty="0">
                <a:latin typeface="Times New Roman"/>
                <a:ea typeface="Times New Roman"/>
                <a:cs typeface="Times New Roman"/>
              </a:rPr>
              <a:t>для разборки </a:t>
            </a:r>
            <a:r>
              <a:rPr lang="ru-RU" spc="-30" dirty="0">
                <a:latin typeface="Times New Roman"/>
                <a:ea typeface="Times New Roman"/>
                <a:cs typeface="Times New Roman"/>
              </a:rPr>
              <a:t>(демультиплексирования) высокоскоростного потока с целью выделения низкоскоростных </a:t>
            </a:r>
            <a:r>
              <a:rPr lang="ru-RU" spc="-30" dirty="0" smtClean="0">
                <a:latin typeface="Times New Roman"/>
                <a:ea typeface="Times New Roman"/>
                <a:cs typeface="Times New Roman"/>
              </a:rPr>
              <a:t>потоков. Мультиплексоры </a:t>
            </a:r>
            <a:r>
              <a:rPr lang="en-US" spc="-30" dirty="0" smtClean="0">
                <a:latin typeface="Times New Roman"/>
                <a:ea typeface="Times New Roman"/>
                <a:cs typeface="Times New Roman"/>
              </a:rPr>
              <a:t>SDH</a:t>
            </a:r>
            <a:r>
              <a:rPr lang="ru-RU" spc="-30" dirty="0" smtClean="0">
                <a:latin typeface="Times New Roman"/>
                <a:ea typeface="Times New Roman"/>
                <a:cs typeface="Times New Roman"/>
              </a:rPr>
              <a:t> в отличие от обычных мультиплексоров, используемых, например в сетях </a:t>
            </a:r>
            <a:r>
              <a:rPr lang="en-US" spc="-25" dirty="0" smtClean="0">
                <a:latin typeface="Times New Roman"/>
                <a:ea typeface="Times New Roman"/>
                <a:cs typeface="Times New Roman"/>
              </a:rPr>
              <a:t>PDH</a:t>
            </a:r>
            <a:r>
              <a:rPr lang="ru-RU" spc="-25" dirty="0" smtClean="0">
                <a:latin typeface="Times New Roman"/>
                <a:ea typeface="Times New Roman"/>
                <a:cs typeface="Times New Roman"/>
              </a:rPr>
              <a:t>, выполняют как функции собственно мультиплексора, так и устройств терминального доступа, позволяя подключать низкоскоростные каналы </a:t>
            </a:r>
            <a:r>
              <a:rPr lang="en-US" spc="-25" dirty="0" smtClean="0">
                <a:latin typeface="Times New Roman"/>
                <a:ea typeface="Times New Roman"/>
                <a:cs typeface="Times New Roman"/>
              </a:rPr>
              <a:t>PDH</a:t>
            </a:r>
            <a:r>
              <a:rPr lang="ru-RU" spc="-25" dirty="0" smtClean="0">
                <a:latin typeface="Times New Roman"/>
                <a:ea typeface="Times New Roman"/>
                <a:cs typeface="Times New Roman"/>
              </a:rPr>
              <a:t> иерархии непосредственно к своим </a:t>
            </a:r>
            <a:r>
              <a:rPr lang="ru-RU" i="1" spc="-25" dirty="0" smtClean="0">
                <a:latin typeface="Times New Roman"/>
                <a:ea typeface="Times New Roman"/>
                <a:cs typeface="Times New Roman"/>
              </a:rPr>
              <a:t>вхо­</a:t>
            </a:r>
            <a:r>
              <a:rPr lang="ru-RU" i="1" spc="-30" dirty="0" smtClean="0">
                <a:latin typeface="Times New Roman"/>
                <a:ea typeface="Times New Roman"/>
                <a:cs typeface="Times New Roman"/>
              </a:rPr>
              <a:t>дным портам. </a:t>
            </a:r>
            <a:r>
              <a:rPr lang="ru-RU" spc="-30" dirty="0" smtClean="0">
                <a:latin typeface="Times New Roman"/>
                <a:ea typeface="Times New Roman"/>
                <a:cs typeface="Times New Roman"/>
              </a:rPr>
              <a:t>Они являются более универсальными и гибкими устройствами, позволяющими решать </a:t>
            </a:r>
            <a:r>
              <a:rPr lang="ru-RU" spc="-20" dirty="0" smtClean="0">
                <a:latin typeface="Times New Roman"/>
                <a:ea typeface="Times New Roman"/>
                <a:cs typeface="Times New Roman"/>
              </a:rPr>
              <a:t>практически все перечисленные выше задачи, то есть, кроме задачи мультиплексирования, выполнять еще и задачи коммутации, концентрации и регенерации. Это оказывается возможным в силу модульной </a:t>
            </a:r>
            <a:r>
              <a:rPr lang="ru-RU" spc="-30" dirty="0" smtClean="0">
                <a:latin typeface="Times New Roman"/>
                <a:ea typeface="Times New Roman"/>
                <a:cs typeface="Times New Roman"/>
              </a:rPr>
              <a:t>конструкции </a:t>
            </a:r>
            <a:r>
              <a:rPr lang="en-US" i="1" spc="-30" dirty="0" smtClean="0">
                <a:latin typeface="Times New Roman"/>
                <a:ea typeface="Times New Roman"/>
                <a:cs typeface="Times New Roman"/>
              </a:rPr>
              <a:t>SDH</a:t>
            </a:r>
            <a:r>
              <a:rPr lang="ru-RU" i="1" spc="-30" dirty="0" smtClean="0">
                <a:latin typeface="Times New Roman"/>
                <a:ea typeface="Times New Roman"/>
                <a:cs typeface="Times New Roman"/>
              </a:rPr>
              <a:t>-мультиплексора </a:t>
            </a:r>
            <a:r>
              <a:rPr lang="ru-RU" spc="-30" dirty="0" smtClean="0">
                <a:latin typeface="Times New Roman"/>
                <a:ea typeface="Times New Roman"/>
                <a:cs typeface="Times New Roman"/>
              </a:rPr>
              <a:t>(</a:t>
            </a:r>
            <a:r>
              <a:rPr lang="en-US" spc="-30" dirty="0" smtClean="0">
                <a:latin typeface="Times New Roman"/>
                <a:ea typeface="Times New Roman"/>
                <a:cs typeface="Times New Roman"/>
              </a:rPr>
              <a:t>SMUX</a:t>
            </a:r>
            <a:r>
              <a:rPr lang="ru-RU" spc="-30" dirty="0" smtClean="0">
                <a:latin typeface="Times New Roman"/>
                <a:ea typeface="Times New Roman"/>
                <a:cs typeface="Times New Roman"/>
              </a:rPr>
              <a:t>), при которой выполняемые функции определяются лишь </a:t>
            </a:r>
            <a:r>
              <a:rPr lang="ru-RU" spc="-25" dirty="0" smtClean="0">
                <a:latin typeface="Times New Roman"/>
                <a:ea typeface="Times New Roman"/>
                <a:cs typeface="Times New Roman"/>
              </a:rPr>
              <a:t>возможностями системы управления и составом модулей, включенных в спецификацию мультиплек­</a:t>
            </a:r>
            <a:r>
              <a:rPr lang="ru-RU" spc="-35" dirty="0" smtClean="0">
                <a:latin typeface="Times New Roman"/>
                <a:ea typeface="Times New Roman"/>
                <a:cs typeface="Times New Roman"/>
              </a:rPr>
              <a:t>сора. </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2181750346"/>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714" y="224971"/>
            <a:ext cx="9144000" cy="3277820"/>
          </a:xfrm>
          <a:prstGeom prst="rect">
            <a:avLst/>
          </a:prstGeom>
        </p:spPr>
        <p:txBody>
          <a:bodyPr wrap="square">
            <a:spAutoFit/>
          </a:bodyPr>
          <a:lstStyle/>
          <a:p>
            <a:pPr indent="269875" algn="just">
              <a:lnSpc>
                <a:spcPct val="115000"/>
              </a:lnSpc>
              <a:spcAft>
                <a:spcPts val="0"/>
              </a:spcAft>
            </a:pPr>
            <a:r>
              <a:rPr lang="ru-RU" spc="-35" dirty="0">
                <a:latin typeface="Times New Roman"/>
                <a:ea typeface="Times New Roman"/>
                <a:cs typeface="Times New Roman"/>
              </a:rPr>
              <a:t>Различают три основных типа </a:t>
            </a:r>
            <a:r>
              <a:rPr lang="en-US" spc="-35" dirty="0">
                <a:latin typeface="Times New Roman"/>
                <a:ea typeface="Times New Roman"/>
                <a:cs typeface="Times New Roman"/>
              </a:rPr>
              <a:t>SM</a:t>
            </a:r>
            <a:r>
              <a:rPr lang="ru-RU" spc="-35" dirty="0">
                <a:latin typeface="Times New Roman"/>
                <a:ea typeface="Times New Roman"/>
                <a:cs typeface="Times New Roman"/>
              </a:rPr>
              <a:t>(</a:t>
            </a:r>
            <a:r>
              <a:rPr lang="ru-RU" dirty="0">
                <a:latin typeface="Times New Roman"/>
                <a:ea typeface="Times New Roman"/>
                <a:cs typeface="Times New Roman"/>
              </a:rPr>
              <a:t>синхронные мультиплексоры</a:t>
            </a:r>
            <a:r>
              <a:rPr lang="ru-RU" spc="-35" dirty="0">
                <a:latin typeface="Times New Roman"/>
                <a:ea typeface="Times New Roman"/>
                <a:cs typeface="Times New Roman"/>
              </a:rPr>
              <a:t> ):</a:t>
            </a:r>
            <a:endParaRPr lang="ru-RU" sz="2000" dirty="0">
              <a:latin typeface="Arial"/>
              <a:ea typeface="Times New Roman"/>
              <a:cs typeface="Times New Roman"/>
            </a:endParaRPr>
          </a:p>
          <a:p>
            <a:pPr marL="342900" lvl="0" indent="-342900" algn="just">
              <a:lnSpc>
                <a:spcPct val="115000"/>
              </a:lnSpc>
              <a:spcAft>
                <a:spcPts val="0"/>
              </a:spcAft>
              <a:buFont typeface="+mj-lt"/>
              <a:buAutoNum type="arabicParenR"/>
            </a:pPr>
            <a:r>
              <a:rPr lang="ru-RU" spc="-35" dirty="0">
                <a:latin typeface="Times New Roman"/>
                <a:ea typeface="Times New Roman"/>
                <a:cs typeface="Times New Roman"/>
              </a:rPr>
              <a:t>терминальные (оконечные) мультиплексоры </a:t>
            </a:r>
            <a:r>
              <a:rPr lang="ru-RU" i="1" spc="-25" dirty="0">
                <a:latin typeface="Times New Roman"/>
                <a:ea typeface="Times New Roman"/>
                <a:cs typeface="Times New Roman"/>
              </a:rPr>
              <a:t>ТМ(</a:t>
            </a:r>
            <a:r>
              <a:rPr lang="en-US" i="1" spc="-25" dirty="0">
                <a:latin typeface="Times New Roman"/>
                <a:ea typeface="Times New Roman"/>
                <a:cs typeface="Times New Roman"/>
              </a:rPr>
              <a:t>Terminal Multiplexers</a:t>
            </a:r>
            <a:r>
              <a:rPr lang="ru-RU" i="1" spc="-25" dirty="0">
                <a:latin typeface="Times New Roman"/>
                <a:ea typeface="Times New Roman"/>
                <a:cs typeface="Times New Roman"/>
              </a:rPr>
              <a:t>):</a:t>
            </a:r>
            <a:endParaRPr lang="ru-RU" sz="2000" dirty="0">
              <a:latin typeface="Arial"/>
              <a:ea typeface="Times New Roman"/>
              <a:cs typeface="Times New Roman"/>
            </a:endParaRPr>
          </a:p>
          <a:p>
            <a:pPr marL="342900" lvl="0" indent="-342900" algn="just">
              <a:lnSpc>
                <a:spcPct val="115000"/>
              </a:lnSpc>
              <a:spcAft>
                <a:spcPts val="0"/>
              </a:spcAft>
              <a:buFont typeface="+mj-lt"/>
              <a:buAutoNum type="arabicParenR"/>
            </a:pPr>
            <a:r>
              <a:rPr lang="ru-RU" spc="-25" dirty="0">
                <a:latin typeface="Times New Roman"/>
                <a:ea typeface="Times New Roman"/>
                <a:cs typeface="Times New Roman"/>
              </a:rPr>
              <a:t>синхронные линейные мультиплексоры </a:t>
            </a:r>
            <a:r>
              <a:rPr lang="en-US" i="1" spc="-25" dirty="0">
                <a:latin typeface="Times New Roman"/>
                <a:ea typeface="Times New Roman"/>
                <a:cs typeface="Times New Roman"/>
              </a:rPr>
              <a:t>SLM</a:t>
            </a:r>
            <a:r>
              <a:rPr lang="ru-RU" i="1" spc="-25" dirty="0">
                <a:latin typeface="Times New Roman"/>
                <a:ea typeface="Times New Roman"/>
                <a:cs typeface="Times New Roman"/>
              </a:rPr>
              <a:t> (</a:t>
            </a:r>
            <a:r>
              <a:rPr lang="en-US" i="1" spc="-25" dirty="0">
                <a:latin typeface="Times New Roman"/>
                <a:ea typeface="Times New Roman"/>
                <a:cs typeface="Times New Roman"/>
              </a:rPr>
              <a:t>Synchronous Multiplexers</a:t>
            </a:r>
            <a:r>
              <a:rPr lang="ru-RU" i="1" spc="-25" dirty="0">
                <a:latin typeface="Times New Roman"/>
                <a:ea typeface="Times New Roman"/>
                <a:cs typeface="Times New Roman"/>
              </a:rPr>
              <a:t>);</a:t>
            </a:r>
            <a:endParaRPr lang="ru-RU" sz="2000" dirty="0">
              <a:latin typeface="Arial"/>
              <a:ea typeface="Times New Roman"/>
              <a:cs typeface="Times New Roman"/>
            </a:endParaRPr>
          </a:p>
          <a:p>
            <a:pPr marL="342900" lvl="0" indent="-342900" algn="just">
              <a:lnSpc>
                <a:spcPct val="115000"/>
              </a:lnSpc>
              <a:spcAft>
                <a:spcPts val="0"/>
              </a:spcAft>
              <a:buFont typeface="+mj-lt"/>
              <a:buAutoNum type="arabicParenR"/>
            </a:pPr>
            <a:r>
              <a:rPr lang="ru-RU" spc="-35" dirty="0">
                <a:latin typeface="Times New Roman"/>
                <a:ea typeface="Times New Roman"/>
                <a:cs typeface="Times New Roman"/>
              </a:rPr>
              <a:t> мультиплексоры выделения/вставки </a:t>
            </a:r>
            <a:r>
              <a:rPr lang="en-US" i="1" spc="-35" dirty="0">
                <a:latin typeface="Times New Roman"/>
                <a:ea typeface="Times New Roman"/>
                <a:cs typeface="Times New Roman"/>
              </a:rPr>
              <a:t>DIM</a:t>
            </a:r>
            <a:r>
              <a:rPr lang="ru-RU" i="1" spc="-35" dirty="0">
                <a:latin typeface="Times New Roman"/>
                <a:ea typeface="Times New Roman"/>
                <a:cs typeface="Times New Roman"/>
              </a:rPr>
              <a:t> (</a:t>
            </a:r>
            <a:r>
              <a:rPr lang="en-US" i="1" spc="-35" dirty="0">
                <a:latin typeface="Times New Roman"/>
                <a:ea typeface="Times New Roman"/>
                <a:cs typeface="Times New Roman"/>
              </a:rPr>
              <a:t>Drop</a:t>
            </a:r>
            <a:r>
              <a:rPr lang="ru-RU" i="1" spc="-35" dirty="0">
                <a:latin typeface="Times New Roman"/>
                <a:ea typeface="Times New Roman"/>
                <a:cs typeface="Times New Roman"/>
              </a:rPr>
              <a:t>/</a:t>
            </a:r>
            <a:r>
              <a:rPr lang="en-US" i="1" spc="-35" dirty="0">
                <a:latin typeface="Times New Roman"/>
                <a:ea typeface="Times New Roman"/>
                <a:cs typeface="Times New Roman"/>
              </a:rPr>
              <a:t>Insert Multiplexers</a:t>
            </a:r>
            <a:r>
              <a:rPr lang="ru-RU" i="1" spc="-35" dirty="0">
                <a:latin typeface="Times New Roman"/>
                <a:ea typeface="Times New Roman"/>
                <a:cs typeface="Times New Roman"/>
              </a:rPr>
              <a:t>)</a:t>
            </a:r>
            <a:r>
              <a:rPr lang="ru-RU" spc="-35" dirty="0">
                <a:latin typeface="Times New Roman"/>
                <a:ea typeface="Times New Roman"/>
                <a:cs typeface="Times New Roman"/>
              </a:rPr>
              <a:t>, или мультиплексоры ввода/вывода </a:t>
            </a:r>
            <a:r>
              <a:rPr lang="en-US" i="1" spc="-35" dirty="0">
                <a:latin typeface="Times New Roman"/>
                <a:ea typeface="Times New Roman"/>
                <a:cs typeface="Times New Roman"/>
              </a:rPr>
              <a:t>ADM</a:t>
            </a:r>
            <a:r>
              <a:rPr lang="ru-RU" i="1" spc="-35" dirty="0">
                <a:latin typeface="Times New Roman"/>
                <a:ea typeface="Times New Roman"/>
                <a:cs typeface="Times New Roman"/>
              </a:rPr>
              <a:t> (</a:t>
            </a:r>
            <a:r>
              <a:rPr lang="en-US" i="1" spc="-35" dirty="0">
                <a:latin typeface="Times New Roman"/>
                <a:ea typeface="Times New Roman"/>
                <a:cs typeface="Times New Roman"/>
              </a:rPr>
              <a:t>Add</a:t>
            </a:r>
            <a:r>
              <a:rPr lang="ru-RU" i="1" spc="-35" dirty="0">
                <a:latin typeface="Times New Roman"/>
                <a:ea typeface="Times New Roman"/>
                <a:cs typeface="Times New Roman"/>
              </a:rPr>
              <a:t>/</a:t>
            </a:r>
            <a:r>
              <a:rPr lang="en-US" i="1" spc="-35" dirty="0">
                <a:latin typeface="Times New Roman"/>
                <a:ea typeface="Times New Roman"/>
                <a:cs typeface="Times New Roman"/>
              </a:rPr>
              <a:t>Drop Multiplexers</a:t>
            </a:r>
            <a:r>
              <a:rPr lang="ru-RU" i="1" spc="-35" dirty="0">
                <a:latin typeface="Times New Roman"/>
                <a:ea typeface="Times New Roman"/>
                <a:cs typeface="Times New Roman"/>
              </a:rPr>
              <a:t>).</a:t>
            </a:r>
            <a:endParaRPr lang="ru-RU" sz="2000" dirty="0">
              <a:latin typeface="Arial"/>
              <a:ea typeface="Times New Roman"/>
              <a:cs typeface="Times New Roman"/>
            </a:endParaRPr>
          </a:p>
          <a:p>
            <a:pPr indent="269875" algn="just">
              <a:lnSpc>
                <a:spcPct val="115000"/>
              </a:lnSpc>
              <a:spcAft>
                <a:spcPts val="0"/>
              </a:spcAft>
            </a:pPr>
            <a:r>
              <a:rPr lang="ru-RU" spc="-35" dirty="0">
                <a:latin typeface="Times New Roman"/>
                <a:ea typeface="Times New Roman"/>
                <a:cs typeface="Times New Roman"/>
              </a:rPr>
              <a:t>Принято, однако, выделять два основных типа </a:t>
            </a:r>
            <a:r>
              <a:rPr lang="en-US" spc="-35" dirty="0">
                <a:latin typeface="Times New Roman"/>
                <a:ea typeface="Times New Roman"/>
                <a:cs typeface="Times New Roman"/>
              </a:rPr>
              <a:t>SDH</a:t>
            </a:r>
            <a:r>
              <a:rPr lang="ru-RU" spc="-35" dirty="0">
                <a:latin typeface="Times New Roman"/>
                <a:ea typeface="Times New Roman"/>
                <a:cs typeface="Times New Roman"/>
              </a:rPr>
              <a:t>-мультиплексора: </a:t>
            </a:r>
            <a:r>
              <a:rPr lang="ru-RU" i="1" spc="-35" dirty="0">
                <a:latin typeface="Times New Roman"/>
                <a:ea typeface="Times New Roman"/>
                <a:cs typeface="Times New Roman"/>
              </a:rPr>
              <a:t>терминальный мульти­</a:t>
            </a:r>
            <a:r>
              <a:rPr lang="ru-RU" i="1" spc="-25" dirty="0">
                <a:latin typeface="Times New Roman"/>
                <a:ea typeface="Times New Roman"/>
                <a:cs typeface="Times New Roman"/>
              </a:rPr>
              <a:t>плексор </a:t>
            </a:r>
            <a:r>
              <a:rPr lang="ru-RU" spc="-25" dirty="0">
                <a:latin typeface="Times New Roman"/>
                <a:ea typeface="Times New Roman"/>
                <a:cs typeface="Times New Roman"/>
              </a:rPr>
              <a:t>и </a:t>
            </a:r>
            <a:r>
              <a:rPr lang="ru-RU" i="1" spc="-25" dirty="0">
                <a:latin typeface="Times New Roman"/>
                <a:ea typeface="Times New Roman"/>
                <a:cs typeface="Times New Roman"/>
              </a:rPr>
              <a:t>мультиплексор ввода/вывода.</a:t>
            </a:r>
            <a:endParaRPr lang="ru-RU" sz="2000" dirty="0">
              <a:latin typeface="Arial"/>
              <a:ea typeface="Times New Roman"/>
              <a:cs typeface="Times New Roman"/>
            </a:endParaRPr>
          </a:p>
          <a:p>
            <a:pPr indent="269875" algn="just">
              <a:lnSpc>
                <a:spcPct val="115000"/>
              </a:lnSpc>
              <a:spcAft>
                <a:spcPts val="0"/>
              </a:spcAft>
            </a:pPr>
            <a:r>
              <a:rPr lang="ru-RU" i="1" spc="-25" dirty="0">
                <a:latin typeface="Times New Roman"/>
                <a:ea typeface="Times New Roman"/>
                <a:cs typeface="Times New Roman"/>
              </a:rPr>
              <a:t> Терминальный мультиплексор (ТМ-</a:t>
            </a:r>
            <a:r>
              <a:rPr lang="en-US" i="1" spc="-25" dirty="0">
                <a:latin typeface="Times New Roman"/>
                <a:ea typeface="Times New Roman"/>
                <a:cs typeface="Times New Roman"/>
              </a:rPr>
              <a:t>Terminal Multiplexers</a:t>
            </a:r>
            <a:r>
              <a:rPr lang="ru-RU" i="1" spc="-25" dirty="0">
                <a:latin typeface="Times New Roman"/>
                <a:ea typeface="Times New Roman"/>
                <a:cs typeface="Times New Roman"/>
              </a:rPr>
              <a:t>)</a:t>
            </a:r>
            <a:r>
              <a:rPr lang="ru-RU" spc="-25" dirty="0">
                <a:latin typeface="Times New Roman"/>
                <a:ea typeface="Times New Roman"/>
                <a:cs typeface="Times New Roman"/>
              </a:rPr>
              <a:t> является мультиплексором и оконечным устройством </a:t>
            </a:r>
            <a:r>
              <a:rPr lang="en-US" spc="-25" dirty="0">
                <a:latin typeface="Times New Roman"/>
                <a:ea typeface="Times New Roman"/>
                <a:cs typeface="Times New Roman"/>
              </a:rPr>
              <a:t>SDH</a:t>
            </a:r>
            <a:r>
              <a:rPr lang="ru-RU" spc="-25" dirty="0">
                <a:latin typeface="Times New Roman"/>
                <a:ea typeface="Times New Roman"/>
                <a:cs typeface="Times New Roman"/>
              </a:rPr>
              <a:t>-сети с каналами доступа, соответствующими трибам </a:t>
            </a:r>
            <a:r>
              <a:rPr lang="en-US" spc="-25" dirty="0">
                <a:latin typeface="Times New Roman"/>
                <a:ea typeface="Times New Roman"/>
                <a:cs typeface="Times New Roman"/>
              </a:rPr>
              <a:t>PDH</a:t>
            </a:r>
            <a:r>
              <a:rPr lang="ru-RU" spc="-25" dirty="0">
                <a:latin typeface="Times New Roman"/>
                <a:ea typeface="Times New Roman"/>
                <a:cs typeface="Times New Roman"/>
              </a:rPr>
              <a:t> и </a:t>
            </a:r>
            <a:r>
              <a:rPr lang="en-US" spc="-25" dirty="0">
                <a:latin typeface="Times New Roman"/>
                <a:ea typeface="Times New Roman"/>
                <a:cs typeface="Times New Roman"/>
              </a:rPr>
              <a:t>SDH</a:t>
            </a:r>
            <a:r>
              <a:rPr lang="ru-RU" spc="-25" dirty="0">
                <a:latin typeface="Times New Roman"/>
                <a:ea typeface="Times New Roman"/>
                <a:cs typeface="Times New Roman"/>
              </a:rPr>
              <a:t>-иерархий (рис. </a:t>
            </a:r>
            <a:r>
              <a:rPr lang="ru-RU" spc="-25" dirty="0" smtClean="0">
                <a:latin typeface="Times New Roman"/>
                <a:ea typeface="Times New Roman"/>
                <a:cs typeface="Times New Roman"/>
              </a:rPr>
              <a:t>7.6).</a:t>
            </a:r>
            <a:endParaRPr lang="ru-RU" sz="2000" dirty="0">
              <a:effectLst/>
              <a:latin typeface="Arial"/>
              <a:ea typeface="Times New Roman"/>
              <a:cs typeface="Times New Roman"/>
            </a:endParaRPr>
          </a:p>
        </p:txBody>
      </p:sp>
      <p:sp>
        <p:nvSpPr>
          <p:cNvPr id="3" name="Прямоугольник 2"/>
          <p:cNvSpPr/>
          <p:nvPr/>
        </p:nvSpPr>
        <p:spPr>
          <a:xfrm>
            <a:off x="1403648" y="6397996"/>
            <a:ext cx="6966520" cy="410882"/>
          </a:xfrm>
          <a:prstGeom prst="rect">
            <a:avLst/>
          </a:prstGeom>
        </p:spPr>
        <p:txBody>
          <a:bodyPr wrap="square">
            <a:spAutoFit/>
          </a:bodyPr>
          <a:lstStyle/>
          <a:p>
            <a:pPr marL="457200" indent="269875" algn="just">
              <a:lnSpc>
                <a:spcPct val="115000"/>
              </a:lnSpc>
              <a:spcAft>
                <a:spcPts val="0"/>
              </a:spcAft>
            </a:pPr>
            <a:r>
              <a:rPr lang="ru-RU" dirty="0">
                <a:latin typeface="Times New Roman"/>
                <a:ea typeface="Times New Roman"/>
                <a:cs typeface="Times New Roman"/>
              </a:rPr>
              <a:t>Рис. </a:t>
            </a:r>
            <a:r>
              <a:rPr lang="ru-RU" dirty="0" smtClean="0">
                <a:latin typeface="Times New Roman"/>
                <a:ea typeface="Times New Roman"/>
                <a:cs typeface="Times New Roman"/>
              </a:rPr>
              <a:t>7.6. </a:t>
            </a:r>
            <a:r>
              <a:rPr lang="ru-RU" dirty="0">
                <a:latin typeface="Times New Roman"/>
                <a:ea typeface="Times New Roman"/>
                <a:cs typeface="Times New Roman"/>
              </a:rPr>
              <a:t>Синхронный мультиплексор (</a:t>
            </a:r>
            <a:r>
              <a:rPr lang="en-US" dirty="0">
                <a:latin typeface="Times New Roman"/>
                <a:ea typeface="Times New Roman"/>
                <a:cs typeface="Times New Roman"/>
              </a:rPr>
              <a:t>SMUX</a:t>
            </a:r>
            <a:r>
              <a:rPr lang="ru-RU" dirty="0" smtClean="0">
                <a:latin typeface="Times New Roman"/>
                <a:ea typeface="Times New Roman"/>
                <a:cs typeface="Times New Roman"/>
              </a:rPr>
              <a:t>).</a:t>
            </a:r>
            <a:endParaRPr lang="ru-RU" sz="2000" dirty="0">
              <a:latin typeface="Arial"/>
              <a:ea typeface="Times New Roman"/>
              <a:cs typeface="Times New Roman"/>
            </a:endParaRPr>
          </a:p>
        </p:txBody>
      </p:sp>
      <p:sp>
        <p:nvSpPr>
          <p:cNvPr id="5"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8600"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2860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grpSp>
        <p:nvGrpSpPr>
          <p:cNvPr id="6" name="Group 4"/>
          <p:cNvGrpSpPr>
            <a:grpSpLocks/>
          </p:cNvGrpSpPr>
          <p:nvPr/>
        </p:nvGrpSpPr>
        <p:grpSpPr bwMode="auto">
          <a:xfrm>
            <a:off x="899592" y="3717032"/>
            <a:ext cx="7272808" cy="2448272"/>
            <a:chOff x="2754" y="2916"/>
            <a:chExt cx="7380" cy="2340"/>
          </a:xfrm>
        </p:grpSpPr>
        <p:sp>
          <p:nvSpPr>
            <p:cNvPr id="7" name="Line 19"/>
            <p:cNvSpPr>
              <a:spLocks noChangeShapeType="1"/>
            </p:cNvSpPr>
            <p:nvPr/>
          </p:nvSpPr>
          <p:spPr bwMode="auto">
            <a:xfrm>
              <a:off x="3990" y="3252"/>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Line 18"/>
            <p:cNvSpPr>
              <a:spLocks noChangeShapeType="1"/>
            </p:cNvSpPr>
            <p:nvPr/>
          </p:nvSpPr>
          <p:spPr bwMode="auto">
            <a:xfrm>
              <a:off x="4005" y="3432"/>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Line 17"/>
            <p:cNvSpPr>
              <a:spLocks noChangeShapeType="1"/>
            </p:cNvSpPr>
            <p:nvPr/>
          </p:nvSpPr>
          <p:spPr bwMode="auto">
            <a:xfrm>
              <a:off x="4005" y="3627"/>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Line 16"/>
            <p:cNvSpPr>
              <a:spLocks noChangeShapeType="1"/>
            </p:cNvSpPr>
            <p:nvPr/>
          </p:nvSpPr>
          <p:spPr bwMode="auto">
            <a:xfrm>
              <a:off x="4011" y="4653"/>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Line 15"/>
            <p:cNvSpPr>
              <a:spLocks noChangeShapeType="1"/>
            </p:cNvSpPr>
            <p:nvPr/>
          </p:nvSpPr>
          <p:spPr bwMode="auto">
            <a:xfrm>
              <a:off x="4014" y="4806"/>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Line 14"/>
            <p:cNvSpPr>
              <a:spLocks noChangeShapeType="1"/>
            </p:cNvSpPr>
            <p:nvPr/>
          </p:nvSpPr>
          <p:spPr bwMode="auto">
            <a:xfrm>
              <a:off x="4014" y="4986"/>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Text Box 13"/>
            <p:cNvSpPr txBox="1">
              <a:spLocks noChangeArrowheads="1"/>
            </p:cNvSpPr>
            <p:nvPr/>
          </p:nvSpPr>
          <p:spPr bwMode="auto">
            <a:xfrm>
              <a:off x="2754" y="2916"/>
              <a:ext cx="1260" cy="2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ctr"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PDH-</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трибы</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каналы</a:t>
              </a: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доступа</a:t>
              </a: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lang="ru-RU" altLang="ru-RU" sz="1200" dirty="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SDH-</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трибы</a:t>
              </a:r>
              <a:endParaRPr kumimoji="0" lang="en-US" altLang="ru-RU" sz="1800" b="0" i="0" u="none" strike="noStrike" cap="none" normalizeH="0" baseline="0" dirty="0" smtClean="0">
                <a:ln>
                  <a:noFill/>
                </a:ln>
                <a:solidFill>
                  <a:schemeClr val="tx1"/>
                </a:solidFill>
                <a:effectLst/>
                <a:latin typeface="Arial" pitchFamily="34" charset="0"/>
              </a:endParaRPr>
            </a:p>
          </p:txBody>
        </p:sp>
        <p:sp>
          <p:nvSpPr>
            <p:cNvPr id="14" name="Text Box 12"/>
            <p:cNvSpPr txBox="1">
              <a:spLocks noChangeArrowheads="1"/>
            </p:cNvSpPr>
            <p:nvPr/>
          </p:nvSpPr>
          <p:spPr bwMode="auto">
            <a:xfrm>
              <a:off x="4554" y="3819"/>
              <a:ext cx="10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altLang="ru-RU" sz="14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SMUX</a:t>
              </a:r>
              <a:endParaRPr kumimoji="0" lang="en-US" altLang="ru-RU" sz="1800" b="0" i="0" u="none" strike="noStrike" cap="none" normalizeH="0" baseline="0" smtClean="0">
                <a:ln>
                  <a:noFill/>
                </a:ln>
                <a:solidFill>
                  <a:schemeClr val="tx1"/>
                </a:solidFill>
                <a:effectLst/>
                <a:latin typeface="Arial" pitchFamily="34" charset="0"/>
              </a:endParaRPr>
            </a:p>
          </p:txBody>
        </p:sp>
        <p:sp>
          <p:nvSpPr>
            <p:cNvPr id="15" name="Rectangle 11"/>
            <p:cNvSpPr>
              <a:spLocks noChangeArrowheads="1"/>
            </p:cNvSpPr>
            <p:nvPr/>
          </p:nvSpPr>
          <p:spPr bwMode="auto">
            <a:xfrm>
              <a:off x="5190" y="3522"/>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6" name="Rectangle 10"/>
            <p:cNvSpPr>
              <a:spLocks noChangeArrowheads="1"/>
            </p:cNvSpPr>
            <p:nvPr/>
          </p:nvSpPr>
          <p:spPr bwMode="auto">
            <a:xfrm>
              <a:off x="5220" y="4587"/>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7" name="Text Box 9"/>
            <p:cNvSpPr txBox="1">
              <a:spLocks noChangeArrowheads="1"/>
            </p:cNvSpPr>
            <p:nvPr/>
          </p:nvSpPr>
          <p:spPr bwMode="auto">
            <a:xfrm>
              <a:off x="6354" y="3816"/>
              <a:ext cx="378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Оптический агрегатный канал</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приема / передачи</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18" name="AutoShape 8"/>
            <p:cNvSpPr>
              <a:spLocks noChangeArrowheads="1"/>
            </p:cNvSpPr>
            <p:nvPr/>
          </p:nvSpPr>
          <p:spPr bwMode="auto">
            <a:xfrm rot="5400000">
              <a:off x="4387" y="3149"/>
              <a:ext cx="2211" cy="1932"/>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9" name="Text Box 7"/>
            <p:cNvSpPr txBox="1">
              <a:spLocks noChangeArrowheads="1"/>
            </p:cNvSpPr>
            <p:nvPr/>
          </p:nvSpPr>
          <p:spPr bwMode="auto">
            <a:xfrm>
              <a:off x="4554" y="3816"/>
              <a:ext cx="10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just"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SMUX</a:t>
              </a:r>
              <a:endParaRPr kumimoji="0" lang="en-US"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0" name="Text Box 6"/>
            <p:cNvSpPr txBox="1">
              <a:spLocks noChangeArrowheads="1"/>
            </p:cNvSpPr>
            <p:nvPr/>
          </p:nvSpPr>
          <p:spPr bwMode="auto">
            <a:xfrm>
              <a:off x="4914" y="3096"/>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"запад"</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21" name="Text Box 5"/>
            <p:cNvSpPr txBox="1">
              <a:spLocks noChangeArrowheads="1"/>
            </p:cNvSpPr>
            <p:nvPr/>
          </p:nvSpPr>
          <p:spPr bwMode="auto">
            <a:xfrm>
              <a:off x="5094" y="4716"/>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"восток" </a:t>
              </a:r>
              <a:endParaRPr kumimoji="0" lang="ru-RU" altLang="ru-RU" sz="1800" b="0" i="0" u="none" strike="noStrike" cap="none" normalizeH="0" baseline="0" dirty="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3195174547"/>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62267"/>
            <a:ext cx="9144000" cy="7106048"/>
          </a:xfrm>
          <a:prstGeom prst="rect">
            <a:avLst/>
          </a:prstGeom>
        </p:spPr>
        <p:txBody>
          <a:bodyPr wrap="square">
            <a:spAutoFit/>
          </a:bodyPr>
          <a:lstStyle/>
          <a:p>
            <a:pPr indent="269875" algn="just">
              <a:lnSpc>
                <a:spcPct val="150000"/>
              </a:lnSpc>
              <a:spcAft>
                <a:spcPts val="0"/>
              </a:spcAft>
              <a:tabLst>
                <a:tab pos="270510" algn="l"/>
              </a:tabLst>
            </a:pPr>
            <a:r>
              <a:rPr lang="ru-RU" spc="-25" dirty="0">
                <a:latin typeface="Times New Roman" panose="02020603050405020304" pitchFamily="18" charset="0"/>
                <a:ea typeface="Times New Roman"/>
                <a:cs typeface="Times New Roman" panose="02020603050405020304" pitchFamily="18" charset="0"/>
              </a:rPr>
              <a:t>Терминальный </a:t>
            </a:r>
            <a:r>
              <a:rPr lang="ru-RU" dirty="0">
                <a:latin typeface="Times New Roman" panose="02020603050405020304" pitchFamily="18" charset="0"/>
                <a:ea typeface="Times New Roman"/>
                <a:cs typeface="Times New Roman" panose="02020603050405020304" pitchFamily="18" charset="0"/>
              </a:rPr>
              <a:t>мультиплексор может или вводить каналы</a:t>
            </a:r>
            <a:r>
              <a:rPr lang="ru-RU" i="1" dirty="0">
                <a:latin typeface="Times New Roman" panose="02020603050405020304" pitchFamily="18" charset="0"/>
                <a:ea typeface="Times New Roman"/>
                <a:cs typeface="Times New Roman" panose="02020603050405020304" pitchFamily="18" charset="0"/>
              </a:rPr>
              <a:t>, </a:t>
            </a:r>
            <a:r>
              <a:rPr lang="ru-RU" dirty="0">
                <a:latin typeface="Times New Roman" panose="02020603050405020304" pitchFamily="18" charset="0"/>
                <a:ea typeface="Times New Roman"/>
                <a:cs typeface="Times New Roman" panose="02020603050405020304" pitchFamily="18" charset="0"/>
              </a:rPr>
              <a:t>то есть коммутировать их со входа </a:t>
            </a:r>
            <a:r>
              <a:rPr lang="ru-RU" dirty="0" err="1">
                <a:latin typeface="Times New Roman" panose="02020603050405020304" pitchFamily="18" charset="0"/>
                <a:ea typeface="Times New Roman"/>
                <a:cs typeface="Times New Roman" panose="02020603050405020304" pitchFamily="18" charset="0"/>
              </a:rPr>
              <a:t>трибного</a:t>
            </a:r>
            <a:r>
              <a:rPr lang="ru-RU" dirty="0">
                <a:latin typeface="Times New Roman" panose="02020603050405020304" pitchFamily="18" charset="0"/>
                <a:ea typeface="Times New Roman"/>
                <a:cs typeface="Times New Roman" panose="02020603050405020304" pitchFamily="18" charset="0"/>
              </a:rPr>
              <a:t> интерфейса на линейный выход, или выводить каналы,</a:t>
            </a:r>
            <a:r>
              <a:rPr lang="ru-RU" i="1" dirty="0">
                <a:latin typeface="Times New Roman" panose="02020603050405020304" pitchFamily="18" charset="0"/>
                <a:ea typeface="Times New Roman"/>
                <a:cs typeface="Times New Roman" panose="02020603050405020304" pitchFamily="18" charset="0"/>
              </a:rPr>
              <a:t> </a:t>
            </a:r>
            <a:r>
              <a:rPr lang="ru-RU" dirty="0">
                <a:latin typeface="Times New Roman" panose="02020603050405020304" pitchFamily="18" charset="0"/>
                <a:ea typeface="Times New Roman"/>
                <a:cs typeface="Times New Roman" panose="02020603050405020304" pitchFamily="18" charset="0"/>
              </a:rPr>
              <a:t>то есть коммутировать их с линейного входа на выход </a:t>
            </a:r>
            <a:r>
              <a:rPr lang="ru-RU" dirty="0" err="1">
                <a:latin typeface="Times New Roman" panose="02020603050405020304" pitchFamily="18" charset="0"/>
                <a:ea typeface="Times New Roman"/>
                <a:cs typeface="Times New Roman" panose="02020603050405020304" pitchFamily="18" charset="0"/>
              </a:rPr>
              <a:t>трибного</a:t>
            </a:r>
            <a:r>
              <a:rPr lang="ru-RU" dirty="0">
                <a:latin typeface="Times New Roman" panose="02020603050405020304" pitchFamily="18" charset="0"/>
                <a:ea typeface="Times New Roman"/>
                <a:cs typeface="Times New Roman" panose="02020603050405020304" pitchFamily="18" charset="0"/>
              </a:rPr>
              <a:t> </a:t>
            </a:r>
            <a:r>
              <a:rPr lang="ru-RU" spc="-25" dirty="0">
                <a:latin typeface="Times New Roman" panose="02020603050405020304" pitchFamily="18" charset="0"/>
                <a:ea typeface="Times New Roman"/>
                <a:cs typeface="Times New Roman" panose="02020603050405020304" pitchFamily="18" charset="0"/>
              </a:rPr>
              <a:t>интерфейса. Он может также осуществлять локальную коммутацию</a:t>
            </a:r>
            <a:r>
              <a:rPr lang="ru-RU" i="1" spc="-25" dirty="0">
                <a:latin typeface="Times New Roman" panose="02020603050405020304" pitchFamily="18" charset="0"/>
                <a:ea typeface="Times New Roman"/>
                <a:cs typeface="Times New Roman" panose="02020603050405020304" pitchFamily="18" charset="0"/>
              </a:rPr>
              <a:t> </a:t>
            </a:r>
            <a:r>
              <a:rPr lang="ru-RU" spc="-25" dirty="0">
                <a:latin typeface="Times New Roman" panose="02020603050405020304" pitchFamily="18" charset="0"/>
                <a:ea typeface="Times New Roman"/>
                <a:cs typeface="Times New Roman" panose="02020603050405020304" pitchFamily="18" charset="0"/>
              </a:rPr>
              <a:t>входа одного </a:t>
            </a:r>
            <a:r>
              <a:rPr lang="ru-RU" spc="-25" dirty="0" err="1">
                <a:latin typeface="Times New Roman" panose="02020603050405020304" pitchFamily="18" charset="0"/>
                <a:ea typeface="Times New Roman"/>
                <a:cs typeface="Times New Roman" panose="02020603050405020304" pitchFamily="18" charset="0"/>
              </a:rPr>
              <a:t>трибного</a:t>
            </a:r>
            <a:r>
              <a:rPr lang="ru-RU" spc="-25" dirty="0">
                <a:latin typeface="Times New Roman" panose="02020603050405020304" pitchFamily="18" charset="0"/>
                <a:ea typeface="Times New Roman"/>
                <a:cs typeface="Times New Roman" panose="02020603050405020304" pitchFamily="18" charset="0"/>
              </a:rPr>
              <a:t> интер­</a:t>
            </a:r>
            <a:r>
              <a:rPr lang="ru-RU" spc="-10" dirty="0">
                <a:latin typeface="Times New Roman" panose="02020603050405020304" pitchFamily="18" charset="0"/>
                <a:ea typeface="Times New Roman"/>
                <a:cs typeface="Times New Roman" panose="02020603050405020304" pitchFamily="18" charset="0"/>
              </a:rPr>
              <a:t>фейса на выход другого </a:t>
            </a:r>
            <a:r>
              <a:rPr lang="ru-RU" spc="-10" dirty="0" err="1">
                <a:latin typeface="Times New Roman" panose="02020603050405020304" pitchFamily="18" charset="0"/>
                <a:ea typeface="Times New Roman"/>
                <a:cs typeface="Times New Roman" panose="02020603050405020304" pitchFamily="18" charset="0"/>
              </a:rPr>
              <a:t>трибного</a:t>
            </a:r>
            <a:r>
              <a:rPr lang="ru-RU" spc="-10" dirty="0">
                <a:latin typeface="Times New Roman" panose="02020603050405020304" pitchFamily="18" charset="0"/>
                <a:ea typeface="Times New Roman"/>
                <a:cs typeface="Times New Roman" panose="02020603050405020304" pitchFamily="18" charset="0"/>
              </a:rPr>
              <a:t> интерфейса. Как правило, эта коммутация ограничена трибами 1,5 и 2 Мбит/с.</a:t>
            </a:r>
            <a:endParaRPr lang="ru-RU" dirty="0">
              <a:latin typeface="Times New Roman" panose="02020603050405020304" pitchFamily="18" charset="0"/>
              <a:ea typeface="Times New Roman"/>
              <a:cs typeface="Times New Roman" panose="02020603050405020304" pitchFamily="18" charset="0"/>
            </a:endParaRPr>
          </a:p>
          <a:p>
            <a:pPr indent="269875" algn="just">
              <a:lnSpc>
                <a:spcPct val="150000"/>
              </a:lnSpc>
              <a:spcAft>
                <a:spcPts val="0"/>
              </a:spcAft>
            </a:pPr>
            <a:r>
              <a:rPr lang="ru-RU" spc="-10" dirty="0">
                <a:latin typeface="Times New Roman" panose="02020603050405020304" pitchFamily="18" charset="0"/>
                <a:ea typeface="Times New Roman"/>
                <a:cs typeface="Times New Roman" panose="02020603050405020304" pitchFamily="18" charset="0"/>
              </a:rPr>
              <a:t> Для мультиплексора максимального на данный момент действующего уровня </a:t>
            </a:r>
            <a:r>
              <a:rPr lang="en-US" spc="-10" dirty="0">
                <a:latin typeface="Times New Roman" panose="02020603050405020304" pitchFamily="18" charset="0"/>
                <a:ea typeface="Times New Roman"/>
                <a:cs typeface="Times New Roman" panose="02020603050405020304" pitchFamily="18" charset="0"/>
              </a:rPr>
              <a:t>SDH</a:t>
            </a:r>
            <a:r>
              <a:rPr lang="ru-RU" spc="-10" dirty="0">
                <a:latin typeface="Times New Roman" panose="02020603050405020304" pitchFamily="18" charset="0"/>
                <a:ea typeface="Times New Roman"/>
                <a:cs typeface="Times New Roman" panose="02020603050405020304" pitchFamily="18" charset="0"/>
              </a:rPr>
              <a:t>-иерархии (</a:t>
            </a:r>
            <a:r>
              <a:rPr lang="en-US" spc="-10" dirty="0">
                <a:latin typeface="Times New Roman" panose="02020603050405020304" pitchFamily="18" charset="0"/>
                <a:ea typeface="Times New Roman"/>
                <a:cs typeface="Times New Roman" panose="02020603050405020304" pitchFamily="18" charset="0"/>
              </a:rPr>
              <a:t>STM</a:t>
            </a:r>
            <a:r>
              <a:rPr lang="ru-RU" spc="-10" dirty="0">
                <a:latin typeface="Times New Roman" panose="02020603050405020304" pitchFamily="18" charset="0"/>
                <a:ea typeface="Times New Roman"/>
                <a:cs typeface="Times New Roman" panose="02020603050405020304" pitchFamily="18" charset="0"/>
              </a:rPr>
              <a:t>-256), имеющего скорость выходного потока 10 Гбит/с, максимально полный набор каналов доступа может включать </a:t>
            </a:r>
            <a:r>
              <a:rPr lang="en-US" spc="-10" dirty="0">
                <a:latin typeface="Times New Roman" panose="02020603050405020304" pitchFamily="18" charset="0"/>
                <a:ea typeface="Times New Roman"/>
                <a:cs typeface="Times New Roman" panose="02020603050405020304" pitchFamily="18" charset="0"/>
              </a:rPr>
              <a:t>PDH</a:t>
            </a:r>
            <a:r>
              <a:rPr lang="ru-RU" spc="-10" dirty="0">
                <a:latin typeface="Times New Roman" panose="02020603050405020304" pitchFamily="18" charset="0"/>
                <a:ea typeface="Times New Roman"/>
                <a:cs typeface="Times New Roman" panose="02020603050405020304" pitchFamily="18" charset="0"/>
              </a:rPr>
              <a:t>-трибы 1,5, 2, 6, 34, 45, 140 Мбит/с и </a:t>
            </a:r>
            <a:r>
              <a:rPr lang="en-US" spc="-10" dirty="0">
                <a:latin typeface="Times New Roman" panose="02020603050405020304" pitchFamily="18" charset="0"/>
                <a:ea typeface="Times New Roman"/>
                <a:cs typeface="Times New Roman" panose="02020603050405020304" pitchFamily="18" charset="0"/>
              </a:rPr>
              <a:t>SDH</a:t>
            </a:r>
            <a:r>
              <a:rPr lang="ru-RU" spc="-10" dirty="0">
                <a:latin typeface="Times New Roman" panose="02020603050405020304" pitchFamily="18" charset="0"/>
                <a:ea typeface="Times New Roman"/>
                <a:cs typeface="Times New Roman" panose="02020603050405020304" pitchFamily="18" charset="0"/>
              </a:rPr>
              <a:t>-трибы 155, 622, 2500 и 9955 Мбит/с, </a:t>
            </a:r>
            <a:r>
              <a:rPr lang="ru-RU" spc="-15" dirty="0">
                <a:latin typeface="Times New Roman" panose="02020603050405020304" pitchFamily="18" charset="0"/>
                <a:ea typeface="Times New Roman"/>
                <a:cs typeface="Times New Roman" panose="02020603050405020304" pitchFamily="18" charset="0"/>
              </a:rPr>
              <a:t>соответствующие </a:t>
            </a:r>
            <a:r>
              <a:rPr lang="en-US" spc="-15" dirty="0">
                <a:latin typeface="Times New Roman" panose="02020603050405020304" pitchFamily="18" charset="0"/>
                <a:ea typeface="Times New Roman"/>
                <a:cs typeface="Times New Roman" panose="02020603050405020304" pitchFamily="18" charset="0"/>
              </a:rPr>
              <a:t>STM</a:t>
            </a:r>
            <a:r>
              <a:rPr lang="ru-RU" spc="-15" dirty="0">
                <a:latin typeface="Times New Roman" panose="02020603050405020304" pitchFamily="18" charset="0"/>
                <a:ea typeface="Times New Roman"/>
                <a:cs typeface="Times New Roman" panose="02020603050405020304" pitchFamily="18" charset="0"/>
              </a:rPr>
              <a:t>-1,4,16. Если </a:t>
            </a:r>
            <a:r>
              <a:rPr lang="en-US" spc="-15" dirty="0">
                <a:latin typeface="Times New Roman" panose="02020603050405020304" pitchFamily="18" charset="0"/>
                <a:ea typeface="Times New Roman"/>
                <a:cs typeface="Times New Roman" panose="02020603050405020304" pitchFamily="18" charset="0"/>
              </a:rPr>
              <a:t>PDH</a:t>
            </a:r>
            <a:r>
              <a:rPr lang="ru-RU" spc="-15" dirty="0">
                <a:latin typeface="Times New Roman" panose="02020603050405020304" pitchFamily="18" charset="0"/>
                <a:ea typeface="Times New Roman"/>
                <a:cs typeface="Times New Roman" panose="02020603050405020304" pitchFamily="18" charset="0"/>
              </a:rPr>
              <a:t>-трибы являются «электрическими», то есть использующими </a:t>
            </a:r>
            <a:r>
              <a:rPr lang="ru-RU" spc="-5" dirty="0">
                <a:latin typeface="Times New Roman" panose="02020603050405020304" pitchFamily="18" charset="0"/>
                <a:ea typeface="Times New Roman"/>
                <a:cs typeface="Times New Roman" panose="02020603050405020304" pitchFamily="18" charset="0"/>
              </a:rPr>
              <a:t>электрический сигнал для передачи данных, то </a:t>
            </a:r>
            <a:r>
              <a:rPr lang="en-US" spc="-5" dirty="0">
                <a:latin typeface="Times New Roman" panose="02020603050405020304" pitchFamily="18" charset="0"/>
                <a:ea typeface="Times New Roman"/>
                <a:cs typeface="Times New Roman" panose="02020603050405020304" pitchFamily="18" charset="0"/>
              </a:rPr>
              <a:t>SDH</a:t>
            </a:r>
            <a:r>
              <a:rPr lang="ru-RU" spc="-5" dirty="0">
                <a:latin typeface="Times New Roman" panose="02020603050405020304" pitchFamily="18" charset="0"/>
                <a:ea typeface="Times New Roman"/>
                <a:cs typeface="Times New Roman" panose="02020603050405020304" pitchFamily="18" charset="0"/>
              </a:rPr>
              <a:t>-трибы могут быть как электрическими (</a:t>
            </a:r>
            <a:r>
              <a:rPr lang="en-US" spc="-5" dirty="0">
                <a:latin typeface="Times New Roman" panose="02020603050405020304" pitchFamily="18" charset="0"/>
                <a:ea typeface="Times New Roman"/>
                <a:cs typeface="Times New Roman" panose="02020603050405020304" pitchFamily="18" charset="0"/>
              </a:rPr>
              <a:t>STM</a:t>
            </a:r>
            <a:r>
              <a:rPr lang="ru-RU" spc="-5" dirty="0">
                <a:latin typeface="Times New Roman" panose="02020603050405020304" pitchFamily="18" charset="0"/>
                <a:ea typeface="Times New Roman"/>
                <a:cs typeface="Times New Roman" panose="02020603050405020304" pitchFamily="18" charset="0"/>
              </a:rPr>
              <a:t>-1), </a:t>
            </a:r>
            <a:r>
              <a:rPr lang="ru-RU" spc="-15" dirty="0">
                <a:latin typeface="Times New Roman" panose="02020603050405020304" pitchFamily="18" charset="0"/>
                <a:ea typeface="Times New Roman"/>
                <a:cs typeface="Times New Roman" panose="02020603050405020304" pitchFamily="18" charset="0"/>
              </a:rPr>
              <a:t>так и оптическими (</a:t>
            </a:r>
            <a:r>
              <a:rPr lang="en-US" spc="-15" dirty="0">
                <a:latin typeface="Times New Roman" panose="02020603050405020304" pitchFamily="18" charset="0"/>
                <a:ea typeface="Times New Roman"/>
                <a:cs typeface="Times New Roman" panose="02020603050405020304" pitchFamily="18" charset="0"/>
              </a:rPr>
              <a:t>STM</a:t>
            </a:r>
            <a:r>
              <a:rPr lang="ru-RU" spc="-15" dirty="0">
                <a:latin typeface="Times New Roman" panose="02020603050405020304" pitchFamily="18" charset="0"/>
                <a:ea typeface="Times New Roman"/>
                <a:cs typeface="Times New Roman" panose="02020603050405020304" pitchFamily="18" charset="0"/>
              </a:rPr>
              <a:t>-1,4,16,64). Для мультиплексоров </a:t>
            </a:r>
            <a:r>
              <a:rPr lang="en-US" spc="-15" dirty="0">
                <a:latin typeface="Times New Roman" panose="02020603050405020304" pitchFamily="18" charset="0"/>
                <a:ea typeface="Times New Roman"/>
                <a:cs typeface="Times New Roman" panose="02020603050405020304" pitchFamily="18" charset="0"/>
              </a:rPr>
              <a:t>SDH</a:t>
            </a:r>
            <a:r>
              <a:rPr lang="ru-RU" spc="-15" dirty="0">
                <a:latin typeface="Times New Roman" panose="02020603050405020304" pitchFamily="18" charset="0"/>
                <a:ea typeface="Times New Roman"/>
                <a:cs typeface="Times New Roman" panose="02020603050405020304" pitchFamily="18" charset="0"/>
              </a:rPr>
              <a:t> уровня </a:t>
            </a:r>
            <a:r>
              <a:rPr lang="en-US" spc="-15" dirty="0">
                <a:latin typeface="Times New Roman" panose="02020603050405020304" pitchFamily="18" charset="0"/>
                <a:ea typeface="Times New Roman"/>
                <a:cs typeface="Times New Roman" panose="02020603050405020304" pitchFamily="18" charset="0"/>
              </a:rPr>
              <a:t>STM</a:t>
            </a:r>
            <a:r>
              <a:rPr lang="ru-RU" spc="-15" dirty="0">
                <a:latin typeface="Times New Roman" panose="02020603050405020304" pitchFamily="18" charset="0"/>
                <a:ea typeface="Times New Roman"/>
                <a:cs typeface="Times New Roman" panose="02020603050405020304" pitchFamily="18" charset="0"/>
              </a:rPr>
              <a:t>-64 из этого набора исключа­</a:t>
            </a:r>
            <a:r>
              <a:rPr lang="ru-RU" spc="-10" dirty="0">
                <a:latin typeface="Times New Roman" panose="02020603050405020304" pitchFamily="18" charset="0"/>
                <a:ea typeface="Times New Roman"/>
                <a:cs typeface="Times New Roman" panose="02020603050405020304" pitchFamily="18" charset="0"/>
              </a:rPr>
              <a:t>ется триб 9955 Мбит/с, </a:t>
            </a:r>
            <a:r>
              <a:rPr lang="ru-RU" spc="-15" dirty="0">
                <a:latin typeface="Times New Roman" panose="02020603050405020304" pitchFamily="18" charset="0"/>
                <a:ea typeface="Times New Roman"/>
                <a:cs typeface="Times New Roman" panose="02020603050405020304" pitchFamily="18" charset="0"/>
              </a:rPr>
              <a:t> мультиплексоров </a:t>
            </a:r>
            <a:r>
              <a:rPr lang="en-US" spc="-15" dirty="0">
                <a:latin typeface="Times New Roman" panose="02020603050405020304" pitchFamily="18" charset="0"/>
                <a:ea typeface="Times New Roman"/>
                <a:cs typeface="Times New Roman" panose="02020603050405020304" pitchFamily="18" charset="0"/>
              </a:rPr>
              <a:t>SDH</a:t>
            </a:r>
            <a:r>
              <a:rPr lang="ru-RU" spc="-15" dirty="0">
                <a:latin typeface="Times New Roman" panose="02020603050405020304" pitchFamily="18" charset="0"/>
                <a:ea typeface="Times New Roman"/>
                <a:cs typeface="Times New Roman" panose="02020603050405020304" pitchFamily="18" charset="0"/>
              </a:rPr>
              <a:t> уровня </a:t>
            </a:r>
            <a:r>
              <a:rPr lang="en-US" spc="-15" dirty="0">
                <a:latin typeface="Times New Roman" panose="02020603050405020304" pitchFamily="18" charset="0"/>
                <a:ea typeface="Times New Roman"/>
                <a:cs typeface="Times New Roman" panose="02020603050405020304" pitchFamily="18" charset="0"/>
              </a:rPr>
              <a:t>STM</a:t>
            </a:r>
            <a:r>
              <a:rPr lang="ru-RU" spc="-15" dirty="0">
                <a:latin typeface="Times New Roman" panose="02020603050405020304" pitchFamily="18" charset="0"/>
                <a:ea typeface="Times New Roman"/>
                <a:cs typeface="Times New Roman" panose="02020603050405020304" pitchFamily="18" charset="0"/>
              </a:rPr>
              <a:t>-16 из этого набора исключа­</a:t>
            </a:r>
            <a:r>
              <a:rPr lang="ru-RU" spc="-10" dirty="0">
                <a:latin typeface="Times New Roman" panose="02020603050405020304" pitchFamily="18" charset="0"/>
                <a:ea typeface="Times New Roman"/>
                <a:cs typeface="Times New Roman" panose="02020603050405020304" pitchFamily="18" charset="0"/>
              </a:rPr>
              <a:t>ется триб 2500 Мбит/с,  для уровня </a:t>
            </a:r>
            <a:r>
              <a:rPr lang="en-US" spc="-10" dirty="0">
                <a:latin typeface="Times New Roman" panose="02020603050405020304" pitchFamily="18" charset="0"/>
                <a:ea typeface="Times New Roman"/>
                <a:cs typeface="Times New Roman" panose="02020603050405020304" pitchFamily="18" charset="0"/>
              </a:rPr>
              <a:t>STM</a:t>
            </a:r>
            <a:r>
              <a:rPr lang="ru-RU" spc="-10" dirty="0">
                <a:latin typeface="Times New Roman" panose="02020603050405020304" pitchFamily="18" charset="0"/>
                <a:ea typeface="Times New Roman"/>
                <a:cs typeface="Times New Roman" panose="02020603050405020304" pitchFamily="18" charset="0"/>
              </a:rPr>
              <a:t>-4 из него исключается триб 622 Мбит/с и наконец, для пер­вого уровня – триб 155 Мбит/с. Конкретный мультиплексор может и не иметь полного набо­</a:t>
            </a:r>
            <a:r>
              <a:rPr lang="ru-RU" spc="-20" dirty="0">
                <a:latin typeface="Times New Roman" panose="02020603050405020304" pitchFamily="18" charset="0"/>
                <a:ea typeface="Times New Roman"/>
                <a:cs typeface="Times New Roman" panose="02020603050405020304" pitchFamily="18" charset="0"/>
              </a:rPr>
              <a:t>ра </a:t>
            </a:r>
            <a:r>
              <a:rPr lang="ru-RU" spc="-20" dirty="0" err="1">
                <a:latin typeface="Times New Roman" panose="02020603050405020304" pitchFamily="18" charset="0"/>
                <a:ea typeface="Times New Roman"/>
                <a:cs typeface="Times New Roman" panose="02020603050405020304" pitchFamily="18" charset="0"/>
              </a:rPr>
              <a:t>трибов</a:t>
            </a:r>
            <a:r>
              <a:rPr lang="ru-RU" spc="-20" dirty="0">
                <a:latin typeface="Times New Roman" panose="02020603050405020304" pitchFamily="18" charset="0"/>
                <a:ea typeface="Times New Roman"/>
                <a:cs typeface="Times New Roman" panose="02020603050405020304" pitchFamily="18" charset="0"/>
              </a:rPr>
              <a:t> для использования в качестве каналов доступа. Это определяется не только пожеланиями </a:t>
            </a:r>
            <a:r>
              <a:rPr lang="ru-RU" spc="-10" dirty="0">
                <a:latin typeface="Times New Roman" panose="02020603050405020304" pitchFamily="18" charset="0"/>
                <a:ea typeface="Times New Roman"/>
                <a:cs typeface="Times New Roman" panose="02020603050405020304" pitchFamily="18" charset="0"/>
              </a:rPr>
              <a:t>заказчика, но и возможностями фирмы-изготовителя.</a:t>
            </a:r>
            <a:endParaRPr lang="ru-RU"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115058556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274731"/>
          </a:xfrm>
          <a:prstGeom prst="rect">
            <a:avLst/>
          </a:prstGeom>
        </p:spPr>
        <p:txBody>
          <a:bodyPr wrap="square">
            <a:spAutoFit/>
          </a:bodyPr>
          <a:lstStyle/>
          <a:p>
            <a:pPr indent="269875" algn="just">
              <a:lnSpc>
                <a:spcPct val="150000"/>
              </a:lnSpc>
              <a:spcAft>
                <a:spcPts val="0"/>
              </a:spcAft>
            </a:pPr>
            <a:r>
              <a:rPr lang="ru-RU" spc="-20" dirty="0">
                <a:latin typeface="Times New Roman"/>
                <a:ea typeface="Times New Roman"/>
                <a:cs typeface="Times New Roman"/>
              </a:rPr>
              <a:t> Другой важной особенностью </a:t>
            </a:r>
            <a:r>
              <a:rPr lang="en-US" spc="-20" dirty="0">
                <a:latin typeface="Times New Roman"/>
                <a:ea typeface="Times New Roman"/>
                <a:cs typeface="Times New Roman"/>
              </a:rPr>
              <a:t>SDH</a:t>
            </a:r>
            <a:r>
              <a:rPr lang="ru-RU" spc="-20" dirty="0">
                <a:latin typeface="Times New Roman"/>
                <a:ea typeface="Times New Roman"/>
                <a:cs typeface="Times New Roman"/>
              </a:rPr>
              <a:t>-мультиплексора является наличие двух оптических линейных </a:t>
            </a:r>
            <a:r>
              <a:rPr lang="ru-RU" spc="-25" dirty="0">
                <a:latin typeface="Times New Roman"/>
                <a:ea typeface="Times New Roman"/>
                <a:cs typeface="Times New Roman"/>
              </a:rPr>
              <a:t>выходов (каналов приема/передачи), называемых </a:t>
            </a:r>
            <a:r>
              <a:rPr lang="ru-RU" i="1" spc="-25" dirty="0">
                <a:latin typeface="Times New Roman"/>
                <a:ea typeface="Times New Roman"/>
                <a:cs typeface="Times New Roman"/>
              </a:rPr>
              <a:t>агрегатными выходами </a:t>
            </a:r>
            <a:r>
              <a:rPr lang="ru-RU" spc="-25" dirty="0">
                <a:latin typeface="Times New Roman"/>
                <a:ea typeface="Times New Roman"/>
                <a:cs typeface="Times New Roman"/>
              </a:rPr>
              <a:t>и используемых для соз­</a:t>
            </a:r>
            <a:r>
              <a:rPr lang="ru-RU" spc="-15" dirty="0">
                <a:latin typeface="Times New Roman"/>
                <a:ea typeface="Times New Roman"/>
                <a:cs typeface="Times New Roman"/>
              </a:rPr>
              <a:t>дания режима стопроцентного резервирования, или защиты по схеме 1+1 с целью повышения наде­</a:t>
            </a:r>
            <a:r>
              <a:rPr lang="ru-RU" spc="-10" dirty="0">
                <a:latin typeface="Times New Roman"/>
                <a:ea typeface="Times New Roman"/>
                <a:cs typeface="Times New Roman"/>
              </a:rPr>
              <a:t>ж­ности. Эти выходы (в зависимости от топологии сети) могут называться </a:t>
            </a:r>
            <a:r>
              <a:rPr lang="ru-RU" i="1" spc="-20" dirty="0">
                <a:latin typeface="Times New Roman"/>
                <a:ea typeface="Times New Roman"/>
                <a:cs typeface="Times New Roman"/>
              </a:rPr>
              <a:t>основными </a:t>
            </a:r>
            <a:r>
              <a:rPr lang="ru-RU" spc="-20" dirty="0">
                <a:latin typeface="Times New Roman"/>
                <a:ea typeface="Times New Roman"/>
                <a:cs typeface="Times New Roman"/>
              </a:rPr>
              <a:t>и </a:t>
            </a:r>
            <a:r>
              <a:rPr lang="ru-RU" i="1" spc="-20" dirty="0">
                <a:latin typeface="Times New Roman"/>
                <a:ea typeface="Times New Roman"/>
                <a:cs typeface="Times New Roman"/>
              </a:rPr>
              <a:t>резерв­ными </a:t>
            </a:r>
            <a:r>
              <a:rPr lang="ru-RU" spc="-20" dirty="0">
                <a:latin typeface="Times New Roman"/>
                <a:ea typeface="Times New Roman"/>
                <a:cs typeface="Times New Roman"/>
              </a:rPr>
              <a:t>(линейная топология) или "</a:t>
            </a:r>
            <a:r>
              <a:rPr lang="ru-RU" i="1" spc="-20" dirty="0">
                <a:latin typeface="Times New Roman"/>
                <a:ea typeface="Times New Roman"/>
                <a:cs typeface="Times New Roman"/>
              </a:rPr>
              <a:t>восточными</a:t>
            </a:r>
            <a:r>
              <a:rPr lang="ru-RU" spc="-20" dirty="0">
                <a:latin typeface="Times New Roman"/>
                <a:ea typeface="Times New Roman"/>
                <a:cs typeface="Times New Roman"/>
              </a:rPr>
              <a:t>"</a:t>
            </a:r>
            <a:r>
              <a:rPr lang="ru-RU" i="1" spc="-20" dirty="0">
                <a:latin typeface="Times New Roman"/>
                <a:ea typeface="Times New Roman"/>
                <a:cs typeface="Times New Roman"/>
              </a:rPr>
              <a:t> и </a:t>
            </a:r>
            <a:r>
              <a:rPr lang="ru-RU" spc="-20" dirty="0">
                <a:latin typeface="Times New Roman"/>
                <a:ea typeface="Times New Roman"/>
                <a:cs typeface="Times New Roman"/>
              </a:rPr>
              <a:t>"</a:t>
            </a:r>
            <a:r>
              <a:rPr lang="ru-RU" i="1" spc="-20" dirty="0">
                <a:latin typeface="Times New Roman"/>
                <a:ea typeface="Times New Roman"/>
                <a:cs typeface="Times New Roman"/>
              </a:rPr>
              <a:t>западными</a:t>
            </a:r>
            <a:r>
              <a:rPr lang="ru-RU" spc="-20" dirty="0">
                <a:latin typeface="Times New Roman"/>
                <a:ea typeface="Times New Roman"/>
                <a:cs typeface="Times New Roman"/>
              </a:rPr>
              <a:t>"</a:t>
            </a:r>
            <a:r>
              <a:rPr lang="ru-RU" i="1" spc="-15" dirty="0">
                <a:latin typeface="Times New Roman"/>
                <a:ea typeface="Times New Roman"/>
                <a:cs typeface="Times New Roman"/>
              </a:rPr>
              <a:t> </a:t>
            </a:r>
            <a:r>
              <a:rPr lang="ru-RU" spc="-15" dirty="0">
                <a:latin typeface="Times New Roman"/>
                <a:ea typeface="Times New Roman"/>
                <a:cs typeface="Times New Roman"/>
              </a:rPr>
              <a:t>(кольцевая тополо­</a:t>
            </a:r>
            <a:r>
              <a:rPr lang="ru-RU" spc="-5" dirty="0">
                <a:latin typeface="Times New Roman"/>
                <a:ea typeface="Times New Roman"/>
                <a:cs typeface="Times New Roman"/>
              </a:rPr>
              <a:t>гия). Термины «восточный» и «западный», применительно к </a:t>
            </a:r>
            <a:r>
              <a:rPr lang="ru-RU" spc="-20" dirty="0">
                <a:latin typeface="Times New Roman"/>
                <a:ea typeface="Times New Roman"/>
                <a:cs typeface="Times New Roman"/>
              </a:rPr>
              <a:t>сетям </a:t>
            </a:r>
            <a:r>
              <a:rPr lang="en-US" spc="-20" dirty="0">
                <a:latin typeface="Times New Roman"/>
                <a:ea typeface="Times New Roman"/>
                <a:cs typeface="Times New Roman"/>
              </a:rPr>
              <a:t>SDH</a:t>
            </a:r>
            <a:r>
              <a:rPr lang="ru-RU" spc="-20" dirty="0">
                <a:latin typeface="Times New Roman"/>
                <a:ea typeface="Times New Roman"/>
                <a:cs typeface="Times New Roman"/>
              </a:rPr>
              <a:t>, используются достаточно широко для указания на два прямо противоположных пути рас­</a:t>
            </a:r>
            <a:r>
              <a:rPr lang="ru-RU" spc="-10" dirty="0">
                <a:latin typeface="Times New Roman"/>
                <a:ea typeface="Times New Roman"/>
                <a:cs typeface="Times New Roman"/>
              </a:rPr>
              <a:t>пространения сигнала в кольцевой топологии: один – по кольцу влево – «западный», другой – по коль­</a:t>
            </a:r>
            <a:r>
              <a:rPr lang="ru-RU" spc="15" dirty="0">
                <a:latin typeface="Times New Roman"/>
                <a:ea typeface="Times New Roman"/>
                <a:cs typeface="Times New Roman"/>
              </a:rPr>
              <a:t>цу вправо – «восточный». Они не обязательно являются синонимами терминов «основной» и «</a:t>
            </a:r>
            <a:r>
              <a:rPr lang="ru-RU" spc="-10" dirty="0">
                <a:latin typeface="Times New Roman"/>
                <a:ea typeface="Times New Roman"/>
                <a:cs typeface="Times New Roman"/>
              </a:rPr>
              <a:t>резервный».  Если резервирование не ис­</a:t>
            </a:r>
            <a:r>
              <a:rPr lang="ru-RU" spc="-20" dirty="0">
                <a:latin typeface="Times New Roman"/>
                <a:ea typeface="Times New Roman"/>
                <a:cs typeface="Times New Roman"/>
              </a:rPr>
              <a:t>пользуется (так называемый незащищенный режим), достаточно только одного выхода (одного канала </a:t>
            </a:r>
            <a:r>
              <a:rPr lang="ru-RU" spc="-15" dirty="0">
                <a:latin typeface="Times New Roman"/>
                <a:ea typeface="Times New Roman"/>
                <a:cs typeface="Times New Roman"/>
              </a:rPr>
              <a:t>приема/передачи). Резервирование 1+1 в сетях </a:t>
            </a:r>
            <a:r>
              <a:rPr lang="en-US" spc="-15" dirty="0">
                <a:latin typeface="Times New Roman"/>
                <a:ea typeface="Times New Roman"/>
                <a:cs typeface="Times New Roman"/>
              </a:rPr>
              <a:t>SDH</a:t>
            </a:r>
            <a:r>
              <a:rPr lang="ru-RU" spc="-15" dirty="0">
                <a:latin typeface="Times New Roman"/>
                <a:ea typeface="Times New Roman"/>
                <a:cs typeface="Times New Roman"/>
              </a:rPr>
              <a:t> является их внутренней особенностью и не име­</a:t>
            </a:r>
            <a:r>
              <a:rPr lang="ru-RU" spc="-10" dirty="0">
                <a:latin typeface="Times New Roman"/>
                <a:ea typeface="Times New Roman"/>
                <a:cs typeface="Times New Roman"/>
              </a:rPr>
              <a:t>ет ничего общего с </a:t>
            </a:r>
            <a:r>
              <a:rPr lang="ru-RU" i="1" spc="-10" dirty="0">
                <a:latin typeface="Times New Roman"/>
                <a:ea typeface="Times New Roman"/>
                <a:cs typeface="Times New Roman"/>
              </a:rPr>
              <a:t>внешним резервированием, </a:t>
            </a:r>
            <a:r>
              <a:rPr lang="ru-RU" spc="-10" dirty="0">
                <a:latin typeface="Times New Roman"/>
                <a:ea typeface="Times New Roman"/>
                <a:cs typeface="Times New Roman"/>
              </a:rPr>
              <a:t>когда используется альтернатив­ный (резервный) путь от одного узла сети к другому, как это делается в </a:t>
            </a:r>
            <a:r>
              <a:rPr lang="ru-RU" i="1" spc="-10" dirty="0">
                <a:latin typeface="Times New Roman"/>
                <a:ea typeface="Times New Roman"/>
                <a:cs typeface="Times New Roman"/>
              </a:rPr>
              <a:t>ячеистой </a:t>
            </a:r>
            <a:r>
              <a:rPr lang="ru-RU" i="1" spc="-20" dirty="0">
                <a:latin typeface="Times New Roman"/>
                <a:ea typeface="Times New Roman"/>
                <a:cs typeface="Times New Roman"/>
              </a:rPr>
              <a:t>сети </a:t>
            </a:r>
            <a:r>
              <a:rPr lang="en-US" i="1" spc="-20" dirty="0">
                <a:latin typeface="Times New Roman"/>
                <a:ea typeface="Times New Roman"/>
                <a:cs typeface="Times New Roman"/>
              </a:rPr>
              <a:t>SDH</a:t>
            </a:r>
            <a:r>
              <a:rPr lang="ru-RU" i="1" spc="-20" dirty="0">
                <a:latin typeface="Times New Roman"/>
                <a:ea typeface="Times New Roman"/>
                <a:cs typeface="Times New Roman"/>
              </a:rPr>
              <a:t>, </a:t>
            </a:r>
            <a:r>
              <a:rPr lang="ru-RU" spc="-20" dirty="0">
                <a:latin typeface="Times New Roman"/>
                <a:ea typeface="Times New Roman"/>
                <a:cs typeface="Times New Roman"/>
              </a:rPr>
              <a:t>работающей в незащищенном режиме.</a:t>
            </a:r>
            <a:endParaRPr lang="ru-RU" dirty="0">
              <a:effectLst/>
              <a:latin typeface="Arial"/>
              <a:ea typeface="Times New Roman"/>
              <a:cs typeface="Times New Roman"/>
            </a:endParaRPr>
          </a:p>
        </p:txBody>
      </p:sp>
    </p:spTree>
    <p:extLst>
      <p:ext uri="{BB962C8B-B14F-4D97-AF65-F5344CB8AC3E}">
        <p14:creationId xmlns:p14="http://schemas.microsoft.com/office/powerpoint/2010/main" val="3809333949"/>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7290" y="404664"/>
            <a:ext cx="8496944" cy="6323911"/>
          </a:xfrm>
          <a:prstGeom prst="rect">
            <a:avLst/>
          </a:prstGeom>
        </p:spPr>
        <p:txBody>
          <a:bodyPr wrap="square">
            <a:spAutoFit/>
          </a:bodyPr>
          <a:lstStyle/>
          <a:p>
            <a:pPr indent="269875" algn="just">
              <a:lnSpc>
                <a:spcPct val="150000"/>
              </a:lnSpc>
              <a:spcAft>
                <a:spcPts val="0"/>
              </a:spcAft>
            </a:pPr>
            <a:r>
              <a:rPr lang="ru-RU" sz="1700" i="1" spc="-30" dirty="0">
                <a:latin typeface="Times New Roman" panose="02020603050405020304" pitchFamily="18" charset="0"/>
                <a:ea typeface="Times New Roman"/>
                <a:cs typeface="Times New Roman" panose="02020603050405020304" pitchFamily="18" charset="0"/>
              </a:rPr>
              <a:t>Мультиплексор ввода/вывода </a:t>
            </a:r>
            <a:r>
              <a:rPr lang="en-US" sz="1700" b="1" i="1" spc="-30" dirty="0">
                <a:latin typeface="Times New Roman" panose="02020603050405020304" pitchFamily="18" charset="0"/>
                <a:ea typeface="Times New Roman"/>
                <a:cs typeface="Times New Roman" panose="02020603050405020304" pitchFamily="18" charset="0"/>
              </a:rPr>
              <a:t>ADM </a:t>
            </a:r>
            <a:r>
              <a:rPr lang="ru-RU" sz="1700" i="1" spc="-30" dirty="0">
                <a:latin typeface="Times New Roman" panose="02020603050405020304" pitchFamily="18" charset="0"/>
                <a:ea typeface="Times New Roman"/>
                <a:cs typeface="Times New Roman" panose="02020603050405020304" pitchFamily="18" charset="0"/>
              </a:rPr>
              <a:t>(</a:t>
            </a:r>
            <a:r>
              <a:rPr lang="en-US" sz="1700" i="1" spc="-30" dirty="0">
                <a:latin typeface="Times New Roman" panose="02020603050405020304" pitchFamily="18" charset="0"/>
                <a:ea typeface="Times New Roman"/>
                <a:cs typeface="Times New Roman" panose="02020603050405020304" pitchFamily="18" charset="0"/>
              </a:rPr>
              <a:t>Add</a:t>
            </a:r>
            <a:r>
              <a:rPr lang="ru-RU" sz="1700" i="1" spc="-30" dirty="0">
                <a:latin typeface="Times New Roman" panose="02020603050405020304" pitchFamily="18" charset="0"/>
                <a:ea typeface="Times New Roman"/>
                <a:cs typeface="Times New Roman" panose="02020603050405020304" pitchFamily="18" charset="0"/>
              </a:rPr>
              <a:t>/</a:t>
            </a:r>
            <a:r>
              <a:rPr lang="en-US" sz="1700" i="1" spc="-30" dirty="0">
                <a:latin typeface="Times New Roman" panose="02020603050405020304" pitchFamily="18" charset="0"/>
                <a:ea typeface="Times New Roman"/>
                <a:cs typeface="Times New Roman" panose="02020603050405020304" pitchFamily="18" charset="0"/>
              </a:rPr>
              <a:t>Drop Multiplexers</a:t>
            </a:r>
            <a:r>
              <a:rPr lang="ru-RU" sz="1700" i="1" spc="-30" dirty="0">
                <a:latin typeface="Times New Roman" panose="02020603050405020304" pitchFamily="18" charset="0"/>
                <a:ea typeface="Times New Roman"/>
                <a:cs typeface="Times New Roman" panose="02020603050405020304" pitchFamily="18" charset="0"/>
              </a:rPr>
              <a:t>), </a:t>
            </a:r>
            <a:r>
              <a:rPr lang="ru-RU" sz="1700" spc="-30" dirty="0">
                <a:latin typeface="Times New Roman" panose="02020603050405020304" pitchFamily="18" charset="0"/>
                <a:ea typeface="Times New Roman"/>
                <a:cs typeface="Times New Roman" panose="02020603050405020304" pitchFamily="18" charset="0"/>
              </a:rPr>
              <a:t>может иметь на входе тот же набор </a:t>
            </a:r>
            <a:r>
              <a:rPr lang="ru-RU" sz="1700" spc="-30" dirty="0" err="1">
                <a:latin typeface="Times New Roman" panose="02020603050405020304" pitchFamily="18" charset="0"/>
                <a:ea typeface="Times New Roman"/>
                <a:cs typeface="Times New Roman" panose="02020603050405020304" pitchFamily="18" charset="0"/>
              </a:rPr>
              <a:t>трибов</a:t>
            </a:r>
            <a:r>
              <a:rPr lang="ru-RU" sz="1700" spc="-30" dirty="0">
                <a:latin typeface="Times New Roman" panose="02020603050405020304" pitchFamily="18" charset="0"/>
                <a:ea typeface="Times New Roman"/>
                <a:cs typeface="Times New Roman" panose="02020603050405020304" pitchFamily="18" charset="0"/>
              </a:rPr>
              <a:t>, что и терми­нальный мультиплексор (см. рис. </a:t>
            </a:r>
            <a:r>
              <a:rPr lang="ru-RU" sz="1700" spc="-30" dirty="0" smtClean="0">
                <a:latin typeface="Times New Roman" panose="02020603050405020304" pitchFamily="18" charset="0"/>
                <a:ea typeface="Times New Roman"/>
                <a:cs typeface="Times New Roman" panose="02020603050405020304" pitchFamily="18" charset="0"/>
              </a:rPr>
              <a:t>7.6). </a:t>
            </a:r>
            <a:r>
              <a:rPr lang="ru-RU" sz="1700" spc="-30" dirty="0">
                <a:latin typeface="Times New Roman" panose="02020603050405020304" pitchFamily="18" charset="0"/>
                <a:ea typeface="Times New Roman"/>
                <a:cs typeface="Times New Roman" panose="02020603050405020304" pitchFamily="18" charset="0"/>
              </a:rPr>
              <a:t>Он позволяет вводить/выводить соответствующие им каналы. До­полнительно к возможностям коммутации, обеспечиваемым ТМ, </a:t>
            </a:r>
            <a:r>
              <a:rPr lang="en-US" sz="1700" spc="-30" dirty="0">
                <a:latin typeface="Times New Roman" panose="02020603050405020304" pitchFamily="18" charset="0"/>
                <a:ea typeface="Times New Roman"/>
                <a:cs typeface="Times New Roman" panose="02020603050405020304" pitchFamily="18" charset="0"/>
              </a:rPr>
              <a:t>ADM</a:t>
            </a:r>
            <a:r>
              <a:rPr lang="ru-RU" sz="1700" spc="-30" dirty="0">
                <a:latin typeface="Times New Roman" panose="02020603050405020304" pitchFamily="18" charset="0"/>
                <a:ea typeface="Times New Roman"/>
                <a:cs typeface="Times New Roman" panose="02020603050405020304" pitchFamily="18" charset="0"/>
              </a:rPr>
              <a:t>, позволяет осуществлять сквоз­ную коммутацию выходных потоков в обоих направлениях (например на уровне контейнеров </a:t>
            </a:r>
            <a:r>
              <a:rPr lang="en-US" sz="1700" spc="-30" dirty="0">
                <a:latin typeface="Times New Roman" panose="02020603050405020304" pitchFamily="18" charset="0"/>
                <a:ea typeface="Times New Roman"/>
                <a:cs typeface="Times New Roman" panose="02020603050405020304" pitchFamily="18" charset="0"/>
              </a:rPr>
              <a:t>VC</a:t>
            </a:r>
            <a:r>
              <a:rPr lang="ru-RU" sz="1700" spc="-30" dirty="0">
                <a:latin typeface="Times New Roman" panose="02020603050405020304" pitchFamily="18" charset="0"/>
                <a:ea typeface="Times New Roman"/>
                <a:cs typeface="Times New Roman" panose="02020603050405020304" pitchFamily="18" charset="0"/>
              </a:rPr>
              <a:t>-4 в потоках, поступающих с линейных или агрегатных выходов, то есть оптических каналов прие­ма/передачи), а также осуществлять замыкание канала приема на канал передачи на обеих сторонах («восточной» и «западной») в случае выхода из строя одного из направлений. Наконец, он позволяет (в случае аварийного выхода из строя мультиплексора) пропускать основной оптический поток мимо него в обходном режиме. Все это дает возможность использовать </a:t>
            </a:r>
            <a:r>
              <a:rPr lang="en-US" sz="1700" spc="-30" dirty="0">
                <a:latin typeface="Times New Roman" panose="02020603050405020304" pitchFamily="18" charset="0"/>
                <a:ea typeface="Times New Roman"/>
                <a:cs typeface="Times New Roman" panose="02020603050405020304" pitchFamily="18" charset="0"/>
              </a:rPr>
              <a:t>ADM</a:t>
            </a:r>
            <a:r>
              <a:rPr lang="ru-RU" sz="1700" spc="-30" dirty="0">
                <a:latin typeface="Times New Roman" panose="02020603050405020304" pitchFamily="18" charset="0"/>
                <a:ea typeface="Times New Roman"/>
                <a:cs typeface="Times New Roman" panose="02020603050405020304" pitchFamily="18" charset="0"/>
              </a:rPr>
              <a:t> в топологиях типа кольца.</a:t>
            </a:r>
            <a:endParaRPr lang="ru-RU" sz="1700" dirty="0">
              <a:latin typeface="Times New Roman" panose="02020603050405020304" pitchFamily="18" charset="0"/>
              <a:ea typeface="Times New Roman"/>
              <a:cs typeface="Times New Roman" panose="02020603050405020304" pitchFamily="18" charset="0"/>
            </a:endParaRPr>
          </a:p>
          <a:p>
            <a:pPr indent="269875" algn="just">
              <a:lnSpc>
                <a:spcPct val="150000"/>
              </a:lnSpc>
              <a:spcAft>
                <a:spcPts val="1000"/>
              </a:spcAft>
            </a:pPr>
            <a:r>
              <a:rPr lang="ru-RU" sz="1700" b="1" i="1" dirty="0">
                <a:latin typeface="Times New Roman" panose="02020603050405020304" pitchFamily="18" charset="0"/>
                <a:cs typeface="Times New Roman" panose="02020603050405020304" pitchFamily="18" charset="0"/>
              </a:rPr>
              <a:t>Концентраторы - </a:t>
            </a:r>
            <a:r>
              <a:rPr lang="ru-RU" sz="1700" dirty="0">
                <a:latin typeface="Times New Roman" panose="02020603050405020304" pitchFamily="18" charset="0"/>
                <a:cs typeface="Times New Roman" panose="02020603050405020304" pitchFamily="18" charset="0"/>
              </a:rPr>
              <a:t>Концентратор (иногда называемый по-старому – </a:t>
            </a:r>
            <a:r>
              <a:rPr lang="ru-RU" sz="1700" dirty="0" err="1">
                <a:latin typeface="Times New Roman" panose="02020603050405020304" pitchFamily="18" charset="0"/>
                <a:cs typeface="Times New Roman" panose="02020603050405020304" pitchFamily="18" charset="0"/>
              </a:rPr>
              <a:t>хаб</a:t>
            </a:r>
            <a:r>
              <a:rPr lang="ru-RU" sz="1700" dirty="0">
                <a:latin typeface="Times New Roman" panose="02020603050405020304" pitchFamily="18" charset="0"/>
                <a:cs typeface="Times New Roman" panose="02020603050405020304" pitchFamily="18" charset="0"/>
              </a:rPr>
              <a:t>, так как используется в топологических схемах типа "звезда") представляет собой мультиплексор, объединяющий несколько, как правило, однотип­</a:t>
            </a:r>
            <a:r>
              <a:rPr lang="ru-RU" sz="1700" spc="-15" dirty="0">
                <a:latin typeface="Times New Roman" panose="02020603050405020304" pitchFamily="18" charset="0"/>
                <a:cs typeface="Times New Roman" panose="02020603050405020304" pitchFamily="18" charset="0"/>
              </a:rPr>
              <a:t>ных (со стороны входных портов) потоков, поступающих от удаленных узлов сети в один распреде­</a:t>
            </a:r>
            <a:r>
              <a:rPr lang="ru-RU" sz="1700" spc="-25" dirty="0">
                <a:latin typeface="Times New Roman" panose="02020603050405020304" pitchFamily="18" charset="0"/>
                <a:cs typeface="Times New Roman" panose="02020603050405020304" pitchFamily="18" charset="0"/>
              </a:rPr>
              <a:t>лительный узел</a:t>
            </a:r>
            <a:r>
              <a:rPr lang="ru-RU" sz="1700" i="1" spc="-25" dirty="0">
                <a:latin typeface="Times New Roman" panose="02020603050405020304" pitchFamily="18" charset="0"/>
                <a:cs typeface="Times New Roman" panose="02020603050405020304" pitchFamily="18" charset="0"/>
              </a:rPr>
              <a:t> </a:t>
            </a:r>
            <a:r>
              <a:rPr lang="ru-RU" sz="1700" spc="-25" dirty="0">
                <a:latin typeface="Times New Roman" panose="02020603050405020304" pitchFamily="18" charset="0"/>
                <a:cs typeface="Times New Roman" panose="02020603050405020304" pitchFamily="18" charset="0"/>
              </a:rPr>
              <a:t>сети </a:t>
            </a:r>
            <a:r>
              <a:rPr lang="en-US" sz="1700" spc="-25" dirty="0">
                <a:latin typeface="Times New Roman" panose="02020603050405020304" pitchFamily="18" charset="0"/>
                <a:cs typeface="Times New Roman" panose="02020603050405020304" pitchFamily="18" charset="0"/>
              </a:rPr>
              <a:t>SDH</a:t>
            </a:r>
            <a:r>
              <a:rPr lang="ru-RU" sz="1700" spc="-25" dirty="0">
                <a:latin typeface="Times New Roman" panose="02020603050405020304" pitchFamily="18" charset="0"/>
                <a:cs typeface="Times New Roman" panose="02020603050405020304" pitchFamily="18" charset="0"/>
              </a:rPr>
              <a:t>, не обязательно также удаленный, но связанный с основной транспортной </a:t>
            </a:r>
            <a:r>
              <a:rPr lang="ru-RU" sz="1700" dirty="0">
                <a:latin typeface="Times New Roman" panose="02020603050405020304" pitchFamily="18" charset="0"/>
                <a:cs typeface="Times New Roman" panose="02020603050405020304" pitchFamily="18" charset="0"/>
              </a:rPr>
              <a:t>сетью.</a:t>
            </a:r>
            <a:endParaRPr lang="ru-RU" sz="17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781420"/>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282" y="332656"/>
            <a:ext cx="8507181" cy="6247864"/>
          </a:xfrm>
          <a:prstGeom prst="rect">
            <a:avLst/>
          </a:prstGeom>
        </p:spPr>
        <p:txBody>
          <a:bodyPr wrap="square">
            <a:spAutoFit/>
          </a:bodyPr>
          <a:lstStyle/>
          <a:p>
            <a:pPr indent="269875" algn="just">
              <a:lnSpc>
                <a:spcPct val="200000"/>
              </a:lnSpc>
              <a:spcAft>
                <a:spcPts val="0"/>
              </a:spcAft>
            </a:pPr>
            <a:r>
              <a:rPr lang="ru-RU" sz="2000" spc="-5" dirty="0">
                <a:latin typeface="Times New Roman"/>
                <a:ea typeface="Times New Roman"/>
                <a:cs typeface="Times New Roman"/>
              </a:rPr>
              <a:t> Этот узел может также иметь не два, а три, четыре или больше линейных портов типа </a:t>
            </a:r>
            <a:r>
              <a:rPr lang="en-US" sz="2000" spc="-5" dirty="0">
                <a:latin typeface="Times New Roman"/>
                <a:ea typeface="Times New Roman"/>
                <a:cs typeface="Times New Roman"/>
              </a:rPr>
              <a:t>STM</a:t>
            </a:r>
            <a:r>
              <a:rPr lang="ru-RU" sz="2000" spc="-5" dirty="0">
                <a:latin typeface="Times New Roman"/>
                <a:ea typeface="Times New Roman"/>
                <a:cs typeface="Times New Roman"/>
              </a:rPr>
              <a:t>-</a:t>
            </a:r>
            <a:r>
              <a:rPr lang="en-US" sz="2000" spc="-5" dirty="0">
                <a:latin typeface="Times New Roman"/>
                <a:ea typeface="Times New Roman"/>
                <a:cs typeface="Times New Roman"/>
              </a:rPr>
              <a:t>N </a:t>
            </a:r>
            <a:r>
              <a:rPr lang="ru-RU" sz="2000" spc="-20" dirty="0">
                <a:latin typeface="Times New Roman"/>
                <a:ea typeface="Times New Roman"/>
                <a:cs typeface="Times New Roman"/>
              </a:rPr>
              <a:t>или </a:t>
            </a:r>
            <a:r>
              <a:rPr lang="en-US" sz="2000" spc="-20" dirty="0">
                <a:latin typeface="Times New Roman"/>
                <a:ea typeface="Times New Roman"/>
                <a:cs typeface="Times New Roman"/>
              </a:rPr>
              <a:t>STM</a:t>
            </a:r>
            <a:r>
              <a:rPr lang="ru-RU" sz="2000" spc="-20" dirty="0">
                <a:latin typeface="Times New Roman"/>
                <a:ea typeface="Times New Roman"/>
                <a:cs typeface="Times New Roman"/>
              </a:rPr>
              <a:t>-</a:t>
            </a:r>
            <a:r>
              <a:rPr lang="en-US" sz="2000" spc="-20" dirty="0">
                <a:latin typeface="Times New Roman"/>
                <a:ea typeface="Times New Roman"/>
                <a:cs typeface="Times New Roman"/>
              </a:rPr>
              <a:t>N</a:t>
            </a:r>
            <a:r>
              <a:rPr lang="ru-RU" sz="2000" spc="-20" dirty="0">
                <a:latin typeface="Times New Roman"/>
                <a:ea typeface="Times New Roman"/>
                <a:cs typeface="Times New Roman"/>
              </a:rPr>
              <a:t>-1 и позволяет организовать </a:t>
            </a:r>
            <a:r>
              <a:rPr lang="ru-RU" sz="2000" i="1" spc="-20" dirty="0">
                <a:latin typeface="Times New Roman"/>
                <a:ea typeface="Times New Roman"/>
                <a:cs typeface="Times New Roman"/>
              </a:rPr>
              <a:t>ответвление </a:t>
            </a:r>
            <a:r>
              <a:rPr lang="ru-RU" sz="2000" spc="-20" dirty="0">
                <a:latin typeface="Times New Roman"/>
                <a:ea typeface="Times New Roman"/>
                <a:cs typeface="Times New Roman"/>
              </a:rPr>
              <a:t>от основного потока или кольца, </a:t>
            </a:r>
            <a:r>
              <a:rPr lang="ru-RU" sz="2000" spc="-15" dirty="0">
                <a:latin typeface="Times New Roman"/>
                <a:ea typeface="Times New Roman"/>
                <a:cs typeface="Times New Roman"/>
              </a:rPr>
              <a:t>или наоборот, подключение двух внешних ветвей к основному потоку или кольцу, или, наконец, подключение нескольких узлов ячеистой сети к кольцу </a:t>
            </a:r>
            <a:r>
              <a:rPr lang="en-US" sz="2000" spc="-15" dirty="0">
                <a:latin typeface="Times New Roman"/>
                <a:ea typeface="Times New Roman"/>
                <a:cs typeface="Times New Roman"/>
              </a:rPr>
              <a:t>SDH</a:t>
            </a:r>
            <a:r>
              <a:rPr lang="ru-RU" sz="2000" spc="-15" dirty="0">
                <a:latin typeface="Times New Roman"/>
                <a:ea typeface="Times New Roman"/>
                <a:cs typeface="Times New Roman"/>
              </a:rPr>
              <a:t>. В общем </a:t>
            </a:r>
            <a:r>
              <a:rPr lang="ru-RU" sz="2000" spc="-20" dirty="0">
                <a:latin typeface="Times New Roman"/>
                <a:ea typeface="Times New Roman"/>
                <a:cs typeface="Times New Roman"/>
              </a:rPr>
              <a:t>случае он позволяет уменьшить общее число каналов, подключенных непосредственно к основной </a:t>
            </a:r>
            <a:r>
              <a:rPr lang="ru-RU" sz="2000" spc="-15" dirty="0">
                <a:latin typeface="Times New Roman"/>
                <a:ea typeface="Times New Roman"/>
                <a:cs typeface="Times New Roman"/>
              </a:rPr>
              <a:t>транспортной сети </a:t>
            </a:r>
            <a:r>
              <a:rPr lang="en-US" sz="2000" spc="-15" dirty="0">
                <a:latin typeface="Times New Roman"/>
                <a:ea typeface="Times New Roman"/>
                <a:cs typeface="Times New Roman"/>
              </a:rPr>
              <a:t>SDH</a:t>
            </a:r>
            <a:r>
              <a:rPr lang="ru-RU" sz="2000" spc="-15" dirty="0">
                <a:latin typeface="Times New Roman"/>
                <a:ea typeface="Times New Roman"/>
                <a:cs typeface="Times New Roman"/>
              </a:rPr>
              <a:t>. Мультиплексор распределительного узла в порте ответвления позволяет </a:t>
            </a:r>
            <a:r>
              <a:rPr lang="ru-RU" sz="2000" spc="-5" dirty="0">
                <a:latin typeface="Times New Roman"/>
                <a:ea typeface="Times New Roman"/>
                <a:cs typeface="Times New Roman"/>
              </a:rPr>
              <a:t>локально коммутировать подключенные к нему каналы, давая возможность удаленным узлам </a:t>
            </a:r>
            <a:r>
              <a:rPr lang="ru-RU" sz="2000" dirty="0">
                <a:latin typeface="Times New Roman"/>
                <a:ea typeface="Times New Roman"/>
                <a:cs typeface="Times New Roman"/>
              </a:rPr>
              <a:t>обмениваться через него между собой, не загружая трафик основной транспортной сети</a:t>
            </a:r>
            <a:r>
              <a:rPr lang="ru-RU" sz="2000" dirty="0" smtClean="0">
                <a:latin typeface="Times New Roman"/>
                <a:ea typeface="Times New Roman"/>
                <a:cs typeface="Times New Roman"/>
              </a:rPr>
              <a:t>.</a:t>
            </a:r>
            <a:endParaRPr lang="ru-RU" sz="2000" dirty="0">
              <a:latin typeface="Arial"/>
              <a:ea typeface="Times New Roman"/>
              <a:cs typeface="Times New Roman"/>
            </a:endParaRPr>
          </a:p>
        </p:txBody>
      </p:sp>
    </p:spTree>
    <p:extLst>
      <p:ext uri="{BB962C8B-B14F-4D97-AF65-F5344CB8AC3E}">
        <p14:creationId xmlns:p14="http://schemas.microsoft.com/office/powerpoint/2010/main" val="356808220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362825" y="3976283"/>
            <a:ext cx="6580403" cy="2263447"/>
            <a:chOff x="2754" y="5320"/>
            <a:chExt cx="7291" cy="2361"/>
          </a:xfrm>
        </p:grpSpPr>
        <p:sp>
          <p:nvSpPr>
            <p:cNvPr id="3" name="Text Box 4"/>
            <p:cNvSpPr txBox="1">
              <a:spLocks noChangeArrowheads="1"/>
            </p:cNvSpPr>
            <p:nvPr/>
          </p:nvSpPr>
          <p:spPr bwMode="auto">
            <a:xfrm>
              <a:off x="2754" y="5320"/>
              <a:ext cx="1260" cy="2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ru-RU" altLang="ru-RU" sz="11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ru-RU" altLang="ru-RU" sz="12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ru-RU" altLang="ru-RU" sz="12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SDH</a:t>
              </a:r>
              <a:r>
                <a:rPr kumimoji="0" lang="ru-RU" altLang="ru-RU" sz="1600" b="0" i="0" u="none" strike="noStrike" cap="none" normalizeH="0" baseline="0" dirty="0" smtClean="0">
                  <a:ln>
                    <a:noFill/>
                  </a:ln>
                  <a:solidFill>
                    <a:schemeClr val="tx1"/>
                  </a:solidFill>
                  <a:effectLst/>
                  <a:latin typeface="Times New Roman" pitchFamily="18" charset="0"/>
                  <a:cs typeface="Times New Roman" panose="02020603050405020304" pitchFamily="18" charset="0"/>
                </a:rPr>
                <a:t>-</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ru-RU" altLang="ru-RU" sz="1600" b="0" i="0" u="none" strike="noStrike" cap="none" normalizeH="0" baseline="0" dirty="0" smtClean="0">
                  <a:ln>
                    <a:noFill/>
                  </a:ln>
                  <a:solidFill>
                    <a:schemeClr val="tx1"/>
                  </a:solidFill>
                  <a:effectLst/>
                  <a:latin typeface="Times New Roman" pitchFamily="18" charset="0"/>
                  <a:cs typeface="Times New Roman" panose="02020603050405020304" pitchFamily="18" charset="0"/>
                </a:rPr>
                <a:t>трибы</a:t>
              </a:r>
            </a:p>
          </p:txBody>
        </p:sp>
        <p:sp>
          <p:nvSpPr>
            <p:cNvPr id="4" name="Line 5"/>
            <p:cNvSpPr>
              <a:spLocks noChangeShapeType="1"/>
            </p:cNvSpPr>
            <p:nvPr/>
          </p:nvSpPr>
          <p:spPr bwMode="auto">
            <a:xfrm>
              <a:off x="4014" y="6580"/>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Rectangle 6"/>
            <p:cNvSpPr>
              <a:spLocks noChangeArrowheads="1"/>
            </p:cNvSpPr>
            <p:nvPr/>
          </p:nvSpPr>
          <p:spPr bwMode="auto">
            <a:xfrm>
              <a:off x="5190" y="5926"/>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6" name="Rectangle 7"/>
            <p:cNvSpPr>
              <a:spLocks noChangeArrowheads="1"/>
            </p:cNvSpPr>
            <p:nvPr/>
          </p:nvSpPr>
          <p:spPr bwMode="auto">
            <a:xfrm>
              <a:off x="5220" y="6991"/>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7" name="Text Box 8"/>
            <p:cNvSpPr txBox="1">
              <a:spLocks noChangeArrowheads="1"/>
            </p:cNvSpPr>
            <p:nvPr/>
          </p:nvSpPr>
          <p:spPr bwMode="auto">
            <a:xfrm>
              <a:off x="6529" y="6120"/>
              <a:ext cx="3516"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оптический агрегатный канал приема / передачи</a:t>
              </a:r>
            </a:p>
          </p:txBody>
        </p:sp>
        <p:sp>
          <p:nvSpPr>
            <p:cNvPr id="8" name="AutoShape 9"/>
            <p:cNvSpPr>
              <a:spLocks noChangeArrowheads="1"/>
            </p:cNvSpPr>
            <p:nvPr/>
          </p:nvSpPr>
          <p:spPr bwMode="auto">
            <a:xfrm rot="5400000">
              <a:off x="4458" y="5610"/>
              <a:ext cx="2211" cy="1932"/>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9" name="Text Box 10"/>
            <p:cNvSpPr txBox="1">
              <a:spLocks noChangeArrowheads="1"/>
            </p:cNvSpPr>
            <p:nvPr/>
          </p:nvSpPr>
          <p:spPr bwMode="auto">
            <a:xfrm>
              <a:off x="4680" y="6451"/>
              <a:ext cx="10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altLang="ru-RU" sz="1200" b="0" i="0" u="none" strike="noStrike" cap="none" normalizeH="0" baseline="0" dirty="0" smtClean="0">
                  <a:ln>
                    <a:noFill/>
                  </a:ln>
                  <a:solidFill>
                    <a:schemeClr val="tx1"/>
                  </a:solidFill>
                  <a:effectLst/>
                  <a:latin typeface="Calibri" pitchFamily="34" charset="0"/>
                </a:rPr>
                <a:t> </a:t>
              </a:r>
              <a:r>
                <a:rPr kumimoji="0" lang="en-US"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SMUX</a:t>
              </a:r>
              <a:endParaRPr kumimoji="0" lang="ru-RU"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pSp>
      <p:sp>
        <p:nvSpPr>
          <p:cNvPr id="12" name="Прямоугольник 11"/>
          <p:cNvSpPr/>
          <p:nvPr/>
        </p:nvSpPr>
        <p:spPr>
          <a:xfrm>
            <a:off x="179512" y="188640"/>
            <a:ext cx="8640960" cy="3624069"/>
          </a:xfrm>
          <a:prstGeom prst="rect">
            <a:avLst/>
          </a:prstGeom>
        </p:spPr>
        <p:txBody>
          <a:bodyPr wrap="square">
            <a:spAutoFit/>
          </a:bodyPr>
          <a:lstStyle/>
          <a:p>
            <a:pPr indent="269875" algn="just">
              <a:lnSpc>
                <a:spcPct val="150000"/>
              </a:lnSpc>
              <a:spcAft>
                <a:spcPts val="1000"/>
              </a:spcAft>
            </a:pPr>
            <a:r>
              <a:rPr lang="ru-RU" sz="1700" b="1" i="1" dirty="0">
                <a:latin typeface="Times New Roman"/>
              </a:rPr>
              <a:t>Регенераторы - </a:t>
            </a:r>
            <a:r>
              <a:rPr lang="ru-RU" sz="1700" spc="-5" dirty="0">
                <a:latin typeface="Times New Roman"/>
                <a:cs typeface="Tahoma"/>
              </a:rPr>
              <a:t>Регенератор представляет собой вырожденный случай мультиплексора, имеющего один входной </a:t>
            </a:r>
            <a:r>
              <a:rPr lang="ru-RU" sz="1700" dirty="0">
                <a:latin typeface="Times New Roman"/>
                <a:cs typeface="Tahoma"/>
              </a:rPr>
              <a:t>канал, как правило, оптический триб </a:t>
            </a:r>
            <a:r>
              <a:rPr lang="en-US" sz="1700" dirty="0">
                <a:latin typeface="Times New Roman"/>
                <a:cs typeface="Tahoma"/>
              </a:rPr>
              <a:t>STM</a:t>
            </a:r>
            <a:r>
              <a:rPr lang="ru-RU" sz="1700" dirty="0">
                <a:latin typeface="Times New Roman"/>
                <a:cs typeface="Tahoma"/>
              </a:rPr>
              <a:t>-</a:t>
            </a:r>
            <a:r>
              <a:rPr lang="en-US" sz="1700" dirty="0">
                <a:latin typeface="Times New Roman"/>
                <a:cs typeface="Tahoma"/>
              </a:rPr>
              <a:t>N</a:t>
            </a:r>
            <a:r>
              <a:rPr lang="ru-RU" sz="1700" dirty="0">
                <a:latin typeface="Times New Roman"/>
                <a:cs typeface="Tahoma"/>
              </a:rPr>
              <a:t> и один или два (при использовании схемы защиты 1+1) </a:t>
            </a:r>
            <a:r>
              <a:rPr lang="ru-RU" sz="1700" spc="-20" dirty="0">
                <a:latin typeface="Times New Roman"/>
                <a:cs typeface="Tahoma"/>
              </a:rPr>
              <a:t>агрегатных выхода (рис. </a:t>
            </a:r>
            <a:r>
              <a:rPr lang="ru-RU" sz="1700" spc="-20" dirty="0" smtClean="0">
                <a:latin typeface="Times New Roman"/>
                <a:cs typeface="Tahoma"/>
              </a:rPr>
              <a:t>7.7). </a:t>
            </a:r>
            <a:r>
              <a:rPr lang="ru-RU" sz="1700" spc="-10" dirty="0">
                <a:latin typeface="Times New Roman"/>
                <a:cs typeface="Tahoma"/>
              </a:rPr>
              <a:t>Он используется для увеличения допустимого расстояния между узлами сети </a:t>
            </a:r>
            <a:r>
              <a:rPr lang="en-US" sz="1700" spc="-10" dirty="0">
                <a:latin typeface="Times New Roman"/>
                <a:cs typeface="Tahoma"/>
              </a:rPr>
              <a:t>SDH</a:t>
            </a:r>
            <a:r>
              <a:rPr lang="ru-RU" sz="1700" spc="-10" dirty="0">
                <a:latin typeface="Times New Roman"/>
                <a:cs typeface="Tahoma"/>
              </a:rPr>
              <a:t> путем </a:t>
            </a:r>
            <a:r>
              <a:rPr lang="ru-RU" sz="1700" spc="-30" dirty="0">
                <a:latin typeface="Times New Roman"/>
                <a:cs typeface="Tahoma"/>
              </a:rPr>
              <a:t>регенерации сигналов полезной нагрузки. Обычно это расстояние (учитывая практику использования </a:t>
            </a:r>
            <a:r>
              <a:rPr lang="ru-RU" sz="1700" spc="-20" dirty="0" err="1">
                <a:latin typeface="Times New Roman"/>
                <a:cs typeface="Tahoma"/>
              </a:rPr>
              <a:t>одномодовых</a:t>
            </a:r>
            <a:r>
              <a:rPr lang="ru-RU" sz="1700" spc="-20" dirty="0">
                <a:latin typeface="Times New Roman"/>
                <a:cs typeface="Tahoma"/>
              </a:rPr>
              <a:t> волоконно-оптических кабелей) составляет 15–40 км для длины волны порядка 1300 </a:t>
            </a:r>
            <a:r>
              <a:rPr lang="ru-RU" sz="1700" spc="-20" dirty="0" err="1">
                <a:latin typeface="Times New Roman"/>
                <a:cs typeface="Tahoma"/>
              </a:rPr>
              <a:t>нм</a:t>
            </a:r>
            <a:r>
              <a:rPr lang="ru-RU" sz="1700" spc="-20" dirty="0">
                <a:latin typeface="Times New Roman"/>
                <a:cs typeface="Tahoma"/>
              </a:rPr>
              <a:t> или 40–80 км – для 1500 </a:t>
            </a:r>
            <a:r>
              <a:rPr lang="ru-RU" sz="1700" spc="-20" dirty="0" err="1">
                <a:latin typeface="Times New Roman"/>
                <a:cs typeface="Tahoma"/>
              </a:rPr>
              <a:t>нм</a:t>
            </a:r>
            <a:r>
              <a:rPr lang="ru-RU" sz="1700" spc="-20" dirty="0">
                <a:latin typeface="Times New Roman"/>
                <a:cs typeface="Tahoma"/>
              </a:rPr>
              <a:t>, хотя при использовании оптических усилителей оно может достигать 100–</a:t>
            </a:r>
            <a:r>
              <a:rPr lang="ru-RU" sz="1700" spc="-30" dirty="0">
                <a:latin typeface="Times New Roman"/>
                <a:cs typeface="Tahoma"/>
              </a:rPr>
              <a:t>150 км. Более точно это расстояние определяется отношением допустимых для секции регенератора </a:t>
            </a:r>
            <a:r>
              <a:rPr lang="ru-RU" sz="1700" spc="-20" dirty="0">
                <a:latin typeface="Times New Roman"/>
                <a:cs typeface="Tahoma"/>
              </a:rPr>
              <a:t>суммарных потерь к затуханию на 1 км длины кабеля.</a:t>
            </a:r>
            <a:endParaRPr lang="ru-RU" sz="1700" dirty="0">
              <a:effectLst/>
              <a:latin typeface="Tahoma"/>
            </a:endParaRPr>
          </a:p>
        </p:txBody>
      </p:sp>
      <p:sp>
        <p:nvSpPr>
          <p:cNvPr id="13" name="Прямоугольник 12"/>
          <p:cNvSpPr/>
          <p:nvPr/>
        </p:nvSpPr>
        <p:spPr>
          <a:xfrm>
            <a:off x="1275727" y="6241224"/>
            <a:ext cx="6264696" cy="410882"/>
          </a:xfrm>
          <a:prstGeom prst="rect">
            <a:avLst/>
          </a:prstGeom>
        </p:spPr>
        <p:txBody>
          <a:bodyPr wrap="square">
            <a:spAutoFit/>
          </a:bodyPr>
          <a:lstStyle/>
          <a:p>
            <a:pPr indent="269875" algn="ctr">
              <a:lnSpc>
                <a:spcPct val="115000"/>
              </a:lnSpc>
              <a:spcAft>
                <a:spcPts val="0"/>
              </a:spcAft>
            </a:pPr>
            <a:r>
              <a:rPr lang="ru-RU" dirty="0">
                <a:latin typeface="Times New Roman"/>
                <a:ea typeface="Times New Roman"/>
                <a:cs typeface="Times New Roman"/>
              </a:rPr>
              <a:t>Рис. </a:t>
            </a:r>
            <a:r>
              <a:rPr lang="en-US" dirty="0" smtClean="0">
                <a:latin typeface="Times New Roman"/>
                <a:ea typeface="Times New Roman"/>
                <a:cs typeface="Times New Roman"/>
              </a:rPr>
              <a:t>7.</a:t>
            </a:r>
            <a:r>
              <a:rPr lang="ru-RU" dirty="0" smtClean="0">
                <a:latin typeface="Times New Roman"/>
                <a:ea typeface="Times New Roman"/>
                <a:cs typeface="Times New Roman"/>
              </a:rPr>
              <a:t>7. </a:t>
            </a:r>
            <a:r>
              <a:rPr lang="ru-RU" dirty="0">
                <a:latin typeface="Times New Roman"/>
                <a:ea typeface="Times New Roman"/>
                <a:cs typeface="Times New Roman"/>
              </a:rPr>
              <a:t>Мультиплексор в режиме регенератора</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894087079"/>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496944" cy="6370975"/>
          </a:xfrm>
          <a:prstGeom prst="rect">
            <a:avLst/>
          </a:prstGeom>
        </p:spPr>
        <p:txBody>
          <a:bodyPr wrap="square">
            <a:spAutoFit/>
          </a:bodyPr>
          <a:lstStyle/>
          <a:p>
            <a:pPr algn="just">
              <a:lnSpc>
                <a:spcPct val="150000"/>
              </a:lnSpc>
            </a:pPr>
            <a:r>
              <a:rPr lang="ru-RU" sz="1700" b="1" dirty="0">
                <a:latin typeface="Times New Roman"/>
                <a:ea typeface="Times New Roman"/>
                <a:cs typeface="Times New Roman"/>
              </a:rPr>
              <a:t> Коммутаторы</a:t>
            </a:r>
            <a:r>
              <a:rPr lang="ru-RU" sz="1700" dirty="0">
                <a:latin typeface="Times New Roman"/>
                <a:ea typeface="Times New Roman"/>
                <a:cs typeface="Times New Roman"/>
              </a:rPr>
              <a:t> - Вторым основным типом оборудования систем передачи </a:t>
            </a:r>
            <a:r>
              <a:rPr lang="en-US" sz="1700" i="1" dirty="0">
                <a:latin typeface="Times New Roman"/>
                <a:ea typeface="Times New Roman"/>
                <a:cs typeface="Times New Roman"/>
              </a:rPr>
              <a:t>SDH </a:t>
            </a:r>
            <a:r>
              <a:rPr lang="ru-RU" sz="1700" dirty="0">
                <a:latin typeface="Times New Roman"/>
                <a:ea typeface="Times New Roman"/>
                <a:cs typeface="Times New Roman"/>
              </a:rPr>
              <a:t>(после </a:t>
            </a:r>
            <a:r>
              <a:rPr lang="ru-RU" sz="1700" i="1" dirty="0">
                <a:latin typeface="Times New Roman"/>
                <a:ea typeface="Times New Roman"/>
                <a:cs typeface="Times New Roman"/>
              </a:rPr>
              <a:t>ТМ </a:t>
            </a:r>
            <a:r>
              <a:rPr lang="ru-RU" sz="1700" dirty="0">
                <a:latin typeface="Times New Roman"/>
                <a:ea typeface="Times New Roman"/>
                <a:cs typeface="Times New Roman"/>
              </a:rPr>
              <a:t>и</a:t>
            </a:r>
            <a:r>
              <a:rPr lang="ru-RU" sz="1700" i="1" dirty="0">
                <a:latin typeface="Times New Roman"/>
                <a:ea typeface="Times New Roman"/>
                <a:cs typeface="Times New Roman"/>
              </a:rPr>
              <a:t> </a:t>
            </a:r>
            <a:r>
              <a:rPr lang="en-US" sz="1700" i="1" dirty="0">
                <a:latin typeface="Times New Roman"/>
                <a:ea typeface="Times New Roman"/>
                <a:cs typeface="Times New Roman"/>
              </a:rPr>
              <a:t>SLM</a:t>
            </a:r>
            <a:r>
              <a:rPr lang="ru-RU" sz="1700" i="1" dirty="0">
                <a:latin typeface="Times New Roman"/>
                <a:ea typeface="Times New Roman"/>
                <a:cs typeface="Times New Roman"/>
              </a:rPr>
              <a:t>) </a:t>
            </a:r>
            <a:r>
              <a:rPr lang="ru-RU" sz="1700" dirty="0">
                <a:latin typeface="Times New Roman"/>
                <a:ea typeface="Times New Roman"/>
                <a:cs typeface="Times New Roman"/>
              </a:rPr>
              <a:t>является автономная АОП (Аппаратура оперативного переключения ) цифровых потоков, или аппаратура цифрового доступа с кроссированием (кросс-соединением) цифровых потоков </a:t>
            </a:r>
            <a:r>
              <a:rPr lang="en-US" sz="1700" i="1" dirty="0">
                <a:latin typeface="Times New Roman"/>
                <a:ea typeface="Times New Roman"/>
                <a:cs typeface="Times New Roman"/>
              </a:rPr>
              <a:t>DACS</a:t>
            </a:r>
            <a:r>
              <a:rPr lang="ru-RU" sz="1700" i="1" dirty="0">
                <a:latin typeface="Times New Roman"/>
                <a:ea typeface="Times New Roman"/>
                <a:cs typeface="Times New Roman"/>
              </a:rPr>
              <a:t> (</a:t>
            </a:r>
            <a:r>
              <a:rPr lang="en-US" sz="1700" i="1" dirty="0">
                <a:latin typeface="Times New Roman"/>
                <a:ea typeface="Times New Roman"/>
                <a:cs typeface="Times New Roman"/>
              </a:rPr>
              <a:t>Digital Access Cross</a:t>
            </a:r>
            <a:r>
              <a:rPr lang="ru-RU" sz="1700" i="1" dirty="0">
                <a:latin typeface="Times New Roman"/>
                <a:ea typeface="Times New Roman"/>
                <a:cs typeface="Times New Roman"/>
              </a:rPr>
              <a:t>-</a:t>
            </a:r>
            <a:r>
              <a:rPr lang="en-US" sz="1700" i="1" dirty="0">
                <a:latin typeface="Times New Roman"/>
                <a:ea typeface="Times New Roman"/>
                <a:cs typeface="Times New Roman"/>
              </a:rPr>
              <a:t>Connect System</a:t>
            </a:r>
            <a:r>
              <a:rPr lang="ru-RU" sz="1700" i="1" dirty="0">
                <a:latin typeface="Times New Roman"/>
                <a:ea typeface="Times New Roman"/>
                <a:cs typeface="Times New Roman"/>
              </a:rPr>
              <a:t>). </a:t>
            </a:r>
            <a:r>
              <a:rPr lang="ru-RU" sz="1700" dirty="0">
                <a:latin typeface="Times New Roman"/>
                <a:ea typeface="Times New Roman"/>
                <a:cs typeface="Times New Roman"/>
              </a:rPr>
              <a:t>Кроме того, в англоязычной литературе оборудование АОП обозначают </a:t>
            </a:r>
            <a:r>
              <a:rPr lang="en-US" sz="1700" i="1" dirty="0">
                <a:latin typeface="Times New Roman"/>
                <a:ea typeface="Times New Roman"/>
                <a:cs typeface="Times New Roman"/>
              </a:rPr>
              <a:t>DXC</a:t>
            </a:r>
            <a:r>
              <a:rPr lang="ru-RU" sz="1700" i="1" dirty="0">
                <a:latin typeface="Times New Roman"/>
                <a:ea typeface="Times New Roman"/>
                <a:cs typeface="Times New Roman"/>
              </a:rPr>
              <a:t> (</a:t>
            </a:r>
            <a:r>
              <a:rPr lang="en-US" sz="1700" i="1" dirty="0">
                <a:latin typeface="Times New Roman"/>
                <a:ea typeface="Times New Roman"/>
                <a:cs typeface="Times New Roman"/>
              </a:rPr>
              <a:t>Digital Cross</a:t>
            </a:r>
            <a:r>
              <a:rPr lang="ru-RU" sz="1700" i="1" dirty="0">
                <a:latin typeface="Times New Roman"/>
                <a:ea typeface="Times New Roman"/>
                <a:cs typeface="Times New Roman"/>
              </a:rPr>
              <a:t>-</a:t>
            </a:r>
            <a:r>
              <a:rPr lang="en-US" sz="1700" i="1" dirty="0">
                <a:latin typeface="Times New Roman"/>
                <a:ea typeface="Times New Roman"/>
                <a:cs typeface="Times New Roman"/>
              </a:rPr>
              <a:t>Connect</a:t>
            </a:r>
            <a:r>
              <a:rPr lang="ru-RU" sz="1700" i="1" dirty="0">
                <a:latin typeface="Times New Roman"/>
                <a:ea typeface="Times New Roman"/>
                <a:cs typeface="Times New Roman"/>
              </a:rPr>
              <a:t>), </a:t>
            </a:r>
            <a:r>
              <a:rPr lang="en-US" sz="1700" i="1" dirty="0">
                <a:latin typeface="Times New Roman"/>
                <a:ea typeface="Times New Roman"/>
                <a:cs typeface="Times New Roman"/>
              </a:rPr>
              <a:t>SDXC</a:t>
            </a:r>
            <a:r>
              <a:rPr lang="ru-RU" sz="1700" i="1" dirty="0">
                <a:latin typeface="Times New Roman"/>
                <a:ea typeface="Times New Roman"/>
                <a:cs typeface="Times New Roman"/>
              </a:rPr>
              <a:t> (</a:t>
            </a:r>
            <a:r>
              <a:rPr lang="en-US" sz="1700" i="1" dirty="0">
                <a:latin typeface="Times New Roman"/>
                <a:ea typeface="Times New Roman"/>
                <a:cs typeface="Times New Roman"/>
              </a:rPr>
              <a:t>Synchronous Digital Cross</a:t>
            </a:r>
            <a:r>
              <a:rPr lang="ru-RU" sz="1700" i="1" dirty="0">
                <a:latin typeface="Times New Roman"/>
                <a:ea typeface="Times New Roman"/>
                <a:cs typeface="Times New Roman"/>
              </a:rPr>
              <a:t>-</a:t>
            </a:r>
            <a:r>
              <a:rPr lang="en-US" sz="1700" i="1" dirty="0">
                <a:latin typeface="Times New Roman"/>
                <a:ea typeface="Times New Roman"/>
                <a:cs typeface="Times New Roman"/>
              </a:rPr>
              <a:t>Connect</a:t>
            </a:r>
            <a:r>
              <a:rPr lang="ru-RU" sz="1700" i="1" dirty="0">
                <a:latin typeface="Times New Roman"/>
                <a:ea typeface="Times New Roman"/>
                <a:cs typeface="Times New Roman"/>
              </a:rPr>
              <a:t>) </a:t>
            </a:r>
            <a:r>
              <a:rPr lang="ru-RU" sz="1700" dirty="0">
                <a:latin typeface="Times New Roman"/>
                <a:ea typeface="Times New Roman"/>
                <a:cs typeface="Times New Roman"/>
              </a:rPr>
              <a:t>или </a:t>
            </a:r>
            <a:r>
              <a:rPr lang="en-US" sz="1700" i="1" dirty="0">
                <a:latin typeface="Times New Roman"/>
                <a:ea typeface="Times New Roman"/>
                <a:cs typeface="Times New Roman"/>
              </a:rPr>
              <a:t>DCS</a:t>
            </a:r>
            <a:r>
              <a:rPr lang="ru-RU" sz="1700" i="1" dirty="0">
                <a:latin typeface="Times New Roman"/>
                <a:ea typeface="Times New Roman"/>
                <a:cs typeface="Times New Roman"/>
              </a:rPr>
              <a:t> (</a:t>
            </a:r>
            <a:r>
              <a:rPr lang="en-US" sz="1700" i="1" dirty="0">
                <a:latin typeface="Times New Roman"/>
                <a:ea typeface="Times New Roman"/>
                <a:cs typeface="Times New Roman"/>
              </a:rPr>
              <a:t>Digital Cross</a:t>
            </a:r>
            <a:r>
              <a:rPr lang="ru-RU" sz="1700" i="1" dirty="0">
                <a:latin typeface="Times New Roman"/>
                <a:ea typeface="Times New Roman"/>
                <a:cs typeface="Times New Roman"/>
              </a:rPr>
              <a:t>-</a:t>
            </a:r>
            <a:r>
              <a:rPr lang="en-US" sz="1700" i="1" dirty="0">
                <a:latin typeface="Times New Roman"/>
                <a:ea typeface="Times New Roman"/>
                <a:cs typeface="Times New Roman"/>
              </a:rPr>
              <a:t>Connect System</a:t>
            </a:r>
            <a:r>
              <a:rPr lang="ru-RU" sz="1700" i="1" dirty="0">
                <a:latin typeface="Times New Roman"/>
                <a:ea typeface="Times New Roman"/>
                <a:cs typeface="Times New Roman"/>
              </a:rPr>
              <a:t>). </a:t>
            </a:r>
            <a:r>
              <a:rPr lang="ru-RU" sz="1700" dirty="0">
                <a:latin typeface="Times New Roman"/>
                <a:ea typeface="Times New Roman"/>
                <a:cs typeface="Times New Roman"/>
              </a:rPr>
              <a:t>От них произошли соответствующие русские названия «цифровой кросс-коннектор», «синхронный цифровой кросс-коннектор» или «система цифрового кросс-соединения» , но не «коммутатор», как в работе.  Это оборудование обеспечивает функционирование систем передачи </a:t>
            </a:r>
            <a:r>
              <a:rPr lang="en-US" sz="1700" i="1" dirty="0">
                <a:latin typeface="Times New Roman"/>
                <a:ea typeface="Times New Roman"/>
                <a:cs typeface="Times New Roman"/>
              </a:rPr>
              <a:t>SDH </a:t>
            </a:r>
            <a:r>
              <a:rPr lang="ru-RU" sz="1700" dirty="0">
                <a:latin typeface="Times New Roman"/>
                <a:ea typeface="Times New Roman"/>
                <a:cs typeface="Times New Roman"/>
              </a:rPr>
              <a:t>на уровне </a:t>
            </a:r>
            <a:r>
              <a:rPr lang="en-US" sz="1700" i="1" dirty="0">
                <a:latin typeface="Times New Roman"/>
                <a:ea typeface="Times New Roman"/>
                <a:cs typeface="Times New Roman"/>
              </a:rPr>
              <a:t>VC</a:t>
            </a:r>
            <a:r>
              <a:rPr lang="ru-RU" sz="1700" i="1" dirty="0">
                <a:latin typeface="Times New Roman"/>
                <a:ea typeface="Times New Roman"/>
                <a:cs typeface="Times New Roman"/>
              </a:rPr>
              <a:t>. </a:t>
            </a:r>
            <a:r>
              <a:rPr lang="ru-RU" sz="1700" dirty="0">
                <a:latin typeface="Times New Roman"/>
                <a:ea typeface="Times New Roman"/>
                <a:cs typeface="Times New Roman"/>
              </a:rPr>
              <a:t>Кроме того, АОП является шлюзом (мостом) или средством межсистемного сопряжения между </a:t>
            </a:r>
            <a:r>
              <a:rPr lang="ru-RU" sz="1700" dirty="0" err="1">
                <a:latin typeface="Times New Roman"/>
                <a:ea typeface="Times New Roman"/>
                <a:cs typeface="Times New Roman"/>
              </a:rPr>
              <a:t>плезиохронными</a:t>
            </a:r>
            <a:r>
              <a:rPr lang="ru-RU" sz="1700" dirty="0">
                <a:latin typeface="Times New Roman"/>
                <a:ea typeface="Times New Roman"/>
                <a:cs typeface="Times New Roman"/>
              </a:rPr>
              <a:t> ЦСП и системами передачи </a:t>
            </a:r>
            <a:r>
              <a:rPr lang="en-US" sz="1700" i="1" dirty="0">
                <a:latin typeface="Times New Roman"/>
                <a:ea typeface="Times New Roman"/>
                <a:cs typeface="Times New Roman"/>
              </a:rPr>
              <a:t>SDH</a:t>
            </a:r>
            <a:r>
              <a:rPr lang="ru-RU" sz="1700" i="1" dirty="0">
                <a:latin typeface="Times New Roman"/>
                <a:ea typeface="Times New Roman"/>
                <a:cs typeface="Times New Roman"/>
              </a:rPr>
              <a:t>. </a:t>
            </a:r>
            <a:r>
              <a:rPr lang="ru-RU" sz="1700" dirty="0">
                <a:latin typeface="Times New Roman"/>
                <a:ea typeface="Times New Roman"/>
                <a:cs typeface="Times New Roman"/>
              </a:rPr>
              <a:t>Она представляет собой управляемую микропроцессором электронную систему цифрового кросс-соединения высокой пропускной способности. Эта система обеспечивает полностью неблокируемую </a:t>
            </a:r>
            <a:r>
              <a:rPr lang="ru-RU" sz="1700" dirty="0" err="1">
                <a:latin typeface="Times New Roman"/>
                <a:ea typeface="Times New Roman"/>
                <a:cs typeface="Times New Roman"/>
              </a:rPr>
              <a:t>кроссировку</a:t>
            </a:r>
            <a:r>
              <a:rPr lang="ru-RU" sz="1700" dirty="0">
                <a:latin typeface="Times New Roman"/>
                <a:ea typeface="Times New Roman"/>
                <a:cs typeface="Times New Roman"/>
              </a:rPr>
              <a:t> цифровых трактов различного порядка и пробный доступ к любому сигналу тракта, с которым она сопрягается (соединяется).</a:t>
            </a:r>
            <a:endParaRPr lang="ru-RU" sz="1700" dirty="0"/>
          </a:p>
        </p:txBody>
      </p:sp>
    </p:spTree>
    <p:extLst>
      <p:ext uri="{BB962C8B-B14F-4D97-AF65-F5344CB8AC3E}">
        <p14:creationId xmlns:p14="http://schemas.microsoft.com/office/powerpoint/2010/main" val="8360415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2"/>
            <a:ext cx="8424936" cy="5955476"/>
          </a:xfrm>
          <a:prstGeom prst="rect">
            <a:avLst/>
          </a:prstGeom>
        </p:spPr>
        <p:txBody>
          <a:bodyPr wrap="square">
            <a:spAutoFit/>
          </a:bodyPr>
          <a:lstStyle/>
          <a:p>
            <a:pPr lvl="0" algn="ctr">
              <a:spcAft>
                <a:spcPts val="0"/>
              </a:spcAft>
              <a:buClr>
                <a:srgbClr val="000000"/>
              </a:buClr>
              <a:buSzPts val="1300"/>
              <a:tabLst>
                <a:tab pos="342900" algn="l"/>
              </a:tabLst>
            </a:pPr>
            <a:r>
              <a:rPr lang="ru-RU" sz="2000" b="1" dirty="0" smtClean="0">
                <a:solidFill>
                  <a:srgbClr val="000000"/>
                </a:solidFill>
                <a:latin typeface="Times New Roman" pitchFamily="18" charset="0"/>
                <a:ea typeface="Times New Roman"/>
                <a:cs typeface="Times New Roman" pitchFamily="18" charset="0"/>
              </a:rPr>
              <a:t>2.2 Классификация </a:t>
            </a:r>
            <a:r>
              <a:rPr lang="ru-RU" sz="2000" b="1" dirty="0">
                <a:solidFill>
                  <a:srgbClr val="000000"/>
                </a:solidFill>
                <a:latin typeface="Times New Roman" pitchFamily="18" charset="0"/>
                <a:ea typeface="Times New Roman"/>
                <a:cs typeface="Times New Roman" pitchFamily="18" charset="0"/>
              </a:rPr>
              <a:t>радиочастот</a:t>
            </a:r>
            <a:endParaRPr lang="ru-RU" sz="2000" dirty="0">
              <a:solidFill>
                <a:srgbClr val="000000"/>
              </a:solidFill>
              <a:latin typeface="Times New Roman" pitchFamily="18" charset="0"/>
              <a:ea typeface="Times New Roman"/>
              <a:cs typeface="Times New Roman" pitchFamily="18" charset="0"/>
            </a:endParaRPr>
          </a:p>
          <a:p>
            <a:pPr marL="76200" marR="127000" indent="457200"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Все системы радиосвязи обычно используют радиосигналы в виде гармонических (синусоидальных) колебаний ВЧ, модулированных передаваемым отдельным или групповым сигналом. Каждой линии радиосвязи выделяется определенная полоса. Средняя частота выделенной полосы считается номинальной частотой передающей радиостанции. </a:t>
            </a:r>
            <a:r>
              <a:rPr lang="ru-RU" sz="2000" b="1" dirty="0">
                <a:latin typeface="Times New Roman" pitchFamily="18" charset="0"/>
                <a:ea typeface="Times New Roman"/>
                <a:cs typeface="Times New Roman" pitchFamily="18" charset="0"/>
              </a:rPr>
              <a:t>В соответствии с международным регламентом радиосвязи радиочастоты делятся на 9 диапазонов, в которых условия распространения радиоволн приблизительно одинаковы и обозначаются номерами от 4 до 12. Диапазон с номером </a:t>
            </a:r>
            <a:r>
              <a:rPr lang="en-US" sz="2000" b="1" i="1" dirty="0">
                <a:solidFill>
                  <a:srgbClr val="000000"/>
                </a:solidFill>
                <a:latin typeface="Times New Roman" pitchFamily="18" charset="0"/>
                <a:ea typeface="Times New Roman"/>
                <a:cs typeface="Times New Roman" pitchFamily="18" charset="0"/>
              </a:rPr>
              <a:t>N</a:t>
            </a:r>
            <a:r>
              <a:rPr lang="ru-RU" sz="2000" b="1" dirty="0">
                <a:latin typeface="Times New Roman" pitchFamily="18" charset="0"/>
                <a:ea typeface="Times New Roman"/>
                <a:cs typeface="Times New Roman" pitchFamily="18" charset="0"/>
              </a:rPr>
              <a:t> ограничен снизу частотой 0,3..10 </a:t>
            </a:r>
            <a:r>
              <a:rPr lang="en-US" sz="2000" b="1" i="1" dirty="0">
                <a:solidFill>
                  <a:srgbClr val="000000"/>
                </a:solidFill>
                <a:latin typeface="Times New Roman" pitchFamily="18" charset="0"/>
                <a:ea typeface="Times New Roman"/>
                <a:cs typeface="Times New Roman" pitchFamily="18" charset="0"/>
              </a:rPr>
              <a:t>N</a:t>
            </a:r>
            <a:r>
              <a:rPr lang="ru-RU" sz="2000" b="1" dirty="0">
                <a:latin typeface="Times New Roman" pitchFamily="18" charset="0"/>
                <a:ea typeface="Times New Roman"/>
                <a:cs typeface="Times New Roman" pitchFamily="18" charset="0"/>
              </a:rPr>
              <a:t> Гц и сверху частотой 10 </a:t>
            </a:r>
            <a:r>
              <a:rPr lang="en-US" sz="2000" b="1" i="1" dirty="0">
                <a:solidFill>
                  <a:srgbClr val="000000"/>
                </a:solidFill>
                <a:latin typeface="Times New Roman" pitchFamily="18" charset="0"/>
                <a:ea typeface="Times New Roman"/>
                <a:cs typeface="Times New Roman" pitchFamily="18" charset="0"/>
              </a:rPr>
              <a:t>N</a:t>
            </a:r>
            <a:r>
              <a:rPr lang="ru-RU" sz="2000" b="1" dirty="0">
                <a:latin typeface="Times New Roman" pitchFamily="18" charset="0"/>
                <a:ea typeface="Times New Roman"/>
                <a:cs typeface="Times New Roman" pitchFamily="18" charset="0"/>
              </a:rPr>
              <a:t> Гц. Диапазонам присвоены следующие названия (см. табл. </a:t>
            </a:r>
            <a:r>
              <a:rPr lang="en-US" sz="2000" b="1" dirty="0" smtClean="0">
                <a:latin typeface="Times New Roman" pitchFamily="18" charset="0"/>
                <a:ea typeface="Times New Roman"/>
                <a:cs typeface="Times New Roman" pitchFamily="18" charset="0"/>
              </a:rPr>
              <a:t>2.</a:t>
            </a:r>
            <a:r>
              <a:rPr lang="ru-RU" sz="2000" b="1" dirty="0" smtClean="0">
                <a:latin typeface="Times New Roman" pitchFamily="18" charset="0"/>
                <a:ea typeface="Times New Roman"/>
                <a:cs typeface="Times New Roman" pitchFamily="18" charset="0"/>
              </a:rPr>
              <a:t>1</a:t>
            </a:r>
            <a:r>
              <a:rPr lang="ru-RU" sz="2000" b="1" dirty="0">
                <a:latin typeface="Times New Roman" pitchFamily="18" charset="0"/>
                <a:ea typeface="Times New Roman"/>
                <a:cs typeface="Times New Roman" pitchFamily="18" charset="0"/>
              </a:rPr>
              <a:t>)</a:t>
            </a:r>
            <a:endParaRPr lang="ru-RU" sz="2000" dirty="0">
              <a:latin typeface="Times New Roman" pitchFamily="18" charset="0"/>
              <a:ea typeface="Times New Roman"/>
              <a:cs typeface="Times New Roman" pitchFamily="18" charset="0"/>
            </a:endParaRPr>
          </a:p>
          <a:p>
            <a:pPr algn="ctr">
              <a:spcAft>
                <a:spcPts val="0"/>
              </a:spcAft>
            </a:pPr>
            <a:r>
              <a:rPr lang="ru-RU" sz="1600" b="1" dirty="0">
                <a:solidFill>
                  <a:srgbClr val="000000"/>
                </a:solidFill>
                <a:latin typeface="Times New Roman Tj"/>
                <a:ea typeface="Courier New"/>
              </a:rPr>
              <a:t> </a:t>
            </a:r>
            <a:endParaRPr lang="ru-RU" sz="1600" dirty="0">
              <a:solidFill>
                <a:srgbClr val="000000"/>
              </a:solidFill>
              <a:effectLst/>
              <a:latin typeface="Courier New"/>
              <a:ea typeface="Courier New"/>
            </a:endParaRPr>
          </a:p>
        </p:txBody>
      </p:sp>
    </p:spTree>
    <p:extLst>
      <p:ext uri="{BB962C8B-B14F-4D97-AF65-F5344CB8AC3E}">
        <p14:creationId xmlns:p14="http://schemas.microsoft.com/office/powerpoint/2010/main" val="276960843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260648"/>
            <a:ext cx="8568952" cy="6370975"/>
          </a:xfrm>
          <a:prstGeom prst="rect">
            <a:avLst/>
          </a:prstGeom>
        </p:spPr>
        <p:txBody>
          <a:bodyPr wrap="square">
            <a:spAutoFit/>
          </a:bodyPr>
          <a:lstStyle/>
          <a:p>
            <a:pPr indent="342900" algn="just">
              <a:lnSpc>
                <a:spcPct val="200000"/>
              </a:lnSpc>
              <a:spcAft>
                <a:spcPts val="0"/>
              </a:spcAft>
            </a:pPr>
            <a:r>
              <a:rPr lang="ru-RU" sz="1700" dirty="0">
                <a:latin typeface="Times New Roman" pitchFamily="18" charset="0"/>
                <a:ea typeface="Times New Roman"/>
                <a:cs typeface="Times New Roman" pitchFamily="18" charset="0"/>
              </a:rPr>
              <a:t>Аппаратура </a:t>
            </a:r>
            <a:r>
              <a:rPr lang="en-US" sz="1700" i="1" dirty="0">
                <a:latin typeface="Times New Roman" pitchFamily="18" charset="0"/>
                <a:ea typeface="Times New Roman"/>
                <a:cs typeface="Times New Roman" pitchFamily="18" charset="0"/>
              </a:rPr>
              <a:t>DXC</a:t>
            </a:r>
            <a:r>
              <a:rPr lang="ru-RU" sz="1700" i="1" dirty="0">
                <a:latin typeface="Times New Roman" pitchFamily="18" charset="0"/>
                <a:ea typeface="Times New Roman"/>
                <a:cs typeface="Times New Roman" pitchFamily="18" charset="0"/>
              </a:rPr>
              <a:t>, </a:t>
            </a:r>
            <a:r>
              <a:rPr lang="ru-RU" sz="1700" dirty="0">
                <a:latin typeface="Times New Roman" pitchFamily="18" charset="0"/>
                <a:ea typeface="Times New Roman"/>
                <a:cs typeface="Times New Roman" pitchFamily="18" charset="0"/>
              </a:rPr>
              <a:t>или </a:t>
            </a:r>
            <a:r>
              <a:rPr lang="en-US" sz="1700" i="1" dirty="0">
                <a:latin typeface="Times New Roman" pitchFamily="18" charset="0"/>
                <a:ea typeface="Times New Roman"/>
                <a:cs typeface="Times New Roman" pitchFamily="18" charset="0"/>
              </a:rPr>
              <a:t>DACS </a:t>
            </a:r>
            <a:r>
              <a:rPr lang="ru-RU" sz="1700" dirty="0">
                <a:latin typeface="Times New Roman" pitchFamily="18" charset="0"/>
                <a:ea typeface="Times New Roman"/>
                <a:cs typeface="Times New Roman" pitchFamily="18" charset="0"/>
              </a:rPr>
              <a:t>предназначена для оборудования следующих пунктов:</a:t>
            </a:r>
          </a:p>
          <a:p>
            <a:pPr marL="342900" lvl="0" indent="-342900">
              <a:lnSpc>
                <a:spcPct val="200000"/>
              </a:lnSpc>
              <a:buFont typeface="+mj-lt"/>
              <a:buAutoNum type="arabicParenR"/>
              <a:tabLst>
                <a:tab pos="571500" algn="l"/>
                <a:tab pos="800100" algn="l"/>
              </a:tabLst>
            </a:pPr>
            <a:r>
              <a:rPr lang="ru-RU" sz="1700" dirty="0">
                <a:latin typeface="Times New Roman" pitchFamily="18" charset="0"/>
                <a:ea typeface="Times New Roman"/>
                <a:cs typeface="Times New Roman" pitchFamily="18" charset="0"/>
              </a:rPr>
              <a:t>транзита цифровых трактов на сетях </a:t>
            </a:r>
            <a:r>
              <a:rPr lang="en-US" sz="1700" i="1" dirty="0">
                <a:latin typeface="Times New Roman" pitchFamily="18" charset="0"/>
                <a:ea typeface="Times New Roman"/>
                <a:cs typeface="Times New Roman" pitchFamily="18" charset="0"/>
              </a:rPr>
              <a:t>SDH</a:t>
            </a:r>
            <a:r>
              <a:rPr lang="ru-RU" sz="1700" dirty="0">
                <a:latin typeface="Times New Roman" pitchFamily="18" charset="0"/>
                <a:ea typeface="Times New Roman"/>
                <a:cs typeface="Times New Roman" pitchFamily="18" charset="0"/>
              </a:rPr>
              <a:t>;</a:t>
            </a:r>
          </a:p>
          <a:p>
            <a:pPr marL="342900" lvl="0" indent="-342900">
              <a:lnSpc>
                <a:spcPct val="200000"/>
              </a:lnSpc>
              <a:buFont typeface="+mj-lt"/>
              <a:buAutoNum type="arabicParenR"/>
              <a:tabLst>
                <a:tab pos="571500" algn="l"/>
                <a:tab pos="800100" algn="l"/>
              </a:tabLst>
            </a:pPr>
            <a:r>
              <a:rPr lang="ru-RU" sz="1700" dirty="0">
                <a:latin typeface="Times New Roman" pitchFamily="18" charset="0"/>
                <a:ea typeface="Times New Roman"/>
                <a:cs typeface="Times New Roman" pitchFamily="18" charset="0"/>
              </a:rPr>
              <a:t>сопряжения цифровых трактов систем передачи </a:t>
            </a:r>
            <a:r>
              <a:rPr lang="en-US" sz="1700" i="1" dirty="0">
                <a:latin typeface="Times New Roman" pitchFamily="18" charset="0"/>
                <a:ea typeface="Times New Roman"/>
                <a:cs typeface="Times New Roman" pitchFamily="18" charset="0"/>
              </a:rPr>
              <a:t>SDH </a:t>
            </a:r>
            <a:r>
              <a:rPr lang="ru-RU" sz="1700" dirty="0">
                <a:latin typeface="Times New Roman" pitchFamily="18" charset="0"/>
                <a:ea typeface="Times New Roman"/>
                <a:cs typeface="Times New Roman" pitchFamily="18" charset="0"/>
              </a:rPr>
              <a:t>и </a:t>
            </a:r>
            <a:r>
              <a:rPr lang="en-US" sz="1700" i="1" dirty="0">
                <a:latin typeface="Times New Roman" pitchFamily="18" charset="0"/>
                <a:ea typeface="Times New Roman"/>
                <a:cs typeface="Times New Roman" pitchFamily="18" charset="0"/>
              </a:rPr>
              <a:t>PDH</a:t>
            </a:r>
            <a:r>
              <a:rPr lang="ru-RU" sz="1700" dirty="0">
                <a:latin typeface="Times New Roman" pitchFamily="18" charset="0"/>
                <a:ea typeface="Times New Roman"/>
                <a:cs typeface="Times New Roman" pitchFamily="18" charset="0"/>
              </a:rPr>
              <a:t>;</a:t>
            </a:r>
          </a:p>
          <a:p>
            <a:pPr marL="342900" lvl="0" indent="-342900">
              <a:lnSpc>
                <a:spcPct val="200000"/>
              </a:lnSpc>
              <a:buFont typeface="+mj-lt"/>
              <a:buAutoNum type="arabicParenR"/>
              <a:tabLst>
                <a:tab pos="571500" algn="l"/>
                <a:tab pos="800100" algn="l"/>
              </a:tabLst>
            </a:pPr>
            <a:r>
              <a:rPr lang="ru-RU" sz="1700" dirty="0">
                <a:latin typeface="Times New Roman" pitchFamily="18" charset="0"/>
                <a:ea typeface="Times New Roman"/>
                <a:cs typeface="Times New Roman" pitchFamily="18" charset="0"/>
              </a:rPr>
              <a:t>ответвления цифровых потоков в линейных трактах систем передачи </a:t>
            </a:r>
            <a:r>
              <a:rPr lang="en-US" sz="1700" i="1" dirty="0">
                <a:latin typeface="Times New Roman" pitchFamily="18" charset="0"/>
                <a:ea typeface="Times New Roman"/>
                <a:cs typeface="Times New Roman" pitchFamily="18" charset="0"/>
              </a:rPr>
              <a:t>SDH</a:t>
            </a:r>
            <a:r>
              <a:rPr lang="ru-RU" sz="1700" i="1" dirty="0">
                <a:latin typeface="Times New Roman" pitchFamily="18" charset="0"/>
                <a:ea typeface="Times New Roman"/>
                <a:cs typeface="Times New Roman" pitchFamily="18" charset="0"/>
              </a:rPr>
              <a:t>.</a:t>
            </a:r>
            <a:endParaRPr lang="ru-RU" sz="1700" dirty="0">
              <a:latin typeface="Times New Roman" pitchFamily="18" charset="0"/>
              <a:ea typeface="Times New Roman"/>
              <a:cs typeface="Times New Roman" pitchFamily="18" charset="0"/>
            </a:endParaRPr>
          </a:p>
          <a:p>
            <a:pPr indent="269875" algn="just">
              <a:lnSpc>
                <a:spcPct val="200000"/>
              </a:lnSpc>
              <a:spcAft>
                <a:spcPts val="1000"/>
              </a:spcAft>
            </a:pPr>
            <a:r>
              <a:rPr lang="ru-RU" sz="1700" dirty="0">
                <a:latin typeface="Times New Roman" pitchFamily="18" charset="0"/>
                <a:cs typeface="Times New Roman" pitchFamily="18" charset="0"/>
              </a:rPr>
              <a:t>Подавляющее большинство современных мультиплексоров ввода/вывода строятся по модульному принципу. Среди этих модулей центральное место занимает кросс-коммутатор</a:t>
            </a:r>
            <a:r>
              <a:rPr lang="ru-RU" sz="1700" i="1" dirty="0">
                <a:latin typeface="Times New Roman" pitchFamily="18" charset="0"/>
                <a:cs typeface="Times New Roman" pitchFamily="18" charset="0"/>
              </a:rPr>
              <a:t> </a:t>
            </a:r>
            <a:r>
              <a:rPr lang="ru-RU" sz="1700" dirty="0">
                <a:latin typeface="Times New Roman" pitchFamily="18" charset="0"/>
                <a:cs typeface="Times New Roman" pitchFamily="18" charset="0"/>
              </a:rPr>
              <a:t>или просто комму­татор (</a:t>
            </a:r>
            <a:r>
              <a:rPr lang="en-US" sz="1700" dirty="0">
                <a:latin typeface="Times New Roman" pitchFamily="18" charset="0"/>
                <a:cs typeface="Times New Roman" pitchFamily="18" charset="0"/>
              </a:rPr>
              <a:t>DXC</a:t>
            </a:r>
            <a:r>
              <a:rPr lang="ru-RU" sz="1700" dirty="0">
                <a:latin typeface="Times New Roman" pitchFamily="18" charset="0"/>
                <a:cs typeface="Times New Roman" pitchFamily="18" charset="0"/>
              </a:rPr>
              <a:t>). В синхронной сети он позволяет установить связи между различными каналами, ассо­циированными с определенными пользователями сети, путем организации полупостоянной (временной) перекрестной связи, или кросс - </a:t>
            </a:r>
            <a:r>
              <a:rPr lang="ru-RU" sz="1700" spc="-20" dirty="0">
                <a:latin typeface="Times New Roman" pitchFamily="18" charset="0"/>
                <a:cs typeface="Times New Roman" pitchFamily="18" charset="0"/>
              </a:rPr>
              <a:t>коммутации</a:t>
            </a:r>
            <a:r>
              <a:rPr lang="ru-RU" sz="1700" i="1" spc="-20" dirty="0">
                <a:latin typeface="Times New Roman" pitchFamily="18" charset="0"/>
                <a:cs typeface="Times New Roman" pitchFamily="18" charset="0"/>
              </a:rPr>
              <a:t>, </a:t>
            </a:r>
            <a:r>
              <a:rPr lang="ru-RU" sz="1700" spc="-20" dirty="0">
                <a:latin typeface="Times New Roman" pitchFamily="18" charset="0"/>
                <a:cs typeface="Times New Roman" pitchFamily="18" charset="0"/>
              </a:rPr>
              <a:t>между ними. Возможность такой связи позволяет осуществить маршрутизацию</a:t>
            </a:r>
            <a:r>
              <a:rPr lang="ru-RU" sz="1700" i="1" spc="-20" dirty="0">
                <a:latin typeface="Times New Roman" pitchFamily="18" charset="0"/>
                <a:cs typeface="Times New Roman" pitchFamily="18" charset="0"/>
              </a:rPr>
              <a:t> </a:t>
            </a:r>
            <a:r>
              <a:rPr lang="ru-RU" sz="1700" spc="-20" dirty="0">
                <a:latin typeface="Times New Roman" pitchFamily="18" charset="0"/>
                <a:cs typeface="Times New Roman" pitchFamily="18" charset="0"/>
              </a:rPr>
              <a:t>в сети </a:t>
            </a:r>
            <a:r>
              <a:rPr lang="en-US" sz="1700" spc="-20" dirty="0">
                <a:latin typeface="Times New Roman" pitchFamily="18" charset="0"/>
                <a:cs typeface="Times New Roman" pitchFamily="18" charset="0"/>
              </a:rPr>
              <a:t>SDH</a:t>
            </a:r>
            <a:r>
              <a:rPr lang="ru-RU" sz="1700" spc="-20" dirty="0">
                <a:latin typeface="Times New Roman" pitchFamily="18" charset="0"/>
                <a:cs typeface="Times New Roman" pitchFamily="18" charset="0"/>
              </a:rPr>
              <a:t> на уровне виртуальных контейнеров </a:t>
            </a:r>
            <a:r>
              <a:rPr lang="en-US" sz="1700" spc="-20" dirty="0">
                <a:latin typeface="Times New Roman" pitchFamily="18" charset="0"/>
                <a:cs typeface="Times New Roman" pitchFamily="18" charset="0"/>
              </a:rPr>
              <a:t>VC</a:t>
            </a:r>
            <a:r>
              <a:rPr lang="ru-RU" sz="1700" spc="-20" dirty="0">
                <a:latin typeface="Times New Roman" pitchFamily="18" charset="0"/>
                <a:cs typeface="Times New Roman" pitchFamily="18" charset="0"/>
              </a:rPr>
              <a:t>-</a:t>
            </a:r>
            <a:r>
              <a:rPr lang="en-US" sz="1700" spc="-20" dirty="0">
                <a:latin typeface="Times New Roman" pitchFamily="18" charset="0"/>
                <a:cs typeface="Times New Roman" pitchFamily="18" charset="0"/>
              </a:rPr>
              <a:t>n</a:t>
            </a:r>
            <a:r>
              <a:rPr lang="ru-RU" sz="1700" spc="-20" dirty="0">
                <a:latin typeface="Times New Roman" pitchFamily="18" charset="0"/>
                <a:cs typeface="Times New Roman" pitchFamily="18" charset="0"/>
              </a:rPr>
              <a:t>,</a:t>
            </a:r>
            <a:r>
              <a:rPr lang="ru-RU" sz="1700" dirty="0">
                <a:latin typeface="Times New Roman" pitchFamily="18" charset="0"/>
                <a:cs typeface="Times New Roman" pitchFamily="18" charset="0"/>
              </a:rPr>
              <a:t> управляемую сетевым менеджером (управляющей системой) в соответствии с заданной конфигурацией сети.</a:t>
            </a:r>
            <a:endParaRPr lang="ru-RU" sz="1700"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45116130"/>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5674" y="404664"/>
            <a:ext cx="8378774" cy="5940088"/>
          </a:xfrm>
          <a:prstGeom prst="rect">
            <a:avLst/>
          </a:prstGeom>
        </p:spPr>
        <p:txBody>
          <a:bodyPr wrap="square">
            <a:spAutoFit/>
          </a:bodyPr>
          <a:lstStyle/>
          <a:p>
            <a:pPr indent="269875" algn="just">
              <a:lnSpc>
                <a:spcPct val="200000"/>
              </a:lnSpc>
              <a:spcAft>
                <a:spcPts val="0"/>
              </a:spcAft>
            </a:pPr>
            <a:r>
              <a:rPr lang="ru-RU" sz="1900" dirty="0">
                <a:latin typeface="Times New Roman"/>
                <a:ea typeface="Times New Roman"/>
                <a:cs typeface="Times New Roman"/>
              </a:rPr>
              <a:t>Физически возможности внутренней коммутации каналов заложены в самом мультиплексоре </a:t>
            </a:r>
            <a:r>
              <a:rPr lang="en-US" sz="1900" dirty="0">
                <a:latin typeface="Times New Roman"/>
                <a:ea typeface="Times New Roman"/>
                <a:cs typeface="Times New Roman"/>
              </a:rPr>
              <a:t>SDH</a:t>
            </a:r>
            <a:r>
              <a:rPr lang="ru-RU" sz="1900" dirty="0">
                <a:latin typeface="Times New Roman"/>
                <a:ea typeface="Times New Roman"/>
                <a:cs typeface="Times New Roman"/>
              </a:rPr>
              <a:t>, что позволяет судить о нем как о внутреннем</a:t>
            </a:r>
            <a:r>
              <a:rPr lang="ru-RU" sz="1900" i="1" dirty="0">
                <a:latin typeface="Times New Roman"/>
                <a:ea typeface="Times New Roman"/>
                <a:cs typeface="Times New Roman"/>
              </a:rPr>
              <a:t> </a:t>
            </a:r>
            <a:r>
              <a:rPr lang="ru-RU" sz="1900" dirty="0">
                <a:latin typeface="Times New Roman"/>
                <a:ea typeface="Times New Roman"/>
                <a:cs typeface="Times New Roman"/>
              </a:rPr>
              <a:t>или локальном коммутаторе</a:t>
            </a:r>
            <a:r>
              <a:rPr lang="ru-RU" sz="1900" i="1" dirty="0">
                <a:latin typeface="Times New Roman"/>
                <a:ea typeface="Times New Roman"/>
                <a:cs typeface="Times New Roman"/>
              </a:rPr>
              <a:t>. </a:t>
            </a:r>
            <a:r>
              <a:rPr lang="ru-RU" sz="1900" dirty="0">
                <a:latin typeface="Times New Roman"/>
                <a:ea typeface="Times New Roman"/>
                <a:cs typeface="Times New Roman"/>
              </a:rPr>
              <a:t>На рис. </a:t>
            </a:r>
            <a:r>
              <a:rPr lang="ru-RU" sz="1900" dirty="0" smtClean="0">
                <a:latin typeface="Times New Roman"/>
                <a:ea typeface="Times New Roman"/>
                <a:cs typeface="Times New Roman"/>
              </a:rPr>
              <a:t>7.8 </a:t>
            </a:r>
            <a:r>
              <a:rPr lang="ru-RU" sz="1900" dirty="0">
                <a:latin typeface="Times New Roman"/>
                <a:ea typeface="Times New Roman"/>
                <a:cs typeface="Times New Roman"/>
              </a:rPr>
              <a:t>, например, менеджер полезной нагрузки может динамически изменять логическое соответ­ствие между </a:t>
            </a:r>
            <a:r>
              <a:rPr lang="ru-RU" sz="1900" dirty="0" err="1">
                <a:latin typeface="Times New Roman"/>
                <a:ea typeface="Times New Roman"/>
                <a:cs typeface="Times New Roman"/>
              </a:rPr>
              <a:t>трибным</a:t>
            </a:r>
            <a:r>
              <a:rPr lang="ru-RU" sz="1900" dirty="0">
                <a:latin typeface="Times New Roman"/>
                <a:ea typeface="Times New Roman"/>
                <a:cs typeface="Times New Roman"/>
              </a:rPr>
              <a:t> блоком </a:t>
            </a:r>
            <a:r>
              <a:rPr lang="en-US" sz="1900" dirty="0">
                <a:latin typeface="Times New Roman"/>
                <a:ea typeface="Times New Roman"/>
                <a:cs typeface="Times New Roman"/>
              </a:rPr>
              <a:t>TU</a:t>
            </a:r>
            <a:r>
              <a:rPr lang="ru-RU" sz="1900" dirty="0">
                <a:latin typeface="Times New Roman"/>
                <a:ea typeface="Times New Roman"/>
                <a:cs typeface="Times New Roman"/>
              </a:rPr>
              <a:t> и каналом доступа (</a:t>
            </a:r>
            <a:r>
              <a:rPr lang="ru-RU" sz="1900" dirty="0" err="1">
                <a:latin typeface="Times New Roman"/>
                <a:ea typeface="Times New Roman"/>
                <a:cs typeface="Times New Roman"/>
              </a:rPr>
              <a:t>трибным</a:t>
            </a:r>
            <a:r>
              <a:rPr lang="ru-RU" sz="1900" dirty="0">
                <a:latin typeface="Times New Roman"/>
                <a:ea typeface="Times New Roman"/>
                <a:cs typeface="Times New Roman"/>
              </a:rPr>
              <a:t> интерфейсом), что равносильно </a:t>
            </a:r>
            <a:r>
              <a:rPr lang="ru-RU" sz="1900" i="1" dirty="0">
                <a:latin typeface="Times New Roman"/>
                <a:ea typeface="Times New Roman"/>
                <a:cs typeface="Times New Roman"/>
              </a:rPr>
              <a:t>внут­ренней коммутации </a:t>
            </a:r>
            <a:r>
              <a:rPr lang="ru-RU" sz="1900" dirty="0">
                <a:latin typeface="Times New Roman"/>
                <a:ea typeface="Times New Roman"/>
                <a:cs typeface="Times New Roman"/>
              </a:rPr>
              <a:t>каналов. Кроме этого, мультиплексор, как правило, имеет возможность комму­тировать собственные каналы доступа (рис. </a:t>
            </a:r>
            <a:r>
              <a:rPr lang="ru-RU" sz="1900" dirty="0" smtClean="0">
                <a:latin typeface="Times New Roman"/>
                <a:ea typeface="Times New Roman"/>
                <a:cs typeface="Times New Roman"/>
              </a:rPr>
              <a:t>7.9), </a:t>
            </a:r>
            <a:r>
              <a:rPr lang="ru-RU" sz="1900" dirty="0">
                <a:latin typeface="Times New Roman"/>
                <a:ea typeface="Times New Roman"/>
                <a:cs typeface="Times New Roman"/>
              </a:rPr>
              <a:t>что равносильно </a:t>
            </a:r>
            <a:r>
              <a:rPr lang="ru-RU" sz="1900" i="1" dirty="0">
                <a:latin typeface="Times New Roman"/>
                <a:ea typeface="Times New Roman"/>
                <a:cs typeface="Times New Roman"/>
              </a:rPr>
              <a:t>локальной коммутации </a:t>
            </a:r>
            <a:r>
              <a:rPr lang="ru-RU" sz="1900" dirty="0">
                <a:latin typeface="Times New Roman"/>
                <a:ea typeface="Times New Roman"/>
                <a:cs typeface="Times New Roman"/>
              </a:rPr>
              <a:t>каналов. На мультиплексоры, например, можно возложить задачи локаль­ной коммутации на уровне однотипных каналов доступа, то есть задачи, решаемые концентраторами (</a:t>
            </a:r>
            <a:r>
              <a:rPr lang="ru-RU" sz="1900" dirty="0" smtClean="0">
                <a:latin typeface="Times New Roman"/>
                <a:ea typeface="Times New Roman"/>
                <a:cs typeface="Times New Roman"/>
              </a:rPr>
              <a:t>рис.7.9).</a:t>
            </a:r>
            <a:endParaRPr lang="ru-RU" sz="1900" dirty="0">
              <a:effectLst/>
              <a:latin typeface="Arial"/>
              <a:ea typeface="Times New Roman"/>
              <a:cs typeface="Times New Roman"/>
            </a:endParaRPr>
          </a:p>
        </p:txBody>
      </p:sp>
    </p:spTree>
    <p:extLst>
      <p:ext uri="{BB962C8B-B14F-4D97-AF65-F5344CB8AC3E}">
        <p14:creationId xmlns:p14="http://schemas.microsoft.com/office/powerpoint/2010/main" val="1231199096"/>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27584" y="3105835"/>
            <a:ext cx="7560840" cy="369332"/>
          </a:xfrm>
          <a:prstGeom prst="rect">
            <a:avLst/>
          </a:prstGeom>
        </p:spPr>
        <p:txBody>
          <a:bodyPr wrap="square">
            <a:spAutoFit/>
          </a:bodyPr>
          <a:lstStyle/>
          <a:p>
            <a:r>
              <a:rPr lang="ru-RU" dirty="0">
                <a:latin typeface="Times New Roman"/>
                <a:ea typeface="Times New Roman"/>
              </a:rPr>
              <a:t> Рис. </a:t>
            </a:r>
            <a:r>
              <a:rPr lang="ru-RU" dirty="0" smtClean="0">
                <a:latin typeface="Times New Roman"/>
                <a:ea typeface="Times New Roman"/>
              </a:rPr>
              <a:t>7.8. </a:t>
            </a:r>
            <a:r>
              <a:rPr lang="ru-RU" dirty="0">
                <a:latin typeface="Times New Roman"/>
                <a:ea typeface="Times New Roman"/>
              </a:rPr>
              <a:t>Мультиплексор ввода/вывода в режиме внутреннего коммутатора</a:t>
            </a:r>
            <a:endParaRPr lang="ru-RU" dirty="0"/>
          </a:p>
        </p:txBody>
      </p:sp>
      <p:sp>
        <p:nvSpPr>
          <p:cNvPr id="4" name="Прямоугольник 3"/>
          <p:cNvSpPr/>
          <p:nvPr/>
        </p:nvSpPr>
        <p:spPr>
          <a:xfrm>
            <a:off x="827584" y="6375731"/>
            <a:ext cx="7776864" cy="369332"/>
          </a:xfrm>
          <a:prstGeom prst="rect">
            <a:avLst/>
          </a:prstGeom>
        </p:spPr>
        <p:txBody>
          <a:bodyPr wrap="square">
            <a:spAutoFit/>
          </a:bodyPr>
          <a:lstStyle/>
          <a:p>
            <a:r>
              <a:rPr lang="ru-RU" dirty="0">
                <a:latin typeface="Times New Roman"/>
                <a:ea typeface="Times New Roman"/>
              </a:rPr>
              <a:t>Рис. </a:t>
            </a:r>
            <a:r>
              <a:rPr lang="ru-RU" dirty="0" smtClean="0">
                <a:latin typeface="Times New Roman"/>
                <a:ea typeface="Times New Roman"/>
              </a:rPr>
              <a:t>7.9. </a:t>
            </a:r>
            <a:r>
              <a:rPr lang="ru-RU" dirty="0">
                <a:latin typeface="Times New Roman"/>
                <a:ea typeface="Times New Roman"/>
              </a:rPr>
              <a:t>Мультиплексор ввода/вывода в режиме локального коммутатора</a:t>
            </a:r>
            <a:endParaRPr lang="ru-RU" dirty="0"/>
          </a:p>
        </p:txBody>
      </p:sp>
      <p:sp>
        <p:nvSpPr>
          <p:cNvPr id="2" name="Rectangle 2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8600"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2860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grpSp>
        <p:nvGrpSpPr>
          <p:cNvPr id="5" name="Group 1"/>
          <p:cNvGrpSpPr>
            <a:grpSpLocks/>
          </p:cNvGrpSpPr>
          <p:nvPr/>
        </p:nvGrpSpPr>
        <p:grpSpPr bwMode="auto">
          <a:xfrm>
            <a:off x="949324" y="232303"/>
            <a:ext cx="7439099" cy="2692641"/>
            <a:chOff x="2630" y="2602"/>
            <a:chExt cx="7380" cy="2340"/>
          </a:xfrm>
        </p:grpSpPr>
        <p:sp>
          <p:nvSpPr>
            <p:cNvPr id="6" name="Line 22"/>
            <p:cNvSpPr>
              <a:spLocks noChangeShapeType="1"/>
            </p:cNvSpPr>
            <p:nvPr/>
          </p:nvSpPr>
          <p:spPr bwMode="auto">
            <a:xfrm>
              <a:off x="3866" y="2938"/>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Line 21"/>
            <p:cNvSpPr>
              <a:spLocks noChangeShapeType="1"/>
            </p:cNvSpPr>
            <p:nvPr/>
          </p:nvSpPr>
          <p:spPr bwMode="auto">
            <a:xfrm>
              <a:off x="3881" y="3118"/>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Line 20"/>
            <p:cNvSpPr>
              <a:spLocks noChangeShapeType="1"/>
            </p:cNvSpPr>
            <p:nvPr/>
          </p:nvSpPr>
          <p:spPr bwMode="auto">
            <a:xfrm>
              <a:off x="3881" y="3313"/>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Line 19"/>
            <p:cNvSpPr>
              <a:spLocks noChangeShapeType="1"/>
            </p:cNvSpPr>
            <p:nvPr/>
          </p:nvSpPr>
          <p:spPr bwMode="auto">
            <a:xfrm>
              <a:off x="3887" y="4339"/>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Line 18"/>
            <p:cNvSpPr>
              <a:spLocks noChangeShapeType="1"/>
            </p:cNvSpPr>
            <p:nvPr/>
          </p:nvSpPr>
          <p:spPr bwMode="auto">
            <a:xfrm>
              <a:off x="3890" y="4492"/>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Line 17"/>
            <p:cNvSpPr>
              <a:spLocks noChangeShapeType="1"/>
            </p:cNvSpPr>
            <p:nvPr/>
          </p:nvSpPr>
          <p:spPr bwMode="auto">
            <a:xfrm>
              <a:off x="3890" y="4672"/>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Text Box 16"/>
            <p:cNvSpPr txBox="1">
              <a:spLocks noChangeArrowheads="1"/>
            </p:cNvSpPr>
            <p:nvPr/>
          </p:nvSpPr>
          <p:spPr bwMode="auto">
            <a:xfrm>
              <a:off x="2630" y="2602"/>
              <a:ext cx="1260" cy="2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0800" rIns="91440" bIns="1080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ctr"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PDH-</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трибы</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lang="ru-RU" altLang="ru-RU" sz="1200" dirty="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lang="ru-RU" altLang="ru-RU" sz="1200" dirty="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каналы</a:t>
              </a: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доступа</a:t>
              </a: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lang="ru-RU" altLang="ru-RU" sz="1200" dirty="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SDH-</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трибы</a:t>
              </a:r>
              <a:endParaRPr kumimoji="0" lang="en-US" altLang="ru-RU" sz="1800" b="0" i="0" u="none" strike="noStrike" cap="none" normalizeH="0" baseline="0" dirty="0" smtClean="0">
                <a:ln>
                  <a:noFill/>
                </a:ln>
                <a:solidFill>
                  <a:schemeClr val="tx1"/>
                </a:solidFill>
                <a:effectLst/>
                <a:latin typeface="Arial" pitchFamily="34" charset="0"/>
              </a:endParaRPr>
            </a:p>
          </p:txBody>
        </p:sp>
        <p:sp>
          <p:nvSpPr>
            <p:cNvPr id="13" name="Text Box 15"/>
            <p:cNvSpPr txBox="1">
              <a:spLocks noChangeArrowheads="1"/>
            </p:cNvSpPr>
            <p:nvPr/>
          </p:nvSpPr>
          <p:spPr bwMode="auto">
            <a:xfrm>
              <a:off x="4430" y="3505"/>
              <a:ext cx="10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altLang="ru-RU" sz="14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SMUX</a:t>
              </a:r>
              <a:endParaRPr kumimoji="0" lang="en-US" altLang="ru-RU" sz="1800" b="0" i="0" u="none" strike="noStrike" cap="none" normalizeH="0" baseline="0" smtClean="0">
                <a:ln>
                  <a:noFill/>
                </a:ln>
                <a:solidFill>
                  <a:schemeClr val="tx1"/>
                </a:solidFill>
                <a:effectLst/>
                <a:latin typeface="Arial" pitchFamily="34" charset="0"/>
              </a:endParaRPr>
            </a:p>
          </p:txBody>
        </p:sp>
        <p:sp>
          <p:nvSpPr>
            <p:cNvPr id="14" name="Rectangle 14"/>
            <p:cNvSpPr>
              <a:spLocks noChangeArrowheads="1"/>
            </p:cNvSpPr>
            <p:nvPr/>
          </p:nvSpPr>
          <p:spPr bwMode="auto">
            <a:xfrm>
              <a:off x="5066" y="3208"/>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5" name="Rectangle 13"/>
            <p:cNvSpPr>
              <a:spLocks noChangeArrowheads="1"/>
            </p:cNvSpPr>
            <p:nvPr/>
          </p:nvSpPr>
          <p:spPr bwMode="auto">
            <a:xfrm>
              <a:off x="5096" y="4273"/>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6" name="Text Box 12"/>
            <p:cNvSpPr txBox="1">
              <a:spLocks noChangeArrowheads="1"/>
            </p:cNvSpPr>
            <p:nvPr/>
          </p:nvSpPr>
          <p:spPr bwMode="auto">
            <a:xfrm>
              <a:off x="6230" y="3502"/>
              <a:ext cx="378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l"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Оптический агрегатный канал </a:t>
              </a:r>
            </a:p>
            <a:p>
              <a:pPr marL="0" marR="0" lvl="0" indent="269875" algn="l"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приема /  передачи</a:t>
              </a:r>
              <a:endParaRPr kumimoji="0" lang="ru-RU" altLang="ru-RU"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AutoShape 11"/>
            <p:cNvSpPr>
              <a:spLocks noChangeArrowheads="1"/>
            </p:cNvSpPr>
            <p:nvPr/>
          </p:nvSpPr>
          <p:spPr bwMode="auto">
            <a:xfrm rot="5400000">
              <a:off x="4263" y="2835"/>
              <a:ext cx="2211" cy="1932"/>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8" name="Text Box 10"/>
            <p:cNvSpPr txBox="1">
              <a:spLocks noChangeArrowheads="1"/>
            </p:cNvSpPr>
            <p:nvPr/>
          </p:nvSpPr>
          <p:spPr bwMode="auto">
            <a:xfrm>
              <a:off x="4897" y="3464"/>
              <a:ext cx="10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lang="ru-RU" altLang="ru-RU" sz="1100" dirty="0"/>
                <a:t> </a:t>
              </a:r>
              <a:r>
                <a:rPr lang="ru-RU" altLang="ru-RU" sz="1100" dirty="0" smtClean="0"/>
                <a:t> </a:t>
              </a:r>
              <a:r>
                <a:rPr kumimoji="0" lang="en-US" altLang="ru-RU" sz="16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SMUX</a:t>
              </a:r>
              <a:endParaRPr kumimoji="0" lang="en-US"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9" name="Text Box 9"/>
            <p:cNvSpPr txBox="1">
              <a:spLocks noChangeArrowheads="1"/>
            </p:cNvSpPr>
            <p:nvPr/>
          </p:nvSpPr>
          <p:spPr bwMode="auto">
            <a:xfrm>
              <a:off x="4790" y="2782"/>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"запад"</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20" name="Text Box 8"/>
            <p:cNvSpPr txBox="1">
              <a:spLocks noChangeArrowheads="1"/>
            </p:cNvSpPr>
            <p:nvPr/>
          </p:nvSpPr>
          <p:spPr bwMode="auto">
            <a:xfrm>
              <a:off x="4970" y="4402"/>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"восток" </a:t>
              </a:r>
              <a:endParaRPr kumimoji="0" lang="ru-RU" altLang="ru-RU" sz="1800" b="0" i="0" u="none" strike="noStrike" cap="none" normalizeH="0" baseline="0" dirty="0" smtClean="0">
                <a:ln>
                  <a:noFill/>
                </a:ln>
                <a:solidFill>
                  <a:schemeClr val="tx1"/>
                </a:solidFill>
                <a:effectLst/>
                <a:latin typeface="Arial" pitchFamily="34" charset="0"/>
              </a:endParaRPr>
            </a:p>
          </p:txBody>
        </p:sp>
        <p:sp>
          <p:nvSpPr>
            <p:cNvPr id="21" name="Oval 7"/>
            <p:cNvSpPr>
              <a:spLocks noChangeArrowheads="1"/>
            </p:cNvSpPr>
            <p:nvPr/>
          </p:nvSpPr>
          <p:spPr bwMode="auto">
            <a:xfrm>
              <a:off x="5330" y="3142"/>
              <a:ext cx="266" cy="266"/>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2" name="Oval 6"/>
            <p:cNvSpPr>
              <a:spLocks noChangeArrowheads="1"/>
            </p:cNvSpPr>
            <p:nvPr/>
          </p:nvSpPr>
          <p:spPr bwMode="auto">
            <a:xfrm>
              <a:off x="5256" y="4188"/>
              <a:ext cx="266" cy="266"/>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23" name="Freeform 5"/>
            <p:cNvSpPr>
              <a:spLocks/>
            </p:cNvSpPr>
            <p:nvPr/>
          </p:nvSpPr>
          <p:spPr bwMode="auto">
            <a:xfrm>
              <a:off x="4436" y="3198"/>
              <a:ext cx="900" cy="1110"/>
            </a:xfrm>
            <a:custGeom>
              <a:avLst/>
              <a:gdLst>
                <a:gd name="T0" fmla="*/ 900 w 900"/>
                <a:gd name="T1" fmla="*/ 30 h 1110"/>
                <a:gd name="T2" fmla="*/ 720 w 900"/>
                <a:gd name="T3" fmla="*/ 30 h 1110"/>
                <a:gd name="T4" fmla="*/ 360 w 900"/>
                <a:gd name="T5" fmla="*/ 210 h 1110"/>
                <a:gd name="T6" fmla="*/ 180 w 900"/>
                <a:gd name="T7" fmla="*/ 570 h 1110"/>
                <a:gd name="T8" fmla="*/ 180 w 900"/>
                <a:gd name="T9" fmla="*/ 930 h 1110"/>
                <a:gd name="T10" fmla="*/ 0 w 900"/>
                <a:gd name="T11" fmla="*/ 1110 h 1110"/>
              </a:gdLst>
              <a:ahLst/>
              <a:cxnLst>
                <a:cxn ang="0">
                  <a:pos x="T0" y="T1"/>
                </a:cxn>
                <a:cxn ang="0">
                  <a:pos x="T2" y="T3"/>
                </a:cxn>
                <a:cxn ang="0">
                  <a:pos x="T4" y="T5"/>
                </a:cxn>
                <a:cxn ang="0">
                  <a:pos x="T6" y="T7"/>
                </a:cxn>
                <a:cxn ang="0">
                  <a:pos x="T8" y="T9"/>
                </a:cxn>
                <a:cxn ang="0">
                  <a:pos x="T10" y="T11"/>
                </a:cxn>
              </a:cxnLst>
              <a:rect l="0" t="0" r="r" b="b"/>
              <a:pathLst>
                <a:path w="900" h="1110">
                  <a:moveTo>
                    <a:pt x="900" y="30"/>
                  </a:moveTo>
                  <a:cubicBezTo>
                    <a:pt x="855" y="15"/>
                    <a:pt x="810" y="0"/>
                    <a:pt x="720" y="30"/>
                  </a:cubicBezTo>
                  <a:cubicBezTo>
                    <a:pt x="630" y="60"/>
                    <a:pt x="450" y="120"/>
                    <a:pt x="360" y="210"/>
                  </a:cubicBezTo>
                  <a:cubicBezTo>
                    <a:pt x="270" y="300"/>
                    <a:pt x="210" y="450"/>
                    <a:pt x="180" y="570"/>
                  </a:cubicBezTo>
                  <a:cubicBezTo>
                    <a:pt x="150" y="690"/>
                    <a:pt x="210" y="840"/>
                    <a:pt x="180" y="930"/>
                  </a:cubicBezTo>
                  <a:cubicBezTo>
                    <a:pt x="150" y="1020"/>
                    <a:pt x="30" y="1080"/>
                    <a:pt x="0" y="111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 name="Line 4"/>
            <p:cNvSpPr>
              <a:spLocks noChangeShapeType="1"/>
            </p:cNvSpPr>
            <p:nvPr/>
          </p:nvSpPr>
          <p:spPr bwMode="auto">
            <a:xfrm flipH="1" flipV="1">
              <a:off x="4430" y="3142"/>
              <a:ext cx="826" cy="4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Freeform 3"/>
            <p:cNvSpPr>
              <a:spLocks/>
            </p:cNvSpPr>
            <p:nvPr/>
          </p:nvSpPr>
          <p:spPr bwMode="auto">
            <a:xfrm>
              <a:off x="4430" y="3322"/>
              <a:ext cx="900" cy="960"/>
            </a:xfrm>
            <a:custGeom>
              <a:avLst/>
              <a:gdLst>
                <a:gd name="T0" fmla="*/ 900 w 900"/>
                <a:gd name="T1" fmla="*/ 900 h 960"/>
                <a:gd name="T2" fmla="*/ 540 w 900"/>
                <a:gd name="T3" fmla="*/ 900 h 960"/>
                <a:gd name="T4" fmla="*/ 360 w 900"/>
                <a:gd name="T5" fmla="*/ 540 h 960"/>
                <a:gd name="T6" fmla="*/ 180 w 900"/>
                <a:gd name="T7" fmla="*/ 180 h 960"/>
                <a:gd name="T8" fmla="*/ 0 w 900"/>
                <a:gd name="T9" fmla="*/ 0 h 960"/>
              </a:gdLst>
              <a:ahLst/>
              <a:cxnLst>
                <a:cxn ang="0">
                  <a:pos x="T0" y="T1"/>
                </a:cxn>
                <a:cxn ang="0">
                  <a:pos x="T2" y="T3"/>
                </a:cxn>
                <a:cxn ang="0">
                  <a:pos x="T4" y="T5"/>
                </a:cxn>
                <a:cxn ang="0">
                  <a:pos x="T6" y="T7"/>
                </a:cxn>
                <a:cxn ang="0">
                  <a:pos x="T8" y="T9"/>
                </a:cxn>
              </a:cxnLst>
              <a:rect l="0" t="0" r="r" b="b"/>
              <a:pathLst>
                <a:path w="900" h="960">
                  <a:moveTo>
                    <a:pt x="900" y="900"/>
                  </a:moveTo>
                  <a:cubicBezTo>
                    <a:pt x="765" y="930"/>
                    <a:pt x="630" y="960"/>
                    <a:pt x="540" y="900"/>
                  </a:cubicBezTo>
                  <a:cubicBezTo>
                    <a:pt x="450" y="840"/>
                    <a:pt x="420" y="660"/>
                    <a:pt x="360" y="540"/>
                  </a:cubicBezTo>
                  <a:cubicBezTo>
                    <a:pt x="300" y="420"/>
                    <a:pt x="240" y="270"/>
                    <a:pt x="180" y="180"/>
                  </a:cubicBezTo>
                  <a:cubicBezTo>
                    <a:pt x="120" y="90"/>
                    <a:pt x="30" y="30"/>
                    <a:pt x="0" y="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 name="Line 2"/>
            <p:cNvSpPr>
              <a:spLocks noChangeShapeType="1"/>
            </p:cNvSpPr>
            <p:nvPr/>
          </p:nvSpPr>
          <p:spPr bwMode="auto">
            <a:xfrm flipH="1">
              <a:off x="4391" y="4222"/>
              <a:ext cx="939" cy="26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27" name="Rectangle 3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8600"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2860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28" name="Rectangle 50"/>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8600"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2860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grpSp>
        <p:nvGrpSpPr>
          <p:cNvPr id="29" name="Group 31"/>
          <p:cNvGrpSpPr>
            <a:grpSpLocks/>
          </p:cNvGrpSpPr>
          <p:nvPr/>
        </p:nvGrpSpPr>
        <p:grpSpPr bwMode="auto">
          <a:xfrm>
            <a:off x="1115616" y="3573016"/>
            <a:ext cx="7006692" cy="2520280"/>
            <a:chOff x="2931" y="5596"/>
            <a:chExt cx="7383" cy="2340"/>
          </a:xfrm>
        </p:grpSpPr>
        <p:sp>
          <p:nvSpPr>
            <p:cNvPr id="30" name="Line 49"/>
            <p:cNvSpPr>
              <a:spLocks noChangeShapeType="1"/>
            </p:cNvSpPr>
            <p:nvPr/>
          </p:nvSpPr>
          <p:spPr bwMode="auto">
            <a:xfrm>
              <a:off x="4170" y="600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Line 48"/>
            <p:cNvSpPr>
              <a:spLocks noChangeShapeType="1"/>
            </p:cNvSpPr>
            <p:nvPr/>
          </p:nvSpPr>
          <p:spPr bwMode="auto">
            <a:xfrm>
              <a:off x="4185" y="618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72" name="Line 47"/>
            <p:cNvSpPr>
              <a:spLocks noChangeShapeType="1"/>
            </p:cNvSpPr>
            <p:nvPr/>
          </p:nvSpPr>
          <p:spPr bwMode="auto">
            <a:xfrm>
              <a:off x="4185" y="6379"/>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73" name="Line 46"/>
            <p:cNvSpPr>
              <a:spLocks noChangeShapeType="1"/>
            </p:cNvSpPr>
            <p:nvPr/>
          </p:nvSpPr>
          <p:spPr bwMode="auto">
            <a:xfrm>
              <a:off x="4207" y="7271"/>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76" name="Line 45"/>
            <p:cNvSpPr>
              <a:spLocks noChangeShapeType="1"/>
            </p:cNvSpPr>
            <p:nvPr/>
          </p:nvSpPr>
          <p:spPr bwMode="auto">
            <a:xfrm>
              <a:off x="4200" y="746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77" name="Line 44"/>
            <p:cNvSpPr>
              <a:spLocks noChangeShapeType="1"/>
            </p:cNvSpPr>
            <p:nvPr/>
          </p:nvSpPr>
          <p:spPr bwMode="auto">
            <a:xfrm>
              <a:off x="4200" y="768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78" name="Text Box 43"/>
            <p:cNvSpPr txBox="1">
              <a:spLocks noChangeArrowheads="1"/>
            </p:cNvSpPr>
            <p:nvPr/>
          </p:nvSpPr>
          <p:spPr bwMode="auto">
            <a:xfrm>
              <a:off x="2931" y="5596"/>
              <a:ext cx="1260" cy="23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10800" rIns="91440" bIns="1080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ctr"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PDH-</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трибы</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lang="ru-RU" altLang="ru-RU" sz="1200" dirty="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каналы</a:t>
              </a: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доступа</a:t>
              </a: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endParaRPr lang="ru-RU" altLang="ru-RU" sz="1200" dirty="0">
                <a:ea typeface="Times New Roman" pitchFamily="18" charset="0"/>
                <a:cs typeface="Times New Roman" pitchFamily="18"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SDH-</a:t>
              </a:r>
              <a:endParaRPr kumimoji="0" lang="en-US" altLang="ru-RU" sz="1100" b="0" i="0" u="none" strike="noStrike" cap="none" normalizeH="0" baseline="0" dirty="0" smtClean="0">
                <a:ln>
                  <a:noFill/>
                </a:ln>
                <a:solidFill>
                  <a:schemeClr val="tx1"/>
                </a:solidFill>
                <a:effectLst/>
                <a:latin typeface="Arial" pitchFamily="34" charset="0"/>
              </a:endParaRPr>
            </a:p>
            <a:p>
              <a:pPr marL="0" marR="0" lvl="0" indent="269875" algn="ctr"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err="1" smtClean="0">
                  <a:ln>
                    <a:noFill/>
                  </a:ln>
                  <a:solidFill>
                    <a:schemeClr val="tx1"/>
                  </a:solidFill>
                  <a:effectLst/>
                  <a:latin typeface="Arial" pitchFamily="34" charset="0"/>
                  <a:ea typeface="Times New Roman" pitchFamily="18" charset="0"/>
                  <a:cs typeface="Times New Roman" pitchFamily="18" charset="0"/>
                </a:rPr>
                <a:t>трибы</a:t>
              </a:r>
              <a:endParaRPr kumimoji="0" lang="en-US" altLang="ru-RU" sz="1800" b="0" i="0" u="none" strike="noStrike" cap="none" normalizeH="0" baseline="0" dirty="0" smtClean="0">
                <a:ln>
                  <a:noFill/>
                </a:ln>
                <a:solidFill>
                  <a:schemeClr val="tx1"/>
                </a:solidFill>
                <a:effectLst/>
                <a:latin typeface="Arial" pitchFamily="34" charset="0"/>
              </a:endParaRPr>
            </a:p>
          </p:txBody>
        </p:sp>
        <p:sp>
          <p:nvSpPr>
            <p:cNvPr id="3079" name="Rectangle 42"/>
            <p:cNvSpPr>
              <a:spLocks noChangeArrowheads="1"/>
            </p:cNvSpPr>
            <p:nvPr/>
          </p:nvSpPr>
          <p:spPr bwMode="auto">
            <a:xfrm>
              <a:off x="5370" y="6118"/>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080" name="Rectangle 41"/>
            <p:cNvSpPr>
              <a:spLocks noChangeArrowheads="1"/>
            </p:cNvSpPr>
            <p:nvPr/>
          </p:nvSpPr>
          <p:spPr bwMode="auto">
            <a:xfrm>
              <a:off x="5400" y="7183"/>
              <a:ext cx="468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081" name="Text Box 40"/>
            <p:cNvSpPr txBox="1">
              <a:spLocks noChangeArrowheads="1"/>
            </p:cNvSpPr>
            <p:nvPr/>
          </p:nvSpPr>
          <p:spPr bwMode="auto">
            <a:xfrm>
              <a:off x="6534" y="6413"/>
              <a:ext cx="378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Оптический  агрегатный канал</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приема / передачи</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082" name="AutoShape 39"/>
            <p:cNvSpPr>
              <a:spLocks noChangeArrowheads="1"/>
            </p:cNvSpPr>
            <p:nvPr/>
          </p:nvSpPr>
          <p:spPr bwMode="auto">
            <a:xfrm rot="5400000">
              <a:off x="4594" y="5784"/>
              <a:ext cx="2211" cy="1932"/>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083" name="Text Box 38"/>
            <p:cNvSpPr txBox="1">
              <a:spLocks noChangeArrowheads="1"/>
            </p:cNvSpPr>
            <p:nvPr/>
          </p:nvSpPr>
          <p:spPr bwMode="auto">
            <a:xfrm>
              <a:off x="5349" y="6298"/>
              <a:ext cx="10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n-US" altLang="ru-RU" sz="16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SMUX</a:t>
              </a:r>
              <a:endParaRPr kumimoji="0" lang="en-US"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084" name="Text Box 37"/>
            <p:cNvSpPr txBox="1">
              <a:spLocks noChangeArrowheads="1"/>
            </p:cNvSpPr>
            <p:nvPr/>
          </p:nvSpPr>
          <p:spPr bwMode="auto">
            <a:xfrm>
              <a:off x="5138" y="5710"/>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"запад"</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3085" name="Text Box 36"/>
            <p:cNvSpPr txBox="1">
              <a:spLocks noChangeArrowheads="1"/>
            </p:cNvSpPr>
            <p:nvPr/>
          </p:nvSpPr>
          <p:spPr bwMode="auto">
            <a:xfrm>
              <a:off x="5243" y="7394"/>
              <a:ext cx="19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"восток"</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3086" name="Freeform 35"/>
            <p:cNvSpPr>
              <a:spLocks/>
            </p:cNvSpPr>
            <p:nvPr/>
          </p:nvSpPr>
          <p:spPr bwMode="auto">
            <a:xfrm>
              <a:off x="4770" y="5974"/>
              <a:ext cx="420" cy="240"/>
            </a:xfrm>
            <a:custGeom>
              <a:avLst/>
              <a:gdLst>
                <a:gd name="T0" fmla="*/ 0 w 420"/>
                <a:gd name="T1" fmla="*/ 30 h 240"/>
                <a:gd name="T2" fmla="*/ 360 w 420"/>
                <a:gd name="T3" fmla="*/ 30 h 240"/>
                <a:gd name="T4" fmla="*/ 360 w 420"/>
                <a:gd name="T5" fmla="*/ 210 h 240"/>
                <a:gd name="T6" fmla="*/ 0 w 420"/>
                <a:gd name="T7" fmla="*/ 210 h 240"/>
              </a:gdLst>
              <a:ahLst/>
              <a:cxnLst>
                <a:cxn ang="0">
                  <a:pos x="T0" y="T1"/>
                </a:cxn>
                <a:cxn ang="0">
                  <a:pos x="T2" y="T3"/>
                </a:cxn>
                <a:cxn ang="0">
                  <a:pos x="T4" y="T5"/>
                </a:cxn>
                <a:cxn ang="0">
                  <a:pos x="T6" y="T7"/>
                </a:cxn>
              </a:cxnLst>
              <a:rect l="0" t="0" r="r" b="b"/>
              <a:pathLst>
                <a:path w="420" h="240">
                  <a:moveTo>
                    <a:pt x="0" y="30"/>
                  </a:moveTo>
                  <a:cubicBezTo>
                    <a:pt x="150" y="15"/>
                    <a:pt x="300" y="0"/>
                    <a:pt x="360" y="30"/>
                  </a:cubicBezTo>
                  <a:cubicBezTo>
                    <a:pt x="420" y="60"/>
                    <a:pt x="420" y="180"/>
                    <a:pt x="360" y="210"/>
                  </a:cubicBezTo>
                  <a:cubicBezTo>
                    <a:pt x="300" y="240"/>
                    <a:pt x="60" y="210"/>
                    <a:pt x="0" y="21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87" name="Line 34"/>
            <p:cNvSpPr>
              <a:spLocks noChangeShapeType="1"/>
            </p:cNvSpPr>
            <p:nvPr/>
          </p:nvSpPr>
          <p:spPr bwMode="auto">
            <a:xfrm>
              <a:off x="4213" y="7057"/>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88" name="Freeform 33"/>
            <p:cNvSpPr>
              <a:spLocks/>
            </p:cNvSpPr>
            <p:nvPr/>
          </p:nvSpPr>
          <p:spPr bwMode="auto">
            <a:xfrm>
              <a:off x="4734" y="6381"/>
              <a:ext cx="611" cy="1303"/>
            </a:xfrm>
            <a:custGeom>
              <a:avLst/>
              <a:gdLst>
                <a:gd name="T0" fmla="*/ 0 w 611"/>
                <a:gd name="T1" fmla="*/ 7 h 1303"/>
                <a:gd name="T2" fmla="*/ 176 w 611"/>
                <a:gd name="T3" fmla="*/ 13 h 1303"/>
                <a:gd name="T4" fmla="*/ 386 w 611"/>
                <a:gd name="T5" fmla="*/ 83 h 1303"/>
                <a:gd name="T6" fmla="*/ 516 w 611"/>
                <a:gd name="T7" fmla="*/ 233 h 1303"/>
                <a:gd name="T8" fmla="*/ 596 w 611"/>
                <a:gd name="T9" fmla="*/ 433 h 1303"/>
                <a:gd name="T10" fmla="*/ 596 w 611"/>
                <a:gd name="T11" fmla="*/ 693 h 1303"/>
                <a:gd name="T12" fmla="*/ 506 w 611"/>
                <a:gd name="T13" fmla="*/ 923 h 1303"/>
                <a:gd name="T14" fmla="*/ 296 w 611"/>
                <a:gd name="T15" fmla="*/ 1143 h 1303"/>
                <a:gd name="T16" fmla="*/ 6 w 611"/>
                <a:gd name="T17" fmla="*/ 1303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1303">
                  <a:moveTo>
                    <a:pt x="0" y="7"/>
                  </a:moveTo>
                  <a:cubicBezTo>
                    <a:pt x="56" y="3"/>
                    <a:pt x="112" y="0"/>
                    <a:pt x="176" y="13"/>
                  </a:cubicBezTo>
                  <a:cubicBezTo>
                    <a:pt x="240" y="26"/>
                    <a:pt x="329" y="46"/>
                    <a:pt x="386" y="83"/>
                  </a:cubicBezTo>
                  <a:cubicBezTo>
                    <a:pt x="443" y="120"/>
                    <a:pt x="481" y="175"/>
                    <a:pt x="516" y="233"/>
                  </a:cubicBezTo>
                  <a:cubicBezTo>
                    <a:pt x="551" y="291"/>
                    <a:pt x="583" y="356"/>
                    <a:pt x="596" y="433"/>
                  </a:cubicBezTo>
                  <a:cubicBezTo>
                    <a:pt x="609" y="510"/>
                    <a:pt x="611" y="611"/>
                    <a:pt x="596" y="693"/>
                  </a:cubicBezTo>
                  <a:cubicBezTo>
                    <a:pt x="581" y="775"/>
                    <a:pt x="556" y="848"/>
                    <a:pt x="506" y="923"/>
                  </a:cubicBezTo>
                  <a:cubicBezTo>
                    <a:pt x="456" y="998"/>
                    <a:pt x="379" y="1080"/>
                    <a:pt x="296" y="1143"/>
                  </a:cubicBezTo>
                  <a:cubicBezTo>
                    <a:pt x="213" y="1206"/>
                    <a:pt x="54" y="1276"/>
                    <a:pt x="6" y="1303"/>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89" name="Freeform 32"/>
            <p:cNvSpPr>
              <a:spLocks/>
            </p:cNvSpPr>
            <p:nvPr/>
          </p:nvSpPr>
          <p:spPr bwMode="auto">
            <a:xfrm>
              <a:off x="4734" y="7051"/>
              <a:ext cx="344" cy="409"/>
            </a:xfrm>
            <a:custGeom>
              <a:avLst/>
              <a:gdLst>
                <a:gd name="T0" fmla="*/ 0 w 344"/>
                <a:gd name="T1" fmla="*/ 3 h 319"/>
                <a:gd name="T2" fmla="*/ 180 w 344"/>
                <a:gd name="T3" fmla="*/ 3 h 319"/>
                <a:gd name="T4" fmla="*/ 276 w 344"/>
                <a:gd name="T5" fmla="*/ 19 h 319"/>
                <a:gd name="T6" fmla="*/ 326 w 344"/>
                <a:gd name="T7" fmla="*/ 89 h 319"/>
                <a:gd name="T8" fmla="*/ 336 w 344"/>
                <a:gd name="T9" fmla="*/ 179 h 319"/>
                <a:gd name="T10" fmla="*/ 276 w 344"/>
                <a:gd name="T11" fmla="*/ 259 h 319"/>
                <a:gd name="T12" fmla="*/ 166 w 344"/>
                <a:gd name="T13" fmla="*/ 299 h 319"/>
                <a:gd name="T14" fmla="*/ 6 w 344"/>
                <a:gd name="T15" fmla="*/ 319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319">
                  <a:moveTo>
                    <a:pt x="0" y="3"/>
                  </a:moveTo>
                  <a:cubicBezTo>
                    <a:pt x="67" y="1"/>
                    <a:pt x="134" y="0"/>
                    <a:pt x="180" y="3"/>
                  </a:cubicBezTo>
                  <a:cubicBezTo>
                    <a:pt x="226" y="6"/>
                    <a:pt x="252" y="5"/>
                    <a:pt x="276" y="19"/>
                  </a:cubicBezTo>
                  <a:cubicBezTo>
                    <a:pt x="300" y="33"/>
                    <a:pt x="316" y="62"/>
                    <a:pt x="326" y="89"/>
                  </a:cubicBezTo>
                  <a:cubicBezTo>
                    <a:pt x="336" y="116"/>
                    <a:pt x="344" y="151"/>
                    <a:pt x="336" y="179"/>
                  </a:cubicBezTo>
                  <a:cubicBezTo>
                    <a:pt x="328" y="207"/>
                    <a:pt x="304" y="239"/>
                    <a:pt x="276" y="259"/>
                  </a:cubicBezTo>
                  <a:cubicBezTo>
                    <a:pt x="248" y="279"/>
                    <a:pt x="211" y="289"/>
                    <a:pt x="166" y="299"/>
                  </a:cubicBezTo>
                  <a:cubicBezTo>
                    <a:pt x="121" y="309"/>
                    <a:pt x="36" y="316"/>
                    <a:pt x="6" y="31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3090" name="Rectangle 56"/>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28600"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2860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153866478"/>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5898" y="137532"/>
            <a:ext cx="8568952" cy="6716326"/>
          </a:xfrm>
          <a:prstGeom prst="rect">
            <a:avLst/>
          </a:prstGeom>
        </p:spPr>
        <p:txBody>
          <a:bodyPr wrap="square">
            <a:spAutoFit/>
          </a:bodyPr>
          <a:lstStyle/>
          <a:p>
            <a:pPr indent="269875" algn="just">
              <a:lnSpc>
                <a:spcPct val="150000"/>
              </a:lnSpc>
              <a:spcAft>
                <a:spcPts val="0"/>
              </a:spcAft>
            </a:pPr>
            <a:r>
              <a:rPr lang="ru-RU" sz="1700" dirty="0">
                <a:latin typeface="Times New Roman" panose="02020603050405020304" pitchFamily="18" charset="0"/>
                <a:ea typeface="Times New Roman"/>
                <a:cs typeface="Times New Roman" panose="02020603050405020304" pitchFamily="18" charset="0"/>
              </a:rPr>
              <a:t>Все это свидетельствует о возможности распределенного управления процессом коммутации в узлах </a:t>
            </a:r>
            <a:r>
              <a:rPr lang="ru-RU" sz="1700" spc="-20" dirty="0">
                <a:latin typeface="Times New Roman" panose="02020603050405020304" pitchFamily="18" charset="0"/>
                <a:ea typeface="Times New Roman"/>
                <a:cs typeface="Times New Roman" panose="02020603050405020304" pitchFamily="18" charset="0"/>
              </a:rPr>
              <a:t>сети </a:t>
            </a:r>
            <a:r>
              <a:rPr lang="en-US" sz="1700" spc="-20" dirty="0">
                <a:latin typeface="Times New Roman" panose="02020603050405020304" pitchFamily="18" charset="0"/>
                <a:ea typeface="Times New Roman"/>
                <a:cs typeface="Times New Roman" panose="02020603050405020304" pitchFamily="18" charset="0"/>
              </a:rPr>
              <a:t>SDH</a:t>
            </a:r>
            <a:r>
              <a:rPr lang="ru-RU" sz="1700" spc="-20" dirty="0">
                <a:latin typeface="Times New Roman" panose="02020603050405020304" pitchFamily="18" charset="0"/>
                <a:ea typeface="Times New Roman"/>
                <a:cs typeface="Times New Roman" panose="02020603050405020304" pitchFamily="18" charset="0"/>
              </a:rPr>
              <a:t>. Однако эти возможности в большинстве своем ограничены как по числу коммутируемых </a:t>
            </a:r>
            <a:r>
              <a:rPr lang="ru-RU" sz="1700" spc="-15" dirty="0">
                <a:latin typeface="Times New Roman" panose="02020603050405020304" pitchFamily="18" charset="0"/>
                <a:ea typeface="Times New Roman"/>
                <a:cs typeface="Times New Roman" panose="02020603050405020304" pitchFamily="18" charset="0"/>
              </a:rPr>
              <a:t>каналов, так и по типу виртуальных контейнеров </a:t>
            </a:r>
            <a:r>
              <a:rPr lang="en-US" sz="1700" spc="-15" dirty="0">
                <a:latin typeface="Times New Roman" panose="02020603050405020304" pitchFamily="18" charset="0"/>
                <a:ea typeface="Times New Roman"/>
                <a:cs typeface="Times New Roman" panose="02020603050405020304" pitchFamily="18" charset="0"/>
              </a:rPr>
              <a:t>VC</a:t>
            </a:r>
            <a:r>
              <a:rPr lang="ru-RU" sz="1700" spc="-15" dirty="0">
                <a:latin typeface="Times New Roman" panose="02020603050405020304" pitchFamily="18" charset="0"/>
                <a:ea typeface="Times New Roman"/>
                <a:cs typeface="Times New Roman" panose="02020603050405020304" pitchFamily="18" charset="0"/>
              </a:rPr>
              <a:t>, доступных для коммутации. Поэтому в общем </a:t>
            </a:r>
            <a:r>
              <a:rPr lang="ru-RU" sz="1700" spc="-35" dirty="0">
                <a:latin typeface="Times New Roman" panose="02020603050405020304" pitchFamily="18" charset="0"/>
                <a:ea typeface="Times New Roman"/>
                <a:cs typeface="Times New Roman" panose="02020603050405020304" pitchFamily="18" charset="0"/>
              </a:rPr>
              <a:t>случае приходится использовать </a:t>
            </a:r>
            <a:r>
              <a:rPr lang="ru-RU" sz="1700" i="1" spc="-35" dirty="0">
                <a:latin typeface="Times New Roman" panose="02020603050405020304" pitchFamily="18" charset="0"/>
                <a:ea typeface="Times New Roman"/>
                <a:cs typeface="Times New Roman" panose="02020603050405020304" pitchFamily="18" charset="0"/>
              </a:rPr>
              <a:t>специально разработанные синхронные коммутаторы </a:t>
            </a:r>
            <a:r>
              <a:rPr lang="ru-RU" sz="1700" spc="-35" dirty="0">
                <a:latin typeface="Times New Roman" panose="02020603050405020304" pitchFamily="18" charset="0"/>
                <a:ea typeface="Times New Roman"/>
                <a:cs typeface="Times New Roman" panose="02020603050405020304" pitchFamily="18" charset="0"/>
              </a:rPr>
              <a:t>(</a:t>
            </a:r>
            <a:r>
              <a:rPr lang="en-US" sz="1700" spc="-35" dirty="0">
                <a:latin typeface="Times New Roman" panose="02020603050405020304" pitchFamily="18" charset="0"/>
                <a:ea typeface="Times New Roman"/>
                <a:cs typeface="Times New Roman" panose="02020603050405020304" pitchFamily="18" charset="0"/>
              </a:rPr>
              <a:t>SDXC</a:t>
            </a:r>
            <a:r>
              <a:rPr lang="ru-RU" sz="1700" spc="-35" dirty="0">
                <a:latin typeface="Times New Roman" panose="02020603050405020304" pitchFamily="18" charset="0"/>
                <a:ea typeface="Times New Roman"/>
                <a:cs typeface="Times New Roman" panose="02020603050405020304" pitchFamily="18" charset="0"/>
              </a:rPr>
              <a:t>), </a:t>
            </a:r>
            <a:r>
              <a:rPr lang="ru-RU" sz="1700" spc="-25" dirty="0">
                <a:latin typeface="Times New Roman" panose="02020603050405020304" pitchFamily="18" charset="0"/>
                <a:ea typeface="Times New Roman"/>
                <a:cs typeface="Times New Roman" panose="02020603050405020304" pitchFamily="18" charset="0"/>
              </a:rPr>
              <a:t>осуществляющие не только локальную, но и общую или </a:t>
            </a:r>
            <a:r>
              <a:rPr lang="ru-RU" sz="1700" i="1" spc="-25" dirty="0">
                <a:latin typeface="Times New Roman" panose="02020603050405020304" pitchFamily="18" charset="0"/>
                <a:ea typeface="Times New Roman"/>
                <a:cs typeface="Times New Roman" panose="02020603050405020304" pitchFamily="18" charset="0"/>
              </a:rPr>
              <a:t>проходную </a:t>
            </a:r>
            <a:r>
              <a:rPr lang="ru-RU" sz="1700" spc="-25" dirty="0">
                <a:latin typeface="Times New Roman" panose="02020603050405020304" pitchFamily="18" charset="0"/>
                <a:ea typeface="Times New Roman"/>
                <a:cs typeface="Times New Roman" panose="02020603050405020304" pitchFamily="18" charset="0"/>
              </a:rPr>
              <a:t>(сквозную) </a:t>
            </a:r>
            <a:r>
              <a:rPr lang="ru-RU" sz="1700" i="1" spc="-25" dirty="0">
                <a:latin typeface="Times New Roman" panose="02020603050405020304" pitchFamily="18" charset="0"/>
                <a:ea typeface="Times New Roman"/>
                <a:cs typeface="Times New Roman" panose="02020603050405020304" pitchFamily="18" charset="0"/>
              </a:rPr>
              <a:t>коммутацию </a:t>
            </a:r>
            <a:r>
              <a:rPr lang="ru-RU" sz="1700" spc="-25" dirty="0">
                <a:latin typeface="Times New Roman" panose="02020603050405020304" pitchFamily="18" charset="0"/>
                <a:ea typeface="Times New Roman"/>
                <a:cs typeface="Times New Roman" panose="02020603050405020304" pitchFamily="18" charset="0"/>
              </a:rPr>
              <a:t>высо­</a:t>
            </a:r>
            <a:r>
              <a:rPr lang="ru-RU" sz="1700" spc="-10" dirty="0">
                <a:latin typeface="Times New Roman" panose="02020603050405020304" pitchFamily="18" charset="0"/>
                <a:ea typeface="Times New Roman"/>
                <a:cs typeface="Times New Roman" panose="02020603050405020304" pitchFamily="18" charset="0"/>
              </a:rPr>
              <a:t>коскоростных потоков (34 Мбит/с и выше) и синхронных транспортных модулей </a:t>
            </a:r>
            <a:r>
              <a:rPr lang="en-US" sz="1700" spc="-10" dirty="0">
                <a:latin typeface="Times New Roman" panose="02020603050405020304" pitchFamily="18" charset="0"/>
                <a:ea typeface="Times New Roman"/>
                <a:cs typeface="Times New Roman" panose="02020603050405020304" pitchFamily="18" charset="0"/>
              </a:rPr>
              <a:t>STM</a:t>
            </a:r>
            <a:r>
              <a:rPr lang="ru-RU" sz="1700" spc="-10" dirty="0">
                <a:latin typeface="Times New Roman" panose="02020603050405020304" pitchFamily="18" charset="0"/>
                <a:ea typeface="Times New Roman"/>
                <a:cs typeface="Times New Roman" panose="02020603050405020304" pitchFamily="18" charset="0"/>
              </a:rPr>
              <a:t>-</a:t>
            </a:r>
            <a:r>
              <a:rPr lang="en-US" sz="1700" spc="-10" dirty="0">
                <a:latin typeface="Times New Roman" panose="02020603050405020304" pitchFamily="18" charset="0"/>
                <a:ea typeface="Times New Roman"/>
                <a:cs typeface="Times New Roman" panose="02020603050405020304" pitchFamily="18" charset="0"/>
              </a:rPr>
              <a:t>N</a:t>
            </a:r>
            <a:r>
              <a:rPr lang="ru-RU" sz="1700" spc="-10" dirty="0">
                <a:latin typeface="Times New Roman" panose="02020603050405020304" pitchFamily="18" charset="0"/>
                <a:ea typeface="Times New Roman"/>
                <a:cs typeface="Times New Roman" panose="02020603050405020304" pitchFamily="18" charset="0"/>
              </a:rPr>
              <a:t>.</a:t>
            </a:r>
            <a:endParaRPr lang="ru-RU" sz="1700" dirty="0">
              <a:latin typeface="Times New Roman" panose="02020603050405020304" pitchFamily="18" charset="0"/>
              <a:ea typeface="Times New Roman"/>
              <a:cs typeface="Times New Roman" panose="02020603050405020304" pitchFamily="18" charset="0"/>
            </a:endParaRPr>
          </a:p>
          <a:p>
            <a:pPr indent="269875" algn="just">
              <a:lnSpc>
                <a:spcPct val="150000"/>
              </a:lnSpc>
              <a:spcAft>
                <a:spcPts val="0"/>
              </a:spcAft>
            </a:pPr>
            <a:r>
              <a:rPr lang="ru-RU" sz="1700" spc="-35" dirty="0">
                <a:latin typeface="Times New Roman" panose="02020603050405020304" pitchFamily="18" charset="0"/>
                <a:ea typeface="Times New Roman"/>
                <a:cs typeface="Times New Roman" panose="02020603050405020304" pitchFamily="18" charset="0"/>
              </a:rPr>
              <a:t>Важной особенностью таких коммутаторов является отсутствие блокировки других каналов при </a:t>
            </a:r>
            <a:r>
              <a:rPr lang="ru-RU" sz="1700" spc="-10" dirty="0">
                <a:latin typeface="Times New Roman" panose="02020603050405020304" pitchFamily="18" charset="0"/>
                <a:ea typeface="Times New Roman"/>
                <a:cs typeface="Times New Roman" panose="02020603050405020304" pitchFamily="18" charset="0"/>
              </a:rPr>
              <a:t>коммутации, когда коммутация одних групп </a:t>
            </a:r>
            <a:r>
              <a:rPr lang="en-US" sz="1700" spc="-10" dirty="0">
                <a:latin typeface="Times New Roman" panose="02020603050405020304" pitchFamily="18" charset="0"/>
                <a:ea typeface="Times New Roman"/>
                <a:cs typeface="Times New Roman" panose="02020603050405020304" pitchFamily="18" charset="0"/>
              </a:rPr>
              <a:t>TU</a:t>
            </a:r>
            <a:r>
              <a:rPr lang="ru-RU" sz="1700" spc="-10" dirty="0">
                <a:latin typeface="Times New Roman" panose="02020603050405020304" pitchFamily="18" charset="0"/>
                <a:ea typeface="Times New Roman"/>
                <a:cs typeface="Times New Roman" panose="02020603050405020304" pitchFamily="18" charset="0"/>
              </a:rPr>
              <a:t> не накладывает ограничений на процесс обработки </a:t>
            </a:r>
            <a:r>
              <a:rPr lang="ru-RU" sz="1700" spc="-20" dirty="0">
                <a:latin typeface="Times New Roman" panose="02020603050405020304" pitchFamily="18" charset="0"/>
                <a:ea typeface="Times New Roman"/>
                <a:cs typeface="Times New Roman" panose="02020603050405020304" pitchFamily="18" charset="0"/>
              </a:rPr>
              <a:t>других групп </a:t>
            </a:r>
            <a:r>
              <a:rPr lang="en-US" sz="1700" spc="-20" dirty="0">
                <a:latin typeface="Times New Roman" panose="02020603050405020304" pitchFamily="18" charset="0"/>
                <a:ea typeface="Times New Roman"/>
                <a:cs typeface="Times New Roman" panose="02020603050405020304" pitchFamily="18" charset="0"/>
              </a:rPr>
              <a:t>TU</a:t>
            </a:r>
            <a:r>
              <a:rPr lang="ru-RU" sz="1700" spc="-20" dirty="0">
                <a:latin typeface="Times New Roman" panose="02020603050405020304" pitchFamily="18" charset="0"/>
                <a:ea typeface="Times New Roman"/>
                <a:cs typeface="Times New Roman" panose="02020603050405020304" pitchFamily="18" charset="0"/>
              </a:rPr>
              <a:t>. Такая коммутация называется </a:t>
            </a:r>
            <a:r>
              <a:rPr lang="ru-RU" sz="1700" i="1" spc="-20" dirty="0">
                <a:latin typeface="Times New Roman" panose="02020603050405020304" pitchFamily="18" charset="0"/>
                <a:ea typeface="Times New Roman"/>
                <a:cs typeface="Times New Roman" panose="02020603050405020304" pitchFamily="18" charset="0"/>
              </a:rPr>
              <a:t>неблокирующей.</a:t>
            </a:r>
            <a:endParaRPr lang="ru-RU" sz="1700" dirty="0">
              <a:latin typeface="Times New Roman" panose="02020603050405020304" pitchFamily="18" charset="0"/>
              <a:ea typeface="Times New Roman"/>
              <a:cs typeface="Times New Roman" panose="02020603050405020304" pitchFamily="18" charset="0"/>
            </a:endParaRPr>
          </a:p>
          <a:p>
            <a:pPr indent="269875" algn="just">
              <a:lnSpc>
                <a:spcPct val="150000"/>
              </a:lnSpc>
              <a:spcAft>
                <a:spcPts val="0"/>
              </a:spcAft>
            </a:pPr>
            <a:r>
              <a:rPr lang="ru-RU" sz="1700" spc="-40" dirty="0">
                <a:latin typeface="Times New Roman" panose="02020603050405020304" pitchFamily="18" charset="0"/>
                <a:ea typeface="Times New Roman"/>
                <a:cs typeface="Times New Roman" panose="02020603050405020304" pitchFamily="18" charset="0"/>
              </a:rPr>
              <a:t>Существуют несколько типов коммутаторов </a:t>
            </a:r>
            <a:r>
              <a:rPr lang="en-US" sz="1700" spc="-40" dirty="0">
                <a:latin typeface="Times New Roman" panose="02020603050405020304" pitchFamily="18" charset="0"/>
                <a:ea typeface="Times New Roman"/>
                <a:cs typeface="Times New Roman" panose="02020603050405020304" pitchFamily="18" charset="0"/>
              </a:rPr>
              <a:t>SDXC</a:t>
            </a:r>
            <a:r>
              <a:rPr lang="ru-RU" sz="1700" spc="-40" dirty="0">
                <a:latin typeface="Times New Roman" panose="02020603050405020304" pitchFamily="18" charset="0"/>
                <a:ea typeface="Times New Roman"/>
                <a:cs typeface="Times New Roman" panose="02020603050405020304" pitchFamily="18" charset="0"/>
              </a:rPr>
              <a:t> в зависимости от того, какие виртуальные контейнеры они могут коммутировать. Их обозначение в общем случае имеет вид </a:t>
            </a:r>
            <a:r>
              <a:rPr lang="en-US" sz="1700" spc="-40" dirty="0">
                <a:latin typeface="Times New Roman" panose="02020603050405020304" pitchFamily="18" charset="0"/>
                <a:ea typeface="Times New Roman"/>
                <a:cs typeface="Times New Roman" panose="02020603050405020304" pitchFamily="18" charset="0"/>
              </a:rPr>
              <a:t>SDXC </a:t>
            </a:r>
            <a:r>
              <a:rPr lang="en-US" sz="1700" i="1" spc="-40" dirty="0">
                <a:latin typeface="Times New Roman" panose="02020603050405020304" pitchFamily="18" charset="0"/>
                <a:ea typeface="Times New Roman"/>
                <a:cs typeface="Times New Roman" panose="02020603050405020304" pitchFamily="18" charset="0"/>
              </a:rPr>
              <a:t>n</a:t>
            </a:r>
            <a:r>
              <a:rPr lang="ru-RU" sz="1700" i="1" spc="-40" dirty="0">
                <a:latin typeface="Times New Roman" panose="02020603050405020304" pitchFamily="18" charset="0"/>
                <a:ea typeface="Times New Roman"/>
                <a:cs typeface="Times New Roman" panose="02020603050405020304" pitchFamily="18" charset="0"/>
              </a:rPr>
              <a:t>/</a:t>
            </a:r>
            <a:r>
              <a:rPr lang="en-US" sz="1700" i="1" spc="-40" dirty="0">
                <a:latin typeface="Times New Roman" panose="02020603050405020304" pitchFamily="18" charset="0"/>
                <a:ea typeface="Times New Roman"/>
                <a:cs typeface="Times New Roman" panose="02020603050405020304" pitchFamily="18" charset="0"/>
              </a:rPr>
              <a:t>m</a:t>
            </a:r>
            <a:r>
              <a:rPr lang="ru-RU" sz="1700" i="1" spc="-40" dirty="0">
                <a:latin typeface="Times New Roman" panose="02020603050405020304" pitchFamily="18" charset="0"/>
                <a:ea typeface="Times New Roman"/>
                <a:cs typeface="Times New Roman" panose="02020603050405020304" pitchFamily="18" charset="0"/>
              </a:rPr>
              <a:t>, </a:t>
            </a:r>
            <a:r>
              <a:rPr lang="ru-RU" sz="1700" spc="-40" dirty="0">
                <a:latin typeface="Times New Roman" panose="02020603050405020304" pitchFamily="18" charset="0"/>
                <a:ea typeface="Times New Roman"/>
                <a:cs typeface="Times New Roman" panose="02020603050405020304" pitchFamily="18" charset="0"/>
              </a:rPr>
              <a:t>где </a:t>
            </a:r>
            <a:r>
              <a:rPr lang="en-US" sz="1700" i="1" spc="-40" dirty="0">
                <a:latin typeface="Times New Roman" panose="02020603050405020304" pitchFamily="18" charset="0"/>
                <a:ea typeface="Times New Roman"/>
                <a:cs typeface="Times New Roman" panose="02020603050405020304" pitchFamily="18" charset="0"/>
              </a:rPr>
              <a:t>n </a:t>
            </a:r>
            <a:r>
              <a:rPr lang="ru-RU" sz="1700" spc="-40" dirty="0">
                <a:latin typeface="Times New Roman" panose="02020603050405020304" pitchFamily="18" charset="0"/>
                <a:ea typeface="Times New Roman"/>
                <a:cs typeface="Times New Roman" panose="02020603050405020304" pitchFamily="18" charset="0"/>
              </a:rPr>
              <a:t>означает номер виртуального контейнера, который коммутатор может принять на вход, а </a:t>
            </a:r>
            <a:r>
              <a:rPr lang="ru-RU" sz="1700" i="1" spc="-40" dirty="0">
                <a:latin typeface="Times New Roman" panose="02020603050405020304" pitchFamily="18" charset="0"/>
                <a:ea typeface="Times New Roman"/>
                <a:cs typeface="Times New Roman" panose="02020603050405020304" pitchFamily="18" charset="0"/>
              </a:rPr>
              <a:t>т – </a:t>
            </a:r>
            <a:r>
              <a:rPr lang="ru-RU" sz="1700" spc="-40" dirty="0">
                <a:latin typeface="Times New Roman" panose="02020603050405020304" pitchFamily="18" charset="0"/>
                <a:ea typeface="Times New Roman"/>
                <a:cs typeface="Times New Roman" panose="02020603050405020304" pitchFamily="18" charset="0"/>
              </a:rPr>
              <a:t>номер максимально возможного уровня виртуального контейнера, который он способен коммутировать. Иногда вместо номера виртуального контейнера </a:t>
            </a:r>
            <a:r>
              <a:rPr lang="ru-RU" sz="1700" i="1" spc="-40" dirty="0">
                <a:latin typeface="Times New Roman" panose="02020603050405020304" pitchFamily="18" charset="0"/>
                <a:ea typeface="Times New Roman"/>
                <a:cs typeface="Times New Roman" panose="02020603050405020304" pitchFamily="18" charset="0"/>
              </a:rPr>
              <a:t>т </a:t>
            </a:r>
            <a:r>
              <a:rPr lang="ru-RU" sz="1700" spc="-40" dirty="0">
                <a:latin typeface="Times New Roman" panose="02020603050405020304" pitchFamily="18" charset="0"/>
                <a:ea typeface="Times New Roman"/>
                <a:cs typeface="Times New Roman" panose="02020603050405020304" pitchFamily="18" charset="0"/>
              </a:rPr>
              <a:t>указывают набор коммутируемых виртуальных контейнеров, например </a:t>
            </a:r>
            <a:r>
              <a:rPr lang="en-US" sz="1700" i="1" spc="-40" dirty="0">
                <a:latin typeface="Times New Roman" panose="02020603050405020304" pitchFamily="18" charset="0"/>
                <a:ea typeface="Times New Roman"/>
                <a:cs typeface="Times New Roman" panose="02020603050405020304" pitchFamily="18" charset="0"/>
              </a:rPr>
              <a:t>m</a:t>
            </a:r>
            <a:r>
              <a:rPr lang="ru-RU" sz="1700" i="1" spc="-40" dirty="0">
                <a:latin typeface="Times New Roman" panose="02020603050405020304" pitchFamily="18" charset="0"/>
                <a:ea typeface="Times New Roman"/>
                <a:cs typeface="Times New Roman" panose="02020603050405020304" pitchFamily="18" charset="0"/>
              </a:rPr>
              <a:t>/</a:t>
            </a:r>
            <a:r>
              <a:rPr lang="en-US" sz="1700" i="1" spc="-40" dirty="0">
                <a:latin typeface="Times New Roman" panose="02020603050405020304" pitchFamily="18" charset="0"/>
                <a:ea typeface="Times New Roman"/>
                <a:cs typeface="Times New Roman" panose="02020603050405020304" pitchFamily="18" charset="0"/>
              </a:rPr>
              <a:t>p</a:t>
            </a:r>
            <a:r>
              <a:rPr lang="ru-RU" sz="1700" i="1" spc="-40" dirty="0">
                <a:latin typeface="Times New Roman" panose="02020603050405020304" pitchFamily="18" charset="0"/>
                <a:ea typeface="Times New Roman"/>
                <a:cs typeface="Times New Roman" panose="02020603050405020304" pitchFamily="18" charset="0"/>
              </a:rPr>
              <a:t>/</a:t>
            </a:r>
            <a:r>
              <a:rPr lang="en-US" sz="1700" i="1" spc="-40" dirty="0">
                <a:latin typeface="Times New Roman" panose="02020603050405020304" pitchFamily="18" charset="0"/>
                <a:ea typeface="Times New Roman"/>
                <a:cs typeface="Times New Roman" panose="02020603050405020304" pitchFamily="18" charset="0"/>
              </a:rPr>
              <a:t>q</a:t>
            </a:r>
            <a:r>
              <a:rPr lang="ru-RU" sz="1700" i="1" spc="-40" dirty="0">
                <a:latin typeface="Times New Roman" panose="02020603050405020304" pitchFamily="18" charset="0"/>
                <a:ea typeface="Times New Roman"/>
                <a:cs typeface="Times New Roman" panose="02020603050405020304" pitchFamily="18" charset="0"/>
              </a:rPr>
              <a:t>. </a:t>
            </a:r>
            <a:r>
              <a:rPr lang="ru-RU" sz="1700" spc="-40" dirty="0">
                <a:latin typeface="Times New Roman" panose="02020603050405020304" pitchFamily="18" charset="0"/>
                <a:ea typeface="Times New Roman"/>
                <a:cs typeface="Times New Roman" panose="02020603050405020304" pitchFamily="18" charset="0"/>
              </a:rPr>
              <a:t>Для уровня </a:t>
            </a:r>
            <a:r>
              <a:rPr lang="en-US" sz="1700" spc="-40" dirty="0">
                <a:latin typeface="Times New Roman" panose="02020603050405020304" pitchFamily="18" charset="0"/>
                <a:ea typeface="Times New Roman"/>
                <a:cs typeface="Times New Roman" panose="02020603050405020304" pitchFamily="18" charset="0"/>
              </a:rPr>
              <a:t>STM</a:t>
            </a:r>
            <a:r>
              <a:rPr lang="ru-RU" sz="1700" spc="-40" dirty="0">
                <a:latin typeface="Times New Roman" panose="02020603050405020304" pitchFamily="18" charset="0"/>
                <a:ea typeface="Times New Roman"/>
                <a:cs typeface="Times New Roman" panose="02020603050405020304" pitchFamily="18" charset="0"/>
              </a:rPr>
              <a:t>-1 могут быть указаны следующие ти­пы коммутаторов:</a:t>
            </a:r>
            <a:endParaRPr lang="ru-RU" sz="170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3507375270"/>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16632"/>
            <a:ext cx="8712968" cy="6655605"/>
          </a:xfrm>
          <a:prstGeom prst="rect">
            <a:avLst/>
          </a:prstGeom>
        </p:spPr>
        <p:txBody>
          <a:bodyPr wrap="square">
            <a:spAutoFit/>
          </a:bodyPr>
          <a:lstStyle/>
          <a:p>
            <a:pPr indent="269875" algn="just">
              <a:lnSpc>
                <a:spcPct val="200000"/>
              </a:lnSpc>
              <a:spcAft>
                <a:spcPts val="0"/>
              </a:spcAft>
            </a:pPr>
            <a:r>
              <a:rPr lang="ru-RU" dirty="0">
                <a:latin typeface="Times New Roman"/>
                <a:ea typeface="Times New Roman"/>
                <a:cs typeface="Times New Roman"/>
              </a:rPr>
              <a:t>1) </a:t>
            </a:r>
            <a:r>
              <a:rPr lang="en-US" dirty="0">
                <a:latin typeface="Times New Roman"/>
                <a:ea typeface="Times New Roman"/>
                <a:cs typeface="Times New Roman"/>
              </a:rPr>
              <a:t>SDXC</a:t>
            </a:r>
            <a:r>
              <a:rPr lang="ru-RU" dirty="0">
                <a:latin typeface="Times New Roman"/>
                <a:ea typeface="Times New Roman"/>
                <a:cs typeface="Times New Roman"/>
              </a:rPr>
              <a:t> 4/4 – коммутатор, позволяющий принимать и обрабатывать </a:t>
            </a:r>
            <a:r>
              <a:rPr lang="en-US" dirty="0">
                <a:latin typeface="Times New Roman"/>
                <a:ea typeface="Times New Roman"/>
                <a:cs typeface="Times New Roman"/>
              </a:rPr>
              <a:t>VC</a:t>
            </a:r>
            <a:r>
              <a:rPr lang="ru-RU" dirty="0">
                <a:latin typeface="Times New Roman"/>
                <a:ea typeface="Times New Roman"/>
                <a:cs typeface="Times New Roman"/>
              </a:rPr>
              <a:t>-4, или потоки 140 и 155 </a:t>
            </a:r>
            <a:r>
              <a:rPr lang="ru-RU" spc="-10" dirty="0">
                <a:latin typeface="Times New Roman"/>
                <a:ea typeface="Times New Roman"/>
                <a:cs typeface="Times New Roman"/>
              </a:rPr>
              <a:t>Мбит/с;</a:t>
            </a:r>
            <a:endParaRPr lang="ru-RU" sz="2000" dirty="0">
              <a:latin typeface="Arial"/>
              <a:ea typeface="Times New Roman"/>
              <a:cs typeface="Times New Roman"/>
            </a:endParaRPr>
          </a:p>
          <a:p>
            <a:pPr indent="269875" algn="just">
              <a:lnSpc>
                <a:spcPct val="200000"/>
              </a:lnSpc>
              <a:spcAft>
                <a:spcPts val="0"/>
              </a:spcAft>
            </a:pPr>
            <a:r>
              <a:rPr lang="ru-RU" dirty="0">
                <a:latin typeface="Times New Roman"/>
                <a:ea typeface="Times New Roman"/>
                <a:cs typeface="Times New Roman"/>
              </a:rPr>
              <a:t>2) </a:t>
            </a:r>
            <a:r>
              <a:rPr lang="en-US" dirty="0">
                <a:latin typeface="Times New Roman"/>
                <a:ea typeface="Times New Roman"/>
                <a:cs typeface="Times New Roman"/>
              </a:rPr>
              <a:t>SDXC</a:t>
            </a:r>
            <a:r>
              <a:rPr lang="ru-RU" dirty="0">
                <a:latin typeface="Times New Roman"/>
                <a:ea typeface="Times New Roman"/>
                <a:cs typeface="Times New Roman"/>
              </a:rPr>
              <a:t> 4/3/2/1 – коммутатор, позволяющий принимать </a:t>
            </a:r>
            <a:r>
              <a:rPr lang="en-US" dirty="0">
                <a:latin typeface="Times New Roman"/>
                <a:ea typeface="Times New Roman"/>
                <a:cs typeface="Times New Roman"/>
              </a:rPr>
              <a:t>VC</a:t>
            </a:r>
            <a:r>
              <a:rPr lang="ru-RU" dirty="0">
                <a:latin typeface="Times New Roman"/>
                <a:ea typeface="Times New Roman"/>
                <a:cs typeface="Times New Roman"/>
              </a:rPr>
              <a:t>-4, или потоки 140 и 155 Мбит/с, и обрабатывать </a:t>
            </a:r>
            <a:r>
              <a:rPr lang="en-US" dirty="0">
                <a:latin typeface="Times New Roman"/>
                <a:ea typeface="Times New Roman"/>
                <a:cs typeface="Times New Roman"/>
              </a:rPr>
              <a:t>VC</a:t>
            </a:r>
            <a:r>
              <a:rPr lang="ru-RU" dirty="0">
                <a:latin typeface="Times New Roman"/>
                <a:ea typeface="Times New Roman"/>
                <a:cs typeface="Times New Roman"/>
              </a:rPr>
              <a:t>-3, </a:t>
            </a:r>
            <a:r>
              <a:rPr lang="en-US" dirty="0">
                <a:latin typeface="Times New Roman"/>
                <a:ea typeface="Times New Roman"/>
                <a:cs typeface="Times New Roman"/>
              </a:rPr>
              <a:t>VC</a:t>
            </a:r>
            <a:r>
              <a:rPr lang="ru-RU" dirty="0">
                <a:latin typeface="Times New Roman"/>
                <a:ea typeface="Times New Roman"/>
                <a:cs typeface="Times New Roman"/>
              </a:rPr>
              <a:t>-2 и </a:t>
            </a:r>
            <a:r>
              <a:rPr lang="en-US" dirty="0">
                <a:latin typeface="Times New Roman"/>
                <a:ea typeface="Times New Roman"/>
                <a:cs typeface="Times New Roman"/>
              </a:rPr>
              <a:t>VC</a:t>
            </a:r>
            <a:r>
              <a:rPr lang="ru-RU" dirty="0">
                <a:latin typeface="Times New Roman"/>
                <a:ea typeface="Times New Roman"/>
                <a:cs typeface="Times New Roman"/>
              </a:rPr>
              <a:t>-1, или потоки 34 или 45, 6 и 1,5 или 2 Мбит/с;</a:t>
            </a:r>
            <a:endParaRPr lang="ru-RU" sz="2000" dirty="0">
              <a:latin typeface="Arial"/>
              <a:ea typeface="Times New Roman"/>
              <a:cs typeface="Times New Roman"/>
            </a:endParaRPr>
          </a:p>
          <a:p>
            <a:pPr indent="269875" algn="just">
              <a:lnSpc>
                <a:spcPct val="200000"/>
              </a:lnSpc>
              <a:spcAft>
                <a:spcPts val="0"/>
              </a:spcAft>
            </a:pPr>
            <a:r>
              <a:rPr lang="ru-RU" dirty="0">
                <a:latin typeface="Times New Roman"/>
                <a:ea typeface="Times New Roman"/>
                <a:cs typeface="Times New Roman"/>
              </a:rPr>
              <a:t>3) </a:t>
            </a:r>
            <a:r>
              <a:rPr lang="en-US" dirty="0">
                <a:latin typeface="Times New Roman"/>
                <a:ea typeface="Times New Roman"/>
                <a:cs typeface="Times New Roman"/>
              </a:rPr>
              <a:t>SDXC</a:t>
            </a:r>
            <a:r>
              <a:rPr lang="ru-RU" dirty="0">
                <a:latin typeface="Times New Roman"/>
                <a:ea typeface="Times New Roman"/>
                <a:cs typeface="Times New Roman"/>
              </a:rPr>
              <a:t> 4/3/1 – коммутатор, позволяющий принимать </a:t>
            </a:r>
            <a:r>
              <a:rPr lang="en-US" dirty="0">
                <a:latin typeface="Times New Roman"/>
                <a:ea typeface="Times New Roman"/>
                <a:cs typeface="Times New Roman"/>
              </a:rPr>
              <a:t>VC</a:t>
            </a:r>
            <a:r>
              <a:rPr lang="ru-RU" dirty="0">
                <a:latin typeface="Times New Roman"/>
                <a:ea typeface="Times New Roman"/>
                <a:cs typeface="Times New Roman"/>
              </a:rPr>
              <a:t>-4, или потоки 140 и 155 Мбит/с, и обрабатывать </a:t>
            </a:r>
            <a:r>
              <a:rPr lang="en-US" dirty="0">
                <a:latin typeface="Times New Roman"/>
                <a:ea typeface="Times New Roman"/>
                <a:cs typeface="Times New Roman"/>
              </a:rPr>
              <a:t>VC</a:t>
            </a:r>
            <a:r>
              <a:rPr lang="ru-RU" dirty="0">
                <a:latin typeface="Times New Roman"/>
                <a:ea typeface="Times New Roman"/>
                <a:cs typeface="Times New Roman"/>
              </a:rPr>
              <a:t>-3 и </a:t>
            </a:r>
            <a:r>
              <a:rPr lang="en-US" dirty="0">
                <a:latin typeface="Times New Roman"/>
                <a:ea typeface="Times New Roman"/>
                <a:cs typeface="Times New Roman"/>
              </a:rPr>
              <a:t>VC</a:t>
            </a:r>
            <a:r>
              <a:rPr lang="ru-RU" dirty="0">
                <a:latin typeface="Times New Roman"/>
                <a:ea typeface="Times New Roman"/>
                <a:cs typeface="Times New Roman"/>
              </a:rPr>
              <a:t>-1, или потоки 34 или 45 и 1,5 или 2 Мбит/с;</a:t>
            </a:r>
            <a:endParaRPr lang="ru-RU" sz="2000" dirty="0">
              <a:latin typeface="Arial"/>
              <a:ea typeface="Times New Roman"/>
              <a:cs typeface="Times New Roman"/>
            </a:endParaRPr>
          </a:p>
          <a:p>
            <a:pPr indent="269875" algn="just">
              <a:lnSpc>
                <a:spcPct val="200000"/>
              </a:lnSpc>
              <a:spcAft>
                <a:spcPts val="0"/>
              </a:spcAft>
            </a:pPr>
            <a:r>
              <a:rPr lang="ru-RU" dirty="0">
                <a:latin typeface="Times New Roman"/>
                <a:ea typeface="Times New Roman"/>
                <a:cs typeface="Times New Roman"/>
              </a:rPr>
              <a:t>4) </a:t>
            </a:r>
            <a:r>
              <a:rPr lang="en-US" dirty="0">
                <a:latin typeface="Times New Roman"/>
                <a:ea typeface="Times New Roman"/>
                <a:cs typeface="Times New Roman"/>
              </a:rPr>
              <a:t>SDXC</a:t>
            </a:r>
            <a:r>
              <a:rPr lang="ru-RU" dirty="0">
                <a:latin typeface="Times New Roman"/>
                <a:ea typeface="Times New Roman"/>
                <a:cs typeface="Times New Roman"/>
              </a:rPr>
              <a:t> 4/1 – коммутатор, позволяющий принимать </a:t>
            </a:r>
            <a:r>
              <a:rPr lang="en-US" dirty="0">
                <a:latin typeface="Times New Roman"/>
                <a:ea typeface="Times New Roman"/>
                <a:cs typeface="Times New Roman"/>
              </a:rPr>
              <a:t>VC</a:t>
            </a:r>
            <a:r>
              <a:rPr lang="ru-RU" dirty="0">
                <a:latin typeface="Times New Roman"/>
                <a:ea typeface="Times New Roman"/>
                <a:cs typeface="Times New Roman"/>
              </a:rPr>
              <a:t>-4, или потоки 140 и 155 Мбит/с, и обра</a:t>
            </a:r>
            <a:r>
              <a:rPr lang="ru-RU" spc="-10" dirty="0">
                <a:latin typeface="Times New Roman"/>
                <a:ea typeface="Times New Roman"/>
                <a:cs typeface="Times New Roman"/>
              </a:rPr>
              <a:t>батывать </a:t>
            </a:r>
            <a:r>
              <a:rPr lang="en-US" spc="-10" dirty="0">
                <a:latin typeface="Times New Roman"/>
                <a:ea typeface="Times New Roman"/>
                <a:cs typeface="Times New Roman"/>
              </a:rPr>
              <a:t>VC</a:t>
            </a:r>
            <a:r>
              <a:rPr lang="ru-RU" spc="-10" dirty="0">
                <a:latin typeface="Times New Roman"/>
                <a:ea typeface="Times New Roman"/>
                <a:cs typeface="Times New Roman"/>
              </a:rPr>
              <a:t>-1, или потоки 1,5 или 2 Мбит/с.</a:t>
            </a:r>
            <a:endParaRPr lang="ru-RU" sz="2000" dirty="0">
              <a:latin typeface="Arial"/>
              <a:ea typeface="Times New Roman"/>
              <a:cs typeface="Times New Roman"/>
            </a:endParaRPr>
          </a:p>
          <a:p>
            <a:pPr indent="269875" algn="just">
              <a:lnSpc>
                <a:spcPct val="200000"/>
              </a:lnSpc>
              <a:spcAft>
                <a:spcPts val="0"/>
              </a:spcAft>
            </a:pPr>
            <a:r>
              <a:rPr lang="ru-RU" dirty="0">
                <a:latin typeface="Times New Roman"/>
                <a:ea typeface="Times New Roman"/>
                <a:cs typeface="Times New Roman"/>
              </a:rPr>
              <a:t>Коммутатор выполняет ряд специфических функций в зависимости от режима работы и состава </a:t>
            </a:r>
            <a:r>
              <a:rPr lang="ru-RU" spc="-15" dirty="0">
                <a:latin typeface="Times New Roman"/>
                <a:ea typeface="Times New Roman"/>
                <a:cs typeface="Times New Roman"/>
              </a:rPr>
              <a:t>оборудования, с которым он работает.</a:t>
            </a:r>
            <a:r>
              <a:rPr lang="ru-RU" dirty="0">
                <a:latin typeface="Times New Roman"/>
                <a:ea typeface="Times New Roman"/>
                <a:cs typeface="Times New Roman"/>
              </a:rPr>
              <a:t> </a:t>
            </a:r>
            <a:r>
              <a:rPr lang="ru-RU" spc="-40" dirty="0">
                <a:latin typeface="Times New Roman"/>
                <a:ea typeface="Times New Roman"/>
                <a:cs typeface="Times New Roman"/>
              </a:rPr>
              <a:t>Можно выделить шесть различных функций, выполняемых коммутатором:</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3935041813"/>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496944" cy="6297108"/>
          </a:xfrm>
          <a:prstGeom prst="rect">
            <a:avLst/>
          </a:prstGeom>
        </p:spPr>
        <p:txBody>
          <a:bodyPr wrap="square">
            <a:spAutoFit/>
          </a:bodyPr>
          <a:lstStyle/>
          <a:p>
            <a:pPr indent="269875" algn="just">
              <a:lnSpc>
                <a:spcPct val="115000"/>
              </a:lnSpc>
              <a:spcAft>
                <a:spcPts val="0"/>
              </a:spcAft>
            </a:pPr>
            <a:r>
              <a:rPr lang="ru-RU" dirty="0">
                <a:latin typeface="Times New Roman"/>
                <a:ea typeface="Times New Roman"/>
                <a:cs typeface="Times New Roman"/>
              </a:rPr>
              <a:t> </a:t>
            </a:r>
            <a:endParaRPr lang="ru-RU" sz="2000" dirty="0">
              <a:latin typeface="Arial"/>
              <a:ea typeface="Times New Roman"/>
              <a:cs typeface="Times New Roman"/>
            </a:endParaRPr>
          </a:p>
          <a:p>
            <a:pPr marL="342900" lvl="0" indent="-342900" algn="just">
              <a:lnSpc>
                <a:spcPct val="150000"/>
              </a:lnSpc>
              <a:spcAft>
                <a:spcPts val="0"/>
              </a:spcAft>
              <a:buSzPts val="1400"/>
              <a:buFont typeface="Arial"/>
              <a:buAutoNum type="arabicParenR"/>
            </a:pPr>
            <a:r>
              <a:rPr lang="ru-RU" sz="1700" i="1" spc="-10" dirty="0">
                <a:latin typeface="Times New Roman" panose="02020603050405020304" pitchFamily="18" charset="0"/>
                <a:ea typeface="Times New Roman"/>
                <a:cs typeface="Times New Roman" panose="02020603050405020304" pitchFamily="18" charset="0"/>
              </a:rPr>
              <a:t>маршрутизацию </a:t>
            </a:r>
            <a:r>
              <a:rPr lang="ru-RU" sz="1700" spc="-10" dirty="0">
                <a:latin typeface="Times New Roman" panose="02020603050405020304" pitchFamily="18" charset="0"/>
                <a:ea typeface="Times New Roman"/>
                <a:cs typeface="Times New Roman" panose="02020603050405020304" pitchFamily="18" charset="0"/>
              </a:rPr>
              <a:t>(</a:t>
            </a:r>
            <a:r>
              <a:rPr lang="en-US" sz="1700" spc="-10" dirty="0">
                <a:latin typeface="Times New Roman" panose="02020603050405020304" pitchFamily="18" charset="0"/>
                <a:ea typeface="Times New Roman"/>
                <a:cs typeface="Times New Roman" panose="02020603050405020304" pitchFamily="18" charset="0"/>
              </a:rPr>
              <a:t>routing</a:t>
            </a:r>
            <a:r>
              <a:rPr lang="ru-RU" sz="1700" spc="-10" dirty="0">
                <a:latin typeface="Times New Roman" panose="02020603050405020304" pitchFamily="18" charset="0"/>
                <a:ea typeface="Times New Roman"/>
                <a:cs typeface="Times New Roman" panose="02020603050405020304" pitchFamily="18" charset="0"/>
              </a:rPr>
              <a:t>) виртуальных контейнеров </a:t>
            </a:r>
            <a:r>
              <a:rPr lang="en-US" sz="1700" spc="-10" dirty="0">
                <a:latin typeface="Times New Roman" panose="02020603050405020304" pitchFamily="18" charset="0"/>
                <a:ea typeface="Times New Roman"/>
                <a:cs typeface="Times New Roman" panose="02020603050405020304" pitchFamily="18" charset="0"/>
              </a:rPr>
              <a:t>VC</a:t>
            </a:r>
            <a:r>
              <a:rPr lang="ru-RU" sz="1700" spc="-10" dirty="0">
                <a:latin typeface="Times New Roman" panose="02020603050405020304" pitchFamily="18" charset="0"/>
                <a:ea typeface="Times New Roman"/>
                <a:cs typeface="Times New Roman" panose="02020603050405020304" pitchFamily="18" charset="0"/>
              </a:rPr>
              <a:t>, проводимую на основе использова</a:t>
            </a:r>
            <a:r>
              <a:rPr lang="ru-RU" sz="1700" spc="-15" dirty="0">
                <a:latin typeface="Times New Roman" panose="02020603050405020304" pitchFamily="18" charset="0"/>
                <a:ea typeface="Times New Roman"/>
                <a:cs typeface="Times New Roman" panose="02020603050405020304" pitchFamily="18" charset="0"/>
              </a:rPr>
              <a:t>ния информации в маршрутном заголовке РОН соответствующего контейнера;</a:t>
            </a:r>
            <a:endParaRPr lang="ru-RU" sz="1700" dirty="0">
              <a:latin typeface="Times New Roman" panose="02020603050405020304" pitchFamily="18" charset="0"/>
              <a:ea typeface="Times New Roman"/>
              <a:cs typeface="Times New Roman" panose="02020603050405020304" pitchFamily="18" charset="0"/>
            </a:endParaRPr>
          </a:p>
          <a:p>
            <a:pPr marL="342900" lvl="0" indent="-342900" algn="just">
              <a:lnSpc>
                <a:spcPct val="150000"/>
              </a:lnSpc>
              <a:spcAft>
                <a:spcPts val="0"/>
              </a:spcAft>
              <a:buSzPts val="1400"/>
              <a:buFont typeface="Arial"/>
              <a:buAutoNum type="arabicParenR"/>
            </a:pPr>
            <a:r>
              <a:rPr lang="ru-RU" sz="1700" i="1" spc="-10" dirty="0">
                <a:latin typeface="Times New Roman" panose="02020603050405020304" pitchFamily="18" charset="0"/>
                <a:ea typeface="Times New Roman"/>
                <a:cs typeface="Times New Roman" panose="02020603050405020304" pitchFamily="18" charset="0"/>
              </a:rPr>
              <a:t>консолидацию или объединение </a:t>
            </a:r>
            <a:r>
              <a:rPr lang="ru-RU" sz="1700" spc="-10" dirty="0">
                <a:latin typeface="Times New Roman" panose="02020603050405020304" pitchFamily="18" charset="0"/>
                <a:ea typeface="Times New Roman"/>
                <a:cs typeface="Times New Roman" panose="02020603050405020304" pitchFamily="18" charset="0"/>
              </a:rPr>
              <a:t>(</a:t>
            </a:r>
            <a:r>
              <a:rPr lang="en-US" sz="1700" spc="-10" dirty="0">
                <a:latin typeface="Times New Roman" panose="02020603050405020304" pitchFamily="18" charset="0"/>
                <a:ea typeface="Times New Roman"/>
                <a:cs typeface="Times New Roman" panose="02020603050405020304" pitchFamily="18" charset="0"/>
              </a:rPr>
              <a:t>consolidation</a:t>
            </a:r>
            <a:r>
              <a:rPr lang="ru-RU" sz="1700" spc="-10" dirty="0">
                <a:latin typeface="Times New Roman" panose="02020603050405020304" pitchFamily="18" charset="0"/>
                <a:ea typeface="Times New Roman"/>
                <a:cs typeface="Times New Roman" panose="02020603050405020304" pitchFamily="18" charset="0"/>
              </a:rPr>
              <a:t>/</a:t>
            </a:r>
            <a:r>
              <a:rPr lang="en-US" sz="1700" spc="-10" dirty="0" err="1">
                <a:latin typeface="Times New Roman" panose="02020603050405020304" pitchFamily="18" charset="0"/>
                <a:ea typeface="Times New Roman"/>
                <a:cs typeface="Times New Roman" panose="02020603050405020304" pitchFamily="18" charset="0"/>
              </a:rPr>
              <a:t>hubbing</a:t>
            </a:r>
            <a:r>
              <a:rPr lang="ru-RU" sz="1700" spc="-10" dirty="0">
                <a:latin typeface="Times New Roman" panose="02020603050405020304" pitchFamily="18" charset="0"/>
                <a:ea typeface="Times New Roman"/>
                <a:cs typeface="Times New Roman" panose="02020603050405020304" pitchFamily="18" charset="0"/>
              </a:rPr>
              <a:t>) виртуальных контейнеров </a:t>
            </a:r>
            <a:r>
              <a:rPr lang="en-US" sz="1700" spc="-10" dirty="0">
                <a:latin typeface="Times New Roman" panose="02020603050405020304" pitchFamily="18" charset="0"/>
                <a:ea typeface="Times New Roman"/>
                <a:cs typeface="Times New Roman" panose="02020603050405020304" pitchFamily="18" charset="0"/>
              </a:rPr>
              <a:t>VC</a:t>
            </a:r>
            <a:r>
              <a:rPr lang="ru-RU" sz="1700" spc="-10" dirty="0">
                <a:latin typeface="Times New Roman" panose="02020603050405020304" pitchFamily="18" charset="0"/>
                <a:ea typeface="Times New Roman"/>
                <a:cs typeface="Times New Roman" panose="02020603050405020304" pitchFamily="18" charset="0"/>
              </a:rPr>
              <a:t>, про­</a:t>
            </a:r>
            <a:r>
              <a:rPr lang="ru-RU" sz="1700" spc="-15" dirty="0">
                <a:latin typeface="Times New Roman" panose="02020603050405020304" pitchFamily="18" charset="0"/>
                <a:ea typeface="Times New Roman"/>
                <a:cs typeface="Times New Roman" panose="02020603050405020304" pitchFamily="18" charset="0"/>
              </a:rPr>
              <a:t>водимую в режиме работы концентратора/</a:t>
            </a:r>
            <a:r>
              <a:rPr lang="ru-RU" sz="1700" spc="-15" dirty="0" err="1">
                <a:latin typeface="Times New Roman" panose="02020603050405020304" pitchFamily="18" charset="0"/>
                <a:ea typeface="Times New Roman"/>
                <a:cs typeface="Times New Roman" panose="02020603050405020304" pitchFamily="18" charset="0"/>
              </a:rPr>
              <a:t>хаба</a:t>
            </a:r>
            <a:r>
              <a:rPr lang="ru-RU" sz="1700" spc="-15" dirty="0">
                <a:latin typeface="Times New Roman" panose="02020603050405020304" pitchFamily="18" charset="0"/>
                <a:ea typeface="Times New Roman"/>
                <a:cs typeface="Times New Roman" panose="02020603050405020304" pitchFamily="18" charset="0"/>
              </a:rPr>
              <a:t>;</a:t>
            </a:r>
            <a:endParaRPr lang="ru-RU" sz="1700" dirty="0">
              <a:latin typeface="Times New Roman" panose="02020603050405020304" pitchFamily="18" charset="0"/>
              <a:ea typeface="Times New Roman"/>
              <a:cs typeface="Times New Roman" panose="02020603050405020304" pitchFamily="18" charset="0"/>
            </a:endParaRPr>
          </a:p>
          <a:p>
            <a:pPr marL="342900" lvl="0" indent="-342900" algn="just">
              <a:lnSpc>
                <a:spcPct val="150000"/>
              </a:lnSpc>
              <a:spcAft>
                <a:spcPts val="0"/>
              </a:spcAft>
              <a:buSzPts val="1400"/>
              <a:buFont typeface="Arial"/>
              <a:buAutoNum type="arabicParenR"/>
            </a:pPr>
            <a:r>
              <a:rPr lang="ru-RU" sz="1700" i="1" spc="-20" dirty="0">
                <a:latin typeface="Times New Roman" panose="02020603050405020304" pitchFamily="18" charset="0"/>
                <a:ea typeface="Times New Roman"/>
                <a:cs typeface="Times New Roman" panose="02020603050405020304" pitchFamily="18" charset="0"/>
              </a:rPr>
              <a:t>трансляцию </a:t>
            </a:r>
            <a:r>
              <a:rPr lang="ru-RU" sz="1700" spc="-20" dirty="0">
                <a:latin typeface="Times New Roman" panose="02020603050405020304" pitchFamily="18" charset="0"/>
                <a:ea typeface="Times New Roman"/>
                <a:cs typeface="Times New Roman" panose="02020603050405020304" pitchFamily="18" charset="0"/>
              </a:rPr>
              <a:t>(</a:t>
            </a:r>
            <a:r>
              <a:rPr lang="en-US" sz="1700" spc="-20" dirty="0">
                <a:latin typeface="Times New Roman" panose="02020603050405020304" pitchFamily="18" charset="0"/>
                <a:ea typeface="Times New Roman"/>
                <a:cs typeface="Times New Roman" panose="02020603050405020304" pitchFamily="18" charset="0"/>
              </a:rPr>
              <a:t>translation</a:t>
            </a:r>
            <a:r>
              <a:rPr lang="ru-RU" sz="1700" spc="-20" dirty="0">
                <a:latin typeface="Times New Roman" panose="02020603050405020304" pitchFamily="18" charset="0"/>
                <a:ea typeface="Times New Roman"/>
                <a:cs typeface="Times New Roman" panose="02020603050405020304" pitchFamily="18" charset="0"/>
              </a:rPr>
              <a:t>) потока от точки к нескольким точкам, или к </a:t>
            </a:r>
            <a:r>
              <a:rPr lang="ru-RU" sz="1700" i="1" spc="-20" dirty="0" err="1">
                <a:latin typeface="Times New Roman" panose="02020603050405020304" pitchFamily="18" charset="0"/>
                <a:ea typeface="Times New Roman"/>
                <a:cs typeface="Times New Roman" panose="02020603050405020304" pitchFamily="18" charset="0"/>
              </a:rPr>
              <a:t>мультиточке</a:t>
            </a:r>
            <a:r>
              <a:rPr lang="ru-RU" sz="1700" i="1" spc="-20" dirty="0">
                <a:latin typeface="Times New Roman" panose="02020603050405020304" pitchFamily="18" charset="0"/>
                <a:ea typeface="Times New Roman"/>
                <a:cs typeface="Times New Roman" panose="02020603050405020304" pitchFamily="18" charset="0"/>
              </a:rPr>
              <a:t> </a:t>
            </a:r>
            <a:r>
              <a:rPr lang="ru-RU" sz="1700" spc="-20" dirty="0">
                <a:latin typeface="Times New Roman" panose="02020603050405020304" pitchFamily="18" charset="0"/>
                <a:ea typeface="Times New Roman"/>
                <a:cs typeface="Times New Roman" panose="02020603050405020304" pitchFamily="18" charset="0"/>
              </a:rPr>
              <a:t>(</a:t>
            </a:r>
            <a:r>
              <a:rPr lang="en-US" sz="1700" spc="-20" dirty="0">
                <a:latin typeface="Times New Roman" panose="02020603050405020304" pitchFamily="18" charset="0"/>
                <a:ea typeface="Times New Roman"/>
                <a:cs typeface="Times New Roman" panose="02020603050405020304" pitchFamily="18" charset="0"/>
              </a:rPr>
              <a:t>point</a:t>
            </a:r>
            <a:r>
              <a:rPr lang="ru-RU" sz="1700" spc="-20" dirty="0">
                <a:latin typeface="Times New Roman" panose="02020603050405020304" pitchFamily="18" charset="0"/>
                <a:ea typeface="Times New Roman"/>
                <a:cs typeface="Times New Roman" panose="02020603050405020304" pitchFamily="18" charset="0"/>
              </a:rPr>
              <a:t>-</a:t>
            </a:r>
            <a:r>
              <a:rPr lang="en-US" sz="1700" spc="-20" dirty="0">
                <a:latin typeface="Times New Roman" panose="02020603050405020304" pitchFamily="18" charset="0"/>
                <a:ea typeface="Times New Roman"/>
                <a:cs typeface="Times New Roman" panose="02020603050405020304" pitchFamily="18" charset="0"/>
              </a:rPr>
              <a:t>to</a:t>
            </a:r>
            <a:r>
              <a:rPr lang="ru-RU" sz="1700" spc="-20" dirty="0">
                <a:latin typeface="Times New Roman" panose="02020603050405020304" pitchFamily="18" charset="0"/>
                <a:ea typeface="Times New Roman"/>
                <a:cs typeface="Times New Roman" panose="02020603050405020304" pitchFamily="18" charset="0"/>
              </a:rPr>
              <a:t>-</a:t>
            </a:r>
            <a:r>
              <a:rPr lang="en-US" sz="1700" spc="-10" dirty="0">
                <a:latin typeface="Times New Roman" panose="02020603050405020304" pitchFamily="18" charset="0"/>
                <a:ea typeface="Times New Roman"/>
                <a:cs typeface="Times New Roman" panose="02020603050405020304" pitchFamily="18" charset="0"/>
              </a:rPr>
              <a:t>multipoint</a:t>
            </a:r>
            <a:r>
              <a:rPr lang="ru-RU" sz="1700" spc="-10" dirty="0">
                <a:latin typeface="Times New Roman" panose="02020603050405020304" pitchFamily="18" charset="0"/>
                <a:ea typeface="Times New Roman"/>
                <a:cs typeface="Times New Roman" panose="02020603050405020304" pitchFamily="18" charset="0"/>
              </a:rPr>
              <a:t>), осуществляемую при использовании режима связи "точка–</a:t>
            </a:r>
            <a:r>
              <a:rPr lang="ru-RU" sz="1700" spc="-10" dirty="0" err="1">
                <a:latin typeface="Times New Roman" panose="02020603050405020304" pitchFamily="18" charset="0"/>
                <a:ea typeface="Times New Roman"/>
                <a:cs typeface="Times New Roman" panose="02020603050405020304" pitchFamily="18" charset="0"/>
              </a:rPr>
              <a:t>мультиточка</a:t>
            </a:r>
            <a:r>
              <a:rPr lang="ru-RU" sz="1700" spc="-10" dirty="0">
                <a:latin typeface="Times New Roman" panose="02020603050405020304" pitchFamily="18" charset="0"/>
                <a:ea typeface="Times New Roman"/>
                <a:cs typeface="Times New Roman" panose="02020603050405020304" pitchFamily="18" charset="0"/>
              </a:rPr>
              <a:t>";</a:t>
            </a:r>
            <a:endParaRPr lang="ru-RU" sz="1700" dirty="0">
              <a:latin typeface="Times New Roman" panose="02020603050405020304" pitchFamily="18" charset="0"/>
              <a:ea typeface="Times New Roman"/>
              <a:cs typeface="Times New Roman" panose="02020603050405020304" pitchFamily="18" charset="0"/>
            </a:endParaRPr>
          </a:p>
          <a:p>
            <a:pPr marL="342900" lvl="0" indent="-342900" algn="just">
              <a:lnSpc>
                <a:spcPct val="150000"/>
              </a:lnSpc>
              <a:spcAft>
                <a:spcPts val="0"/>
              </a:spcAft>
              <a:buSzPts val="1400"/>
              <a:buFont typeface="Arial"/>
              <a:buAutoNum type="arabicParenR"/>
            </a:pPr>
            <a:r>
              <a:rPr lang="ru-RU" sz="1700" i="1" spc="-10" dirty="0">
                <a:latin typeface="Times New Roman" panose="02020603050405020304" pitchFamily="18" charset="0"/>
                <a:ea typeface="Times New Roman"/>
                <a:cs typeface="Times New Roman" panose="02020603050405020304" pitchFamily="18" charset="0"/>
              </a:rPr>
              <a:t>сортировку или перегруппировку </a:t>
            </a:r>
            <a:r>
              <a:rPr lang="ru-RU" sz="1700" spc="-10" dirty="0">
                <a:latin typeface="Times New Roman" panose="02020603050405020304" pitchFamily="18" charset="0"/>
                <a:ea typeface="Times New Roman"/>
                <a:cs typeface="Times New Roman" panose="02020603050405020304" pitchFamily="18" charset="0"/>
              </a:rPr>
              <a:t>(</a:t>
            </a:r>
            <a:r>
              <a:rPr lang="en-US" sz="1700" spc="-10" dirty="0">
                <a:latin typeface="Times New Roman" panose="02020603050405020304" pitchFamily="18" charset="0"/>
                <a:ea typeface="Times New Roman"/>
                <a:cs typeface="Times New Roman" panose="02020603050405020304" pitchFamily="18" charset="0"/>
              </a:rPr>
              <a:t>grooming</a:t>
            </a:r>
            <a:r>
              <a:rPr lang="ru-RU" sz="1700" spc="-10" dirty="0">
                <a:latin typeface="Times New Roman" panose="02020603050405020304" pitchFamily="18" charset="0"/>
                <a:ea typeface="Times New Roman"/>
                <a:cs typeface="Times New Roman" panose="02020603050405020304" pitchFamily="18" charset="0"/>
              </a:rPr>
              <a:t>) виртуальных контейнеров </a:t>
            </a:r>
            <a:r>
              <a:rPr lang="en-US" sz="1700" spc="-10" dirty="0">
                <a:latin typeface="Times New Roman" panose="02020603050405020304" pitchFamily="18" charset="0"/>
                <a:ea typeface="Times New Roman"/>
                <a:cs typeface="Times New Roman" panose="02020603050405020304" pitchFamily="18" charset="0"/>
              </a:rPr>
              <a:t>VC</a:t>
            </a:r>
            <a:r>
              <a:rPr lang="ru-RU" sz="1700" spc="-10" dirty="0">
                <a:latin typeface="Times New Roman" panose="02020603050405020304" pitchFamily="18" charset="0"/>
                <a:ea typeface="Times New Roman"/>
                <a:cs typeface="Times New Roman" panose="02020603050405020304" pitchFamily="18" charset="0"/>
              </a:rPr>
              <a:t>, осуществляе</a:t>
            </a:r>
            <a:r>
              <a:rPr lang="ru-RU" sz="1700" spc="-5" dirty="0">
                <a:latin typeface="Times New Roman" panose="02020603050405020304" pitchFamily="18" charset="0"/>
                <a:ea typeface="Times New Roman"/>
                <a:cs typeface="Times New Roman" panose="02020603050405020304" pitchFamily="18" charset="0"/>
              </a:rPr>
              <a:t>мую с целью создания нескольких упорядоченных, например по типу контейнеров, потоков </a:t>
            </a:r>
            <a:r>
              <a:rPr lang="en-US" sz="1700" spc="-15" dirty="0">
                <a:latin typeface="Times New Roman" panose="02020603050405020304" pitchFamily="18" charset="0"/>
                <a:ea typeface="Times New Roman"/>
                <a:cs typeface="Times New Roman" panose="02020603050405020304" pitchFamily="18" charset="0"/>
              </a:rPr>
              <a:t>VC</a:t>
            </a:r>
            <a:r>
              <a:rPr lang="ru-RU" sz="1700" spc="-15" dirty="0">
                <a:latin typeface="Times New Roman" panose="02020603050405020304" pitchFamily="18" charset="0"/>
                <a:ea typeface="Times New Roman"/>
                <a:cs typeface="Times New Roman" panose="02020603050405020304" pitchFamily="18" charset="0"/>
              </a:rPr>
              <a:t> из общего потока </a:t>
            </a:r>
            <a:r>
              <a:rPr lang="en-US" sz="1700" spc="-15" dirty="0">
                <a:latin typeface="Times New Roman" panose="02020603050405020304" pitchFamily="18" charset="0"/>
                <a:ea typeface="Times New Roman"/>
                <a:cs typeface="Times New Roman" panose="02020603050405020304" pitchFamily="18" charset="0"/>
              </a:rPr>
              <a:t>VC</a:t>
            </a:r>
            <a:r>
              <a:rPr lang="ru-RU" sz="1700" spc="-15" dirty="0">
                <a:latin typeface="Times New Roman" panose="02020603050405020304" pitchFamily="18" charset="0"/>
                <a:ea typeface="Times New Roman"/>
                <a:cs typeface="Times New Roman" panose="02020603050405020304" pitchFamily="18" charset="0"/>
              </a:rPr>
              <a:t>, поступающего на коммутатор;</a:t>
            </a:r>
            <a:endParaRPr lang="ru-RU" sz="1700" dirty="0">
              <a:latin typeface="Times New Roman" panose="02020603050405020304" pitchFamily="18" charset="0"/>
              <a:ea typeface="Times New Roman"/>
              <a:cs typeface="Times New Roman" panose="02020603050405020304" pitchFamily="18" charset="0"/>
            </a:endParaRPr>
          </a:p>
          <a:p>
            <a:pPr marL="342900" lvl="0" indent="-342900" algn="just">
              <a:lnSpc>
                <a:spcPct val="150000"/>
              </a:lnSpc>
              <a:spcAft>
                <a:spcPts val="0"/>
              </a:spcAft>
              <a:buSzPts val="1400"/>
              <a:buFont typeface="Arial"/>
              <a:buAutoNum type="arabicParenR"/>
            </a:pPr>
            <a:r>
              <a:rPr lang="ru-RU" sz="1700" i="1" spc="-15" dirty="0">
                <a:latin typeface="Times New Roman" panose="02020603050405020304" pitchFamily="18" charset="0"/>
                <a:ea typeface="Times New Roman"/>
                <a:cs typeface="Times New Roman" panose="02020603050405020304" pitchFamily="18" charset="0"/>
              </a:rPr>
              <a:t>доступ </a:t>
            </a:r>
            <a:r>
              <a:rPr lang="ru-RU" sz="1700" spc="-15" dirty="0">
                <a:latin typeface="Times New Roman" panose="02020603050405020304" pitchFamily="18" charset="0"/>
                <a:ea typeface="Times New Roman"/>
                <a:cs typeface="Times New Roman" panose="02020603050405020304" pitchFamily="18" charset="0"/>
              </a:rPr>
              <a:t>к виртуальному контейнеру </a:t>
            </a:r>
            <a:r>
              <a:rPr lang="en-US" sz="1700" spc="-15" dirty="0">
                <a:latin typeface="Times New Roman" panose="02020603050405020304" pitchFamily="18" charset="0"/>
                <a:ea typeface="Times New Roman"/>
                <a:cs typeface="Times New Roman" panose="02020603050405020304" pitchFamily="18" charset="0"/>
              </a:rPr>
              <a:t>VC</a:t>
            </a:r>
            <a:r>
              <a:rPr lang="ru-RU" sz="1700" spc="-15" dirty="0">
                <a:latin typeface="Times New Roman" panose="02020603050405020304" pitchFamily="18" charset="0"/>
                <a:ea typeface="Times New Roman"/>
                <a:cs typeface="Times New Roman" panose="02020603050405020304" pitchFamily="18" charset="0"/>
              </a:rPr>
              <a:t> (</a:t>
            </a:r>
            <a:r>
              <a:rPr lang="en-US" sz="1700" spc="-15" dirty="0">
                <a:latin typeface="Times New Roman" panose="02020603050405020304" pitchFamily="18" charset="0"/>
                <a:ea typeface="Times New Roman"/>
                <a:cs typeface="Times New Roman" panose="02020603050405020304" pitchFamily="18" charset="0"/>
              </a:rPr>
              <a:t>test access</a:t>
            </a:r>
            <a:r>
              <a:rPr lang="ru-RU" sz="1700" spc="-15" dirty="0">
                <a:latin typeface="Times New Roman" panose="02020603050405020304" pitchFamily="18" charset="0"/>
                <a:ea typeface="Times New Roman"/>
                <a:cs typeface="Times New Roman" panose="02020603050405020304" pitchFamily="18" charset="0"/>
              </a:rPr>
              <a:t>), осуществляемый при тестировании обо­</a:t>
            </a:r>
            <a:r>
              <a:rPr lang="ru-RU" sz="1700" spc="-40" dirty="0">
                <a:latin typeface="Times New Roman" panose="02020603050405020304" pitchFamily="18" charset="0"/>
                <a:ea typeface="Times New Roman"/>
                <a:cs typeface="Times New Roman" panose="02020603050405020304" pitchFamily="18" charset="0"/>
              </a:rPr>
              <a:t>рудования;</a:t>
            </a:r>
            <a:endParaRPr lang="ru-RU" sz="1700" dirty="0">
              <a:latin typeface="Times New Roman" panose="02020603050405020304" pitchFamily="18" charset="0"/>
              <a:ea typeface="Times New Roman"/>
              <a:cs typeface="Times New Roman" panose="02020603050405020304" pitchFamily="18" charset="0"/>
            </a:endParaRPr>
          </a:p>
          <a:p>
            <a:pPr marL="342900" lvl="0" indent="-342900" algn="just">
              <a:lnSpc>
                <a:spcPct val="150000"/>
              </a:lnSpc>
              <a:spcAft>
                <a:spcPts val="0"/>
              </a:spcAft>
              <a:buSzPts val="1400"/>
              <a:buFont typeface="Arial"/>
              <a:buAutoNum type="arabicParenR"/>
            </a:pPr>
            <a:r>
              <a:rPr lang="ru-RU" sz="1700" i="1" spc="-20" dirty="0">
                <a:latin typeface="Times New Roman" panose="02020603050405020304" pitchFamily="18" charset="0"/>
                <a:ea typeface="Times New Roman"/>
                <a:cs typeface="Times New Roman" panose="02020603050405020304" pitchFamily="18" charset="0"/>
              </a:rPr>
              <a:t>ввод/вывод </a:t>
            </a:r>
            <a:r>
              <a:rPr lang="ru-RU" sz="1700" spc="-20" dirty="0">
                <a:latin typeface="Times New Roman" panose="02020603050405020304" pitchFamily="18" charset="0"/>
                <a:ea typeface="Times New Roman"/>
                <a:cs typeface="Times New Roman" panose="02020603050405020304" pitchFamily="18" charset="0"/>
              </a:rPr>
              <a:t>(</a:t>
            </a:r>
            <a:r>
              <a:rPr lang="en-US" sz="1700" spc="-20" dirty="0">
                <a:latin typeface="Times New Roman" panose="02020603050405020304" pitchFamily="18" charset="0"/>
                <a:ea typeface="Times New Roman"/>
                <a:cs typeface="Times New Roman" panose="02020603050405020304" pitchFamily="18" charset="0"/>
              </a:rPr>
              <a:t>drop</a:t>
            </a:r>
            <a:r>
              <a:rPr lang="ru-RU" sz="1700" spc="-20" dirty="0">
                <a:latin typeface="Times New Roman" panose="02020603050405020304" pitchFamily="18" charset="0"/>
                <a:ea typeface="Times New Roman"/>
                <a:cs typeface="Times New Roman" panose="02020603050405020304" pitchFamily="18" charset="0"/>
              </a:rPr>
              <a:t>/</a:t>
            </a:r>
            <a:r>
              <a:rPr lang="en-US" sz="1700" spc="-20" dirty="0">
                <a:latin typeface="Times New Roman" panose="02020603050405020304" pitchFamily="18" charset="0"/>
                <a:ea typeface="Times New Roman"/>
                <a:cs typeface="Times New Roman" panose="02020603050405020304" pitchFamily="18" charset="0"/>
              </a:rPr>
              <a:t>insert</a:t>
            </a:r>
            <a:r>
              <a:rPr lang="ru-RU" sz="1700" spc="-20" dirty="0">
                <a:latin typeface="Times New Roman" panose="02020603050405020304" pitchFamily="18" charset="0"/>
                <a:ea typeface="Times New Roman"/>
                <a:cs typeface="Times New Roman" panose="02020603050405020304" pitchFamily="18" charset="0"/>
              </a:rPr>
              <a:t>) виртуальных контейнеров, осуществляемый при работе мультиплек­сора ввода/вывода.</a:t>
            </a:r>
            <a:endParaRPr lang="ru-RU" sz="170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638687621"/>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47664" y="68133"/>
            <a:ext cx="56957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Условное обозначение </a:t>
            </a:r>
            <a:r>
              <a:rPr kumimoji="0" lang="ru-RU" altLang="ru-RU"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ТМ </a:t>
            </a:r>
            <a:r>
              <a:rPr kumimoji="0" lang="ru-RU"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приведено на рис. 7.10, </a:t>
            </a:r>
            <a:r>
              <a:rPr kumimoji="0" lang="ru-RU" altLang="ru-RU"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a:t>
            </a:r>
            <a:r>
              <a:rPr kumimoji="0" lang="ru-RU" altLang="ru-RU" b="0" i="1" u="none" strike="noStrike" cap="none" normalizeH="0" baseline="0" dirty="0" smtClean="0">
                <a:ln>
                  <a:noFill/>
                </a:ln>
                <a:solidFill>
                  <a:schemeClr val="tx1"/>
                </a:solidFill>
                <a:effectLst/>
                <a:latin typeface="Arial" pitchFamily="34" charset="0"/>
                <a:ea typeface="Times New Roman" pitchFamily="18" charset="0"/>
              </a:rPr>
              <a:t>.</a:t>
            </a:r>
            <a:endParaRPr kumimoji="0" lang="ru-RU" altLang="ru-RU" b="0" i="0" u="none" strike="noStrike" cap="none" normalizeH="0" baseline="0" dirty="0" smtClean="0">
              <a:ln>
                <a:noFill/>
              </a:ln>
              <a:solidFill>
                <a:schemeClr val="tx1"/>
              </a:solidFill>
              <a:effectLst/>
              <a:latin typeface="Arial" pitchFamily="34" charset="0"/>
            </a:endParaRPr>
          </a:p>
        </p:txBody>
      </p:sp>
      <p:pic>
        <p:nvPicPr>
          <p:cNvPr id="409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505599"/>
            <a:ext cx="8352928" cy="59477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5076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615383605"/>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8568952" cy="6093976"/>
          </a:xfrm>
          <a:prstGeom prst="rect">
            <a:avLst/>
          </a:prstGeom>
        </p:spPr>
        <p:txBody>
          <a:bodyPr wrap="square">
            <a:spAutoFit/>
          </a:bodyPr>
          <a:lstStyle/>
          <a:p>
            <a:pPr marL="629920" algn="ctr">
              <a:lnSpc>
                <a:spcPct val="115000"/>
              </a:lnSpc>
              <a:spcAft>
                <a:spcPts val="1200"/>
              </a:spcAft>
            </a:pPr>
            <a:r>
              <a:rPr lang="ru-RU" sz="2200" b="1" dirty="0" smtClean="0">
                <a:solidFill>
                  <a:srgbClr val="C00000"/>
                </a:solidFill>
                <a:latin typeface="Times New Roman" panose="02020603050405020304" pitchFamily="18" charset="0"/>
                <a:cs typeface="Times New Roman" panose="02020603050405020304" pitchFamily="18" charset="0"/>
              </a:rPr>
              <a:t>7.</a:t>
            </a:r>
            <a:r>
              <a:rPr lang="en-US" sz="2200" b="1" dirty="0" smtClean="0">
                <a:solidFill>
                  <a:srgbClr val="C00000"/>
                </a:solidFill>
                <a:latin typeface="Times New Roman" panose="02020603050405020304" pitchFamily="18" charset="0"/>
                <a:cs typeface="Times New Roman" panose="02020603050405020304" pitchFamily="18" charset="0"/>
              </a:rPr>
              <a:t>3</a:t>
            </a:r>
            <a:r>
              <a:rPr lang="ru-RU" sz="2200" b="1" dirty="0" smtClean="0">
                <a:solidFill>
                  <a:srgbClr val="C00000"/>
                </a:solidFill>
                <a:latin typeface="Times New Roman" panose="02020603050405020304" pitchFamily="18" charset="0"/>
                <a:cs typeface="Times New Roman" panose="02020603050405020304" pitchFamily="18" charset="0"/>
              </a:rPr>
              <a:t> </a:t>
            </a:r>
            <a:r>
              <a:rPr lang="ru-RU" sz="2200" b="1" dirty="0">
                <a:solidFill>
                  <a:srgbClr val="C00000"/>
                </a:solidFill>
                <a:latin typeface="Times New Roman" panose="02020603050405020304" pitchFamily="18" charset="0"/>
                <a:cs typeface="Times New Roman" panose="02020603050405020304" pitchFamily="18" charset="0"/>
              </a:rPr>
              <a:t>Топология сетей </a:t>
            </a:r>
            <a:r>
              <a:rPr lang="en-US" sz="2200" b="1" dirty="0">
                <a:solidFill>
                  <a:srgbClr val="C00000"/>
                </a:solidFill>
                <a:latin typeface="Times New Roman" panose="02020603050405020304" pitchFamily="18" charset="0"/>
                <a:cs typeface="Times New Roman" panose="02020603050405020304" pitchFamily="18" charset="0"/>
              </a:rPr>
              <a:t>SDH</a:t>
            </a:r>
            <a:endParaRPr lang="ru-RU" sz="2200" b="1" dirty="0">
              <a:solidFill>
                <a:srgbClr val="C00000"/>
              </a:solidFill>
              <a:latin typeface="Times New Roman" panose="02020603050405020304" pitchFamily="18" charset="0"/>
              <a:cs typeface="Times New Roman" panose="02020603050405020304" pitchFamily="18" charset="0"/>
            </a:endParaRPr>
          </a:p>
          <a:p>
            <a:pPr indent="269875" algn="just">
              <a:lnSpc>
                <a:spcPct val="150000"/>
              </a:lnSpc>
              <a:spcAft>
                <a:spcPts val="0"/>
              </a:spcAft>
            </a:pPr>
            <a:r>
              <a:rPr lang="ru-RU" sz="1700" spc="-15" dirty="0">
                <a:latin typeface="Times New Roman" panose="02020603050405020304" pitchFamily="18" charset="0"/>
                <a:ea typeface="Times New Roman"/>
                <a:cs typeface="Times New Roman" panose="02020603050405020304" pitchFamily="18" charset="0"/>
              </a:rPr>
              <a:t>Для того чтобы спроектировать сеть в </a:t>
            </a:r>
            <a:r>
              <a:rPr lang="ru-RU" sz="1700" dirty="0">
                <a:latin typeface="Times New Roman" panose="02020603050405020304" pitchFamily="18" charset="0"/>
                <a:ea typeface="Times New Roman"/>
                <a:cs typeface="Times New Roman" panose="02020603050405020304" pitchFamily="18" charset="0"/>
              </a:rPr>
              <a:t>целом, нужно пройти несколько этапов, на каждом из которых решается та или иная функциональная задача, поставленная в техническом задании на стадии проектирования. Это могут быть задачи выбора топологии сети, </a:t>
            </a:r>
            <a:r>
              <a:rPr lang="ru-RU" sz="1700" spc="-15" dirty="0">
                <a:latin typeface="Times New Roman" panose="02020603050405020304" pitchFamily="18" charset="0"/>
                <a:ea typeface="Times New Roman"/>
                <a:cs typeface="Times New Roman" panose="02020603050405020304" pitchFamily="18" charset="0"/>
              </a:rPr>
              <a:t>оборудования узлов сети в соответствии с указанной топологией; формирования сетей упра­</a:t>
            </a:r>
            <a:r>
              <a:rPr lang="ru-RU" sz="1700" spc="-10" dirty="0">
                <a:latin typeface="Times New Roman" panose="02020603050405020304" pitchFamily="18" charset="0"/>
                <a:ea typeface="Times New Roman"/>
                <a:cs typeface="Times New Roman" panose="02020603050405020304" pitchFamily="18" charset="0"/>
              </a:rPr>
              <a:t>вления и синхронизации. Первой из них является задача выбора топологии сети. Эта задача может </a:t>
            </a:r>
            <a:r>
              <a:rPr lang="ru-RU" sz="1700" spc="-35" dirty="0">
                <a:latin typeface="Times New Roman" panose="02020603050405020304" pitchFamily="18" charset="0"/>
                <a:ea typeface="Times New Roman"/>
                <a:cs typeface="Times New Roman" panose="02020603050405020304" pitchFamily="18" charset="0"/>
              </a:rPr>
              <a:t>быть решена достаточно легко, если знать возможный набор базовых стандартных топологий</a:t>
            </a:r>
            <a:r>
              <a:rPr lang="ru-RU" sz="1700" i="1" spc="-35" dirty="0">
                <a:latin typeface="Times New Roman" panose="02020603050405020304" pitchFamily="18" charset="0"/>
                <a:ea typeface="Times New Roman"/>
                <a:cs typeface="Times New Roman" panose="02020603050405020304" pitchFamily="18" charset="0"/>
              </a:rPr>
              <a:t>, </a:t>
            </a:r>
            <a:r>
              <a:rPr lang="ru-RU" sz="1700" spc="-35" dirty="0">
                <a:latin typeface="Times New Roman" panose="02020603050405020304" pitchFamily="18" charset="0"/>
                <a:ea typeface="Times New Roman"/>
                <a:cs typeface="Times New Roman" panose="02020603050405020304" pitchFamily="18" charset="0"/>
              </a:rPr>
              <a:t>из </a:t>
            </a:r>
            <a:r>
              <a:rPr lang="ru-RU" sz="1700" spc="-15" dirty="0">
                <a:latin typeface="Times New Roman" panose="02020603050405020304" pitchFamily="18" charset="0"/>
                <a:ea typeface="Times New Roman"/>
                <a:cs typeface="Times New Roman" panose="02020603050405020304" pitchFamily="18" charset="0"/>
              </a:rPr>
              <a:t>которых может быть составлена топология сети в целом.</a:t>
            </a:r>
            <a:endParaRPr lang="ru-RU" sz="1700" dirty="0">
              <a:latin typeface="Times New Roman" panose="02020603050405020304" pitchFamily="18" charset="0"/>
              <a:ea typeface="Times New Roman"/>
              <a:cs typeface="Times New Roman" panose="02020603050405020304" pitchFamily="18" charset="0"/>
            </a:endParaRPr>
          </a:p>
          <a:p>
            <a:pPr indent="269875" algn="just">
              <a:lnSpc>
                <a:spcPct val="150000"/>
              </a:lnSpc>
              <a:spcAft>
                <a:spcPts val="1000"/>
              </a:spcAft>
            </a:pPr>
            <a:r>
              <a:rPr lang="ru-RU" sz="1700" dirty="0">
                <a:latin typeface="Times New Roman" panose="02020603050405020304" pitchFamily="18" charset="0"/>
                <a:cs typeface="Times New Roman" panose="02020603050405020304" pitchFamily="18" charset="0"/>
              </a:rPr>
              <a:t>Топология "точка–точка" . Сегмент сети, связывающий два узла А и В, или топология "точка–точка", является наиболее простым </a:t>
            </a:r>
            <a:r>
              <a:rPr lang="ru-RU" sz="1700" spc="-15" dirty="0">
                <a:latin typeface="Times New Roman" panose="02020603050405020304" pitchFamily="18" charset="0"/>
                <a:cs typeface="Times New Roman" panose="02020603050405020304" pitchFamily="18" charset="0"/>
              </a:rPr>
              <a:t>примером базовой топологии </a:t>
            </a:r>
            <a:r>
              <a:rPr lang="en-US" sz="1700" spc="-15" dirty="0">
                <a:latin typeface="Times New Roman" panose="02020603050405020304" pitchFamily="18" charset="0"/>
                <a:cs typeface="Times New Roman" panose="02020603050405020304" pitchFamily="18" charset="0"/>
              </a:rPr>
              <a:t>SDH</a:t>
            </a:r>
            <a:r>
              <a:rPr lang="ru-RU" sz="1700" spc="-15" dirty="0">
                <a:latin typeface="Times New Roman" panose="02020603050405020304" pitchFamily="18" charset="0"/>
                <a:cs typeface="Times New Roman" panose="02020603050405020304" pitchFamily="18" charset="0"/>
              </a:rPr>
              <a:t>-сети (рис. 7.6). Она может быть реализована с помощью терми­</a:t>
            </a:r>
            <a:r>
              <a:rPr lang="ru-RU" sz="1700" spc="-10" dirty="0">
                <a:latin typeface="Times New Roman" panose="02020603050405020304" pitchFamily="18" charset="0"/>
                <a:cs typeface="Times New Roman" panose="02020603050405020304" pitchFamily="18" charset="0"/>
              </a:rPr>
              <a:t>нальных </a:t>
            </a:r>
            <a:r>
              <a:rPr lang="ru-RU" sz="1700" spc="-10" dirty="0" smtClean="0">
                <a:latin typeface="Times New Roman" panose="02020603050405020304" pitchFamily="18" charset="0"/>
                <a:cs typeface="Times New Roman" panose="02020603050405020304" pitchFamily="18" charset="0"/>
              </a:rPr>
              <a:t>мультиплексоров </a:t>
            </a:r>
            <a:r>
              <a:rPr lang="ru-RU" sz="1700" spc="-10" dirty="0">
                <a:latin typeface="Times New Roman" panose="02020603050405020304" pitchFamily="18" charset="0"/>
                <a:cs typeface="Times New Roman" panose="02020603050405020304" pitchFamily="18" charset="0"/>
              </a:rPr>
              <a:t>ТМ как по схеме без резервирования канала приема/передачи, так и по </a:t>
            </a:r>
            <a:r>
              <a:rPr lang="ru-RU" sz="1700" spc="-15" dirty="0">
                <a:latin typeface="Times New Roman" panose="02020603050405020304" pitchFamily="18" charset="0"/>
                <a:cs typeface="Times New Roman" panose="02020603050405020304" pitchFamily="18" charset="0"/>
              </a:rPr>
              <a:t>схеме со стопроцентным резервированием типа 1+1, использующей основной и резервный электри­</a:t>
            </a:r>
            <a:r>
              <a:rPr lang="ru-RU" sz="1700" spc="-25" dirty="0">
                <a:latin typeface="Times New Roman" panose="02020603050405020304" pitchFamily="18" charset="0"/>
                <a:cs typeface="Times New Roman" panose="02020603050405020304" pitchFamily="18" charset="0"/>
              </a:rPr>
              <a:t>ческие или оптические агрегатные выходы</a:t>
            </a:r>
            <a:r>
              <a:rPr lang="ru-RU" sz="1700" i="1" spc="-25" dirty="0">
                <a:latin typeface="Times New Roman" panose="02020603050405020304" pitchFamily="18" charset="0"/>
                <a:cs typeface="Times New Roman" panose="02020603050405020304" pitchFamily="18" charset="0"/>
              </a:rPr>
              <a:t> </a:t>
            </a:r>
            <a:r>
              <a:rPr lang="ru-RU" sz="1700" spc="-25" dirty="0">
                <a:latin typeface="Times New Roman" panose="02020603050405020304" pitchFamily="18" charset="0"/>
                <a:cs typeface="Times New Roman" panose="02020603050405020304" pitchFamily="18" charset="0"/>
              </a:rPr>
              <a:t>(каналы приема/передачи). При выходе из строя основ­</a:t>
            </a:r>
            <a:r>
              <a:rPr lang="ru-RU" sz="1700" spc="-15" dirty="0">
                <a:latin typeface="Times New Roman" panose="02020603050405020304" pitchFamily="18" charset="0"/>
                <a:cs typeface="Times New Roman" panose="02020603050405020304" pitchFamily="18" charset="0"/>
              </a:rPr>
              <a:t>ного канала сеть в считанные десятки миллисекунд автоматически переходит на резервный.</a:t>
            </a:r>
            <a:endParaRPr lang="ru-RU" sz="17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511349"/>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2696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grpSp>
        <p:nvGrpSpPr>
          <p:cNvPr id="3" name="Group 1"/>
          <p:cNvGrpSpPr>
            <a:grpSpLocks/>
          </p:cNvGrpSpPr>
          <p:nvPr/>
        </p:nvGrpSpPr>
        <p:grpSpPr bwMode="auto">
          <a:xfrm>
            <a:off x="107504" y="228600"/>
            <a:ext cx="8800941" cy="2552328"/>
            <a:chOff x="954" y="4524"/>
            <a:chExt cx="10172" cy="2160"/>
          </a:xfrm>
        </p:grpSpPr>
        <p:sp>
          <p:nvSpPr>
            <p:cNvPr id="4" name="Line 26"/>
            <p:cNvSpPr>
              <a:spLocks noChangeShapeType="1"/>
            </p:cNvSpPr>
            <p:nvPr/>
          </p:nvSpPr>
          <p:spPr bwMode="auto">
            <a:xfrm>
              <a:off x="4088" y="5064"/>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Rectangle 25"/>
            <p:cNvSpPr>
              <a:spLocks noChangeArrowheads="1"/>
            </p:cNvSpPr>
            <p:nvPr/>
          </p:nvSpPr>
          <p:spPr bwMode="auto">
            <a:xfrm>
              <a:off x="3050" y="5034"/>
              <a:ext cx="576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6" name="Rectangle 24"/>
            <p:cNvSpPr>
              <a:spLocks noChangeArrowheads="1"/>
            </p:cNvSpPr>
            <p:nvPr/>
          </p:nvSpPr>
          <p:spPr bwMode="auto">
            <a:xfrm>
              <a:off x="3104" y="5940"/>
              <a:ext cx="576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7" name="AutoShape 23"/>
            <p:cNvSpPr>
              <a:spLocks noChangeArrowheads="1"/>
            </p:cNvSpPr>
            <p:nvPr/>
          </p:nvSpPr>
          <p:spPr bwMode="auto">
            <a:xfrm rot="5400000">
              <a:off x="2552" y="4848"/>
              <a:ext cx="1620" cy="144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8" name="AutoShape 22"/>
            <p:cNvSpPr>
              <a:spLocks noChangeArrowheads="1"/>
            </p:cNvSpPr>
            <p:nvPr/>
          </p:nvSpPr>
          <p:spPr bwMode="auto">
            <a:xfrm rot="16200000">
              <a:off x="7778" y="4854"/>
              <a:ext cx="1620" cy="144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9" name="Text Box 21"/>
            <p:cNvSpPr txBox="1">
              <a:spLocks noChangeArrowheads="1"/>
            </p:cNvSpPr>
            <p:nvPr/>
          </p:nvSpPr>
          <p:spPr bwMode="auto">
            <a:xfrm>
              <a:off x="2648" y="5244"/>
              <a:ext cx="1434"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ТМ</a:t>
              </a:r>
              <a:endParaRPr kumimoji="0" lang="ru-RU" altLang="ru-RU" sz="1600" b="0" i="0" u="none" strike="noStrike" cap="none" normalizeH="0" baseline="0" dirty="0" smtClean="0">
                <a:ln>
                  <a:noFill/>
                </a:ln>
                <a:solidFill>
                  <a:schemeClr val="tx1"/>
                </a:solidFill>
                <a:effectLst/>
                <a:latin typeface="Arial" pitchFamily="34" charset="0"/>
              </a:endParaRPr>
            </a:p>
          </p:txBody>
        </p:sp>
        <p:sp>
          <p:nvSpPr>
            <p:cNvPr id="10" name="Text Box 20"/>
            <p:cNvSpPr txBox="1">
              <a:spLocks noChangeArrowheads="1"/>
            </p:cNvSpPr>
            <p:nvPr/>
          </p:nvSpPr>
          <p:spPr bwMode="auto">
            <a:xfrm>
              <a:off x="7868" y="5250"/>
              <a:ext cx="1302"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endParaRPr lang="ru-RU" altLang="ru-RU" sz="1400" dirty="0">
                <a:latin typeface="Arial" pitchFamily="34" charset="0"/>
                <a:ea typeface="Times New Roman" pitchFamily="18" charset="0"/>
                <a:cs typeface="Times New Roman" pitchFamily="18" charset="0"/>
              </a:endParaRPr>
            </a:p>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ТМ</a:t>
              </a:r>
              <a:endParaRPr kumimoji="0" lang="ru-RU" altLang="ru-RU" sz="1600" b="0" i="0" u="none" strike="noStrike" cap="none" normalizeH="0" baseline="0" dirty="0" smtClean="0">
                <a:ln>
                  <a:noFill/>
                </a:ln>
                <a:solidFill>
                  <a:schemeClr val="tx1"/>
                </a:solidFill>
                <a:effectLst/>
                <a:latin typeface="Arial" pitchFamily="34" charset="0"/>
              </a:endParaRPr>
            </a:p>
          </p:txBody>
        </p:sp>
        <p:sp>
          <p:nvSpPr>
            <p:cNvPr id="11" name="Text Box 19"/>
            <p:cNvSpPr txBox="1">
              <a:spLocks noChangeArrowheads="1"/>
            </p:cNvSpPr>
            <p:nvPr/>
          </p:nvSpPr>
          <p:spPr bwMode="auto">
            <a:xfrm>
              <a:off x="3188" y="4524"/>
              <a:ext cx="2700"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4000" tIns="10800" rIns="54000" bIns="1080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А           Основной</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12" name="Text Box 18"/>
            <p:cNvSpPr txBox="1">
              <a:spLocks noChangeArrowheads="1"/>
            </p:cNvSpPr>
            <p:nvPr/>
          </p:nvSpPr>
          <p:spPr bwMode="auto">
            <a:xfrm>
              <a:off x="8378" y="6210"/>
              <a:ext cx="540"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А</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13" name="Text Box 17"/>
            <p:cNvSpPr txBox="1">
              <a:spLocks noChangeArrowheads="1"/>
            </p:cNvSpPr>
            <p:nvPr/>
          </p:nvSpPr>
          <p:spPr bwMode="auto">
            <a:xfrm>
              <a:off x="8366" y="4590"/>
              <a:ext cx="540"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14" name="Text Box 16"/>
            <p:cNvSpPr txBox="1">
              <a:spLocks noChangeArrowheads="1"/>
            </p:cNvSpPr>
            <p:nvPr/>
          </p:nvSpPr>
          <p:spPr bwMode="auto">
            <a:xfrm>
              <a:off x="3086" y="6186"/>
              <a:ext cx="2442" cy="4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4000" tIns="10800" rIns="54000" bIns="1080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            Резервный</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15" name="Line 15"/>
            <p:cNvSpPr>
              <a:spLocks noChangeShapeType="1"/>
            </p:cNvSpPr>
            <p:nvPr/>
          </p:nvSpPr>
          <p:spPr bwMode="auto">
            <a:xfrm>
              <a:off x="9308" y="5964"/>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Line 14"/>
            <p:cNvSpPr>
              <a:spLocks noChangeShapeType="1"/>
            </p:cNvSpPr>
            <p:nvPr/>
          </p:nvSpPr>
          <p:spPr bwMode="auto">
            <a:xfrm>
              <a:off x="9326" y="5562"/>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Line 13"/>
            <p:cNvSpPr>
              <a:spLocks noChangeShapeType="1"/>
            </p:cNvSpPr>
            <p:nvPr/>
          </p:nvSpPr>
          <p:spPr bwMode="auto">
            <a:xfrm>
              <a:off x="9314" y="5130"/>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Line 12"/>
            <p:cNvSpPr>
              <a:spLocks noChangeShapeType="1"/>
            </p:cNvSpPr>
            <p:nvPr/>
          </p:nvSpPr>
          <p:spPr bwMode="auto">
            <a:xfrm>
              <a:off x="2066" y="5946"/>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 name="Line 11"/>
            <p:cNvSpPr>
              <a:spLocks noChangeShapeType="1"/>
            </p:cNvSpPr>
            <p:nvPr/>
          </p:nvSpPr>
          <p:spPr bwMode="auto">
            <a:xfrm>
              <a:off x="2084" y="5544"/>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 name="Line 10"/>
            <p:cNvSpPr>
              <a:spLocks noChangeShapeType="1"/>
            </p:cNvSpPr>
            <p:nvPr/>
          </p:nvSpPr>
          <p:spPr bwMode="auto">
            <a:xfrm>
              <a:off x="2072" y="5112"/>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Line 9"/>
            <p:cNvSpPr>
              <a:spLocks noChangeShapeType="1"/>
            </p:cNvSpPr>
            <p:nvPr/>
          </p:nvSpPr>
          <p:spPr bwMode="auto">
            <a:xfrm>
              <a:off x="5528" y="4884"/>
              <a:ext cx="7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 name="Line 8"/>
            <p:cNvSpPr>
              <a:spLocks noChangeShapeType="1"/>
            </p:cNvSpPr>
            <p:nvPr/>
          </p:nvSpPr>
          <p:spPr bwMode="auto">
            <a:xfrm flipH="1">
              <a:off x="5498" y="5346"/>
              <a:ext cx="7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 name="Line 7"/>
            <p:cNvSpPr>
              <a:spLocks noChangeShapeType="1"/>
            </p:cNvSpPr>
            <p:nvPr/>
          </p:nvSpPr>
          <p:spPr bwMode="auto">
            <a:xfrm>
              <a:off x="5528" y="5784"/>
              <a:ext cx="7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 name="Line 6"/>
            <p:cNvSpPr>
              <a:spLocks noChangeShapeType="1"/>
            </p:cNvSpPr>
            <p:nvPr/>
          </p:nvSpPr>
          <p:spPr bwMode="auto">
            <a:xfrm flipH="1">
              <a:off x="5546" y="6258"/>
              <a:ext cx="7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AutoShape 5"/>
            <p:cNvSpPr>
              <a:spLocks/>
            </p:cNvSpPr>
            <p:nvPr/>
          </p:nvSpPr>
          <p:spPr bwMode="auto">
            <a:xfrm>
              <a:off x="1928" y="4884"/>
              <a:ext cx="180" cy="1260"/>
            </a:xfrm>
            <a:prstGeom prst="leftBrace">
              <a:avLst>
                <a:gd name="adj1" fmla="val 58333"/>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 name="AutoShape 4"/>
            <p:cNvSpPr>
              <a:spLocks/>
            </p:cNvSpPr>
            <p:nvPr/>
          </p:nvSpPr>
          <p:spPr bwMode="auto">
            <a:xfrm>
              <a:off x="9848" y="4884"/>
              <a:ext cx="240" cy="1440"/>
            </a:xfrm>
            <a:prstGeom prst="rightBrace">
              <a:avLst>
                <a:gd name="adj1" fmla="val 50000"/>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 name="Text Box 3"/>
            <p:cNvSpPr txBox="1">
              <a:spLocks noChangeArrowheads="1"/>
            </p:cNvSpPr>
            <p:nvPr/>
          </p:nvSpPr>
          <p:spPr bwMode="auto">
            <a:xfrm>
              <a:off x="954" y="5070"/>
              <a:ext cx="126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endParaRPr lang="ru-RU" altLang="ru-RU" sz="1100" dirty="0">
                <a:latin typeface="Arial" pitchFamily="34" charset="0"/>
                <a:ea typeface="Times New Roman" pitchFamily="18" charset="0"/>
                <a:cs typeface="Times New Roman" pitchFamily="18" charset="0"/>
              </a:endParaRPr>
            </a:p>
            <a:p>
              <a:pPr marL="0" marR="0" lvl="0" indent="269875" algn="ctr" defTabSz="914400" rtl="0" eaLnBrk="1" fontAlgn="base" latinLnBrk="0" hangingPunct="1">
                <a:lnSpc>
                  <a:spcPct val="100000"/>
                </a:lnSpc>
                <a:spcBef>
                  <a:spcPct val="0"/>
                </a:spcBef>
                <a:spcAft>
                  <a:spcPct val="0"/>
                </a:spcAft>
                <a:buClrTx/>
                <a:buSzTx/>
                <a:buFontTx/>
                <a:buNone/>
                <a:tabLst/>
              </a:pPr>
              <a:endParaRPr kumimoji="0" lang="ru-RU" altLang="ru-RU"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Каналы доступа (трибы)</a:t>
              </a:r>
              <a:endParaRPr kumimoji="0" lang="ru-RU" altLang="ru-RU" sz="1400" b="0" i="0" u="none" strike="noStrike" cap="none" normalizeH="0" baseline="0" dirty="0" smtClean="0">
                <a:ln>
                  <a:noFill/>
                </a:ln>
                <a:solidFill>
                  <a:schemeClr val="tx1"/>
                </a:solidFill>
                <a:effectLst/>
                <a:latin typeface="Arial" pitchFamily="34" charset="0"/>
              </a:endParaRPr>
            </a:p>
          </p:txBody>
        </p:sp>
        <p:sp>
          <p:nvSpPr>
            <p:cNvPr id="28" name="Text Box 2"/>
            <p:cNvSpPr txBox="1">
              <a:spLocks noChangeArrowheads="1"/>
            </p:cNvSpPr>
            <p:nvPr/>
          </p:nvSpPr>
          <p:spPr bwMode="auto">
            <a:xfrm>
              <a:off x="9866" y="5133"/>
              <a:ext cx="126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Каналы доступа (трибы</a:t>
              </a:r>
              <a:r>
                <a:rPr kumimoji="0" lang="ru-RU" altLang="ru-RU"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ru-RU" altLang="ru-RU" sz="1800" b="0" i="0" u="none" strike="noStrike" cap="none" normalizeH="0" baseline="0" dirty="0" smtClean="0">
                <a:ln>
                  <a:noFill/>
                </a:ln>
                <a:solidFill>
                  <a:schemeClr val="tx1"/>
                </a:solidFill>
                <a:effectLst/>
                <a:latin typeface="Arial" pitchFamily="34" charset="0"/>
              </a:endParaRPr>
            </a:p>
          </p:txBody>
        </p:sp>
      </p:grpSp>
      <p:sp>
        <p:nvSpPr>
          <p:cNvPr id="30" name="Прямоугольник 29"/>
          <p:cNvSpPr/>
          <p:nvPr/>
        </p:nvSpPr>
        <p:spPr>
          <a:xfrm>
            <a:off x="107504" y="2996952"/>
            <a:ext cx="8640960" cy="3712106"/>
          </a:xfrm>
          <a:prstGeom prst="rect">
            <a:avLst/>
          </a:prstGeom>
        </p:spPr>
        <p:txBody>
          <a:bodyPr wrap="square">
            <a:spAutoFit/>
          </a:bodyPr>
          <a:lstStyle/>
          <a:p>
            <a:pPr marL="457200" indent="269875" algn="just">
              <a:lnSpc>
                <a:spcPct val="115000"/>
              </a:lnSpc>
              <a:spcAft>
                <a:spcPts val="0"/>
              </a:spcAft>
            </a:pPr>
            <a:r>
              <a:rPr lang="ru-RU" sz="1700" dirty="0">
                <a:latin typeface="Times New Roman" pitchFamily="18" charset="0"/>
                <a:ea typeface="Times New Roman"/>
                <a:cs typeface="Times New Roman" pitchFamily="18" charset="0"/>
              </a:rPr>
              <a:t>Рис. </a:t>
            </a:r>
            <a:r>
              <a:rPr lang="ru-RU" sz="1700" dirty="0" smtClean="0">
                <a:latin typeface="Times New Roman" pitchFamily="18" charset="0"/>
                <a:ea typeface="Times New Roman"/>
                <a:cs typeface="Times New Roman" pitchFamily="18" charset="0"/>
              </a:rPr>
              <a:t>7.11. </a:t>
            </a:r>
            <a:r>
              <a:rPr lang="ru-RU" sz="1700" dirty="0">
                <a:latin typeface="Times New Roman" pitchFamily="18" charset="0"/>
                <a:ea typeface="Times New Roman"/>
                <a:cs typeface="Times New Roman" pitchFamily="18" charset="0"/>
              </a:rPr>
              <a:t>Топология «точка-точка», реализованная с использованием терминальных мультиплексоров</a:t>
            </a:r>
          </a:p>
          <a:p>
            <a:pPr indent="449580" algn="just">
              <a:lnSpc>
                <a:spcPct val="115000"/>
              </a:lnSpc>
              <a:spcAft>
                <a:spcPts val="0"/>
              </a:spcAft>
            </a:pPr>
            <a:r>
              <a:rPr lang="ru-RU" sz="1700" spc="-20" dirty="0">
                <a:latin typeface="Times New Roman" pitchFamily="18" charset="0"/>
                <a:ea typeface="Times New Roman"/>
                <a:cs typeface="Times New Roman" pitchFamily="18" charset="0"/>
              </a:rPr>
              <a:t> </a:t>
            </a:r>
            <a:endParaRPr lang="ru-RU" sz="1700" dirty="0">
              <a:latin typeface="Times New Roman" pitchFamily="18" charset="0"/>
              <a:ea typeface="Times New Roman"/>
              <a:cs typeface="Times New Roman" pitchFamily="18" charset="0"/>
            </a:endParaRPr>
          </a:p>
          <a:p>
            <a:pPr indent="269875" algn="just">
              <a:lnSpc>
                <a:spcPct val="115000"/>
              </a:lnSpc>
              <a:spcAft>
                <a:spcPts val="0"/>
              </a:spcAft>
            </a:pPr>
            <a:r>
              <a:rPr lang="ru-RU" sz="1700" spc="-20" dirty="0">
                <a:latin typeface="Times New Roman" pitchFamily="18" charset="0"/>
                <a:ea typeface="Times New Roman"/>
                <a:cs typeface="Times New Roman" pitchFamily="18" charset="0"/>
              </a:rPr>
              <a:t>Несмотря на свою простоту, именно эта базовая топология наиболее широко используется при </a:t>
            </a:r>
            <a:r>
              <a:rPr lang="ru-RU" sz="1700" dirty="0">
                <a:latin typeface="Times New Roman" pitchFamily="18" charset="0"/>
                <a:ea typeface="Times New Roman"/>
                <a:cs typeface="Times New Roman" pitchFamily="18" charset="0"/>
              </a:rPr>
              <a:t>передаче больших потоков данных по высокоскоростным магистральным каналам, например, по транс­</a:t>
            </a:r>
            <a:r>
              <a:rPr lang="ru-RU" sz="1700" spc="-25" dirty="0">
                <a:latin typeface="Times New Roman" pitchFamily="18" charset="0"/>
                <a:ea typeface="Times New Roman"/>
                <a:cs typeface="Times New Roman" pitchFamily="18" charset="0"/>
              </a:rPr>
              <a:t>океанским подводным кабелям, обслуживающим цифровой телефонный трафик. Эту же топологию </a:t>
            </a:r>
            <a:r>
              <a:rPr lang="ru-RU" sz="1700" spc="-15" dirty="0">
                <a:latin typeface="Times New Roman" pitchFamily="18" charset="0"/>
                <a:ea typeface="Times New Roman"/>
                <a:cs typeface="Times New Roman" pitchFamily="18" charset="0"/>
              </a:rPr>
              <a:t>используют для отладки сети при переходе к новой более высокой скорости в иерархии </a:t>
            </a:r>
            <a:r>
              <a:rPr lang="en-US" sz="1700" spc="-15" dirty="0">
                <a:latin typeface="Times New Roman" pitchFamily="18" charset="0"/>
                <a:ea typeface="Times New Roman"/>
                <a:cs typeface="Times New Roman" pitchFamily="18" charset="0"/>
              </a:rPr>
              <a:t>SDH</a:t>
            </a:r>
            <a:r>
              <a:rPr lang="ru-RU" sz="1700" spc="-15" dirty="0">
                <a:latin typeface="Times New Roman" pitchFamily="18" charset="0"/>
                <a:ea typeface="Times New Roman"/>
                <a:cs typeface="Times New Roman" pitchFamily="18" charset="0"/>
              </a:rPr>
              <a:t>, напри­</a:t>
            </a:r>
            <a:r>
              <a:rPr lang="ru-RU" sz="1700" spc="-10" dirty="0">
                <a:latin typeface="Times New Roman" pitchFamily="18" charset="0"/>
                <a:ea typeface="Times New Roman"/>
                <a:cs typeface="Times New Roman" pitchFamily="18" charset="0"/>
              </a:rPr>
              <a:t>мер, с 622 Мбит/с (</a:t>
            </a:r>
            <a:r>
              <a:rPr lang="en-US" sz="1700" spc="-10" dirty="0">
                <a:latin typeface="Times New Roman" pitchFamily="18" charset="0"/>
                <a:ea typeface="Times New Roman"/>
                <a:cs typeface="Times New Roman" pitchFamily="18" charset="0"/>
              </a:rPr>
              <a:t>STM</a:t>
            </a:r>
            <a:r>
              <a:rPr lang="ru-RU" sz="1700" spc="-10" dirty="0">
                <a:latin typeface="Times New Roman" pitchFamily="18" charset="0"/>
                <a:ea typeface="Times New Roman"/>
                <a:cs typeface="Times New Roman" pitchFamily="18" charset="0"/>
              </a:rPr>
              <a:t>-4) на 2,5 Гбит/с (</a:t>
            </a:r>
            <a:r>
              <a:rPr lang="en-US" sz="1700" spc="-10" dirty="0">
                <a:latin typeface="Times New Roman" pitchFamily="18" charset="0"/>
                <a:ea typeface="Times New Roman"/>
                <a:cs typeface="Times New Roman" pitchFamily="18" charset="0"/>
              </a:rPr>
              <a:t>STM</a:t>
            </a:r>
            <a:r>
              <a:rPr lang="ru-RU" sz="1700" spc="-10" dirty="0">
                <a:latin typeface="Times New Roman" pitchFamily="18" charset="0"/>
                <a:ea typeface="Times New Roman"/>
                <a:cs typeface="Times New Roman" pitchFamily="18" charset="0"/>
              </a:rPr>
              <a:t>-16) или с 2,5 (</a:t>
            </a:r>
            <a:r>
              <a:rPr lang="en-US" sz="1700" spc="-10" dirty="0">
                <a:latin typeface="Times New Roman" pitchFamily="18" charset="0"/>
                <a:ea typeface="Times New Roman"/>
                <a:cs typeface="Times New Roman" pitchFamily="18" charset="0"/>
              </a:rPr>
              <a:t>STM</a:t>
            </a:r>
            <a:r>
              <a:rPr lang="ru-RU" sz="1700" spc="-10" dirty="0">
                <a:latin typeface="Times New Roman" pitchFamily="18" charset="0"/>
                <a:ea typeface="Times New Roman"/>
                <a:cs typeface="Times New Roman" pitchFamily="18" charset="0"/>
              </a:rPr>
              <a:t>-16) на 10 Гбит/с (</a:t>
            </a:r>
            <a:r>
              <a:rPr lang="en-US" sz="1700" spc="-10" dirty="0">
                <a:latin typeface="Times New Roman" pitchFamily="18" charset="0"/>
                <a:ea typeface="Times New Roman"/>
                <a:cs typeface="Times New Roman" pitchFamily="18" charset="0"/>
              </a:rPr>
              <a:t>STM</a:t>
            </a:r>
            <a:r>
              <a:rPr lang="ru-RU" sz="1700" spc="-10" dirty="0">
                <a:latin typeface="Times New Roman" pitchFamily="18" charset="0"/>
                <a:ea typeface="Times New Roman"/>
                <a:cs typeface="Times New Roman" pitchFamily="18" charset="0"/>
              </a:rPr>
              <a:t>-64). Она же используется как составная часть радиально-кольцевой топологии (в качестве радиу­</a:t>
            </a:r>
            <a:r>
              <a:rPr lang="ru-RU" sz="1700" spc="-20" dirty="0">
                <a:latin typeface="Times New Roman" pitchFamily="18" charset="0"/>
                <a:ea typeface="Times New Roman"/>
                <a:cs typeface="Times New Roman" pitchFamily="18" charset="0"/>
              </a:rPr>
              <a:t>сов) и является основой для топологии "последовательная линейная цепь". С другой стороны, топо­</a:t>
            </a:r>
            <a:r>
              <a:rPr lang="ru-RU" sz="1700" spc="-15" dirty="0">
                <a:latin typeface="Times New Roman" pitchFamily="18" charset="0"/>
                <a:ea typeface="Times New Roman"/>
                <a:cs typeface="Times New Roman" pitchFamily="18" charset="0"/>
              </a:rPr>
              <a:t>логию "точка–точка" с резервированием </a:t>
            </a:r>
            <a:r>
              <a:rPr lang="ru-RU" spc="-15" dirty="0">
                <a:latin typeface="Times New Roman"/>
                <a:ea typeface="Times New Roman"/>
                <a:cs typeface="Times New Roman"/>
              </a:rPr>
              <a:t>можно рассматривать как вырожденный вариант топологии "кольцо".</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4100449982"/>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8072"/>
            <a:ext cx="8496944" cy="2774606"/>
          </a:xfrm>
          <a:prstGeom prst="rect">
            <a:avLst/>
          </a:prstGeom>
        </p:spPr>
        <p:txBody>
          <a:bodyPr wrap="square">
            <a:spAutoFit/>
          </a:bodyPr>
          <a:lstStyle/>
          <a:p>
            <a:pPr indent="269875" algn="just">
              <a:lnSpc>
                <a:spcPct val="115000"/>
              </a:lnSpc>
              <a:spcAft>
                <a:spcPts val="1000"/>
              </a:spcAft>
            </a:pPr>
            <a:r>
              <a:rPr lang="ru-RU" sz="1700" dirty="0">
                <a:latin typeface="Times New Roman"/>
              </a:rPr>
              <a:t>Топология "последовательная линейная цепь"  - </a:t>
            </a:r>
            <a:r>
              <a:rPr lang="ru-RU" sz="1700" dirty="0">
                <a:latin typeface="Times New Roman"/>
                <a:cs typeface="Tahoma"/>
              </a:rPr>
              <a:t>Эта базовая топология используется тогда, когда интенсивность трафика в сети не так велика и су­</a:t>
            </a:r>
            <a:r>
              <a:rPr lang="ru-RU" sz="1700" spc="-15" dirty="0">
                <a:latin typeface="Times New Roman"/>
                <a:cs typeface="Tahoma"/>
              </a:rPr>
              <a:t>ществует необходимость ответвлений в ряде точек на линии, где могут вводиться и выводиться кана­</a:t>
            </a:r>
            <a:r>
              <a:rPr lang="ru-RU" sz="1700" dirty="0">
                <a:latin typeface="Times New Roman"/>
                <a:cs typeface="Tahoma"/>
              </a:rPr>
              <a:t>лы доступа. Она реализуется с использованием как терминальных мультиплексоров на обоих концах цепи, так и мультиплексоров ввода/вывода в точках ответвлений. Эта топология напоминает после­</a:t>
            </a:r>
            <a:r>
              <a:rPr lang="ru-RU" sz="1700" spc="-15" dirty="0">
                <a:latin typeface="Times New Roman"/>
                <a:cs typeface="Tahoma"/>
              </a:rPr>
              <a:t>довательную линейную цепь, где каждый мультиплексор ввода/вывода является отдельным ее зве­</a:t>
            </a:r>
            <a:r>
              <a:rPr lang="ru-RU" sz="1700" spc="-30" dirty="0">
                <a:latin typeface="Times New Roman"/>
                <a:cs typeface="Tahoma"/>
              </a:rPr>
              <a:t>ном. Она может быть представлена либо в виде простой последовательной линейной без резер­</a:t>
            </a:r>
            <a:r>
              <a:rPr lang="ru-RU" sz="1700" spc="-10" dirty="0">
                <a:latin typeface="Times New Roman"/>
                <a:cs typeface="Tahoma"/>
              </a:rPr>
              <a:t>вирования (рис. </a:t>
            </a:r>
            <a:r>
              <a:rPr lang="ru-RU" sz="1700" spc="-10" dirty="0" smtClean="0">
                <a:latin typeface="Times New Roman"/>
                <a:cs typeface="Tahoma"/>
              </a:rPr>
              <a:t>7.12), </a:t>
            </a:r>
            <a:r>
              <a:rPr lang="ru-RU" sz="1700" spc="-10" dirty="0">
                <a:latin typeface="Times New Roman"/>
                <a:cs typeface="Tahoma"/>
              </a:rPr>
              <a:t>либо более сложной цепью с резервированием типа 1 + 1 (рис. </a:t>
            </a:r>
            <a:r>
              <a:rPr lang="ru-RU" sz="1700" spc="-10" dirty="0" smtClean="0">
                <a:latin typeface="Times New Roman"/>
                <a:cs typeface="Tahoma"/>
              </a:rPr>
              <a:t>7.13)</a:t>
            </a:r>
            <a:r>
              <a:rPr lang="ru-RU" sz="1700" spc="-15" dirty="0" smtClean="0">
                <a:latin typeface="Times New Roman"/>
                <a:cs typeface="Tahoma"/>
              </a:rPr>
              <a:t>. </a:t>
            </a:r>
            <a:r>
              <a:rPr lang="ru-RU" sz="1700" spc="-15" dirty="0">
                <a:latin typeface="Times New Roman"/>
                <a:cs typeface="Tahoma"/>
              </a:rPr>
              <a:t>Последний вариант топологии часто называют </a:t>
            </a:r>
            <a:r>
              <a:rPr lang="ru-RU" sz="1700" i="1" spc="-15" dirty="0">
                <a:latin typeface="Times New Roman"/>
                <a:cs typeface="Tahoma"/>
              </a:rPr>
              <a:t>уплощенным кольцом</a:t>
            </a:r>
            <a:r>
              <a:rPr lang="ru-RU" sz="1700" spc="-15" dirty="0">
                <a:latin typeface="Times New Roman"/>
                <a:cs typeface="Tahoma"/>
              </a:rPr>
              <a:t>.</a:t>
            </a:r>
            <a:endParaRPr lang="ru-RU" sz="1700" dirty="0">
              <a:effectLst/>
              <a:latin typeface="Tahoma"/>
            </a:endParaRPr>
          </a:p>
        </p:txBody>
      </p:sp>
      <p:sp>
        <p:nvSpPr>
          <p:cNvPr id="3" name="Rectangle 3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grpSp>
        <p:nvGrpSpPr>
          <p:cNvPr id="4" name="Group 1"/>
          <p:cNvGrpSpPr>
            <a:grpSpLocks/>
          </p:cNvGrpSpPr>
          <p:nvPr/>
        </p:nvGrpSpPr>
        <p:grpSpPr bwMode="auto">
          <a:xfrm>
            <a:off x="8323" y="3092720"/>
            <a:ext cx="8911870" cy="3240980"/>
            <a:chOff x="1391" y="1946"/>
            <a:chExt cx="9255" cy="2877"/>
          </a:xfrm>
        </p:grpSpPr>
        <p:sp>
          <p:nvSpPr>
            <p:cNvPr id="5" name="Line 30"/>
            <p:cNvSpPr>
              <a:spLocks noChangeShapeType="1"/>
            </p:cNvSpPr>
            <p:nvPr/>
          </p:nvSpPr>
          <p:spPr bwMode="auto">
            <a:xfrm>
              <a:off x="2606" y="3134"/>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Line 29"/>
            <p:cNvSpPr>
              <a:spLocks noChangeShapeType="1"/>
            </p:cNvSpPr>
            <p:nvPr/>
          </p:nvSpPr>
          <p:spPr bwMode="auto">
            <a:xfrm>
              <a:off x="2624" y="2732"/>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Line 28"/>
            <p:cNvSpPr>
              <a:spLocks noChangeShapeType="1"/>
            </p:cNvSpPr>
            <p:nvPr/>
          </p:nvSpPr>
          <p:spPr bwMode="auto">
            <a:xfrm>
              <a:off x="2612" y="2300"/>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27"/>
            <p:cNvSpPr>
              <a:spLocks/>
            </p:cNvSpPr>
            <p:nvPr/>
          </p:nvSpPr>
          <p:spPr bwMode="auto">
            <a:xfrm>
              <a:off x="2468" y="2072"/>
              <a:ext cx="180" cy="1260"/>
            </a:xfrm>
            <a:prstGeom prst="leftBrace">
              <a:avLst>
                <a:gd name="adj1" fmla="val 58333"/>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Text Box 26"/>
            <p:cNvSpPr txBox="1">
              <a:spLocks noChangeArrowheads="1"/>
            </p:cNvSpPr>
            <p:nvPr/>
          </p:nvSpPr>
          <p:spPr bwMode="auto">
            <a:xfrm>
              <a:off x="1391" y="2272"/>
              <a:ext cx="126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Каналы доступа (трибы)</a:t>
              </a:r>
              <a:endParaRPr kumimoji="0" lang="ru-RU" altLang="ru-RU" sz="1400" b="0" i="0" u="none" strike="noStrike" cap="none" normalizeH="0" baseline="0" dirty="0" smtClean="0">
                <a:ln>
                  <a:noFill/>
                </a:ln>
                <a:solidFill>
                  <a:schemeClr val="tx1"/>
                </a:solidFill>
                <a:effectLst/>
                <a:latin typeface="Arial" pitchFamily="34" charset="0"/>
              </a:endParaRPr>
            </a:p>
          </p:txBody>
        </p:sp>
        <p:sp>
          <p:nvSpPr>
            <p:cNvPr id="10" name="Line 25"/>
            <p:cNvSpPr>
              <a:spLocks noChangeShapeType="1"/>
            </p:cNvSpPr>
            <p:nvPr/>
          </p:nvSpPr>
          <p:spPr bwMode="auto">
            <a:xfrm>
              <a:off x="8726" y="3146"/>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Line 24"/>
            <p:cNvSpPr>
              <a:spLocks noChangeShapeType="1"/>
            </p:cNvSpPr>
            <p:nvPr/>
          </p:nvSpPr>
          <p:spPr bwMode="auto">
            <a:xfrm>
              <a:off x="8744" y="2744"/>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Line 23"/>
            <p:cNvSpPr>
              <a:spLocks noChangeShapeType="1"/>
            </p:cNvSpPr>
            <p:nvPr/>
          </p:nvSpPr>
          <p:spPr bwMode="auto">
            <a:xfrm>
              <a:off x="8732" y="2312"/>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22"/>
            <p:cNvSpPr>
              <a:spLocks/>
            </p:cNvSpPr>
            <p:nvPr/>
          </p:nvSpPr>
          <p:spPr bwMode="auto">
            <a:xfrm>
              <a:off x="9266" y="2066"/>
              <a:ext cx="240" cy="1440"/>
            </a:xfrm>
            <a:prstGeom prst="rightBrace">
              <a:avLst>
                <a:gd name="adj1" fmla="val 50000"/>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Text Box 21"/>
            <p:cNvSpPr txBox="1">
              <a:spLocks noChangeArrowheads="1"/>
            </p:cNvSpPr>
            <p:nvPr/>
          </p:nvSpPr>
          <p:spPr bwMode="auto">
            <a:xfrm>
              <a:off x="9386" y="2353"/>
              <a:ext cx="126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Каналы доступа (трибы)</a:t>
              </a:r>
              <a:endParaRPr kumimoji="0" lang="ru-RU" altLang="ru-RU" sz="1400" b="0" i="0" u="none" strike="noStrike" cap="none" normalizeH="0" baseline="0" dirty="0" smtClean="0">
                <a:ln>
                  <a:noFill/>
                </a:ln>
                <a:solidFill>
                  <a:schemeClr val="tx1"/>
                </a:solidFill>
                <a:effectLst/>
                <a:latin typeface="Arial" pitchFamily="34" charset="0"/>
              </a:endParaRPr>
            </a:p>
          </p:txBody>
        </p:sp>
        <p:sp>
          <p:nvSpPr>
            <p:cNvPr id="15" name="Rectangle 20"/>
            <p:cNvSpPr>
              <a:spLocks noChangeArrowheads="1"/>
            </p:cNvSpPr>
            <p:nvPr/>
          </p:nvSpPr>
          <p:spPr bwMode="auto">
            <a:xfrm>
              <a:off x="4466" y="2670"/>
              <a:ext cx="306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6" name="AutoShape 19"/>
            <p:cNvSpPr>
              <a:spLocks noChangeArrowheads="1"/>
            </p:cNvSpPr>
            <p:nvPr/>
          </p:nvSpPr>
          <p:spPr bwMode="auto">
            <a:xfrm rot="5400000">
              <a:off x="3092" y="2036"/>
              <a:ext cx="1620" cy="144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7" name="Text Box 18"/>
            <p:cNvSpPr txBox="1">
              <a:spLocks noChangeArrowheads="1"/>
            </p:cNvSpPr>
            <p:nvPr/>
          </p:nvSpPr>
          <p:spPr bwMode="auto">
            <a:xfrm>
              <a:off x="3146" y="2598"/>
              <a:ext cx="965"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ТМ</a:t>
              </a:r>
              <a:endParaRPr kumimoji="0" lang="ru-RU" altLang="ru-RU" sz="1600" b="1" i="0" u="none" strike="noStrike" cap="none" normalizeH="0" baseline="0" dirty="0" smtClean="0">
                <a:ln>
                  <a:noFill/>
                </a:ln>
                <a:solidFill>
                  <a:schemeClr val="tx1"/>
                </a:solidFill>
                <a:effectLst/>
                <a:latin typeface="Arial" pitchFamily="34" charset="0"/>
              </a:endParaRPr>
            </a:p>
          </p:txBody>
        </p:sp>
        <p:sp>
          <p:nvSpPr>
            <p:cNvPr id="18" name="AutoShape 17"/>
            <p:cNvSpPr>
              <a:spLocks noChangeArrowheads="1"/>
            </p:cNvSpPr>
            <p:nvPr/>
          </p:nvSpPr>
          <p:spPr bwMode="auto">
            <a:xfrm rot="16200000">
              <a:off x="7196" y="2036"/>
              <a:ext cx="1620" cy="144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9" name="Text Box 16"/>
            <p:cNvSpPr txBox="1">
              <a:spLocks noChangeArrowheads="1"/>
            </p:cNvSpPr>
            <p:nvPr/>
          </p:nvSpPr>
          <p:spPr bwMode="auto">
            <a:xfrm>
              <a:off x="7868" y="2432"/>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ru-RU" altLang="ru-RU"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ТМ</a:t>
              </a:r>
              <a:endParaRPr kumimoji="0" lang="ru-RU" altLang="ru-RU" sz="1600" b="1" i="0" u="none" strike="noStrike" cap="none" normalizeH="0" baseline="0" dirty="0" smtClean="0">
                <a:ln>
                  <a:noFill/>
                </a:ln>
                <a:solidFill>
                  <a:schemeClr val="tx1"/>
                </a:solidFill>
                <a:effectLst/>
                <a:latin typeface="Arial" pitchFamily="34" charset="0"/>
              </a:endParaRPr>
            </a:p>
          </p:txBody>
        </p:sp>
        <p:sp>
          <p:nvSpPr>
            <p:cNvPr id="20" name="AutoShape 15"/>
            <p:cNvSpPr>
              <a:spLocks noChangeArrowheads="1"/>
            </p:cNvSpPr>
            <p:nvPr/>
          </p:nvSpPr>
          <p:spPr bwMode="auto">
            <a:xfrm>
              <a:off x="5084" y="2183"/>
              <a:ext cx="1620" cy="144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1" name="Text Box 14"/>
            <p:cNvSpPr txBox="1">
              <a:spLocks noChangeArrowheads="1"/>
            </p:cNvSpPr>
            <p:nvPr/>
          </p:nvSpPr>
          <p:spPr bwMode="auto">
            <a:xfrm>
              <a:off x="5129" y="2900"/>
              <a:ext cx="1197"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endParaRPr lang="ru-RU" altLang="ru-RU" sz="1200" dirty="0">
                <a:latin typeface="Arial" pitchFamily="34" charset="0"/>
                <a:ea typeface="Times New Roman" pitchFamily="18" charset="0"/>
                <a:cs typeface="Times New Roman" pitchFamily="18" charset="0"/>
              </a:endParaRPr>
            </a:p>
            <a:p>
              <a:pPr marL="0" marR="0" lvl="0" indent="269875" algn="ctr" defTabSz="914400" rtl="0" eaLnBrk="1" fontAlgn="base" latinLnBrk="0" hangingPunct="1">
                <a:lnSpc>
                  <a:spcPct val="100000"/>
                </a:lnSpc>
                <a:spcBef>
                  <a:spcPct val="0"/>
                </a:spcBef>
                <a:spcAft>
                  <a:spcPct val="0"/>
                </a:spcAft>
                <a:buClrTx/>
                <a:buSzTx/>
                <a:buFontTx/>
                <a:buNone/>
                <a:tabLst/>
              </a:pPr>
              <a:r>
                <a:rPr lang="en-US" altLang="ru-RU" sz="1400" b="1" dirty="0" smtClean="0">
                  <a:latin typeface="Times New Roman" panose="02020603050405020304" pitchFamily="18" charset="0"/>
                  <a:ea typeface="Times New Roman" panose="02020603050405020304" pitchFamily="18" charset="0"/>
                  <a:cs typeface="Times New Roman" panose="02020603050405020304" pitchFamily="18" charset="0"/>
                </a:rPr>
                <a:t>A</a:t>
              </a:r>
              <a:r>
                <a:rPr kumimoji="0" lang="en-US" altLang="ru-RU" sz="14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DМ</a:t>
              </a:r>
              <a:endParaRPr kumimoji="0" lang="en-US" altLang="ru-RU"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2" name="Line 13"/>
            <p:cNvSpPr>
              <a:spLocks noChangeShapeType="1"/>
            </p:cNvSpPr>
            <p:nvPr/>
          </p:nvSpPr>
          <p:spPr bwMode="auto">
            <a:xfrm>
              <a:off x="4268" y="2252"/>
              <a:ext cx="7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 name="Line 12"/>
            <p:cNvSpPr>
              <a:spLocks noChangeShapeType="1"/>
            </p:cNvSpPr>
            <p:nvPr/>
          </p:nvSpPr>
          <p:spPr bwMode="auto">
            <a:xfrm>
              <a:off x="6788" y="2252"/>
              <a:ext cx="7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 name="Line 11"/>
            <p:cNvSpPr>
              <a:spLocks noChangeShapeType="1"/>
            </p:cNvSpPr>
            <p:nvPr/>
          </p:nvSpPr>
          <p:spPr bwMode="auto">
            <a:xfrm flipH="1">
              <a:off x="4268" y="3152"/>
              <a:ext cx="7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Line 10"/>
            <p:cNvSpPr>
              <a:spLocks noChangeShapeType="1"/>
            </p:cNvSpPr>
            <p:nvPr/>
          </p:nvSpPr>
          <p:spPr bwMode="auto">
            <a:xfrm flipH="1">
              <a:off x="6788" y="3152"/>
              <a:ext cx="7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 name="Line 9"/>
            <p:cNvSpPr>
              <a:spLocks noChangeShapeType="1"/>
            </p:cNvSpPr>
            <p:nvPr/>
          </p:nvSpPr>
          <p:spPr bwMode="auto">
            <a:xfrm>
              <a:off x="5519" y="3608"/>
              <a:ext cx="9" cy="4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 name="Line 8"/>
            <p:cNvSpPr>
              <a:spLocks noChangeShapeType="1"/>
            </p:cNvSpPr>
            <p:nvPr/>
          </p:nvSpPr>
          <p:spPr bwMode="auto">
            <a:xfrm flipV="1">
              <a:off x="6248" y="3623"/>
              <a:ext cx="6" cy="42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 name="AutoShape 7"/>
            <p:cNvSpPr>
              <a:spLocks/>
            </p:cNvSpPr>
            <p:nvPr/>
          </p:nvSpPr>
          <p:spPr bwMode="auto">
            <a:xfrm rot="16200000">
              <a:off x="5684" y="3668"/>
              <a:ext cx="360" cy="1080"/>
            </a:xfrm>
            <a:prstGeom prst="leftBrace">
              <a:avLst>
                <a:gd name="adj1" fmla="val 25000"/>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 name="Text Box 6"/>
            <p:cNvSpPr txBox="1">
              <a:spLocks noChangeArrowheads="1"/>
            </p:cNvSpPr>
            <p:nvPr/>
          </p:nvSpPr>
          <p:spPr bwMode="auto">
            <a:xfrm>
              <a:off x="4349" y="4283"/>
              <a:ext cx="306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Каналы доступа (трибы)</a:t>
              </a:r>
              <a:endParaRPr kumimoji="0" lang="ru-RU" altLang="ru-RU"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0" name="Text Box 5"/>
            <p:cNvSpPr txBox="1">
              <a:spLocks noChangeArrowheads="1"/>
            </p:cNvSpPr>
            <p:nvPr/>
          </p:nvSpPr>
          <p:spPr bwMode="auto">
            <a:xfrm>
              <a:off x="4499" y="3668"/>
              <a:ext cx="1260"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вывод</a:t>
              </a:r>
              <a:endParaRPr kumimoji="0" lang="ru-RU" altLang="ru-RU" sz="1400" b="0" i="0" u="none" strike="noStrike" cap="none" normalizeH="0" baseline="0" dirty="0" smtClean="0">
                <a:ln>
                  <a:noFill/>
                </a:ln>
                <a:solidFill>
                  <a:schemeClr val="tx1"/>
                </a:solidFill>
                <a:effectLst/>
                <a:latin typeface="Arial" pitchFamily="34" charset="0"/>
              </a:endParaRPr>
            </a:p>
          </p:txBody>
        </p:sp>
        <p:sp>
          <p:nvSpPr>
            <p:cNvPr id="31" name="Text Box 4"/>
            <p:cNvSpPr txBox="1">
              <a:spLocks noChangeArrowheads="1"/>
            </p:cNvSpPr>
            <p:nvPr/>
          </p:nvSpPr>
          <p:spPr bwMode="auto">
            <a:xfrm>
              <a:off x="6326" y="3689"/>
              <a:ext cx="1260"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ввод</a:t>
              </a:r>
              <a:endParaRPr kumimoji="0" lang="ru-RU" altLang="ru-RU" sz="1400" b="0" i="0" u="none" strike="noStrike" cap="none" normalizeH="0" baseline="0" dirty="0" smtClean="0">
                <a:ln>
                  <a:noFill/>
                </a:ln>
                <a:solidFill>
                  <a:schemeClr val="tx1"/>
                </a:solidFill>
                <a:effectLst/>
                <a:latin typeface="Arial" pitchFamily="34" charset="0"/>
              </a:endParaRPr>
            </a:p>
          </p:txBody>
        </p:sp>
        <p:sp>
          <p:nvSpPr>
            <p:cNvPr id="32" name="Text Box 3"/>
            <p:cNvSpPr txBox="1">
              <a:spLocks noChangeArrowheads="1"/>
            </p:cNvSpPr>
            <p:nvPr/>
          </p:nvSpPr>
          <p:spPr bwMode="auto">
            <a:xfrm>
              <a:off x="4448" y="2792"/>
              <a:ext cx="10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"запад"</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33" name="Text Box 2"/>
            <p:cNvSpPr txBox="1">
              <a:spLocks noChangeArrowheads="1"/>
            </p:cNvSpPr>
            <p:nvPr/>
          </p:nvSpPr>
          <p:spPr bwMode="auto">
            <a:xfrm>
              <a:off x="6338" y="2792"/>
              <a:ext cx="1134"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3600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"восток"</a:t>
              </a:r>
              <a:endParaRPr kumimoji="0" lang="ru-RU" altLang="ru-RU" sz="1800" b="0" i="0" u="none" strike="noStrike" cap="none" normalizeH="0" baseline="0" smtClean="0">
                <a:ln>
                  <a:noFill/>
                </a:ln>
                <a:solidFill>
                  <a:schemeClr val="tx1"/>
                </a:solidFill>
                <a:effectLst/>
                <a:latin typeface="Arial" pitchFamily="34" charset="0"/>
              </a:endParaRPr>
            </a:p>
          </p:txBody>
        </p:sp>
      </p:grpSp>
      <p:sp>
        <p:nvSpPr>
          <p:cNvPr id="34" name="Rectangle 4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35" name="Прямоугольник 34"/>
          <p:cNvSpPr/>
          <p:nvPr/>
        </p:nvSpPr>
        <p:spPr>
          <a:xfrm>
            <a:off x="8322" y="6046974"/>
            <a:ext cx="8911871" cy="729430"/>
          </a:xfrm>
          <a:prstGeom prst="rect">
            <a:avLst/>
          </a:prstGeom>
        </p:spPr>
        <p:txBody>
          <a:bodyPr wrap="square">
            <a:spAutoFit/>
          </a:bodyPr>
          <a:lstStyle/>
          <a:p>
            <a:pPr marL="457200" indent="269875" algn="ctr">
              <a:lnSpc>
                <a:spcPct val="115000"/>
              </a:lnSpc>
              <a:spcAft>
                <a:spcPts val="0"/>
              </a:spcAft>
            </a:pPr>
            <a:r>
              <a:rPr lang="ru-RU" dirty="0">
                <a:latin typeface="Times New Roman"/>
                <a:ea typeface="Times New Roman"/>
                <a:cs typeface="Times New Roman"/>
              </a:rPr>
              <a:t>Рис. </a:t>
            </a:r>
            <a:r>
              <a:rPr lang="en-US" dirty="0" smtClean="0">
                <a:latin typeface="Times New Roman"/>
                <a:ea typeface="Times New Roman"/>
                <a:cs typeface="Times New Roman"/>
              </a:rPr>
              <a:t>7.</a:t>
            </a:r>
            <a:r>
              <a:rPr lang="ru-RU" dirty="0" smtClean="0">
                <a:latin typeface="Times New Roman"/>
                <a:ea typeface="Times New Roman"/>
                <a:cs typeface="Times New Roman"/>
              </a:rPr>
              <a:t>12 </a:t>
            </a:r>
            <a:r>
              <a:rPr lang="ru-RU" dirty="0">
                <a:latin typeface="Times New Roman"/>
                <a:ea typeface="Times New Roman"/>
                <a:cs typeface="Times New Roman"/>
              </a:rPr>
              <a:t>Топология «последовательная линейная цепь», реализованная </a:t>
            </a:r>
            <a:br>
              <a:rPr lang="ru-RU" dirty="0">
                <a:latin typeface="Times New Roman"/>
                <a:ea typeface="Times New Roman"/>
                <a:cs typeface="Times New Roman"/>
              </a:rPr>
            </a:br>
            <a:r>
              <a:rPr lang="ru-RU" dirty="0">
                <a:latin typeface="Times New Roman"/>
                <a:ea typeface="Times New Roman"/>
                <a:cs typeface="Times New Roman"/>
              </a:rPr>
              <a:t>на терминальных мультиплексорах и мультиплексорах ввода-вывода</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1798319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2145916359"/>
              </p:ext>
            </p:extLst>
          </p:nvPr>
        </p:nvGraphicFramePr>
        <p:xfrm>
          <a:off x="251520" y="332656"/>
          <a:ext cx="8424937" cy="6443383"/>
        </p:xfrm>
        <a:graphic>
          <a:graphicData uri="http://schemas.openxmlformats.org/drawingml/2006/table">
            <a:tbl>
              <a:tblPr firstRow="1" firstCol="1" bandRow="1"/>
              <a:tblGrid>
                <a:gridCol w="1443050"/>
                <a:gridCol w="1438004"/>
                <a:gridCol w="1967794"/>
                <a:gridCol w="1966533"/>
                <a:gridCol w="1609556"/>
              </a:tblGrid>
              <a:tr h="1045930">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Частоты</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Длина</a:t>
                      </a:r>
                      <a:endParaRPr lang="ru-RU" sz="1600">
                        <a:effectLst/>
                        <a:latin typeface="Times New Roman"/>
                        <a:ea typeface="Times New Roman"/>
                      </a:endParaRPr>
                    </a:p>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волн</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Метрическое наименование диапазона волн</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dirty="0" smtClean="0">
                          <a:solidFill>
                            <a:srgbClr val="000000"/>
                          </a:solidFill>
                          <a:effectLst/>
                          <a:latin typeface="Times New Roman Tj"/>
                          <a:ea typeface="Times New Roman"/>
                          <a:cs typeface="Times New Roman"/>
                        </a:rPr>
                        <a:t>Наименование</a:t>
                      </a:r>
                      <a:r>
                        <a:rPr lang="en-US" sz="1600" b="0" i="0" u="none" strike="noStrike" spc="0" baseline="0" dirty="0" smtClean="0">
                          <a:solidFill>
                            <a:schemeClr val="tx1"/>
                          </a:solidFill>
                          <a:effectLst/>
                          <a:latin typeface="Times New Roman"/>
                          <a:ea typeface="Times New Roman"/>
                          <a:cs typeface="+mn-cs"/>
                        </a:rPr>
                        <a:t> </a:t>
                      </a:r>
                      <a:r>
                        <a:rPr lang="ru-RU" sz="1600" b="1" i="0" u="none" strike="noStrike" spc="0" dirty="0" smtClean="0">
                          <a:solidFill>
                            <a:srgbClr val="000000"/>
                          </a:solidFill>
                          <a:effectLst/>
                          <a:latin typeface="Times New Roman Tj"/>
                          <a:ea typeface="Times New Roman"/>
                          <a:cs typeface="Times New Roman"/>
                        </a:rPr>
                        <a:t>диапазона</a:t>
                      </a:r>
                      <a:r>
                        <a:rPr lang="en-US" sz="1600" b="0" i="0" u="none" strike="noStrike" spc="0" baseline="0" dirty="0" smtClean="0">
                          <a:solidFill>
                            <a:schemeClr val="tx1"/>
                          </a:solidFill>
                          <a:effectLst/>
                          <a:latin typeface="Times New Roman"/>
                          <a:ea typeface="Times New Roman"/>
                          <a:cs typeface="+mn-cs"/>
                        </a:rPr>
                        <a:t> </a:t>
                      </a:r>
                      <a:r>
                        <a:rPr lang="ru-RU" sz="1600" b="1" i="0" u="none" strike="noStrike" spc="0" dirty="0" smtClean="0">
                          <a:solidFill>
                            <a:srgbClr val="000000"/>
                          </a:solidFill>
                          <a:effectLst/>
                          <a:latin typeface="Times New Roman Tj"/>
                          <a:ea typeface="Times New Roman"/>
                          <a:cs typeface="Times New Roman"/>
                        </a:rPr>
                        <a:t>частот</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Поддиапазон</a:t>
                      </a:r>
                      <a:endParaRPr lang="ru-RU" sz="1600" dirty="0">
                        <a:effectLst/>
                        <a:latin typeface="Times New Roman"/>
                        <a:ea typeface="Times New Roman"/>
                      </a:endParaRPr>
                    </a:p>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волн</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00441">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4 - от 3 до 30 кГц</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от 100 до 10 км</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Мириаметровые</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Очень низкие (ОНЧ)</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Сверхдлинные</a:t>
                      </a:r>
                      <a:endParaRPr lang="ru-RU" sz="1600">
                        <a:effectLst/>
                        <a:latin typeface="Times New Roman"/>
                        <a:ea typeface="Times New Roman"/>
                      </a:endParaRPr>
                    </a:p>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(СДВ)</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24833">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5 - от 30 до 300 кГ ц</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от 10 до 1 км</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Километровые</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Низкие (НЧ)</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Длинные (ДВ)</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3870">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6 - от 0,3 до 3 МГ ц</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от 1 км до 100 м</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Гектометровые</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Средние (СЧ)</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Средние (СВ)</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0008">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7 - от 3 до 30 МГ ц</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от 100 до 10 м</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dirty="0" err="1">
                          <a:solidFill>
                            <a:srgbClr val="000000"/>
                          </a:solidFill>
                          <a:effectLst/>
                          <a:latin typeface="Times New Roman Tj"/>
                          <a:ea typeface="Times New Roman"/>
                          <a:cs typeface="Times New Roman"/>
                        </a:rPr>
                        <a:t>Декаметровые</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Высокие (ВЧ)</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Короткие (КВ)</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63870">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8 - от 30 до 300 МГ ц</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от 10 до 1 м</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Метровые</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Ультра-высокие (УВЧ)</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5">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Ультра-</a:t>
                      </a:r>
                      <a:endParaRPr lang="ru-RU" sz="1600">
                        <a:effectLst/>
                        <a:latin typeface="Times New Roman"/>
                        <a:ea typeface="Times New Roman"/>
                      </a:endParaRPr>
                    </a:p>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котроткие </a:t>
                      </a:r>
                      <a:endParaRPr lang="ru-RU" sz="1600">
                        <a:effectLst/>
                        <a:latin typeface="Times New Roman"/>
                        <a:ea typeface="Times New Roman"/>
                      </a:endParaRPr>
                    </a:p>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(УКВ)</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11045">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9 - от 0,3 до 3 ГГц</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от 1 м до 1 дм</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Дециметровые</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76200"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Сверхвысокие</a:t>
                      </a:r>
                      <a:endParaRPr lang="ru-RU" sz="1600" dirty="0">
                        <a:effectLst/>
                        <a:latin typeface="Times New Roman"/>
                        <a:ea typeface="Times New Roman"/>
                      </a:endParaRPr>
                    </a:p>
                    <a:p>
                      <a:pPr marL="76200"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(СВЧ)</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r>
              <a:tr h="563870">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10 - от 3 до 30 ГГц</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от 1 дм до 1 см</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Сантиметровые</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marL="76200"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Крайне-высокие</a:t>
                      </a:r>
                      <a:endParaRPr lang="ru-RU" sz="1600" dirty="0">
                        <a:effectLst/>
                        <a:latin typeface="Times New Roman"/>
                        <a:ea typeface="Times New Roman"/>
                      </a:endParaRPr>
                    </a:p>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(КВЧ)</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r>
              <a:tr h="563870">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11 - от 30 до 300 ГГ ц</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a:solidFill>
                            <a:srgbClr val="000000"/>
                          </a:solidFill>
                          <a:effectLst/>
                          <a:latin typeface="Times New Roman Tj"/>
                          <a:ea typeface="Times New Roman"/>
                          <a:cs typeface="Times New Roman"/>
                        </a:rPr>
                        <a:t>от 1 см до 1 мм</a:t>
                      </a:r>
                      <a:endParaRPr lang="ru-RU" sz="16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600" b="1" i="0" u="none" strike="noStrike" spc="0" dirty="0">
                          <a:solidFill>
                            <a:srgbClr val="000000"/>
                          </a:solidFill>
                          <a:effectLst/>
                          <a:latin typeface="Times New Roman Tj"/>
                          <a:ea typeface="Times New Roman"/>
                          <a:cs typeface="Times New Roman"/>
                        </a:rPr>
                        <a:t>Миллиметровые</a:t>
                      </a:r>
                      <a:endParaRPr lang="ru-RU" sz="16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r>
              <a:tr h="566960">
                <a:tc>
                  <a:txBody>
                    <a:bodyPr/>
                    <a:lstStyle/>
                    <a:p>
                      <a:pPr indent="-342900" algn="ctr">
                        <a:spcBef>
                          <a:spcPts val="1800"/>
                        </a:spcBef>
                        <a:spcAft>
                          <a:spcPts val="0"/>
                        </a:spcAft>
                      </a:pPr>
                      <a:r>
                        <a:rPr lang="ru-RU" sz="1400" b="1" i="0" u="none" strike="noStrike" spc="0" dirty="0">
                          <a:solidFill>
                            <a:srgbClr val="000000"/>
                          </a:solidFill>
                          <a:effectLst/>
                          <a:latin typeface="Times New Roman Tj"/>
                          <a:ea typeface="Times New Roman"/>
                          <a:cs typeface="Times New Roman"/>
                        </a:rPr>
                        <a:t>12 - от 300 до 3000 ГГ ц</a:t>
                      </a:r>
                      <a:endParaRPr lang="ru-RU" sz="14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400" b="1" i="0" u="none" strike="noStrike" spc="0">
                          <a:solidFill>
                            <a:srgbClr val="000000"/>
                          </a:solidFill>
                          <a:effectLst/>
                          <a:latin typeface="Times New Roman Tj"/>
                          <a:ea typeface="Times New Roman"/>
                          <a:cs typeface="Times New Roman"/>
                        </a:rPr>
                        <a:t>от 0,1 до 1 мм</a:t>
                      </a:r>
                      <a:endParaRPr lang="ru-RU" sz="140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indent="-342900" algn="ctr">
                        <a:spcBef>
                          <a:spcPts val="1800"/>
                        </a:spcBef>
                        <a:spcAft>
                          <a:spcPts val="0"/>
                        </a:spcAft>
                      </a:pPr>
                      <a:r>
                        <a:rPr lang="ru-RU" sz="1400" b="1" i="0" u="none" strike="noStrike" spc="0" dirty="0">
                          <a:solidFill>
                            <a:srgbClr val="000000"/>
                          </a:solidFill>
                          <a:effectLst/>
                          <a:latin typeface="Times New Roman Tj"/>
                          <a:ea typeface="Times New Roman"/>
                          <a:cs typeface="Times New Roman"/>
                        </a:rPr>
                        <a:t>Дециметровые</a:t>
                      </a:r>
                      <a:endParaRPr lang="ru-RU" sz="1400" dirty="0">
                        <a:effectLst/>
                        <a:latin typeface="Times New Roman"/>
                        <a:ea typeface="Times New Roman"/>
                      </a:endParaRPr>
                    </a:p>
                  </a:txBody>
                  <a:tcPr marL="6078" marR="60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r>
            </a:tbl>
          </a:graphicData>
        </a:graphic>
      </p:graphicFrame>
    </p:spTree>
    <p:extLst>
      <p:ext uri="{BB962C8B-B14F-4D97-AF65-F5344CB8AC3E}">
        <p14:creationId xmlns:p14="http://schemas.microsoft.com/office/powerpoint/2010/main" val="286283275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grpSp>
        <p:nvGrpSpPr>
          <p:cNvPr id="3" name="Group 1"/>
          <p:cNvGrpSpPr>
            <a:grpSpLocks/>
          </p:cNvGrpSpPr>
          <p:nvPr/>
        </p:nvGrpSpPr>
        <p:grpSpPr bwMode="auto">
          <a:xfrm>
            <a:off x="168425" y="228600"/>
            <a:ext cx="8807149" cy="5072608"/>
            <a:chOff x="1133" y="5829"/>
            <a:chExt cx="9333" cy="3693"/>
          </a:xfrm>
        </p:grpSpPr>
        <p:sp>
          <p:nvSpPr>
            <p:cNvPr id="4" name="Rectangle 41"/>
            <p:cNvSpPr>
              <a:spLocks noChangeArrowheads="1"/>
            </p:cNvSpPr>
            <p:nvPr/>
          </p:nvSpPr>
          <p:spPr bwMode="auto">
            <a:xfrm>
              <a:off x="3632" y="6564"/>
              <a:ext cx="432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5" name="Line 40"/>
            <p:cNvSpPr>
              <a:spLocks noChangeShapeType="1"/>
            </p:cNvSpPr>
            <p:nvPr/>
          </p:nvSpPr>
          <p:spPr bwMode="auto">
            <a:xfrm>
              <a:off x="2426" y="7407"/>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Line 39"/>
            <p:cNvSpPr>
              <a:spLocks noChangeShapeType="1"/>
            </p:cNvSpPr>
            <p:nvPr/>
          </p:nvSpPr>
          <p:spPr bwMode="auto">
            <a:xfrm>
              <a:off x="2444" y="7005"/>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Line 38"/>
            <p:cNvSpPr>
              <a:spLocks noChangeShapeType="1"/>
            </p:cNvSpPr>
            <p:nvPr/>
          </p:nvSpPr>
          <p:spPr bwMode="auto">
            <a:xfrm>
              <a:off x="2432" y="6573"/>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37"/>
            <p:cNvSpPr>
              <a:spLocks/>
            </p:cNvSpPr>
            <p:nvPr/>
          </p:nvSpPr>
          <p:spPr bwMode="auto">
            <a:xfrm>
              <a:off x="2288" y="6345"/>
              <a:ext cx="180" cy="1260"/>
            </a:xfrm>
            <a:prstGeom prst="leftBrace">
              <a:avLst>
                <a:gd name="adj1" fmla="val 58333"/>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Text Box 36"/>
            <p:cNvSpPr txBox="1">
              <a:spLocks noChangeArrowheads="1"/>
            </p:cNvSpPr>
            <p:nvPr/>
          </p:nvSpPr>
          <p:spPr bwMode="auto">
            <a:xfrm>
              <a:off x="1133" y="6635"/>
              <a:ext cx="1245"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Каналы доступа (трибы</a:t>
              </a:r>
              <a:r>
                <a:rPr kumimoji="0" lang="ru-RU" altLang="ru-RU"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ru-RU" altLang="ru-RU" sz="1800" b="0" i="0" u="none" strike="noStrike" cap="none" normalizeH="0" baseline="0" dirty="0" smtClean="0">
                <a:ln>
                  <a:noFill/>
                </a:ln>
                <a:solidFill>
                  <a:schemeClr val="tx1"/>
                </a:solidFill>
                <a:effectLst/>
                <a:latin typeface="Arial" pitchFamily="34" charset="0"/>
              </a:endParaRPr>
            </a:p>
          </p:txBody>
        </p:sp>
        <p:sp>
          <p:nvSpPr>
            <p:cNvPr id="10" name="Line 35"/>
            <p:cNvSpPr>
              <a:spLocks noChangeShapeType="1"/>
            </p:cNvSpPr>
            <p:nvPr/>
          </p:nvSpPr>
          <p:spPr bwMode="auto">
            <a:xfrm>
              <a:off x="8546" y="7419"/>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Line 34"/>
            <p:cNvSpPr>
              <a:spLocks noChangeShapeType="1"/>
            </p:cNvSpPr>
            <p:nvPr/>
          </p:nvSpPr>
          <p:spPr bwMode="auto">
            <a:xfrm>
              <a:off x="8564" y="7017"/>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Line 33"/>
            <p:cNvSpPr>
              <a:spLocks noChangeShapeType="1"/>
            </p:cNvSpPr>
            <p:nvPr/>
          </p:nvSpPr>
          <p:spPr bwMode="auto">
            <a:xfrm>
              <a:off x="8552" y="6585"/>
              <a:ext cx="54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32"/>
            <p:cNvSpPr>
              <a:spLocks/>
            </p:cNvSpPr>
            <p:nvPr/>
          </p:nvSpPr>
          <p:spPr bwMode="auto">
            <a:xfrm>
              <a:off x="9086" y="6339"/>
              <a:ext cx="240" cy="1440"/>
            </a:xfrm>
            <a:prstGeom prst="rightBrace">
              <a:avLst>
                <a:gd name="adj1" fmla="val 50000"/>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Text Box 31"/>
            <p:cNvSpPr txBox="1">
              <a:spLocks noChangeArrowheads="1"/>
            </p:cNvSpPr>
            <p:nvPr/>
          </p:nvSpPr>
          <p:spPr bwMode="auto">
            <a:xfrm>
              <a:off x="9206" y="6639"/>
              <a:ext cx="126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Каналы доступа (трибы)</a:t>
              </a:r>
              <a:endParaRPr kumimoji="0" lang="ru-RU" altLang="ru-RU" sz="1400" b="0" i="0" u="none" strike="noStrike" cap="none" normalizeH="0" baseline="0" dirty="0" smtClean="0">
                <a:ln>
                  <a:noFill/>
                </a:ln>
                <a:solidFill>
                  <a:schemeClr val="tx1"/>
                </a:solidFill>
                <a:effectLst/>
                <a:latin typeface="Arial" pitchFamily="34" charset="0"/>
              </a:endParaRPr>
            </a:p>
          </p:txBody>
        </p:sp>
        <p:sp>
          <p:nvSpPr>
            <p:cNvPr id="15" name="Rectangle 30"/>
            <p:cNvSpPr>
              <a:spLocks noChangeArrowheads="1"/>
            </p:cNvSpPr>
            <p:nvPr/>
          </p:nvSpPr>
          <p:spPr bwMode="auto">
            <a:xfrm>
              <a:off x="3617" y="7284"/>
              <a:ext cx="4320" cy="18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6" name="AutoShape 29"/>
            <p:cNvSpPr>
              <a:spLocks noChangeArrowheads="1"/>
            </p:cNvSpPr>
            <p:nvPr/>
          </p:nvSpPr>
          <p:spPr bwMode="auto">
            <a:xfrm rot="5400000">
              <a:off x="2912" y="6309"/>
              <a:ext cx="1620" cy="144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7" name="Text Box 28"/>
            <p:cNvSpPr txBox="1">
              <a:spLocks noChangeArrowheads="1"/>
            </p:cNvSpPr>
            <p:nvPr/>
          </p:nvSpPr>
          <p:spPr bwMode="auto">
            <a:xfrm>
              <a:off x="2838" y="6834"/>
              <a:ext cx="904"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ТМ</a:t>
              </a:r>
              <a:endParaRPr kumimoji="0" lang="ru-RU" altLang="ru-RU" sz="1600" b="1" i="0" u="none" strike="noStrike" cap="none" normalizeH="0" baseline="0" dirty="0" smtClean="0">
                <a:ln>
                  <a:noFill/>
                </a:ln>
                <a:solidFill>
                  <a:schemeClr val="tx1"/>
                </a:solidFill>
                <a:effectLst/>
                <a:latin typeface="Arial" pitchFamily="34" charset="0"/>
              </a:endParaRPr>
            </a:p>
          </p:txBody>
        </p:sp>
        <p:sp>
          <p:nvSpPr>
            <p:cNvPr id="18" name="AutoShape 27"/>
            <p:cNvSpPr>
              <a:spLocks noChangeArrowheads="1"/>
            </p:cNvSpPr>
            <p:nvPr/>
          </p:nvSpPr>
          <p:spPr bwMode="auto">
            <a:xfrm rot="16200000">
              <a:off x="7016" y="6309"/>
              <a:ext cx="1620" cy="144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9" name="Text Box 26"/>
            <p:cNvSpPr txBox="1">
              <a:spLocks noChangeArrowheads="1"/>
            </p:cNvSpPr>
            <p:nvPr/>
          </p:nvSpPr>
          <p:spPr bwMode="auto">
            <a:xfrm>
              <a:off x="7450" y="6886"/>
              <a:ext cx="853"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ТМ</a:t>
              </a:r>
              <a:endParaRPr kumimoji="0" lang="ru-RU" altLang="ru-RU" sz="1600" b="1" i="0" u="none" strike="noStrike" cap="none" normalizeH="0" baseline="0" dirty="0" smtClean="0">
                <a:ln>
                  <a:noFill/>
                </a:ln>
                <a:solidFill>
                  <a:schemeClr val="tx1"/>
                </a:solidFill>
                <a:effectLst/>
                <a:latin typeface="Arial" pitchFamily="34" charset="0"/>
              </a:endParaRPr>
            </a:p>
          </p:txBody>
        </p:sp>
        <p:sp>
          <p:nvSpPr>
            <p:cNvPr id="20" name="AutoShape 25"/>
            <p:cNvSpPr>
              <a:spLocks noChangeArrowheads="1"/>
            </p:cNvSpPr>
            <p:nvPr/>
          </p:nvSpPr>
          <p:spPr bwMode="auto">
            <a:xfrm>
              <a:off x="4895" y="6987"/>
              <a:ext cx="1620" cy="144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1" name="Text Box 24"/>
            <p:cNvSpPr txBox="1">
              <a:spLocks noChangeArrowheads="1"/>
            </p:cNvSpPr>
            <p:nvPr/>
          </p:nvSpPr>
          <p:spPr bwMode="auto">
            <a:xfrm>
              <a:off x="4895" y="7931"/>
              <a:ext cx="117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lang="en-US" altLang="ru-RU" sz="1600" b="1" dirty="0" smtClean="0">
                  <a:latin typeface="Times New Roman" panose="02020603050405020304" pitchFamily="18" charset="0"/>
                  <a:ea typeface="Times New Roman" panose="02020603050405020304" pitchFamily="18" charset="0"/>
                  <a:cs typeface="Times New Roman" panose="02020603050405020304" pitchFamily="18" charset="0"/>
                </a:rPr>
                <a:t>A</a:t>
              </a:r>
              <a:r>
                <a:rPr kumimoji="0" lang="en-US" altLang="ru-RU" sz="16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DМ</a:t>
              </a:r>
              <a:endParaRPr kumimoji="0" lang="en-US"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2" name="Line 23"/>
            <p:cNvSpPr>
              <a:spLocks noChangeShapeType="1"/>
            </p:cNvSpPr>
            <p:nvPr/>
          </p:nvSpPr>
          <p:spPr bwMode="auto">
            <a:xfrm>
              <a:off x="5330" y="8412"/>
              <a:ext cx="9" cy="4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 name="Line 22"/>
            <p:cNvSpPr>
              <a:spLocks noChangeShapeType="1"/>
            </p:cNvSpPr>
            <p:nvPr/>
          </p:nvSpPr>
          <p:spPr bwMode="auto">
            <a:xfrm flipV="1">
              <a:off x="6059" y="8427"/>
              <a:ext cx="6" cy="42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 name="AutoShape 21"/>
            <p:cNvSpPr>
              <a:spLocks/>
            </p:cNvSpPr>
            <p:nvPr/>
          </p:nvSpPr>
          <p:spPr bwMode="auto">
            <a:xfrm rot="16200000">
              <a:off x="5495" y="8472"/>
              <a:ext cx="360" cy="1080"/>
            </a:xfrm>
            <a:prstGeom prst="leftBrace">
              <a:avLst>
                <a:gd name="adj1" fmla="val 25000"/>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Text Box 20"/>
            <p:cNvSpPr txBox="1">
              <a:spLocks noChangeArrowheads="1"/>
            </p:cNvSpPr>
            <p:nvPr/>
          </p:nvSpPr>
          <p:spPr bwMode="auto">
            <a:xfrm>
              <a:off x="4150" y="9216"/>
              <a:ext cx="3060"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Каналы доступа (трибы)</a:t>
              </a:r>
              <a:endParaRPr kumimoji="0" lang="ru-RU" altLang="ru-RU" sz="1600" b="0" i="0" u="none" strike="noStrike" cap="none" normalizeH="0" baseline="0" dirty="0" smtClean="0">
                <a:ln>
                  <a:noFill/>
                </a:ln>
                <a:solidFill>
                  <a:schemeClr val="tx1"/>
                </a:solidFill>
                <a:effectLst/>
                <a:latin typeface="Arial" pitchFamily="34" charset="0"/>
              </a:endParaRPr>
            </a:p>
          </p:txBody>
        </p:sp>
        <p:sp>
          <p:nvSpPr>
            <p:cNvPr id="26" name="Text Box 19"/>
            <p:cNvSpPr txBox="1">
              <a:spLocks noChangeArrowheads="1"/>
            </p:cNvSpPr>
            <p:nvPr/>
          </p:nvSpPr>
          <p:spPr bwMode="auto">
            <a:xfrm>
              <a:off x="4385" y="8367"/>
              <a:ext cx="1260"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вывод</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27" name="Text Box 18"/>
            <p:cNvSpPr txBox="1">
              <a:spLocks noChangeArrowheads="1"/>
            </p:cNvSpPr>
            <p:nvPr/>
          </p:nvSpPr>
          <p:spPr bwMode="auto">
            <a:xfrm>
              <a:off x="6122" y="8394"/>
              <a:ext cx="1260"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ввод</a:t>
              </a:r>
              <a:endParaRPr kumimoji="0" lang="ru-RU" altLang="ru-RU" sz="1800" b="0" i="0" u="none" strike="noStrike" cap="none" normalizeH="0" baseline="0" smtClean="0">
                <a:ln>
                  <a:noFill/>
                </a:ln>
                <a:solidFill>
                  <a:schemeClr val="tx1"/>
                </a:solidFill>
                <a:effectLst/>
                <a:latin typeface="Arial" pitchFamily="34" charset="0"/>
              </a:endParaRPr>
            </a:p>
          </p:txBody>
        </p:sp>
        <p:sp>
          <p:nvSpPr>
            <p:cNvPr id="28" name="Text Box 17"/>
            <p:cNvSpPr txBox="1">
              <a:spLocks noChangeArrowheads="1"/>
            </p:cNvSpPr>
            <p:nvPr/>
          </p:nvSpPr>
          <p:spPr bwMode="auto">
            <a:xfrm>
              <a:off x="3290" y="6102"/>
              <a:ext cx="10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10800" rIns="91440" bIns="1080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"запад"</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29" name="Text Box 16"/>
            <p:cNvSpPr txBox="1">
              <a:spLocks noChangeArrowheads="1"/>
            </p:cNvSpPr>
            <p:nvPr/>
          </p:nvSpPr>
          <p:spPr bwMode="auto">
            <a:xfrm>
              <a:off x="7130" y="6162"/>
              <a:ext cx="1134"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"восток"</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30" name="Text Box 15"/>
            <p:cNvSpPr txBox="1">
              <a:spLocks noChangeArrowheads="1"/>
            </p:cNvSpPr>
            <p:nvPr/>
          </p:nvSpPr>
          <p:spPr bwMode="auto">
            <a:xfrm>
              <a:off x="7223" y="7591"/>
              <a:ext cx="10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"запад"</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31" name="Text Box 14"/>
            <p:cNvSpPr txBox="1">
              <a:spLocks noChangeArrowheads="1"/>
            </p:cNvSpPr>
            <p:nvPr/>
          </p:nvSpPr>
          <p:spPr bwMode="auto">
            <a:xfrm>
              <a:off x="3267" y="7590"/>
              <a:ext cx="1134"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"восток"</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32" name="Text Box 13"/>
            <p:cNvSpPr txBox="1">
              <a:spLocks noChangeArrowheads="1"/>
            </p:cNvSpPr>
            <p:nvPr/>
          </p:nvSpPr>
          <p:spPr bwMode="auto">
            <a:xfrm>
              <a:off x="4520" y="7449"/>
              <a:ext cx="10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000" tIns="10800" rIns="54000" bIns="1080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"запад"</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33" name="Text Box 12"/>
            <p:cNvSpPr txBox="1">
              <a:spLocks noChangeArrowheads="1"/>
            </p:cNvSpPr>
            <p:nvPr/>
          </p:nvSpPr>
          <p:spPr bwMode="auto">
            <a:xfrm>
              <a:off x="5996" y="7428"/>
              <a:ext cx="1134"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"восток"</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grpSp>
          <p:nvGrpSpPr>
            <p:cNvPr id="34" name="Group 9"/>
            <p:cNvGrpSpPr>
              <a:grpSpLocks/>
            </p:cNvGrpSpPr>
            <p:nvPr/>
          </p:nvGrpSpPr>
          <p:grpSpPr bwMode="auto">
            <a:xfrm>
              <a:off x="4283" y="7176"/>
              <a:ext cx="441" cy="429"/>
              <a:chOff x="5640" y="7431"/>
              <a:chExt cx="441" cy="429"/>
            </a:xfrm>
          </p:grpSpPr>
          <p:sp>
            <p:nvSpPr>
              <p:cNvPr id="42" name="Line 11"/>
              <p:cNvSpPr>
                <a:spLocks noChangeShapeType="1"/>
              </p:cNvSpPr>
              <p:nvPr/>
            </p:nvSpPr>
            <p:spPr bwMode="auto">
              <a:xfrm>
                <a:off x="5721" y="7431"/>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3" name="Line 10"/>
              <p:cNvSpPr>
                <a:spLocks noChangeShapeType="1"/>
              </p:cNvSpPr>
              <p:nvPr/>
            </p:nvSpPr>
            <p:spPr bwMode="auto">
              <a:xfrm flipH="1">
                <a:off x="5640" y="78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35" name="Line 8"/>
            <p:cNvSpPr>
              <a:spLocks noChangeShapeType="1"/>
            </p:cNvSpPr>
            <p:nvPr/>
          </p:nvSpPr>
          <p:spPr bwMode="auto">
            <a:xfrm>
              <a:off x="6883" y="7161"/>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6" name="Line 7"/>
            <p:cNvSpPr>
              <a:spLocks noChangeShapeType="1"/>
            </p:cNvSpPr>
            <p:nvPr/>
          </p:nvSpPr>
          <p:spPr bwMode="auto">
            <a:xfrm flipH="1">
              <a:off x="7005" y="759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37" name="Group 4"/>
            <p:cNvGrpSpPr>
              <a:grpSpLocks/>
            </p:cNvGrpSpPr>
            <p:nvPr/>
          </p:nvGrpSpPr>
          <p:grpSpPr bwMode="auto">
            <a:xfrm>
              <a:off x="5432" y="6450"/>
              <a:ext cx="441" cy="429"/>
              <a:chOff x="5640" y="7431"/>
              <a:chExt cx="441" cy="429"/>
            </a:xfrm>
          </p:grpSpPr>
          <p:sp>
            <p:nvSpPr>
              <p:cNvPr id="40" name="Line 6"/>
              <p:cNvSpPr>
                <a:spLocks noChangeShapeType="1"/>
              </p:cNvSpPr>
              <p:nvPr/>
            </p:nvSpPr>
            <p:spPr bwMode="auto">
              <a:xfrm>
                <a:off x="5721" y="7431"/>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1" name="Line 5"/>
              <p:cNvSpPr>
                <a:spLocks noChangeShapeType="1"/>
              </p:cNvSpPr>
              <p:nvPr/>
            </p:nvSpPr>
            <p:spPr bwMode="auto">
              <a:xfrm flipH="1">
                <a:off x="5640" y="78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38" name="Line 3"/>
            <p:cNvSpPr>
              <a:spLocks noChangeShapeType="1"/>
            </p:cNvSpPr>
            <p:nvPr/>
          </p:nvSpPr>
          <p:spPr bwMode="auto">
            <a:xfrm flipH="1">
              <a:off x="4526" y="6093"/>
              <a:ext cx="54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9" name="Text Box 2"/>
            <p:cNvSpPr txBox="1">
              <a:spLocks noChangeArrowheads="1"/>
            </p:cNvSpPr>
            <p:nvPr/>
          </p:nvSpPr>
          <p:spPr bwMode="auto">
            <a:xfrm>
              <a:off x="5102" y="5829"/>
              <a:ext cx="2203" cy="5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 tIns="45720" rIns="1800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Уплощенное кольцо</a:t>
              </a:r>
              <a:endParaRPr kumimoji="0" lang="ru-RU" altLang="ru-RU" sz="1400" b="0" i="0" u="none" strike="noStrike" cap="none" normalizeH="0" baseline="0" dirty="0" smtClean="0">
                <a:ln>
                  <a:noFill/>
                </a:ln>
                <a:solidFill>
                  <a:schemeClr val="tx1"/>
                </a:solidFill>
                <a:effectLst/>
                <a:latin typeface="Arial" pitchFamily="34" charset="0"/>
              </a:endParaRPr>
            </a:p>
          </p:txBody>
        </p:sp>
      </p:grpSp>
      <p:sp>
        <p:nvSpPr>
          <p:cNvPr id="44" name="Rectangle 5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45" name="Прямоугольник 44"/>
          <p:cNvSpPr/>
          <p:nvPr/>
        </p:nvSpPr>
        <p:spPr>
          <a:xfrm>
            <a:off x="428056" y="5445224"/>
            <a:ext cx="8136904" cy="1200329"/>
          </a:xfrm>
          <a:prstGeom prst="rect">
            <a:avLst/>
          </a:prstGeom>
        </p:spPr>
        <p:txBody>
          <a:bodyPr wrap="square">
            <a:spAutoFit/>
          </a:bodyPr>
          <a:lstStyle/>
          <a:p>
            <a:pPr marL="457200" indent="269875" algn="just">
              <a:lnSpc>
                <a:spcPct val="200000"/>
              </a:lnSpc>
              <a:spcAft>
                <a:spcPts val="0"/>
              </a:spcAft>
            </a:pPr>
            <a:r>
              <a:rPr lang="ru-RU" dirty="0">
                <a:latin typeface="Times New Roman"/>
                <a:ea typeface="Times New Roman"/>
                <a:cs typeface="Times New Roman"/>
              </a:rPr>
              <a:t>Рис. </a:t>
            </a:r>
            <a:r>
              <a:rPr lang="ru-RU" dirty="0" smtClean="0">
                <a:latin typeface="Times New Roman"/>
                <a:ea typeface="Times New Roman"/>
                <a:cs typeface="Times New Roman"/>
              </a:rPr>
              <a:t>7.13 </a:t>
            </a:r>
            <a:r>
              <a:rPr lang="ru-RU" dirty="0">
                <a:latin typeface="Times New Roman"/>
                <a:ea typeface="Times New Roman"/>
                <a:cs typeface="Times New Roman"/>
              </a:rPr>
              <a:t>Топология «последовательная линейная цепь» типа «уплощенное кольцо» с  защитой 1+1</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232592058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568952" cy="6276847"/>
          </a:xfrm>
          <a:prstGeom prst="rect">
            <a:avLst/>
          </a:prstGeom>
        </p:spPr>
        <p:txBody>
          <a:bodyPr wrap="square">
            <a:spAutoFit/>
          </a:bodyPr>
          <a:lstStyle/>
          <a:p>
            <a:pPr indent="269875">
              <a:lnSpc>
                <a:spcPct val="115000"/>
              </a:lnSpc>
              <a:spcAft>
                <a:spcPts val="1000"/>
              </a:spcAft>
            </a:pPr>
            <a:r>
              <a:rPr lang="ru-RU" sz="1700" b="1" dirty="0">
                <a:latin typeface="Times New Roman"/>
              </a:rPr>
              <a:t>Топология "звезда", реализующая функцию концентратора</a:t>
            </a:r>
            <a:endParaRPr lang="ru-RU" sz="1700" b="1" dirty="0">
              <a:latin typeface="Tahoma"/>
            </a:endParaRPr>
          </a:p>
          <a:p>
            <a:pPr indent="269875" algn="just">
              <a:lnSpc>
                <a:spcPct val="200000"/>
              </a:lnSpc>
              <a:spcAft>
                <a:spcPts val="0"/>
              </a:spcAft>
            </a:pPr>
            <a:r>
              <a:rPr lang="ru-RU" sz="1700" dirty="0">
                <a:latin typeface="Times New Roman"/>
                <a:ea typeface="Times New Roman"/>
                <a:cs typeface="Times New Roman"/>
              </a:rPr>
              <a:t>В</a:t>
            </a:r>
            <a:r>
              <a:rPr lang="ru-RU" sz="1700" i="1" dirty="0">
                <a:latin typeface="Times New Roman"/>
                <a:ea typeface="Times New Roman"/>
                <a:cs typeface="Times New Roman"/>
              </a:rPr>
              <a:t> </a:t>
            </a:r>
            <a:r>
              <a:rPr lang="ru-RU" sz="1700" dirty="0">
                <a:latin typeface="Times New Roman"/>
                <a:ea typeface="Times New Roman"/>
                <a:cs typeface="Times New Roman"/>
              </a:rPr>
              <a:t>этой топологии один из удаленных узлов сети, связанный с центром коммутации (например циф­ровой АТС) или узлом сети </a:t>
            </a:r>
            <a:r>
              <a:rPr lang="en-US" sz="1700" dirty="0">
                <a:latin typeface="Times New Roman"/>
                <a:ea typeface="Times New Roman"/>
                <a:cs typeface="Times New Roman"/>
              </a:rPr>
              <a:t>SDH</a:t>
            </a:r>
            <a:r>
              <a:rPr lang="ru-RU" sz="1700" dirty="0">
                <a:latin typeface="Times New Roman"/>
                <a:ea typeface="Times New Roman"/>
                <a:cs typeface="Times New Roman"/>
              </a:rPr>
              <a:t> на центральном кольце, играет роль концентратора, или </a:t>
            </a:r>
            <a:r>
              <a:rPr lang="ru-RU" sz="1700" dirty="0" err="1">
                <a:latin typeface="Times New Roman"/>
                <a:ea typeface="Times New Roman"/>
                <a:cs typeface="Times New Roman"/>
              </a:rPr>
              <a:t>хаба</a:t>
            </a:r>
            <a:r>
              <a:rPr lang="ru-RU" sz="1700" dirty="0">
                <a:latin typeface="Times New Roman"/>
                <a:ea typeface="Times New Roman"/>
                <a:cs typeface="Times New Roman"/>
              </a:rPr>
              <a:t> (</a:t>
            </a:r>
            <a:r>
              <a:rPr lang="en-US" sz="1700" dirty="0">
                <a:latin typeface="Times New Roman"/>
                <a:ea typeface="Times New Roman"/>
                <a:cs typeface="Times New Roman"/>
              </a:rPr>
              <a:t>hub</a:t>
            </a:r>
            <a:r>
              <a:rPr lang="ru-RU" sz="1700" dirty="0">
                <a:latin typeface="Times New Roman"/>
                <a:ea typeface="Times New Roman"/>
                <a:cs typeface="Times New Roman"/>
              </a:rPr>
              <a:t>), где часть трафика может быть выведена на терминалы пользователей, тогда как оставшаяся его часть может быть распределена по другим удаленным узлам (рис. </a:t>
            </a:r>
            <a:r>
              <a:rPr lang="ru-RU" sz="1700" dirty="0" smtClean="0">
                <a:latin typeface="Times New Roman"/>
                <a:ea typeface="Times New Roman"/>
                <a:cs typeface="Times New Roman"/>
              </a:rPr>
              <a:t>7.14). </a:t>
            </a:r>
            <a:r>
              <a:rPr lang="ru-RU" sz="1700" dirty="0">
                <a:latin typeface="Times New Roman"/>
                <a:ea typeface="Times New Roman"/>
                <a:cs typeface="Times New Roman"/>
              </a:rPr>
              <a:t>Этот концентратор должен быть активным и интеллектуальным (в терминологии локальных сетей), то есть быть мультиплексо­ром ввода/вывода с развитыми возможностями кросс-коммутации. Иногда такую схему называют оптическим концентратором (</a:t>
            </a:r>
            <a:r>
              <a:rPr lang="ru-RU" sz="1700" dirty="0" err="1">
                <a:latin typeface="Times New Roman"/>
                <a:ea typeface="Times New Roman"/>
                <a:cs typeface="Times New Roman"/>
              </a:rPr>
              <a:t>хабом</a:t>
            </a:r>
            <a:r>
              <a:rPr lang="ru-RU" sz="1700" dirty="0">
                <a:latin typeface="Times New Roman"/>
                <a:ea typeface="Times New Roman"/>
                <a:cs typeface="Times New Roman"/>
              </a:rPr>
              <a:t>), если на его входы подаются частично запол­ненные потоки уровня </a:t>
            </a:r>
            <a:r>
              <a:rPr lang="en-US" sz="1700" dirty="0">
                <a:latin typeface="Times New Roman"/>
                <a:ea typeface="Times New Roman"/>
                <a:cs typeface="Times New Roman"/>
              </a:rPr>
              <a:t>STM</a:t>
            </a:r>
            <a:r>
              <a:rPr lang="ru-RU" sz="1700" dirty="0">
                <a:latin typeface="Times New Roman"/>
                <a:ea typeface="Times New Roman"/>
                <a:cs typeface="Times New Roman"/>
              </a:rPr>
              <a:t>-</a:t>
            </a:r>
            <a:r>
              <a:rPr lang="en-US" sz="1700" dirty="0">
                <a:latin typeface="Times New Roman"/>
                <a:ea typeface="Times New Roman"/>
                <a:cs typeface="Times New Roman"/>
              </a:rPr>
              <a:t>N</a:t>
            </a:r>
            <a:r>
              <a:rPr lang="ru-RU" sz="1700" dirty="0">
                <a:latin typeface="Times New Roman"/>
                <a:ea typeface="Times New Roman"/>
                <a:cs typeface="Times New Roman"/>
              </a:rPr>
              <a:t> (или потоки уровня на ступень ниже), а его выход соответствует </a:t>
            </a:r>
            <a:r>
              <a:rPr lang="en-US" sz="1700" dirty="0">
                <a:latin typeface="Times New Roman"/>
                <a:ea typeface="Times New Roman"/>
                <a:cs typeface="Times New Roman"/>
              </a:rPr>
              <a:t>STM</a:t>
            </a:r>
            <a:r>
              <a:rPr lang="ru-RU" sz="1700" dirty="0">
                <a:latin typeface="Times New Roman"/>
                <a:ea typeface="Times New Roman"/>
                <a:cs typeface="Times New Roman"/>
              </a:rPr>
              <a:t>-</a:t>
            </a:r>
            <a:r>
              <a:rPr lang="en-US" sz="1700" dirty="0">
                <a:latin typeface="Times New Roman"/>
                <a:ea typeface="Times New Roman"/>
                <a:cs typeface="Times New Roman"/>
              </a:rPr>
              <a:t>N</a:t>
            </a:r>
            <a:r>
              <a:rPr lang="ru-RU" sz="1700" dirty="0">
                <a:latin typeface="Times New Roman"/>
                <a:ea typeface="Times New Roman"/>
                <a:cs typeface="Times New Roman"/>
              </a:rPr>
              <a:t>. Фактически эта топология напоминает топологию "звезда", где в качестве центрального узла используется</a:t>
            </a:r>
            <a:r>
              <a:rPr lang="ru-RU" sz="1700" i="1" dirty="0">
                <a:latin typeface="Times New Roman"/>
                <a:ea typeface="Times New Roman"/>
                <a:cs typeface="Times New Roman"/>
              </a:rPr>
              <a:t> </a:t>
            </a:r>
            <a:r>
              <a:rPr lang="ru-RU" sz="1700" dirty="0">
                <a:latin typeface="Times New Roman"/>
                <a:ea typeface="Times New Roman"/>
                <a:cs typeface="Times New Roman"/>
              </a:rPr>
              <a:t>мультиплексор </a:t>
            </a:r>
            <a:r>
              <a:rPr lang="en-US" sz="1700" dirty="0">
                <a:latin typeface="Times New Roman"/>
                <a:ea typeface="Times New Roman"/>
                <a:cs typeface="Times New Roman"/>
              </a:rPr>
              <a:t>SDH</a:t>
            </a:r>
            <a:r>
              <a:rPr lang="ru-RU" sz="1700" dirty="0">
                <a:latin typeface="Times New Roman"/>
                <a:ea typeface="Times New Roman"/>
                <a:cs typeface="Times New Roman"/>
              </a:rPr>
              <a:t>.</a:t>
            </a:r>
            <a:endParaRPr lang="ru-RU" sz="1700" dirty="0">
              <a:effectLst/>
              <a:latin typeface="Arial"/>
              <a:ea typeface="Times New Roman"/>
              <a:cs typeface="Times New Roman"/>
            </a:endParaRPr>
          </a:p>
        </p:txBody>
      </p:sp>
    </p:spTree>
    <p:extLst>
      <p:ext uri="{BB962C8B-B14F-4D97-AF65-F5344CB8AC3E}">
        <p14:creationId xmlns:p14="http://schemas.microsoft.com/office/powerpoint/2010/main" val="414329650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grpSp>
        <p:nvGrpSpPr>
          <p:cNvPr id="3" name="Group 1"/>
          <p:cNvGrpSpPr>
            <a:grpSpLocks/>
          </p:cNvGrpSpPr>
          <p:nvPr/>
        </p:nvGrpSpPr>
        <p:grpSpPr bwMode="auto">
          <a:xfrm>
            <a:off x="395536" y="457200"/>
            <a:ext cx="8208912" cy="5546046"/>
            <a:chOff x="3012" y="2122"/>
            <a:chExt cx="5760" cy="3600"/>
          </a:xfrm>
        </p:grpSpPr>
        <p:sp>
          <p:nvSpPr>
            <p:cNvPr id="4" name="AutoShape 32"/>
            <p:cNvSpPr>
              <a:spLocks noChangeArrowheads="1"/>
            </p:cNvSpPr>
            <p:nvPr/>
          </p:nvSpPr>
          <p:spPr bwMode="auto">
            <a:xfrm rot="5400000">
              <a:off x="3462" y="2212"/>
              <a:ext cx="1080" cy="90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5" name="AutoShape 31"/>
            <p:cNvSpPr>
              <a:spLocks noChangeArrowheads="1"/>
            </p:cNvSpPr>
            <p:nvPr/>
          </p:nvSpPr>
          <p:spPr bwMode="auto">
            <a:xfrm rot="5400000">
              <a:off x="3462" y="3472"/>
              <a:ext cx="1080" cy="90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6" name="AutoShape 30"/>
            <p:cNvSpPr>
              <a:spLocks noChangeArrowheads="1"/>
            </p:cNvSpPr>
            <p:nvPr/>
          </p:nvSpPr>
          <p:spPr bwMode="auto">
            <a:xfrm rot="5400000">
              <a:off x="3462" y="4732"/>
              <a:ext cx="1080" cy="90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7" name="AutoShape 29"/>
            <p:cNvSpPr>
              <a:spLocks noChangeArrowheads="1"/>
            </p:cNvSpPr>
            <p:nvPr/>
          </p:nvSpPr>
          <p:spPr bwMode="auto">
            <a:xfrm rot="5400000">
              <a:off x="5622" y="3472"/>
              <a:ext cx="1080" cy="90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8" name="AutoShape 28"/>
            <p:cNvSpPr>
              <a:spLocks noChangeArrowheads="1"/>
            </p:cNvSpPr>
            <p:nvPr/>
          </p:nvSpPr>
          <p:spPr bwMode="auto">
            <a:xfrm rot="5400000">
              <a:off x="7242" y="3472"/>
              <a:ext cx="1080" cy="90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grpSp>
          <p:nvGrpSpPr>
            <p:cNvPr id="9" name="Group 24"/>
            <p:cNvGrpSpPr>
              <a:grpSpLocks/>
            </p:cNvGrpSpPr>
            <p:nvPr/>
          </p:nvGrpSpPr>
          <p:grpSpPr bwMode="auto">
            <a:xfrm>
              <a:off x="3012" y="2302"/>
              <a:ext cx="540" cy="720"/>
              <a:chOff x="1134" y="1314"/>
              <a:chExt cx="540" cy="720"/>
            </a:xfrm>
          </p:grpSpPr>
          <p:sp>
            <p:nvSpPr>
              <p:cNvPr id="32" name="Line 27"/>
              <p:cNvSpPr>
                <a:spLocks noChangeShapeType="1"/>
              </p:cNvSpPr>
              <p:nvPr/>
            </p:nvSpPr>
            <p:spPr bwMode="auto">
              <a:xfrm>
                <a:off x="1134" y="131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3" name="Line 26"/>
              <p:cNvSpPr>
                <a:spLocks noChangeShapeType="1"/>
              </p:cNvSpPr>
              <p:nvPr/>
            </p:nvSpPr>
            <p:spPr bwMode="auto">
              <a:xfrm>
                <a:off x="1134" y="167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4" name="Line 25"/>
              <p:cNvSpPr>
                <a:spLocks noChangeShapeType="1"/>
              </p:cNvSpPr>
              <p:nvPr/>
            </p:nvSpPr>
            <p:spPr bwMode="auto">
              <a:xfrm>
                <a:off x="1134" y="203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10" name="Group 20"/>
            <p:cNvGrpSpPr>
              <a:grpSpLocks/>
            </p:cNvGrpSpPr>
            <p:nvPr/>
          </p:nvGrpSpPr>
          <p:grpSpPr bwMode="auto">
            <a:xfrm>
              <a:off x="3012" y="3562"/>
              <a:ext cx="540" cy="720"/>
              <a:chOff x="1134" y="1314"/>
              <a:chExt cx="540" cy="720"/>
            </a:xfrm>
          </p:grpSpPr>
          <p:sp>
            <p:nvSpPr>
              <p:cNvPr id="29" name="Line 23"/>
              <p:cNvSpPr>
                <a:spLocks noChangeShapeType="1"/>
              </p:cNvSpPr>
              <p:nvPr/>
            </p:nvSpPr>
            <p:spPr bwMode="auto">
              <a:xfrm>
                <a:off x="1134" y="131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 name="Line 22"/>
              <p:cNvSpPr>
                <a:spLocks noChangeShapeType="1"/>
              </p:cNvSpPr>
              <p:nvPr/>
            </p:nvSpPr>
            <p:spPr bwMode="auto">
              <a:xfrm>
                <a:off x="1134" y="167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Line 21"/>
              <p:cNvSpPr>
                <a:spLocks noChangeShapeType="1"/>
              </p:cNvSpPr>
              <p:nvPr/>
            </p:nvSpPr>
            <p:spPr bwMode="auto">
              <a:xfrm>
                <a:off x="1134" y="203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grpSp>
          <p:nvGrpSpPr>
            <p:cNvPr id="11" name="Group 16"/>
            <p:cNvGrpSpPr>
              <a:grpSpLocks/>
            </p:cNvGrpSpPr>
            <p:nvPr/>
          </p:nvGrpSpPr>
          <p:grpSpPr bwMode="auto">
            <a:xfrm>
              <a:off x="3012" y="4822"/>
              <a:ext cx="540" cy="720"/>
              <a:chOff x="1134" y="1314"/>
              <a:chExt cx="540" cy="720"/>
            </a:xfrm>
          </p:grpSpPr>
          <p:sp>
            <p:nvSpPr>
              <p:cNvPr id="26" name="Line 19"/>
              <p:cNvSpPr>
                <a:spLocks noChangeShapeType="1"/>
              </p:cNvSpPr>
              <p:nvPr/>
            </p:nvSpPr>
            <p:spPr bwMode="auto">
              <a:xfrm>
                <a:off x="1134" y="131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 name="Line 18"/>
              <p:cNvSpPr>
                <a:spLocks noChangeShapeType="1"/>
              </p:cNvSpPr>
              <p:nvPr/>
            </p:nvSpPr>
            <p:spPr bwMode="auto">
              <a:xfrm>
                <a:off x="1134" y="167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 name="Line 17"/>
              <p:cNvSpPr>
                <a:spLocks noChangeShapeType="1"/>
              </p:cNvSpPr>
              <p:nvPr/>
            </p:nvSpPr>
            <p:spPr bwMode="auto">
              <a:xfrm>
                <a:off x="1134" y="2034"/>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12" name="Line 15"/>
            <p:cNvSpPr>
              <a:spLocks noChangeShapeType="1"/>
            </p:cNvSpPr>
            <p:nvPr/>
          </p:nvSpPr>
          <p:spPr bwMode="auto">
            <a:xfrm>
              <a:off x="4452" y="3922"/>
              <a:ext cx="126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Line 14"/>
            <p:cNvSpPr>
              <a:spLocks noChangeShapeType="1"/>
            </p:cNvSpPr>
            <p:nvPr/>
          </p:nvSpPr>
          <p:spPr bwMode="auto">
            <a:xfrm>
              <a:off x="4452" y="2662"/>
              <a:ext cx="360" cy="0"/>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Line 13"/>
            <p:cNvSpPr>
              <a:spLocks noChangeShapeType="1"/>
            </p:cNvSpPr>
            <p:nvPr/>
          </p:nvSpPr>
          <p:spPr bwMode="auto">
            <a:xfrm>
              <a:off x="4812" y="2662"/>
              <a:ext cx="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Line 12"/>
            <p:cNvSpPr>
              <a:spLocks noChangeShapeType="1"/>
            </p:cNvSpPr>
            <p:nvPr/>
          </p:nvSpPr>
          <p:spPr bwMode="auto">
            <a:xfrm>
              <a:off x="4812" y="3562"/>
              <a:ext cx="9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Line 11"/>
            <p:cNvSpPr>
              <a:spLocks noChangeShapeType="1"/>
            </p:cNvSpPr>
            <p:nvPr/>
          </p:nvSpPr>
          <p:spPr bwMode="auto">
            <a:xfrm>
              <a:off x="4452" y="5182"/>
              <a:ext cx="360" cy="0"/>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Line 10"/>
            <p:cNvSpPr>
              <a:spLocks noChangeShapeType="1"/>
            </p:cNvSpPr>
            <p:nvPr/>
          </p:nvSpPr>
          <p:spPr bwMode="auto">
            <a:xfrm flipV="1">
              <a:off x="4812" y="4282"/>
              <a:ext cx="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Line 9"/>
            <p:cNvSpPr>
              <a:spLocks noChangeShapeType="1"/>
            </p:cNvSpPr>
            <p:nvPr/>
          </p:nvSpPr>
          <p:spPr bwMode="auto">
            <a:xfrm>
              <a:off x="4812" y="4282"/>
              <a:ext cx="9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 name="Line 8"/>
            <p:cNvSpPr>
              <a:spLocks noChangeShapeType="1"/>
            </p:cNvSpPr>
            <p:nvPr/>
          </p:nvSpPr>
          <p:spPr bwMode="auto">
            <a:xfrm>
              <a:off x="6612" y="3922"/>
              <a:ext cx="72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 name="Line 7"/>
            <p:cNvSpPr>
              <a:spLocks noChangeShapeType="1"/>
            </p:cNvSpPr>
            <p:nvPr/>
          </p:nvSpPr>
          <p:spPr bwMode="auto">
            <a:xfrm>
              <a:off x="8232" y="3922"/>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Text Box 6"/>
            <p:cNvSpPr txBox="1">
              <a:spLocks noChangeArrowheads="1"/>
            </p:cNvSpPr>
            <p:nvPr/>
          </p:nvSpPr>
          <p:spPr bwMode="auto">
            <a:xfrm>
              <a:off x="3421" y="2486"/>
              <a:ext cx="1031"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36000" rIns="18000" bIns="3600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endPar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MUX</a:t>
              </a:r>
              <a:endParaRPr kumimoji="0" lang="en-US" altLang="ru-RU" sz="1800" b="0" i="0" u="none" strike="noStrike" cap="none" normalizeH="0" baseline="0" dirty="0" smtClean="0">
                <a:ln>
                  <a:noFill/>
                </a:ln>
                <a:solidFill>
                  <a:schemeClr val="tx1"/>
                </a:solidFill>
                <a:effectLst/>
                <a:latin typeface="Arial" pitchFamily="34" charset="0"/>
              </a:endParaRPr>
            </a:p>
          </p:txBody>
        </p:sp>
        <p:sp>
          <p:nvSpPr>
            <p:cNvPr id="22" name="Text Box 5"/>
            <p:cNvSpPr txBox="1">
              <a:spLocks noChangeArrowheads="1"/>
            </p:cNvSpPr>
            <p:nvPr/>
          </p:nvSpPr>
          <p:spPr bwMode="auto">
            <a:xfrm>
              <a:off x="3549" y="3744"/>
              <a:ext cx="764"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36000" rIns="18000" bIns="3600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endPar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MUX</a:t>
              </a:r>
              <a:endParaRPr kumimoji="0" lang="en-US" altLang="ru-RU" sz="1800" b="0" i="0" u="none" strike="noStrike" cap="none" normalizeH="0" baseline="0" dirty="0" smtClean="0">
                <a:ln>
                  <a:noFill/>
                </a:ln>
                <a:solidFill>
                  <a:schemeClr val="tx1"/>
                </a:solidFill>
                <a:effectLst/>
                <a:latin typeface="Arial" pitchFamily="34" charset="0"/>
              </a:endParaRPr>
            </a:p>
          </p:txBody>
        </p:sp>
        <p:sp>
          <p:nvSpPr>
            <p:cNvPr id="23" name="Text Box 4"/>
            <p:cNvSpPr txBox="1">
              <a:spLocks noChangeArrowheads="1"/>
            </p:cNvSpPr>
            <p:nvPr/>
          </p:nvSpPr>
          <p:spPr bwMode="auto">
            <a:xfrm>
              <a:off x="3633" y="4978"/>
              <a:ext cx="764"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36000" rIns="18000" bIns="3600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endPar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just"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MUX</a:t>
              </a:r>
              <a:endParaRPr kumimoji="0" lang="en-US" altLang="ru-RU" sz="1800" b="0" i="0" u="none" strike="noStrike" cap="none" normalizeH="0" baseline="0" dirty="0" smtClean="0">
                <a:ln>
                  <a:noFill/>
                </a:ln>
                <a:solidFill>
                  <a:schemeClr val="tx1"/>
                </a:solidFill>
                <a:effectLst/>
                <a:latin typeface="Arial" pitchFamily="34" charset="0"/>
              </a:endParaRPr>
            </a:p>
          </p:txBody>
        </p:sp>
        <p:sp>
          <p:nvSpPr>
            <p:cNvPr id="24" name="Text Box 3"/>
            <p:cNvSpPr txBox="1">
              <a:spLocks noChangeArrowheads="1"/>
            </p:cNvSpPr>
            <p:nvPr/>
          </p:nvSpPr>
          <p:spPr bwMode="auto">
            <a:xfrm>
              <a:off x="5421" y="3786"/>
              <a:ext cx="10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18000" bIns="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endPar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SMUX</a:t>
              </a:r>
              <a:endParaRPr kumimoji="0" lang="en-US" altLang="ru-RU" sz="1800" b="0" i="0" u="none" strike="noStrike" cap="none" normalizeH="0" baseline="0" dirty="0" smtClean="0">
                <a:ln>
                  <a:noFill/>
                </a:ln>
                <a:solidFill>
                  <a:schemeClr val="tx1"/>
                </a:solidFill>
                <a:effectLst/>
                <a:latin typeface="Arial" pitchFamily="34" charset="0"/>
              </a:endParaRPr>
            </a:p>
          </p:txBody>
        </p:sp>
        <p:sp>
          <p:nvSpPr>
            <p:cNvPr id="25" name="Text Box 2"/>
            <p:cNvSpPr txBox="1">
              <a:spLocks noChangeArrowheads="1"/>
            </p:cNvSpPr>
            <p:nvPr/>
          </p:nvSpPr>
          <p:spPr bwMode="auto">
            <a:xfrm>
              <a:off x="7208" y="3763"/>
              <a:ext cx="82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18000" bIns="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endPar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ADM</a:t>
              </a:r>
              <a:endParaRPr kumimoji="0" lang="en-US" altLang="ru-RU" sz="1800" b="0" i="0" u="none" strike="noStrike" cap="none" normalizeH="0" baseline="0" dirty="0" smtClean="0">
                <a:ln>
                  <a:noFill/>
                </a:ln>
                <a:solidFill>
                  <a:schemeClr val="tx1"/>
                </a:solidFill>
                <a:effectLst/>
                <a:latin typeface="Arial" pitchFamily="34" charset="0"/>
              </a:endParaRPr>
            </a:p>
          </p:txBody>
        </p:sp>
      </p:grpSp>
      <p:sp>
        <p:nvSpPr>
          <p:cNvPr id="35" name="Rectangle 39"/>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36" name="Прямоугольник 35"/>
          <p:cNvSpPr/>
          <p:nvPr/>
        </p:nvSpPr>
        <p:spPr>
          <a:xfrm>
            <a:off x="1" y="6295143"/>
            <a:ext cx="8929718" cy="446276"/>
          </a:xfrm>
          <a:prstGeom prst="rect">
            <a:avLst/>
          </a:prstGeom>
        </p:spPr>
        <p:txBody>
          <a:bodyPr wrap="square">
            <a:spAutoFit/>
          </a:bodyPr>
          <a:lstStyle/>
          <a:p>
            <a:pPr indent="269875" algn="just">
              <a:lnSpc>
                <a:spcPct val="115000"/>
              </a:lnSpc>
              <a:spcAft>
                <a:spcPts val="0"/>
              </a:spcAft>
            </a:pPr>
            <a:r>
              <a:rPr lang="ru-RU" sz="2000" dirty="0">
                <a:latin typeface="Times New Roman"/>
                <a:ea typeface="Times New Roman"/>
                <a:cs typeface="Times New Roman"/>
              </a:rPr>
              <a:t> </a:t>
            </a:r>
            <a:r>
              <a:rPr lang="ru-RU" sz="2000" dirty="0" smtClean="0">
                <a:latin typeface="Times New Roman"/>
                <a:ea typeface="Times New Roman"/>
                <a:cs typeface="Times New Roman"/>
              </a:rPr>
              <a:t>Рис.7.14. </a:t>
            </a:r>
            <a:r>
              <a:rPr lang="ru-RU" sz="2000" dirty="0">
                <a:latin typeface="Times New Roman"/>
                <a:ea typeface="Times New Roman"/>
                <a:cs typeface="Times New Roman"/>
              </a:rPr>
              <a:t>Топология «звезда» с мультиплексором в качестве </a:t>
            </a:r>
            <a:r>
              <a:rPr lang="ru-RU" sz="2000" dirty="0" smtClean="0">
                <a:latin typeface="Times New Roman"/>
                <a:ea typeface="Times New Roman"/>
                <a:cs typeface="Times New Roman"/>
              </a:rPr>
              <a:t>концентратора</a:t>
            </a:r>
          </a:p>
        </p:txBody>
      </p:sp>
    </p:spTree>
    <p:extLst>
      <p:ext uri="{BB962C8B-B14F-4D97-AF65-F5344CB8AC3E}">
        <p14:creationId xmlns:p14="http://schemas.microsoft.com/office/powerpoint/2010/main" val="392486676"/>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6079"/>
            <a:ext cx="9144000" cy="729430"/>
          </a:xfrm>
          <a:prstGeom prst="rect">
            <a:avLst/>
          </a:prstGeom>
        </p:spPr>
        <p:txBody>
          <a:bodyPr wrap="square">
            <a:spAutoFit/>
          </a:bodyPr>
          <a:lstStyle/>
          <a:p>
            <a:pPr indent="269875" algn="just">
              <a:lnSpc>
                <a:spcPct val="115000"/>
              </a:lnSpc>
              <a:spcAft>
                <a:spcPts val="1000"/>
              </a:spcAft>
            </a:pPr>
            <a:r>
              <a:rPr lang="ru-RU" dirty="0">
                <a:latin typeface="Times New Roman"/>
              </a:rPr>
              <a:t>Топология "кольцо" - </a:t>
            </a:r>
            <a:r>
              <a:rPr lang="ru-RU" spc="-30" dirty="0">
                <a:latin typeface="Times New Roman"/>
                <a:cs typeface="Tahoma"/>
              </a:rPr>
              <a:t>Эта топология (рис. </a:t>
            </a:r>
            <a:r>
              <a:rPr lang="ru-RU" spc="-30" dirty="0" smtClean="0">
                <a:latin typeface="Times New Roman"/>
                <a:cs typeface="Tahoma"/>
              </a:rPr>
              <a:t>7.15), </a:t>
            </a:r>
            <a:r>
              <a:rPr lang="ru-RU" spc="-30" dirty="0">
                <a:latin typeface="Times New Roman"/>
                <a:cs typeface="Tahoma"/>
              </a:rPr>
              <a:t>широко используется для построения </a:t>
            </a:r>
            <a:r>
              <a:rPr lang="en-US" spc="-30" dirty="0">
                <a:latin typeface="Times New Roman"/>
                <a:cs typeface="Tahoma"/>
              </a:rPr>
              <a:t>SDH</a:t>
            </a:r>
            <a:r>
              <a:rPr lang="ru-RU" spc="-30" dirty="0">
                <a:latin typeface="Times New Roman"/>
                <a:cs typeface="Tahoma"/>
              </a:rPr>
              <a:t>-сетей</a:t>
            </a:r>
            <a:r>
              <a:rPr lang="ru-RU" dirty="0">
                <a:latin typeface="Times New Roman"/>
                <a:cs typeface="Tahoma"/>
              </a:rPr>
              <a:t> первых двух уровней </a:t>
            </a:r>
            <a:r>
              <a:rPr lang="en-US" spc="-10" dirty="0">
                <a:latin typeface="Times New Roman"/>
                <a:cs typeface="Tahoma"/>
              </a:rPr>
              <a:t>SDH</a:t>
            </a:r>
            <a:r>
              <a:rPr lang="ru-RU" spc="-10" dirty="0">
                <a:latin typeface="Times New Roman"/>
                <a:cs typeface="Tahoma"/>
              </a:rPr>
              <a:t>-иерархии (155 и 622 Мбит/с)</a:t>
            </a:r>
            <a:endParaRPr lang="ru-RU" sz="2000" dirty="0">
              <a:effectLst/>
              <a:latin typeface="Tahoma"/>
            </a:endParaRPr>
          </a:p>
        </p:txBody>
      </p:sp>
      <p:sp>
        <p:nvSpPr>
          <p:cNvPr id="3" name="Rectangle 5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2696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grpSp>
        <p:nvGrpSpPr>
          <p:cNvPr id="4" name="Group 1"/>
          <p:cNvGrpSpPr>
            <a:grpSpLocks/>
          </p:cNvGrpSpPr>
          <p:nvPr/>
        </p:nvGrpSpPr>
        <p:grpSpPr bwMode="auto">
          <a:xfrm>
            <a:off x="467544" y="1008463"/>
            <a:ext cx="8550696" cy="5251144"/>
            <a:chOff x="653" y="8202"/>
            <a:chExt cx="10007" cy="6268"/>
          </a:xfrm>
        </p:grpSpPr>
        <p:sp>
          <p:nvSpPr>
            <p:cNvPr id="5" name="Text Box 51"/>
            <p:cNvSpPr txBox="1">
              <a:spLocks noChangeArrowheads="1"/>
            </p:cNvSpPr>
            <p:nvPr/>
          </p:nvSpPr>
          <p:spPr bwMode="auto">
            <a:xfrm>
              <a:off x="653" y="11178"/>
              <a:ext cx="1066"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Каналы </a:t>
              </a:r>
              <a:b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доступа </a:t>
              </a:r>
              <a:b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(трибы)</a:t>
              </a:r>
              <a:endParaRPr kumimoji="0" lang="ru-RU" altLang="ru-RU" sz="1400" b="0" i="0" u="none" strike="noStrike" cap="none" normalizeH="0" baseline="0" dirty="0" smtClean="0">
                <a:ln>
                  <a:noFill/>
                </a:ln>
                <a:solidFill>
                  <a:schemeClr val="tx1"/>
                </a:solidFill>
                <a:effectLst/>
                <a:latin typeface="Arial" pitchFamily="34" charset="0"/>
              </a:endParaRPr>
            </a:p>
          </p:txBody>
        </p:sp>
        <p:sp>
          <p:nvSpPr>
            <p:cNvPr id="6" name="Oval 50"/>
            <p:cNvSpPr>
              <a:spLocks noChangeArrowheads="1"/>
            </p:cNvSpPr>
            <p:nvPr/>
          </p:nvSpPr>
          <p:spPr bwMode="auto">
            <a:xfrm>
              <a:off x="3114" y="9875"/>
              <a:ext cx="5220" cy="3060"/>
            </a:xfrm>
            <a:prstGeom prst="ellipse">
              <a:avLst/>
            </a:prstGeom>
            <a:solidFill>
              <a:srgbClr val="C0C0C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7" name="Oval 49"/>
            <p:cNvSpPr>
              <a:spLocks noChangeArrowheads="1"/>
            </p:cNvSpPr>
            <p:nvPr/>
          </p:nvSpPr>
          <p:spPr bwMode="auto">
            <a:xfrm>
              <a:off x="3294" y="10065"/>
              <a:ext cx="4864" cy="270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8" name="Group 45"/>
            <p:cNvGrpSpPr>
              <a:grpSpLocks/>
            </p:cNvGrpSpPr>
            <p:nvPr/>
          </p:nvGrpSpPr>
          <p:grpSpPr bwMode="auto">
            <a:xfrm>
              <a:off x="2166" y="11132"/>
              <a:ext cx="480" cy="825"/>
              <a:chOff x="2166" y="9771"/>
              <a:chExt cx="480" cy="825"/>
            </a:xfrm>
          </p:grpSpPr>
          <p:sp>
            <p:nvSpPr>
              <p:cNvPr id="52" name="Line 48"/>
              <p:cNvSpPr>
                <a:spLocks noChangeShapeType="1"/>
              </p:cNvSpPr>
              <p:nvPr/>
            </p:nvSpPr>
            <p:spPr bwMode="auto">
              <a:xfrm flipV="1">
                <a:off x="2190" y="9771"/>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3" name="Line 47"/>
              <p:cNvSpPr>
                <a:spLocks noChangeShapeType="1"/>
              </p:cNvSpPr>
              <p:nvPr/>
            </p:nvSpPr>
            <p:spPr bwMode="auto">
              <a:xfrm flipV="1">
                <a:off x="2181" y="10152"/>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4" name="Line 46"/>
              <p:cNvSpPr>
                <a:spLocks noChangeShapeType="1"/>
              </p:cNvSpPr>
              <p:nvPr/>
            </p:nvSpPr>
            <p:spPr bwMode="auto">
              <a:xfrm flipV="1">
                <a:off x="2166" y="10587"/>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9" name="AutoShape 44"/>
            <p:cNvSpPr>
              <a:spLocks/>
            </p:cNvSpPr>
            <p:nvPr/>
          </p:nvSpPr>
          <p:spPr bwMode="auto">
            <a:xfrm>
              <a:off x="1854" y="10955"/>
              <a:ext cx="180" cy="1260"/>
            </a:xfrm>
            <a:prstGeom prst="leftBrace">
              <a:avLst>
                <a:gd name="adj1" fmla="val 58333"/>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Text Box 43"/>
            <p:cNvSpPr txBox="1">
              <a:spLocks noChangeArrowheads="1"/>
            </p:cNvSpPr>
            <p:nvPr/>
          </p:nvSpPr>
          <p:spPr bwMode="auto">
            <a:xfrm>
              <a:off x="9590" y="11115"/>
              <a:ext cx="1070" cy="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Каналы </a:t>
              </a:r>
              <a:b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доступа </a:t>
              </a:r>
              <a:b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(трибы)</a:t>
              </a:r>
              <a:endParaRPr kumimoji="0" lang="ru-RU" altLang="ru-RU" sz="1400" b="0" i="0" u="none" strike="noStrike" cap="none" normalizeH="0" baseline="0" dirty="0" smtClean="0">
                <a:ln>
                  <a:noFill/>
                </a:ln>
                <a:solidFill>
                  <a:schemeClr val="tx1"/>
                </a:solidFill>
                <a:effectLst/>
                <a:latin typeface="Arial" pitchFamily="34" charset="0"/>
              </a:endParaRPr>
            </a:p>
          </p:txBody>
        </p:sp>
        <p:sp>
          <p:nvSpPr>
            <p:cNvPr id="11" name="Text Box 42"/>
            <p:cNvSpPr txBox="1">
              <a:spLocks noChangeArrowheads="1"/>
            </p:cNvSpPr>
            <p:nvPr/>
          </p:nvSpPr>
          <p:spPr bwMode="auto">
            <a:xfrm>
              <a:off x="4166" y="8202"/>
              <a:ext cx="3060"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Каналы доступа (трибы)</a:t>
              </a:r>
              <a:endParaRPr kumimoji="0" lang="ru-RU" altLang="ru-RU" sz="1400" b="0" i="0" u="none" strike="noStrike" cap="none" normalizeH="0" baseline="0" dirty="0" smtClean="0">
                <a:ln>
                  <a:noFill/>
                </a:ln>
                <a:solidFill>
                  <a:schemeClr val="tx1"/>
                </a:solidFill>
                <a:effectLst/>
                <a:latin typeface="Arial" pitchFamily="34" charset="0"/>
              </a:endParaRPr>
            </a:p>
          </p:txBody>
        </p:sp>
        <p:sp>
          <p:nvSpPr>
            <p:cNvPr id="12" name="AutoShape 41"/>
            <p:cNvSpPr>
              <a:spLocks/>
            </p:cNvSpPr>
            <p:nvPr/>
          </p:nvSpPr>
          <p:spPr bwMode="auto">
            <a:xfrm rot="5400000">
              <a:off x="5595" y="8156"/>
              <a:ext cx="180" cy="1080"/>
            </a:xfrm>
            <a:prstGeom prst="leftBrace">
              <a:avLst>
                <a:gd name="adj1" fmla="val 50000"/>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Text Box 40"/>
            <p:cNvSpPr txBox="1">
              <a:spLocks noChangeArrowheads="1"/>
            </p:cNvSpPr>
            <p:nvPr/>
          </p:nvSpPr>
          <p:spPr bwMode="auto">
            <a:xfrm>
              <a:off x="4168" y="14186"/>
              <a:ext cx="306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Каналы доступа (трибы</a:t>
              </a:r>
              <a:r>
                <a:rPr kumimoji="0" lang="ru-RU" altLang="ru-RU" sz="11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t>
              </a:r>
              <a:endParaRPr kumimoji="0" lang="ru-RU" altLang="ru-RU" sz="1800" b="0" i="0" u="none" strike="noStrike" cap="none" normalizeH="0" baseline="0" dirty="0" smtClean="0">
                <a:ln>
                  <a:noFill/>
                </a:ln>
                <a:solidFill>
                  <a:schemeClr val="tx1"/>
                </a:solidFill>
                <a:effectLst/>
                <a:latin typeface="Arial" pitchFamily="34" charset="0"/>
              </a:endParaRPr>
            </a:p>
          </p:txBody>
        </p:sp>
        <p:sp>
          <p:nvSpPr>
            <p:cNvPr id="14" name="Line 39"/>
            <p:cNvSpPr>
              <a:spLocks noChangeShapeType="1"/>
            </p:cNvSpPr>
            <p:nvPr/>
          </p:nvSpPr>
          <p:spPr bwMode="auto">
            <a:xfrm flipV="1">
              <a:off x="3456" y="10136"/>
              <a:ext cx="414" cy="30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Line 38"/>
            <p:cNvSpPr>
              <a:spLocks noChangeShapeType="1"/>
            </p:cNvSpPr>
            <p:nvPr/>
          </p:nvSpPr>
          <p:spPr bwMode="auto">
            <a:xfrm flipH="1">
              <a:off x="3666" y="10643"/>
              <a:ext cx="366" cy="23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Text Box 37"/>
            <p:cNvSpPr txBox="1">
              <a:spLocks noChangeArrowheads="1"/>
            </p:cNvSpPr>
            <p:nvPr/>
          </p:nvSpPr>
          <p:spPr bwMode="auto">
            <a:xfrm>
              <a:off x="3306" y="11006"/>
              <a:ext cx="1179"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"запад"</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17" name="Text Box 36"/>
            <p:cNvSpPr txBox="1">
              <a:spLocks noChangeArrowheads="1"/>
            </p:cNvSpPr>
            <p:nvPr/>
          </p:nvSpPr>
          <p:spPr bwMode="auto">
            <a:xfrm>
              <a:off x="3465" y="11636"/>
              <a:ext cx="1179"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"восток"</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18" name="AutoShape 35"/>
            <p:cNvSpPr>
              <a:spLocks noChangeArrowheads="1"/>
            </p:cNvSpPr>
            <p:nvPr/>
          </p:nvSpPr>
          <p:spPr bwMode="auto">
            <a:xfrm rot="5400000">
              <a:off x="2530" y="11031"/>
              <a:ext cx="1260" cy="108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9" name="Text Box 34"/>
            <p:cNvSpPr txBox="1">
              <a:spLocks noChangeArrowheads="1"/>
            </p:cNvSpPr>
            <p:nvPr/>
          </p:nvSpPr>
          <p:spPr bwMode="auto">
            <a:xfrm>
              <a:off x="2166" y="11345"/>
              <a:ext cx="1422"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SMUX</a:t>
              </a:r>
              <a:endParaRPr kumimoji="0" lang="en-US" altLang="ru-RU" sz="1400" b="0" i="0" u="none" strike="noStrike" cap="none" normalizeH="0" baseline="0" dirty="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en-US" altLang="ru-RU" sz="1800" b="0" i="0" u="none" strike="noStrike" cap="none" normalizeH="0" baseline="0" dirty="0" smtClean="0">
                <a:ln>
                  <a:noFill/>
                </a:ln>
                <a:solidFill>
                  <a:schemeClr val="tx1"/>
                </a:solidFill>
                <a:effectLst/>
                <a:latin typeface="Arial" pitchFamily="34" charset="0"/>
              </a:endParaRPr>
            </a:p>
          </p:txBody>
        </p:sp>
        <p:sp>
          <p:nvSpPr>
            <p:cNvPr id="20" name="AutoShape 33"/>
            <p:cNvSpPr>
              <a:spLocks noChangeArrowheads="1"/>
            </p:cNvSpPr>
            <p:nvPr/>
          </p:nvSpPr>
          <p:spPr bwMode="auto">
            <a:xfrm rot="10800000">
              <a:off x="5100" y="9281"/>
              <a:ext cx="1260" cy="108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1" name="Text Box 32"/>
            <p:cNvSpPr txBox="1">
              <a:spLocks noChangeArrowheads="1"/>
            </p:cNvSpPr>
            <p:nvPr/>
          </p:nvSpPr>
          <p:spPr bwMode="auto">
            <a:xfrm>
              <a:off x="5031" y="9511"/>
              <a:ext cx="11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SMUX</a:t>
              </a:r>
              <a:endParaRPr kumimoji="0" lang="en-US" altLang="ru-RU" sz="1400" b="0" i="0" u="none" strike="noStrike" cap="none" normalizeH="0" baseline="0" dirty="0" smtClean="0">
                <a:ln>
                  <a:noFill/>
                </a:ln>
                <a:solidFill>
                  <a:schemeClr val="tx1"/>
                </a:solidFill>
                <a:effectLst/>
                <a:latin typeface="Arial" pitchFamily="34" charset="0"/>
              </a:endParaRPr>
            </a:p>
          </p:txBody>
        </p:sp>
        <p:grpSp>
          <p:nvGrpSpPr>
            <p:cNvPr id="22" name="Group 28"/>
            <p:cNvGrpSpPr>
              <a:grpSpLocks/>
            </p:cNvGrpSpPr>
            <p:nvPr/>
          </p:nvGrpSpPr>
          <p:grpSpPr bwMode="auto">
            <a:xfrm rot="5400000">
              <a:off x="5460" y="8666"/>
              <a:ext cx="480" cy="825"/>
              <a:chOff x="2166" y="9771"/>
              <a:chExt cx="480" cy="825"/>
            </a:xfrm>
          </p:grpSpPr>
          <p:sp>
            <p:nvSpPr>
              <p:cNvPr id="49" name="Line 31"/>
              <p:cNvSpPr>
                <a:spLocks noChangeShapeType="1"/>
              </p:cNvSpPr>
              <p:nvPr/>
            </p:nvSpPr>
            <p:spPr bwMode="auto">
              <a:xfrm flipV="1">
                <a:off x="2190" y="9771"/>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0" name="Line 30"/>
              <p:cNvSpPr>
                <a:spLocks noChangeShapeType="1"/>
              </p:cNvSpPr>
              <p:nvPr/>
            </p:nvSpPr>
            <p:spPr bwMode="auto">
              <a:xfrm flipV="1">
                <a:off x="2181" y="10152"/>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1" name="Line 29"/>
              <p:cNvSpPr>
                <a:spLocks noChangeShapeType="1"/>
              </p:cNvSpPr>
              <p:nvPr/>
            </p:nvSpPr>
            <p:spPr bwMode="auto">
              <a:xfrm flipV="1">
                <a:off x="2166" y="10587"/>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23" name="Text Box 27"/>
            <p:cNvSpPr txBox="1">
              <a:spLocks noChangeArrowheads="1"/>
            </p:cNvSpPr>
            <p:nvPr/>
          </p:nvSpPr>
          <p:spPr bwMode="auto">
            <a:xfrm>
              <a:off x="5814" y="10055"/>
              <a:ext cx="1179"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"запад"</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24" name="Text Box 26"/>
            <p:cNvSpPr txBox="1">
              <a:spLocks noChangeArrowheads="1"/>
            </p:cNvSpPr>
            <p:nvPr/>
          </p:nvSpPr>
          <p:spPr bwMode="auto">
            <a:xfrm>
              <a:off x="4629" y="10085"/>
              <a:ext cx="1179"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"восток"</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25" name="AutoShape 25"/>
            <p:cNvSpPr>
              <a:spLocks noChangeArrowheads="1"/>
            </p:cNvSpPr>
            <p:nvPr/>
          </p:nvSpPr>
          <p:spPr bwMode="auto">
            <a:xfrm rot="16200000">
              <a:off x="7700" y="11021"/>
              <a:ext cx="1260" cy="108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6" name="Text Box 24"/>
            <p:cNvSpPr txBox="1">
              <a:spLocks noChangeArrowheads="1"/>
            </p:cNvSpPr>
            <p:nvPr/>
          </p:nvSpPr>
          <p:spPr bwMode="auto">
            <a:xfrm>
              <a:off x="7791" y="11315"/>
              <a:ext cx="1263"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l" defTabSz="914400" rtl="0" eaLnBrk="1" fontAlgn="base" latinLnBrk="0" hangingPunct="1">
                <a:lnSpc>
                  <a:spcPct val="100000"/>
                </a:lnSpc>
                <a:spcBef>
                  <a:spcPct val="0"/>
                </a:spcBef>
                <a:spcAft>
                  <a:spcPct val="0"/>
                </a:spcAft>
                <a:buClrTx/>
                <a:buSzTx/>
                <a:buFontTx/>
                <a:buNone/>
                <a:tabLst/>
              </a:pPr>
              <a:r>
                <a:rPr kumimoji="0" lang="en-US"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SMUX</a:t>
              </a:r>
              <a:endParaRPr kumimoji="0" lang="en-US" altLang="ru-RU" sz="1400" b="0" i="0" u="none" strike="noStrike" cap="none" normalizeH="0" baseline="0" dirty="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en-US" altLang="ru-RU" sz="1800" b="0" i="0" u="none" strike="noStrike" cap="none" normalizeH="0" baseline="0" dirty="0" smtClean="0">
                <a:ln>
                  <a:noFill/>
                </a:ln>
                <a:solidFill>
                  <a:schemeClr val="tx1"/>
                </a:solidFill>
                <a:effectLst/>
                <a:latin typeface="Arial" pitchFamily="34" charset="0"/>
              </a:endParaRPr>
            </a:p>
          </p:txBody>
        </p:sp>
        <p:grpSp>
          <p:nvGrpSpPr>
            <p:cNvPr id="27" name="Group 20"/>
            <p:cNvGrpSpPr>
              <a:grpSpLocks/>
            </p:cNvGrpSpPr>
            <p:nvPr/>
          </p:nvGrpSpPr>
          <p:grpSpPr bwMode="auto">
            <a:xfrm rot="10800000">
              <a:off x="8850" y="11126"/>
              <a:ext cx="480" cy="825"/>
              <a:chOff x="2166" y="9771"/>
              <a:chExt cx="480" cy="825"/>
            </a:xfrm>
          </p:grpSpPr>
          <p:sp>
            <p:nvSpPr>
              <p:cNvPr id="46" name="Line 23"/>
              <p:cNvSpPr>
                <a:spLocks noChangeShapeType="1"/>
              </p:cNvSpPr>
              <p:nvPr/>
            </p:nvSpPr>
            <p:spPr bwMode="auto">
              <a:xfrm flipV="1">
                <a:off x="2190" y="9771"/>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7" name="Line 22"/>
              <p:cNvSpPr>
                <a:spLocks noChangeShapeType="1"/>
              </p:cNvSpPr>
              <p:nvPr/>
            </p:nvSpPr>
            <p:spPr bwMode="auto">
              <a:xfrm flipV="1">
                <a:off x="2181" y="10152"/>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8" name="Line 21"/>
              <p:cNvSpPr>
                <a:spLocks noChangeShapeType="1"/>
              </p:cNvSpPr>
              <p:nvPr/>
            </p:nvSpPr>
            <p:spPr bwMode="auto">
              <a:xfrm flipV="1">
                <a:off x="2166" y="10587"/>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28" name="AutoShape 19"/>
            <p:cNvSpPr>
              <a:spLocks/>
            </p:cNvSpPr>
            <p:nvPr/>
          </p:nvSpPr>
          <p:spPr bwMode="auto">
            <a:xfrm>
              <a:off x="9330" y="10886"/>
              <a:ext cx="180" cy="1260"/>
            </a:xfrm>
            <a:prstGeom prst="rightBrace">
              <a:avLst>
                <a:gd name="adj1" fmla="val 58333"/>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 name="Line 18"/>
            <p:cNvSpPr>
              <a:spLocks noChangeShapeType="1"/>
            </p:cNvSpPr>
            <p:nvPr/>
          </p:nvSpPr>
          <p:spPr bwMode="auto">
            <a:xfrm>
              <a:off x="7242" y="10538"/>
              <a:ext cx="348" cy="19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 name="Line 17"/>
            <p:cNvSpPr>
              <a:spLocks noChangeShapeType="1"/>
            </p:cNvSpPr>
            <p:nvPr/>
          </p:nvSpPr>
          <p:spPr bwMode="auto">
            <a:xfrm flipH="1" flipV="1">
              <a:off x="7401" y="10052"/>
              <a:ext cx="390" cy="2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Text Box 16"/>
            <p:cNvSpPr txBox="1">
              <a:spLocks noChangeArrowheads="1"/>
            </p:cNvSpPr>
            <p:nvPr/>
          </p:nvSpPr>
          <p:spPr bwMode="auto">
            <a:xfrm>
              <a:off x="7176" y="11657"/>
              <a:ext cx="1179"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"запад"</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32" name="Text Box 15"/>
            <p:cNvSpPr txBox="1">
              <a:spLocks noChangeArrowheads="1"/>
            </p:cNvSpPr>
            <p:nvPr/>
          </p:nvSpPr>
          <p:spPr bwMode="auto">
            <a:xfrm>
              <a:off x="7161" y="11072"/>
              <a:ext cx="1179"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"восток"</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33" name="AutoShape 14"/>
            <p:cNvSpPr>
              <a:spLocks noChangeArrowheads="1"/>
            </p:cNvSpPr>
            <p:nvPr/>
          </p:nvSpPr>
          <p:spPr bwMode="auto">
            <a:xfrm>
              <a:off x="5094" y="12395"/>
              <a:ext cx="1260" cy="1080"/>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34" name="Text Box 13"/>
            <p:cNvSpPr txBox="1">
              <a:spLocks noChangeArrowheads="1"/>
            </p:cNvSpPr>
            <p:nvPr/>
          </p:nvSpPr>
          <p:spPr bwMode="auto">
            <a:xfrm>
              <a:off x="4846" y="12979"/>
              <a:ext cx="1404"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en-US" altLang="ru-RU"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SMUX</a:t>
              </a:r>
              <a:endParaRPr kumimoji="0" lang="en-US" altLang="ru-RU" sz="1400" b="0" i="0" u="none" strike="noStrike" cap="none" normalizeH="0" baseline="0" dirty="0" smtClean="0">
                <a:ln>
                  <a:noFill/>
                </a:ln>
                <a:solidFill>
                  <a:schemeClr val="tx1"/>
                </a:solidFill>
                <a:effectLst/>
                <a:latin typeface="Arial" pitchFamily="34" charset="0"/>
              </a:endParaRPr>
            </a:p>
          </p:txBody>
        </p:sp>
        <p:grpSp>
          <p:nvGrpSpPr>
            <p:cNvPr id="35" name="Group 9"/>
            <p:cNvGrpSpPr>
              <a:grpSpLocks/>
            </p:cNvGrpSpPr>
            <p:nvPr/>
          </p:nvGrpSpPr>
          <p:grpSpPr bwMode="auto">
            <a:xfrm rot="16200000">
              <a:off x="5430" y="13301"/>
              <a:ext cx="480" cy="825"/>
              <a:chOff x="2166" y="9771"/>
              <a:chExt cx="480" cy="825"/>
            </a:xfrm>
          </p:grpSpPr>
          <p:sp>
            <p:nvSpPr>
              <p:cNvPr id="43" name="Line 12"/>
              <p:cNvSpPr>
                <a:spLocks noChangeShapeType="1"/>
              </p:cNvSpPr>
              <p:nvPr/>
            </p:nvSpPr>
            <p:spPr bwMode="auto">
              <a:xfrm flipV="1">
                <a:off x="2190" y="9771"/>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4" name="Line 11"/>
              <p:cNvSpPr>
                <a:spLocks noChangeShapeType="1"/>
              </p:cNvSpPr>
              <p:nvPr/>
            </p:nvSpPr>
            <p:spPr bwMode="auto">
              <a:xfrm flipV="1">
                <a:off x="2181" y="10152"/>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5" name="Line 10"/>
              <p:cNvSpPr>
                <a:spLocks noChangeShapeType="1"/>
              </p:cNvSpPr>
              <p:nvPr/>
            </p:nvSpPr>
            <p:spPr bwMode="auto">
              <a:xfrm flipV="1">
                <a:off x="2166" y="10587"/>
                <a:ext cx="456" cy="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36" name="AutoShape 8"/>
            <p:cNvSpPr>
              <a:spLocks/>
            </p:cNvSpPr>
            <p:nvPr/>
          </p:nvSpPr>
          <p:spPr bwMode="auto">
            <a:xfrm rot="16200000">
              <a:off x="5625" y="13526"/>
              <a:ext cx="180" cy="1080"/>
            </a:xfrm>
            <a:prstGeom prst="leftBrace">
              <a:avLst>
                <a:gd name="adj1" fmla="val 50000"/>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7" name="Line 7"/>
            <p:cNvSpPr>
              <a:spLocks noChangeShapeType="1"/>
            </p:cNvSpPr>
            <p:nvPr/>
          </p:nvSpPr>
          <p:spPr bwMode="auto">
            <a:xfrm flipH="1" flipV="1">
              <a:off x="4194" y="12215"/>
              <a:ext cx="360" cy="1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8" name="Line 6"/>
            <p:cNvSpPr>
              <a:spLocks noChangeShapeType="1"/>
            </p:cNvSpPr>
            <p:nvPr/>
          </p:nvSpPr>
          <p:spPr bwMode="auto">
            <a:xfrm>
              <a:off x="3990" y="12686"/>
              <a:ext cx="360" cy="1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9" name="Line 5"/>
            <p:cNvSpPr>
              <a:spLocks noChangeShapeType="1"/>
            </p:cNvSpPr>
            <p:nvPr/>
          </p:nvSpPr>
          <p:spPr bwMode="auto">
            <a:xfrm flipV="1">
              <a:off x="6894" y="12215"/>
              <a:ext cx="360" cy="1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0" name="Text Box 4"/>
            <p:cNvSpPr txBox="1">
              <a:spLocks noChangeArrowheads="1"/>
            </p:cNvSpPr>
            <p:nvPr/>
          </p:nvSpPr>
          <p:spPr bwMode="auto">
            <a:xfrm>
              <a:off x="4647" y="12308"/>
              <a:ext cx="1179"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just"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"запад"</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41" name="Text Box 3"/>
            <p:cNvSpPr txBox="1">
              <a:spLocks noChangeArrowheads="1"/>
            </p:cNvSpPr>
            <p:nvPr/>
          </p:nvSpPr>
          <p:spPr bwMode="auto">
            <a:xfrm>
              <a:off x="5841" y="12317"/>
              <a:ext cx="1179"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269875" algn="ctr"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"восток"</a:t>
              </a:r>
              <a:endParaRPr kumimoji="0" lang="ru-RU" altLang="ru-RU" sz="1100" b="0" i="0" u="none" strike="noStrike" cap="none" normalizeH="0" baseline="0" smtClean="0">
                <a:ln>
                  <a:noFill/>
                </a:ln>
                <a:solidFill>
                  <a:schemeClr val="tx1"/>
                </a:solidFill>
                <a:effectLst/>
                <a:latin typeface="Arial" pitchFamily="34" charset="0"/>
              </a:endParaRPr>
            </a:p>
            <a:p>
              <a:pPr marL="0" marR="0" lvl="0" indent="2698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42" name="Line 2"/>
            <p:cNvSpPr>
              <a:spLocks noChangeShapeType="1"/>
            </p:cNvSpPr>
            <p:nvPr/>
          </p:nvSpPr>
          <p:spPr bwMode="auto">
            <a:xfrm flipH="1">
              <a:off x="7074" y="12755"/>
              <a:ext cx="360" cy="1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sp>
        <p:nvSpPr>
          <p:cNvPr id="55" name="Rectangle 69"/>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56" name="Прямоугольник 55"/>
          <p:cNvSpPr/>
          <p:nvPr/>
        </p:nvSpPr>
        <p:spPr>
          <a:xfrm>
            <a:off x="323267" y="6447118"/>
            <a:ext cx="8766720" cy="410882"/>
          </a:xfrm>
          <a:prstGeom prst="rect">
            <a:avLst/>
          </a:prstGeom>
        </p:spPr>
        <p:txBody>
          <a:bodyPr wrap="square">
            <a:spAutoFit/>
          </a:bodyPr>
          <a:lstStyle/>
          <a:p>
            <a:pPr indent="269875" algn="just">
              <a:lnSpc>
                <a:spcPct val="115000"/>
              </a:lnSpc>
              <a:spcAft>
                <a:spcPts val="0"/>
              </a:spcAft>
            </a:pPr>
            <a:r>
              <a:rPr lang="ru-RU" dirty="0">
                <a:latin typeface="Times New Roman"/>
                <a:ea typeface="Times New Roman"/>
                <a:cs typeface="Times New Roman"/>
              </a:rPr>
              <a:t>Рис. </a:t>
            </a:r>
            <a:r>
              <a:rPr lang="ru-RU" dirty="0" smtClean="0">
                <a:latin typeface="Times New Roman"/>
                <a:ea typeface="Times New Roman"/>
                <a:cs typeface="Times New Roman"/>
              </a:rPr>
              <a:t>7.15. </a:t>
            </a:r>
            <a:r>
              <a:rPr lang="ru-RU" dirty="0">
                <a:latin typeface="Times New Roman"/>
                <a:ea typeface="Times New Roman"/>
                <a:cs typeface="Times New Roman"/>
              </a:rPr>
              <a:t>Топология «кольцо» с защитой 1+1 на уровне </a:t>
            </a:r>
            <a:r>
              <a:rPr lang="ru-RU" dirty="0" err="1">
                <a:latin typeface="Times New Roman"/>
                <a:ea typeface="Times New Roman"/>
                <a:cs typeface="Times New Roman"/>
              </a:rPr>
              <a:t>трибных</a:t>
            </a:r>
            <a:r>
              <a:rPr lang="ru-RU" dirty="0">
                <a:latin typeface="Times New Roman"/>
                <a:ea typeface="Times New Roman"/>
                <a:cs typeface="Times New Roman"/>
              </a:rPr>
              <a:t> блоков </a:t>
            </a:r>
            <a:r>
              <a:rPr lang="en-US" dirty="0">
                <a:latin typeface="Times New Roman"/>
                <a:ea typeface="Times New Roman"/>
                <a:cs typeface="Times New Roman"/>
              </a:rPr>
              <a:t>TU</a:t>
            </a:r>
            <a:r>
              <a:rPr lang="ru-RU" dirty="0">
                <a:latin typeface="Times New Roman"/>
                <a:ea typeface="Times New Roman"/>
                <a:cs typeface="Times New Roman"/>
              </a:rPr>
              <a:t>-</a:t>
            </a:r>
            <a:r>
              <a:rPr lang="en-US" dirty="0">
                <a:latin typeface="Times New Roman"/>
                <a:ea typeface="Times New Roman"/>
                <a:cs typeface="Times New Roman"/>
              </a:rPr>
              <a:t>n</a:t>
            </a:r>
            <a:r>
              <a:rPr lang="ru-RU" dirty="0">
                <a:latin typeface="Times New Roman"/>
                <a:ea typeface="Times New Roman"/>
                <a:cs typeface="Times New Roman"/>
              </a:rPr>
              <a:t>.</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3822128093"/>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76672"/>
            <a:ext cx="8280920" cy="6083204"/>
          </a:xfrm>
          <a:prstGeom prst="rect">
            <a:avLst/>
          </a:prstGeom>
        </p:spPr>
        <p:txBody>
          <a:bodyPr wrap="square">
            <a:spAutoFit/>
          </a:bodyPr>
          <a:lstStyle/>
          <a:p>
            <a:pPr indent="269875" algn="just">
              <a:lnSpc>
                <a:spcPct val="200000"/>
              </a:lnSpc>
              <a:spcAft>
                <a:spcPts val="0"/>
              </a:spcAft>
            </a:pPr>
            <a:r>
              <a:rPr lang="ru-RU" sz="2200" spc="-20" dirty="0">
                <a:latin typeface="Times New Roman" panose="02020603050405020304" pitchFamily="18" charset="0"/>
                <a:ea typeface="Times New Roman"/>
                <a:cs typeface="Times New Roman" panose="02020603050405020304" pitchFamily="18" charset="0"/>
              </a:rPr>
              <a:t>Основное преимущество этой топологии – легкость организации защиты типа 1+1, благодаря наличию в синхронных мультиплексорах </a:t>
            </a:r>
            <a:r>
              <a:rPr lang="en-US" sz="2200" spc="-20" dirty="0">
                <a:latin typeface="Times New Roman" panose="02020603050405020304" pitchFamily="18" charset="0"/>
                <a:ea typeface="Times New Roman"/>
                <a:cs typeface="Times New Roman" panose="02020603050405020304" pitchFamily="18" charset="0"/>
              </a:rPr>
              <a:t>SMUX</a:t>
            </a:r>
            <a:r>
              <a:rPr lang="ru-RU" sz="2200" spc="-20" dirty="0">
                <a:latin typeface="Times New Roman" panose="02020603050405020304" pitchFamily="18" charset="0"/>
                <a:ea typeface="Times New Roman"/>
                <a:cs typeface="Times New Roman" panose="02020603050405020304" pitchFamily="18" charset="0"/>
              </a:rPr>
              <a:t> двух пар (основной и ре­зервной) оптических агрегатных выходов (каналов приема/передачи): восток – запад</a:t>
            </a:r>
            <a:r>
              <a:rPr lang="ru-RU" sz="2200" i="1" spc="-20" dirty="0">
                <a:latin typeface="Times New Roman" panose="02020603050405020304" pitchFamily="18" charset="0"/>
                <a:ea typeface="Times New Roman"/>
                <a:cs typeface="Times New Roman" panose="02020603050405020304" pitchFamily="18" charset="0"/>
              </a:rPr>
              <a:t>, </a:t>
            </a:r>
            <a:r>
              <a:rPr lang="ru-RU" sz="2200" spc="-20" dirty="0">
                <a:latin typeface="Times New Roman" panose="02020603050405020304" pitchFamily="18" charset="0"/>
                <a:ea typeface="Times New Roman"/>
                <a:cs typeface="Times New Roman" panose="02020603050405020304" pitchFamily="18" charset="0"/>
              </a:rPr>
              <a:t>дающих </a:t>
            </a:r>
            <a:r>
              <a:rPr lang="ru-RU" sz="2200" spc="-20" dirty="0" smtClean="0">
                <a:latin typeface="Times New Roman" panose="02020603050405020304" pitchFamily="18" charset="0"/>
                <a:ea typeface="Times New Roman"/>
                <a:cs typeface="Times New Roman" panose="02020603050405020304" pitchFamily="18" charset="0"/>
              </a:rPr>
              <a:t>возможность </a:t>
            </a:r>
            <a:r>
              <a:rPr lang="ru-RU" sz="2200" spc="-20" dirty="0">
                <a:latin typeface="Times New Roman" panose="02020603050405020304" pitchFamily="18" charset="0"/>
                <a:ea typeface="Times New Roman"/>
                <a:cs typeface="Times New Roman" panose="02020603050405020304" pitchFamily="18" charset="0"/>
              </a:rPr>
              <a:t>формирования двойного кольца</a:t>
            </a:r>
            <a:r>
              <a:rPr lang="ru-RU" sz="2200" i="1" spc="-20" dirty="0">
                <a:latin typeface="Times New Roman" panose="02020603050405020304" pitchFamily="18" charset="0"/>
                <a:ea typeface="Times New Roman"/>
                <a:cs typeface="Times New Roman" panose="02020603050405020304" pitchFamily="18" charset="0"/>
              </a:rPr>
              <a:t> </a:t>
            </a:r>
            <a:r>
              <a:rPr lang="ru-RU" sz="2200" spc="-20" dirty="0">
                <a:latin typeface="Times New Roman" panose="02020603050405020304" pitchFamily="18" charset="0"/>
                <a:ea typeface="Times New Roman"/>
                <a:cs typeface="Times New Roman" panose="02020603050405020304" pitchFamily="18" charset="0"/>
              </a:rPr>
              <a:t>со встречными потоками. Кольцевая топология обладает рядом </a:t>
            </a:r>
            <a:r>
              <a:rPr lang="ru-RU" sz="2200" spc="-20" dirty="0" smtClean="0">
                <a:latin typeface="Times New Roman" panose="02020603050405020304" pitchFamily="18" charset="0"/>
                <a:ea typeface="Times New Roman"/>
                <a:cs typeface="Times New Roman" panose="02020603050405020304" pitchFamily="18" charset="0"/>
              </a:rPr>
              <a:t>интересных </a:t>
            </a:r>
            <a:r>
              <a:rPr lang="ru-RU" sz="2200" spc="-20" dirty="0">
                <a:latin typeface="Times New Roman" panose="02020603050405020304" pitchFamily="18" charset="0"/>
                <a:ea typeface="Times New Roman"/>
                <a:cs typeface="Times New Roman" panose="02020603050405020304" pitchFamily="18" charset="0"/>
              </a:rPr>
              <a:t>свойств, позволяющих сети само восстанавливаться, то есть быть защищенной от некоторых достаточно характерных типов отказов</a:t>
            </a:r>
            <a:r>
              <a:rPr lang="ru-RU" sz="2200" spc="-20" dirty="0" smtClean="0">
                <a:latin typeface="Times New Roman" panose="02020603050405020304" pitchFamily="18" charset="0"/>
                <a:ea typeface="Times New Roman"/>
                <a:cs typeface="Times New Roman" panose="02020603050405020304" pitchFamily="18" charset="0"/>
              </a:rPr>
              <a:t>.</a:t>
            </a:r>
            <a:endParaRPr lang="ru-RU" sz="2200" dirty="0">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1989348306"/>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tretch>
            <a:fillRect/>
          </a:stretch>
        </p:blipFill>
        <p:spPr>
          <a:xfrm>
            <a:off x="31282" y="0"/>
            <a:ext cx="9112718" cy="6309320"/>
          </a:xfrm>
          <a:prstGeom prst="rect">
            <a:avLst/>
          </a:prstGeom>
        </p:spPr>
      </p:pic>
      <p:sp>
        <p:nvSpPr>
          <p:cNvPr id="3" name="Прямоугольник 2"/>
          <p:cNvSpPr/>
          <p:nvPr/>
        </p:nvSpPr>
        <p:spPr>
          <a:xfrm>
            <a:off x="2699792" y="6345997"/>
            <a:ext cx="3980513" cy="369332"/>
          </a:xfrm>
          <a:prstGeom prst="rect">
            <a:avLst/>
          </a:prstGeom>
        </p:spPr>
        <p:txBody>
          <a:bodyPr wrap="none">
            <a:spAutoFit/>
          </a:bodyPr>
          <a:lstStyle/>
          <a:p>
            <a:r>
              <a:rPr lang="ru-RU" dirty="0" smtClean="0">
                <a:ea typeface="Calibri"/>
                <a:cs typeface="Times New Roman"/>
              </a:rPr>
              <a:t>7.16. </a:t>
            </a:r>
            <a:r>
              <a:rPr lang="en-US" dirty="0" smtClean="0">
                <a:ea typeface="Calibri"/>
                <a:cs typeface="Times New Roman"/>
              </a:rPr>
              <a:t>SDH</a:t>
            </a:r>
            <a:r>
              <a:rPr lang="ru-RU" dirty="0">
                <a:ea typeface="Calibri"/>
                <a:cs typeface="Times New Roman"/>
              </a:rPr>
              <a:t>-мультиплексор Транспорт </a:t>
            </a:r>
            <a:r>
              <a:rPr lang="en-US" dirty="0">
                <a:ea typeface="Calibri"/>
                <a:cs typeface="Times New Roman"/>
              </a:rPr>
              <a:t>S</a:t>
            </a:r>
            <a:r>
              <a:rPr lang="ru-RU" dirty="0">
                <a:ea typeface="Calibri"/>
                <a:cs typeface="Times New Roman"/>
              </a:rPr>
              <a:t>1</a:t>
            </a:r>
            <a:endParaRPr lang="ru-RU" dirty="0"/>
          </a:p>
        </p:txBody>
      </p:sp>
    </p:spTree>
    <p:extLst>
      <p:ext uri="{BB962C8B-B14F-4D97-AF65-F5344CB8AC3E}">
        <p14:creationId xmlns:p14="http://schemas.microsoft.com/office/powerpoint/2010/main" val="566179148"/>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9913" y="260648"/>
            <a:ext cx="8608551" cy="5570756"/>
          </a:xfrm>
          <a:prstGeom prst="rect">
            <a:avLst/>
          </a:prstGeom>
        </p:spPr>
        <p:txBody>
          <a:bodyPr wrap="square">
            <a:spAutoFit/>
          </a:bodyPr>
          <a:lstStyle/>
          <a:p>
            <a:pPr indent="269875" algn="just">
              <a:spcAft>
                <a:spcPts val="0"/>
              </a:spcAft>
            </a:pPr>
            <a:r>
              <a:rPr lang="ru-RU" b="1" dirty="0" smtClean="0">
                <a:solidFill>
                  <a:srgbClr val="C00000"/>
                </a:solidFill>
                <a:latin typeface="Times New Roman"/>
                <a:ea typeface="Times New Roman"/>
                <a:cs typeface="Times New Roman"/>
              </a:rPr>
              <a:t>7.</a:t>
            </a:r>
            <a:r>
              <a:rPr lang="en-US" b="1" dirty="0" smtClean="0">
                <a:solidFill>
                  <a:srgbClr val="C00000"/>
                </a:solidFill>
                <a:latin typeface="Times New Roman"/>
                <a:ea typeface="Times New Roman"/>
                <a:cs typeface="Times New Roman"/>
              </a:rPr>
              <a:t>4</a:t>
            </a:r>
            <a:r>
              <a:rPr lang="ru-RU" b="1" dirty="0" smtClean="0">
                <a:solidFill>
                  <a:srgbClr val="C00000"/>
                </a:solidFill>
                <a:latin typeface="Times New Roman"/>
                <a:ea typeface="Times New Roman"/>
                <a:cs typeface="Times New Roman"/>
              </a:rPr>
              <a:t>. </a:t>
            </a:r>
            <a:r>
              <a:rPr lang="ru-RU" b="1" dirty="0">
                <a:solidFill>
                  <a:srgbClr val="C00000"/>
                </a:solidFill>
                <a:latin typeface="Times New Roman"/>
                <a:ea typeface="Times New Roman"/>
                <a:cs typeface="Times New Roman"/>
              </a:rPr>
              <a:t>АРХИТЕКТУРА СЕТЕЙ SDH</a:t>
            </a:r>
            <a:endParaRPr lang="ru-RU" sz="2000" dirty="0">
              <a:solidFill>
                <a:srgbClr val="C00000"/>
              </a:solidFill>
              <a:latin typeface="Arial"/>
              <a:ea typeface="Times New Roman"/>
              <a:cs typeface="Times New Roman"/>
            </a:endParaRPr>
          </a:p>
          <a:p>
            <a:pPr indent="269875" algn="just">
              <a:spcAft>
                <a:spcPts val="0"/>
              </a:spcAft>
            </a:pPr>
            <a:r>
              <a:rPr lang="ru-RU" dirty="0">
                <a:latin typeface="Times New Roman"/>
                <a:ea typeface="Times New Roman"/>
                <a:cs typeface="Times New Roman"/>
              </a:rPr>
              <a:t> </a:t>
            </a:r>
            <a:endParaRPr lang="ru-RU" sz="2000" dirty="0">
              <a:latin typeface="Arial"/>
              <a:ea typeface="Times New Roman"/>
              <a:cs typeface="Times New Roman"/>
            </a:endParaRPr>
          </a:p>
          <a:p>
            <a:pPr indent="269875" algn="just">
              <a:lnSpc>
                <a:spcPct val="200000"/>
              </a:lnSpc>
              <a:spcAft>
                <a:spcPts val="0"/>
              </a:spcAft>
            </a:pPr>
            <a:r>
              <a:rPr lang="ru-RU" sz="2000" dirty="0">
                <a:latin typeface="Times New Roman"/>
                <a:ea typeface="Times New Roman"/>
                <a:cs typeface="Times New Roman"/>
              </a:rPr>
              <a:t>  Архитектурные решения при проектировании сети SDH могут быть сформированы на базе </a:t>
            </a:r>
            <a:r>
              <a:rPr lang="ru-RU" sz="2000" dirty="0" smtClean="0">
                <a:latin typeface="Times New Roman"/>
                <a:ea typeface="Times New Roman"/>
                <a:cs typeface="Times New Roman"/>
              </a:rPr>
              <a:t>использования </a:t>
            </a:r>
            <a:r>
              <a:rPr lang="ru-RU" sz="2000" dirty="0">
                <a:latin typeface="Times New Roman"/>
                <a:ea typeface="Times New Roman"/>
                <a:cs typeface="Times New Roman"/>
              </a:rPr>
              <a:t>рассмотренных выше элементарных топологий сети в качестве ее отдельных сегментов. </a:t>
            </a:r>
            <a:r>
              <a:rPr lang="ru-RU" sz="2000" dirty="0" smtClean="0">
                <a:latin typeface="Times New Roman"/>
                <a:ea typeface="Times New Roman"/>
                <a:cs typeface="Times New Roman"/>
              </a:rPr>
              <a:t>Учитывая </a:t>
            </a:r>
            <a:r>
              <a:rPr lang="ru-RU" sz="2000" dirty="0">
                <a:latin typeface="Times New Roman"/>
                <a:ea typeface="Times New Roman"/>
                <a:cs typeface="Times New Roman"/>
              </a:rPr>
              <a:t>возможность самостоятельного использования отдельных элементарных топологий, мы </a:t>
            </a:r>
            <a:r>
              <a:rPr lang="ru-RU" sz="2000" dirty="0" smtClean="0">
                <a:latin typeface="Times New Roman"/>
                <a:ea typeface="Times New Roman"/>
                <a:cs typeface="Times New Roman"/>
              </a:rPr>
              <a:t>рассмотрим </a:t>
            </a:r>
            <a:r>
              <a:rPr lang="ru-RU" sz="2000" dirty="0">
                <a:latin typeface="Times New Roman"/>
                <a:ea typeface="Times New Roman"/>
                <a:cs typeface="Times New Roman"/>
              </a:rPr>
              <a:t>здесь только сети, комбинирующие рассмотренные элементарные топологии. Наиболее часто используется сочетание</a:t>
            </a:r>
            <a:r>
              <a:rPr lang="ru-RU" sz="2000" b="1" dirty="0">
                <a:latin typeface="Times New Roman"/>
                <a:ea typeface="Times New Roman"/>
                <a:cs typeface="Times New Roman"/>
              </a:rPr>
              <a:t> </a:t>
            </a:r>
            <a:r>
              <a:rPr lang="ru-RU" sz="2000" b="1" i="1" dirty="0">
                <a:latin typeface="Times New Roman"/>
                <a:ea typeface="Times New Roman"/>
                <a:cs typeface="Times New Roman"/>
              </a:rPr>
              <a:t>кольцевой</a:t>
            </a:r>
            <a:r>
              <a:rPr lang="ru-RU" sz="2000" b="1" dirty="0">
                <a:latin typeface="Times New Roman"/>
                <a:ea typeface="Times New Roman"/>
                <a:cs typeface="Times New Roman"/>
              </a:rPr>
              <a:t> и </a:t>
            </a:r>
            <a:r>
              <a:rPr lang="ru-RU" sz="2000" b="1" i="1" dirty="0">
                <a:latin typeface="Times New Roman"/>
                <a:ea typeface="Times New Roman"/>
                <a:cs typeface="Times New Roman"/>
              </a:rPr>
              <a:t>радиальной</a:t>
            </a:r>
            <a:r>
              <a:rPr lang="ru-RU" sz="2000" dirty="0">
                <a:latin typeface="Times New Roman"/>
                <a:ea typeface="Times New Roman"/>
                <a:cs typeface="Times New Roman"/>
              </a:rPr>
              <a:t> (типа "точка-точка") топологий или топологии</a:t>
            </a:r>
            <a:r>
              <a:rPr lang="ru-RU" sz="2000" b="1" dirty="0">
                <a:latin typeface="Times New Roman"/>
                <a:ea typeface="Times New Roman"/>
                <a:cs typeface="Times New Roman"/>
              </a:rPr>
              <a:t> </a:t>
            </a:r>
            <a:r>
              <a:rPr lang="ru-RU" sz="2000" b="1" i="1" dirty="0" smtClean="0">
                <a:latin typeface="Times New Roman"/>
                <a:ea typeface="Times New Roman"/>
                <a:cs typeface="Times New Roman"/>
              </a:rPr>
              <a:t>последовательной </a:t>
            </a:r>
            <a:r>
              <a:rPr lang="ru-RU" sz="2000" b="1" i="1" dirty="0">
                <a:latin typeface="Times New Roman"/>
                <a:ea typeface="Times New Roman"/>
                <a:cs typeface="Times New Roman"/>
              </a:rPr>
              <a:t>линейной цепи.</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671786190"/>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3812" y="138121"/>
            <a:ext cx="8653784" cy="2362185"/>
          </a:xfrm>
          <a:prstGeom prst="rect">
            <a:avLst/>
          </a:prstGeom>
        </p:spPr>
        <p:txBody>
          <a:bodyPr wrap="square">
            <a:spAutoFit/>
          </a:bodyPr>
          <a:lstStyle/>
          <a:p>
            <a:pPr indent="269875" algn="just">
              <a:spcAft>
                <a:spcPts val="0"/>
              </a:spcAft>
            </a:pPr>
            <a:r>
              <a:rPr lang="ru-RU" sz="2000" b="1" dirty="0" smtClean="0">
                <a:solidFill>
                  <a:srgbClr val="C00000"/>
                </a:solidFill>
                <a:latin typeface="Times New Roman"/>
                <a:ea typeface="Times New Roman"/>
                <a:cs typeface="Times New Roman"/>
              </a:rPr>
              <a:t>7.</a:t>
            </a:r>
            <a:r>
              <a:rPr lang="en-US" sz="2000" b="1" dirty="0" smtClean="0">
                <a:solidFill>
                  <a:srgbClr val="C00000"/>
                </a:solidFill>
                <a:latin typeface="Times New Roman"/>
                <a:ea typeface="Times New Roman"/>
                <a:cs typeface="Times New Roman"/>
              </a:rPr>
              <a:t>4</a:t>
            </a:r>
            <a:r>
              <a:rPr lang="ru-RU" sz="2000" b="1" dirty="0" smtClean="0">
                <a:solidFill>
                  <a:srgbClr val="C00000"/>
                </a:solidFill>
                <a:latin typeface="Times New Roman"/>
                <a:ea typeface="Times New Roman"/>
                <a:cs typeface="Times New Roman"/>
              </a:rPr>
              <a:t>.1 </a:t>
            </a:r>
            <a:r>
              <a:rPr lang="ru-RU" sz="2000" b="1" dirty="0">
                <a:solidFill>
                  <a:srgbClr val="C00000"/>
                </a:solidFill>
                <a:latin typeface="Times New Roman"/>
                <a:ea typeface="Times New Roman"/>
                <a:cs typeface="Times New Roman"/>
              </a:rPr>
              <a:t>Радиально-кольцевая </a:t>
            </a:r>
            <a:r>
              <a:rPr lang="ru-RU" sz="2000" b="1" dirty="0" smtClean="0">
                <a:solidFill>
                  <a:srgbClr val="C00000"/>
                </a:solidFill>
                <a:latin typeface="Times New Roman"/>
                <a:ea typeface="Times New Roman"/>
                <a:cs typeface="Times New Roman"/>
              </a:rPr>
              <a:t>архитектура</a:t>
            </a:r>
            <a:endParaRPr lang="ru-RU" sz="2000" dirty="0">
              <a:solidFill>
                <a:srgbClr val="C00000"/>
              </a:solidFill>
              <a:latin typeface="Times New Roman" panose="02020603050405020304" pitchFamily="18" charset="0"/>
              <a:ea typeface="Times New Roman"/>
              <a:cs typeface="Times New Roman" panose="02020603050405020304" pitchFamily="18" charset="0"/>
            </a:endParaRPr>
          </a:p>
          <a:p>
            <a:pPr indent="269875" algn="just">
              <a:lnSpc>
                <a:spcPct val="150000"/>
              </a:lnSpc>
              <a:spcAft>
                <a:spcPts val="0"/>
              </a:spcAft>
            </a:pPr>
            <a:r>
              <a:rPr lang="ru-RU" sz="1700" dirty="0">
                <a:latin typeface="Times New Roman" panose="02020603050405020304" pitchFamily="18" charset="0"/>
                <a:ea typeface="Times New Roman"/>
                <a:cs typeface="Times New Roman" panose="02020603050405020304" pitchFamily="18" charset="0"/>
              </a:rPr>
              <a:t>Пример радиально-кольцевой архитектуры SDH сети приведен на </a:t>
            </a:r>
            <a:r>
              <a:rPr lang="ru-RU" sz="1700" dirty="0" smtClean="0">
                <a:latin typeface="Times New Roman" panose="02020603050405020304" pitchFamily="18" charset="0"/>
                <a:ea typeface="Times New Roman"/>
                <a:cs typeface="Times New Roman" panose="02020603050405020304" pitchFamily="18" charset="0"/>
              </a:rPr>
              <a:t>рис.7.17. </a:t>
            </a:r>
            <a:r>
              <a:rPr lang="ru-RU" sz="1700" dirty="0">
                <a:latin typeface="Times New Roman" panose="02020603050405020304" pitchFamily="18" charset="0"/>
                <a:ea typeface="Times New Roman"/>
                <a:cs typeface="Times New Roman" panose="02020603050405020304" pitchFamily="18" charset="0"/>
              </a:rPr>
              <a:t>Эта сеть фактически </a:t>
            </a:r>
            <a:r>
              <a:rPr lang="ru-RU" sz="1700" dirty="0" smtClean="0">
                <a:latin typeface="Times New Roman" panose="02020603050405020304" pitchFamily="18" charset="0"/>
                <a:ea typeface="Times New Roman"/>
                <a:cs typeface="Times New Roman" panose="02020603050405020304" pitchFamily="18" charset="0"/>
              </a:rPr>
              <a:t>построена </a:t>
            </a:r>
            <a:r>
              <a:rPr lang="ru-RU" sz="1700" dirty="0">
                <a:latin typeface="Times New Roman" panose="02020603050405020304" pitchFamily="18" charset="0"/>
                <a:ea typeface="Times New Roman"/>
                <a:cs typeface="Times New Roman" panose="02020603050405020304" pitchFamily="18" charset="0"/>
              </a:rPr>
              <a:t>на базе использования двух базовых топологий: "кольцо" и "последовательная линейная цепь". Вместо последней может быть использована более простая топология "точка-точка". Число радиальных ветвей ограничивается из соображений допустимой нагрузки (общего числа каналов </a:t>
            </a:r>
            <a:r>
              <a:rPr lang="ru-RU" sz="1700" dirty="0" smtClean="0">
                <a:latin typeface="Times New Roman" panose="02020603050405020304" pitchFamily="18" charset="0"/>
                <a:ea typeface="Times New Roman"/>
                <a:cs typeface="Times New Roman" panose="02020603050405020304" pitchFamily="18" charset="0"/>
              </a:rPr>
              <a:t>доступа</a:t>
            </a:r>
            <a:r>
              <a:rPr lang="ru-RU" sz="1700" dirty="0">
                <a:latin typeface="Times New Roman" panose="02020603050405020304" pitchFamily="18" charset="0"/>
                <a:ea typeface="Times New Roman"/>
                <a:cs typeface="Times New Roman" panose="02020603050405020304" pitchFamily="18" charset="0"/>
              </a:rPr>
              <a:t>) на кольцо.</a:t>
            </a:r>
            <a:endParaRPr lang="ru-RU" sz="1700" dirty="0">
              <a:effectLst/>
              <a:latin typeface="Times New Roman" panose="02020603050405020304" pitchFamily="18" charset="0"/>
              <a:ea typeface="Times New Roman"/>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pic>
        <p:nvPicPr>
          <p:cNvPr id="1024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028" y="2500306"/>
            <a:ext cx="8462428" cy="371477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286000" y="6211669"/>
            <a:ext cx="4572000" cy="646331"/>
          </a:xfrm>
          <a:prstGeom prst="rect">
            <a:avLst/>
          </a:prstGeom>
        </p:spPr>
        <p:txBody>
          <a:bodyPr>
            <a:spAutoFit/>
          </a:bodyPr>
          <a:lstStyle/>
          <a:p>
            <a:pPr indent="269875" algn="ctr">
              <a:spcAft>
                <a:spcPts val="0"/>
              </a:spcAft>
            </a:pPr>
            <a:r>
              <a:rPr lang="ru-RU" b="1" dirty="0" smtClean="0">
                <a:latin typeface="Times New Roman"/>
                <a:ea typeface="Times New Roman"/>
                <a:cs typeface="Times New Roman"/>
              </a:rPr>
              <a:t>Рис.7.17.</a:t>
            </a:r>
            <a:r>
              <a:rPr lang="ru-RU" dirty="0" smtClean="0">
                <a:latin typeface="Times New Roman"/>
                <a:ea typeface="Times New Roman"/>
                <a:cs typeface="Times New Roman"/>
              </a:rPr>
              <a:t> </a:t>
            </a:r>
            <a:r>
              <a:rPr lang="ru-RU" dirty="0" err="1">
                <a:latin typeface="Times New Roman"/>
                <a:ea typeface="Times New Roman"/>
                <a:cs typeface="Times New Roman"/>
              </a:rPr>
              <a:t>Радильно</a:t>
            </a:r>
            <a:r>
              <a:rPr lang="ru-RU" dirty="0">
                <a:latin typeface="Times New Roman"/>
                <a:ea typeface="Times New Roman"/>
                <a:cs typeface="Times New Roman"/>
              </a:rPr>
              <a:t>-кольцевая сеть SDH</a:t>
            </a:r>
            <a:endParaRPr lang="ru-RU" sz="2000" dirty="0">
              <a:latin typeface="Arial"/>
              <a:ea typeface="Times New Roman"/>
              <a:cs typeface="Times New Roman"/>
            </a:endParaRPr>
          </a:p>
          <a:p>
            <a:pPr indent="269875" algn="ctr">
              <a:spcAft>
                <a:spcPts val="0"/>
              </a:spcAft>
            </a:pPr>
            <a:r>
              <a:rPr lang="ru-RU" dirty="0">
                <a:latin typeface="Times New Roman"/>
                <a:ea typeface="Times New Roman"/>
                <a:cs typeface="Times New Roman"/>
              </a:rPr>
              <a:t> </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191231939"/>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19" y="116632"/>
            <a:ext cx="8424937" cy="4039567"/>
          </a:xfrm>
          <a:prstGeom prst="rect">
            <a:avLst/>
          </a:prstGeom>
        </p:spPr>
        <p:txBody>
          <a:bodyPr wrap="square">
            <a:spAutoFit/>
          </a:bodyPr>
          <a:lstStyle/>
          <a:p>
            <a:pPr indent="269875" algn="just">
              <a:lnSpc>
                <a:spcPct val="150000"/>
              </a:lnSpc>
              <a:spcAft>
                <a:spcPts val="0"/>
              </a:spcAft>
            </a:pPr>
            <a:r>
              <a:rPr lang="ru-RU" b="1" dirty="0">
                <a:solidFill>
                  <a:srgbClr val="C00000"/>
                </a:solidFill>
                <a:latin typeface="Times New Roman" panose="02020603050405020304" pitchFamily="18" charset="0"/>
                <a:ea typeface="Times New Roman"/>
                <a:cs typeface="Times New Roman" panose="02020603050405020304" pitchFamily="18" charset="0"/>
              </a:rPr>
              <a:t>7.6.2 Архитектура типа "кольцо-кольцо</a:t>
            </a:r>
            <a:r>
              <a:rPr lang="ru-RU" b="1" dirty="0" smtClean="0">
                <a:solidFill>
                  <a:srgbClr val="C00000"/>
                </a:solidFill>
                <a:latin typeface="Times New Roman" panose="02020603050405020304" pitchFamily="18" charset="0"/>
                <a:ea typeface="Times New Roman"/>
                <a:cs typeface="Times New Roman" panose="02020603050405020304" pitchFamily="18" charset="0"/>
              </a:rPr>
              <a:t>"</a:t>
            </a:r>
            <a:endParaRPr lang="ru-RU" dirty="0">
              <a:solidFill>
                <a:srgbClr val="C00000"/>
              </a:solidFill>
              <a:latin typeface="Times New Roman" panose="02020603050405020304" pitchFamily="18" charset="0"/>
              <a:ea typeface="Times New Roman"/>
              <a:cs typeface="Times New Roman" panose="02020603050405020304" pitchFamily="18" charset="0"/>
            </a:endParaRPr>
          </a:p>
          <a:p>
            <a:pPr indent="269875" algn="just">
              <a:lnSpc>
                <a:spcPct val="150000"/>
              </a:lnSpc>
              <a:spcAft>
                <a:spcPts val="0"/>
              </a:spcAft>
            </a:pPr>
            <a:r>
              <a:rPr lang="ru-RU" sz="1700" dirty="0">
                <a:latin typeface="Times New Roman" panose="02020603050405020304" pitchFamily="18" charset="0"/>
                <a:ea typeface="Times New Roman"/>
                <a:cs typeface="Times New Roman" panose="02020603050405020304" pitchFamily="18" charset="0"/>
              </a:rPr>
              <a:t>Другое часто используемое в архитектуре сетей </a:t>
            </a:r>
            <a:r>
              <a:rPr lang="en-US" sz="1700" dirty="0">
                <a:latin typeface="Times New Roman" panose="02020603050405020304" pitchFamily="18" charset="0"/>
                <a:ea typeface="Times New Roman"/>
                <a:cs typeface="Times New Roman" panose="02020603050405020304" pitchFamily="18" charset="0"/>
              </a:rPr>
              <a:t>SDH</a:t>
            </a:r>
            <a:r>
              <a:rPr lang="ru-RU" sz="1700" dirty="0">
                <a:latin typeface="Times New Roman" panose="02020603050405020304" pitchFamily="18" charset="0"/>
                <a:ea typeface="Times New Roman"/>
                <a:cs typeface="Times New Roman" panose="02020603050405020304" pitchFamily="18" charset="0"/>
              </a:rPr>
              <a:t> решение - соединение типа "кольцо-кольцо". Кольца в этом соединении могут быть либо одинакового, либо разного уровней иерархии </a:t>
            </a:r>
            <a:r>
              <a:rPr lang="en-US" sz="1700" dirty="0">
                <a:latin typeface="Times New Roman" panose="02020603050405020304" pitchFamily="18" charset="0"/>
                <a:ea typeface="Times New Roman"/>
                <a:cs typeface="Times New Roman" panose="02020603050405020304" pitchFamily="18" charset="0"/>
              </a:rPr>
              <a:t>SDH</a:t>
            </a:r>
            <a:r>
              <a:rPr lang="ru-RU" sz="1700" dirty="0">
                <a:latin typeface="Times New Roman" panose="02020603050405020304" pitchFamily="18" charset="0"/>
                <a:ea typeface="Times New Roman"/>
                <a:cs typeface="Times New Roman" panose="02020603050405020304" pitchFamily="18" charset="0"/>
              </a:rPr>
              <a:t>. На </a:t>
            </a:r>
            <a:r>
              <a:rPr lang="ru-RU" sz="1700" dirty="0" smtClean="0">
                <a:latin typeface="Times New Roman" panose="02020603050405020304" pitchFamily="18" charset="0"/>
                <a:ea typeface="Times New Roman"/>
                <a:cs typeface="Times New Roman" panose="02020603050405020304" pitchFamily="18" charset="0"/>
              </a:rPr>
              <a:t>рис.7.18 </a:t>
            </a:r>
            <a:r>
              <a:rPr lang="ru-RU" sz="1700" dirty="0">
                <a:latin typeface="Times New Roman" panose="02020603050405020304" pitchFamily="18" charset="0"/>
                <a:ea typeface="Times New Roman"/>
                <a:cs typeface="Times New Roman" panose="02020603050405020304" pitchFamily="18" charset="0"/>
              </a:rPr>
              <a:t>показана схема соединения двух колец одного уровня - </a:t>
            </a:r>
            <a:r>
              <a:rPr lang="en-US" sz="1700" dirty="0">
                <a:latin typeface="Times New Roman" panose="02020603050405020304" pitchFamily="18" charset="0"/>
                <a:ea typeface="Times New Roman"/>
                <a:cs typeface="Times New Roman" panose="02020603050405020304" pitchFamily="18" charset="0"/>
              </a:rPr>
              <a:t>STM</a:t>
            </a:r>
            <a:r>
              <a:rPr lang="ru-RU" sz="1700" dirty="0">
                <a:latin typeface="Times New Roman" panose="02020603050405020304" pitchFamily="18" charset="0"/>
                <a:ea typeface="Times New Roman"/>
                <a:cs typeface="Times New Roman" panose="02020603050405020304" pitchFamily="18" charset="0"/>
              </a:rPr>
              <a:t>-4 с помощью интерфейсных карт </a:t>
            </a:r>
            <a:r>
              <a:rPr lang="en-US" sz="1700" dirty="0">
                <a:latin typeface="Times New Roman" panose="02020603050405020304" pitchFamily="18" charset="0"/>
                <a:ea typeface="Times New Roman"/>
                <a:cs typeface="Times New Roman" panose="02020603050405020304" pitchFamily="18" charset="0"/>
              </a:rPr>
              <a:t>STM</a:t>
            </a:r>
            <a:r>
              <a:rPr lang="ru-RU" sz="1700" dirty="0">
                <a:latin typeface="Times New Roman" panose="02020603050405020304" pitchFamily="18" charset="0"/>
                <a:ea typeface="Times New Roman"/>
                <a:cs typeface="Times New Roman" panose="02020603050405020304" pitchFamily="18" charset="0"/>
              </a:rPr>
              <a:t>-1, а на </a:t>
            </a:r>
            <a:r>
              <a:rPr lang="ru-RU" sz="1700" dirty="0" smtClean="0">
                <a:latin typeface="Times New Roman" panose="02020603050405020304" pitchFamily="18" charset="0"/>
                <a:ea typeface="Times New Roman"/>
                <a:cs typeface="Times New Roman" panose="02020603050405020304" pitchFamily="18" charset="0"/>
              </a:rPr>
              <a:t>рис.7.19 </a:t>
            </a:r>
            <a:r>
              <a:rPr lang="ru-RU" sz="1700" dirty="0">
                <a:latin typeface="Times New Roman" panose="02020603050405020304" pitchFamily="18" charset="0"/>
                <a:ea typeface="Times New Roman"/>
                <a:cs typeface="Times New Roman" panose="02020603050405020304" pitchFamily="18" charset="0"/>
              </a:rPr>
              <a:t>- каскадная схема соединения трех колец различного (по нарастающей) уровня - </a:t>
            </a:r>
            <a:r>
              <a:rPr lang="en-US" sz="1700" dirty="0">
                <a:latin typeface="Times New Roman" panose="02020603050405020304" pitchFamily="18" charset="0"/>
                <a:ea typeface="Times New Roman"/>
                <a:cs typeface="Times New Roman" panose="02020603050405020304" pitchFamily="18" charset="0"/>
              </a:rPr>
              <a:t>STM</a:t>
            </a:r>
            <a:r>
              <a:rPr lang="ru-RU" sz="1700" dirty="0">
                <a:latin typeface="Times New Roman" panose="02020603050405020304" pitchFamily="18" charset="0"/>
                <a:ea typeface="Times New Roman"/>
                <a:cs typeface="Times New Roman" panose="02020603050405020304" pitchFamily="18" charset="0"/>
              </a:rPr>
              <a:t>-1, </a:t>
            </a:r>
            <a:r>
              <a:rPr lang="en-US" sz="1700" dirty="0">
                <a:latin typeface="Times New Roman" panose="02020603050405020304" pitchFamily="18" charset="0"/>
                <a:ea typeface="Times New Roman"/>
                <a:cs typeface="Times New Roman" panose="02020603050405020304" pitchFamily="18" charset="0"/>
              </a:rPr>
              <a:t>STM</a:t>
            </a:r>
            <a:r>
              <a:rPr lang="ru-RU" sz="1700" dirty="0">
                <a:latin typeface="Times New Roman" panose="02020603050405020304" pitchFamily="18" charset="0"/>
                <a:ea typeface="Times New Roman"/>
                <a:cs typeface="Times New Roman" panose="02020603050405020304" pitchFamily="18" charset="0"/>
              </a:rPr>
              <a:t>-4, </a:t>
            </a:r>
            <a:r>
              <a:rPr lang="en-US" sz="1700" dirty="0">
                <a:latin typeface="Times New Roman" panose="02020603050405020304" pitchFamily="18" charset="0"/>
                <a:ea typeface="Times New Roman"/>
                <a:cs typeface="Times New Roman" panose="02020603050405020304" pitchFamily="18" charset="0"/>
              </a:rPr>
              <a:t>STM</a:t>
            </a:r>
            <a:r>
              <a:rPr lang="ru-RU" sz="1700" dirty="0">
                <a:latin typeface="Times New Roman" panose="02020603050405020304" pitchFamily="18" charset="0"/>
                <a:ea typeface="Times New Roman"/>
                <a:cs typeface="Times New Roman" panose="02020603050405020304" pitchFamily="18" charset="0"/>
              </a:rPr>
              <a:t>-16. При таком соединении можно использовать необходимые оптические трибы предыдущего иерархического уровня при переходе от кольца одного уровня к другому (</a:t>
            </a:r>
            <a:r>
              <a:rPr lang="ru-RU" sz="1700" dirty="0" smtClean="0">
                <a:latin typeface="Times New Roman" panose="02020603050405020304" pitchFamily="18" charset="0"/>
                <a:ea typeface="Times New Roman"/>
                <a:cs typeface="Times New Roman" panose="02020603050405020304" pitchFamily="18" charset="0"/>
              </a:rPr>
              <a:t>например</a:t>
            </a:r>
            <a:r>
              <a:rPr lang="ru-RU" sz="1700" dirty="0">
                <a:latin typeface="Times New Roman" panose="02020603050405020304" pitchFamily="18" charset="0"/>
                <a:ea typeface="Times New Roman"/>
                <a:cs typeface="Times New Roman" panose="02020603050405020304" pitchFamily="18" charset="0"/>
              </a:rPr>
              <a:t>, триб STM-1 при переходе на кольцо STM-4 и триб STM-4 при переходе на кольцо STM-16).</a:t>
            </a:r>
            <a:endParaRPr lang="ru-RU" sz="1700" dirty="0">
              <a:effectLst/>
              <a:latin typeface="Times New Roman" panose="02020603050405020304" pitchFamily="18" charset="0"/>
              <a:ea typeface="Times New Roman"/>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pic>
        <p:nvPicPr>
          <p:cNvPr id="1126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156198"/>
            <a:ext cx="8280920" cy="215312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4246" y="6485401"/>
            <a:ext cx="9376411" cy="369332"/>
          </a:xfrm>
          <a:prstGeom prst="rect">
            <a:avLst/>
          </a:prstGeom>
        </p:spPr>
        <p:txBody>
          <a:bodyPr wrap="square">
            <a:spAutoFit/>
          </a:bodyPr>
          <a:lstStyle/>
          <a:p>
            <a:pPr indent="269875" algn="ctr">
              <a:spcAft>
                <a:spcPts val="0"/>
              </a:spcAft>
            </a:pPr>
            <a:r>
              <a:rPr lang="ru-RU" b="1" dirty="0">
                <a:latin typeface="Times New Roman"/>
                <a:ea typeface="Times New Roman"/>
                <a:cs typeface="Times New Roman"/>
              </a:rPr>
              <a:t>Рис. </a:t>
            </a:r>
            <a:r>
              <a:rPr lang="ru-RU" b="1" dirty="0" smtClean="0">
                <a:latin typeface="Times New Roman"/>
                <a:ea typeface="Times New Roman"/>
                <a:cs typeface="Times New Roman"/>
              </a:rPr>
              <a:t>7.18.</a:t>
            </a:r>
            <a:r>
              <a:rPr lang="ru-RU" dirty="0" smtClean="0">
                <a:latin typeface="Times New Roman"/>
                <a:ea typeface="Times New Roman"/>
                <a:cs typeface="Times New Roman"/>
              </a:rPr>
              <a:t> </a:t>
            </a:r>
            <a:r>
              <a:rPr lang="ru-RU" dirty="0">
                <a:latin typeface="Times New Roman"/>
                <a:ea typeface="Times New Roman"/>
                <a:cs typeface="Times New Roman"/>
              </a:rPr>
              <a:t>Схема связи двух колец одного уровня (STM-4) с помощью интерфейсных карт</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3932792728"/>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pic>
        <p:nvPicPr>
          <p:cNvPr id="1228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8514"/>
            <a:ext cx="8496944" cy="258442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25760" y="2967335"/>
            <a:ext cx="8892480" cy="646331"/>
          </a:xfrm>
          <a:prstGeom prst="rect">
            <a:avLst/>
          </a:prstGeom>
        </p:spPr>
        <p:txBody>
          <a:bodyPr wrap="square">
            <a:spAutoFit/>
          </a:bodyPr>
          <a:lstStyle/>
          <a:p>
            <a:pPr indent="269875" algn="ctr">
              <a:spcAft>
                <a:spcPts val="0"/>
              </a:spcAft>
            </a:pPr>
            <a:r>
              <a:rPr lang="ru-RU" b="1" dirty="0" smtClean="0">
                <a:latin typeface="Times New Roman"/>
                <a:ea typeface="Times New Roman"/>
                <a:cs typeface="Times New Roman"/>
              </a:rPr>
              <a:t>Рис.7.19.</a:t>
            </a:r>
            <a:r>
              <a:rPr lang="ru-RU" dirty="0" smtClean="0">
                <a:latin typeface="Times New Roman"/>
                <a:ea typeface="Times New Roman"/>
                <a:cs typeface="Times New Roman"/>
              </a:rPr>
              <a:t> </a:t>
            </a:r>
            <a:r>
              <a:rPr lang="ru-RU" dirty="0">
                <a:latin typeface="Times New Roman"/>
                <a:ea typeface="Times New Roman"/>
                <a:cs typeface="Times New Roman"/>
              </a:rPr>
              <a:t>Каскадное соединение колец разного уровня (STM-1 — </a:t>
            </a:r>
            <a:r>
              <a:rPr lang="en-US" dirty="0">
                <a:latin typeface="Times New Roman"/>
                <a:ea typeface="Times New Roman"/>
                <a:cs typeface="Times New Roman"/>
              </a:rPr>
              <a:t>STM</a:t>
            </a:r>
            <a:r>
              <a:rPr lang="ru-RU" dirty="0">
                <a:latin typeface="Times New Roman"/>
                <a:ea typeface="Times New Roman"/>
                <a:cs typeface="Times New Roman"/>
              </a:rPr>
              <a:t>-4 — STM-16) с помощью оптических </a:t>
            </a:r>
            <a:r>
              <a:rPr lang="ru-RU" dirty="0" err="1" smtClean="0">
                <a:latin typeface="Times New Roman"/>
                <a:ea typeface="Times New Roman"/>
                <a:cs typeface="Times New Roman"/>
              </a:rPr>
              <a:t>трибов</a:t>
            </a:r>
            <a:r>
              <a:rPr lang="en-US" dirty="0">
                <a:latin typeface="Times New Roman"/>
                <a:ea typeface="Times New Roman"/>
                <a:cs typeface="Times New Roman"/>
              </a:rPr>
              <a:t>.</a:t>
            </a:r>
            <a:endParaRPr lang="ru-RU" sz="2000" dirty="0">
              <a:effectLst/>
              <a:latin typeface="Arial"/>
              <a:ea typeface="Times New Roman"/>
              <a:cs typeface="Times New Roman"/>
            </a:endParaRPr>
          </a:p>
        </p:txBody>
      </p:sp>
      <p:sp>
        <p:nvSpPr>
          <p:cNvPr id="4" name="Прямоугольник 3"/>
          <p:cNvSpPr/>
          <p:nvPr/>
        </p:nvSpPr>
        <p:spPr>
          <a:xfrm>
            <a:off x="251520" y="3933056"/>
            <a:ext cx="8496944" cy="2739211"/>
          </a:xfrm>
          <a:prstGeom prst="rect">
            <a:avLst/>
          </a:prstGeom>
        </p:spPr>
        <p:txBody>
          <a:bodyPr wrap="square">
            <a:spAutoFit/>
          </a:bodyPr>
          <a:lstStyle/>
          <a:p>
            <a:pPr indent="269875" algn="just">
              <a:spcAft>
                <a:spcPts val="0"/>
              </a:spcAft>
            </a:pPr>
            <a:r>
              <a:rPr lang="ru-RU" b="1" dirty="0" smtClean="0">
                <a:latin typeface="Times New Roman"/>
                <a:ea typeface="Times New Roman"/>
                <a:cs typeface="Times New Roman"/>
              </a:rPr>
              <a:t>7.</a:t>
            </a:r>
            <a:r>
              <a:rPr lang="en-US" b="1" dirty="0" smtClean="0">
                <a:latin typeface="Times New Roman"/>
                <a:ea typeface="Times New Roman"/>
                <a:cs typeface="Times New Roman"/>
              </a:rPr>
              <a:t>4</a:t>
            </a:r>
            <a:r>
              <a:rPr lang="ru-RU" b="1" dirty="0" smtClean="0">
                <a:latin typeface="Times New Roman"/>
                <a:ea typeface="Times New Roman"/>
                <a:cs typeface="Times New Roman"/>
              </a:rPr>
              <a:t>.3</a:t>
            </a:r>
            <a:r>
              <a:rPr lang="ru-RU" b="1" dirty="0">
                <a:latin typeface="Times New Roman"/>
                <a:ea typeface="Times New Roman"/>
                <a:cs typeface="Times New Roman"/>
              </a:rPr>
              <a:t>. Линейная архитектура для сети большой протяженности</a:t>
            </a:r>
            <a:endParaRPr lang="ru-RU" sz="2000" dirty="0">
              <a:latin typeface="Arial"/>
              <a:ea typeface="Times New Roman"/>
              <a:cs typeface="Times New Roman"/>
            </a:endParaRPr>
          </a:p>
          <a:p>
            <a:pPr indent="269875" algn="just">
              <a:spcAft>
                <a:spcPts val="0"/>
              </a:spcAft>
            </a:pPr>
            <a:r>
              <a:rPr lang="ru-RU" dirty="0">
                <a:latin typeface="Times New Roman"/>
                <a:ea typeface="Times New Roman"/>
                <a:cs typeface="Times New Roman"/>
              </a:rPr>
              <a:t> </a:t>
            </a:r>
            <a:endParaRPr lang="ru-RU" sz="2000" dirty="0">
              <a:latin typeface="Arial"/>
              <a:ea typeface="Times New Roman"/>
              <a:cs typeface="Times New Roman"/>
            </a:endParaRPr>
          </a:p>
          <a:p>
            <a:pPr indent="269875" algn="just">
              <a:spcAft>
                <a:spcPts val="0"/>
              </a:spcAft>
            </a:pPr>
            <a:r>
              <a:rPr lang="ru-RU" sz="1700" dirty="0">
                <a:latin typeface="Times New Roman"/>
                <a:ea typeface="Times New Roman"/>
                <a:cs typeface="Times New Roman"/>
              </a:rPr>
              <a:t>       Для линейных сетей большой протяженности расстояние между терминальными мультиплексорами ТМ больше или много больше того расстояния, которое может быть рекомендовано с точки зрения максимально допустимого затухания волоконно-оптического кабеля. В этом случае на маршруте (в линейном тракте) между ТМ (</a:t>
            </a:r>
            <a:r>
              <a:rPr lang="ru-RU" sz="1700" dirty="0" smtClean="0">
                <a:latin typeface="Times New Roman"/>
                <a:ea typeface="Times New Roman"/>
                <a:cs typeface="Times New Roman"/>
              </a:rPr>
              <a:t>рис.7.20) </a:t>
            </a:r>
            <a:r>
              <a:rPr lang="ru-RU" sz="1700" dirty="0">
                <a:latin typeface="Times New Roman"/>
                <a:ea typeface="Times New Roman"/>
                <a:cs typeface="Times New Roman"/>
              </a:rPr>
              <a:t>должны быть установлены кроме мультиплексоров и </a:t>
            </a:r>
            <a:r>
              <a:rPr lang="ru-RU" sz="1700" dirty="0" smtClean="0">
                <a:latin typeface="Times New Roman"/>
                <a:ea typeface="Times New Roman"/>
                <a:cs typeface="Times New Roman"/>
              </a:rPr>
              <a:t>проходного </a:t>
            </a:r>
            <a:r>
              <a:rPr lang="ru-RU" sz="1700" dirty="0">
                <a:latin typeface="Times New Roman"/>
                <a:ea typeface="Times New Roman"/>
                <a:cs typeface="Times New Roman"/>
              </a:rPr>
              <a:t>коммутатора еще и</a:t>
            </a:r>
            <a:r>
              <a:rPr lang="ru-RU" sz="1700" b="1" dirty="0">
                <a:latin typeface="Times New Roman"/>
                <a:ea typeface="Times New Roman"/>
                <a:cs typeface="Times New Roman"/>
              </a:rPr>
              <a:t> </a:t>
            </a:r>
            <a:r>
              <a:rPr lang="ru-RU" sz="1700" b="1" i="1" dirty="0">
                <a:latin typeface="Times New Roman"/>
                <a:ea typeface="Times New Roman"/>
                <a:cs typeface="Times New Roman"/>
              </a:rPr>
              <a:t>регенераторы</a:t>
            </a:r>
            <a:r>
              <a:rPr lang="ru-RU" sz="1700" dirty="0">
                <a:latin typeface="Times New Roman"/>
                <a:ea typeface="Times New Roman"/>
                <a:cs typeface="Times New Roman"/>
              </a:rPr>
              <a:t> для восстановления (регенерации) затухающего оптического сигнала. Эту линейную архитектуру можно представить в виде последовательного соединения ряда секций, специфицированных в рекомендациях </a:t>
            </a:r>
            <a:r>
              <a:rPr lang="en-US" sz="1700" dirty="0">
                <a:latin typeface="Times New Roman"/>
                <a:ea typeface="Times New Roman"/>
                <a:cs typeface="Times New Roman"/>
              </a:rPr>
              <a:t>ITU</a:t>
            </a:r>
            <a:r>
              <a:rPr lang="ru-RU" sz="1700" dirty="0">
                <a:latin typeface="Times New Roman"/>
                <a:ea typeface="Times New Roman"/>
                <a:cs typeface="Times New Roman"/>
              </a:rPr>
              <a:t>-</a:t>
            </a:r>
            <a:r>
              <a:rPr lang="en-US" sz="1700" dirty="0">
                <a:latin typeface="Times New Roman"/>
                <a:ea typeface="Times New Roman"/>
                <a:cs typeface="Times New Roman"/>
              </a:rPr>
              <a:t>T Rec</a:t>
            </a:r>
            <a:r>
              <a:rPr lang="ru-RU" sz="1700" dirty="0">
                <a:latin typeface="Times New Roman"/>
                <a:ea typeface="Times New Roman"/>
                <a:cs typeface="Times New Roman"/>
              </a:rPr>
              <a:t>. </a:t>
            </a:r>
            <a:r>
              <a:rPr lang="en-US" sz="1700" dirty="0">
                <a:latin typeface="Times New Roman"/>
                <a:ea typeface="Times New Roman"/>
                <a:cs typeface="Times New Roman"/>
              </a:rPr>
              <a:t>G</a:t>
            </a:r>
            <a:r>
              <a:rPr lang="ru-RU" sz="1700" dirty="0">
                <a:latin typeface="Times New Roman"/>
                <a:ea typeface="Times New Roman"/>
                <a:cs typeface="Times New Roman"/>
              </a:rPr>
              <a:t>.957 и </a:t>
            </a:r>
            <a:r>
              <a:rPr lang="en-US" sz="1700" dirty="0">
                <a:latin typeface="Times New Roman"/>
                <a:ea typeface="Times New Roman"/>
                <a:cs typeface="Times New Roman"/>
              </a:rPr>
              <a:t>Rec</a:t>
            </a:r>
            <a:r>
              <a:rPr lang="ru-RU" sz="1700" dirty="0">
                <a:latin typeface="Times New Roman"/>
                <a:ea typeface="Times New Roman"/>
                <a:cs typeface="Times New Roman"/>
              </a:rPr>
              <a:t>. </a:t>
            </a:r>
            <a:r>
              <a:rPr lang="en-US" sz="1700" dirty="0">
                <a:latin typeface="Times New Roman"/>
                <a:ea typeface="Times New Roman"/>
                <a:cs typeface="Times New Roman"/>
              </a:rPr>
              <a:t>G</a:t>
            </a:r>
            <a:r>
              <a:rPr lang="ru-RU" sz="1700" dirty="0">
                <a:latin typeface="Times New Roman"/>
                <a:ea typeface="Times New Roman"/>
                <a:cs typeface="Times New Roman"/>
              </a:rPr>
              <a:t>.958 </a:t>
            </a:r>
            <a:r>
              <a:rPr lang="en-US" sz="1700" dirty="0" smtClean="0">
                <a:latin typeface="Times New Roman"/>
                <a:ea typeface="Times New Roman"/>
                <a:cs typeface="Times New Roman"/>
              </a:rPr>
              <a:t>.</a:t>
            </a:r>
            <a:endParaRPr lang="ru-RU" sz="1700" dirty="0">
              <a:latin typeface="Arial"/>
              <a:ea typeface="Times New Roman"/>
              <a:cs typeface="Times New Roman"/>
            </a:endParaRPr>
          </a:p>
        </p:txBody>
      </p:sp>
    </p:spTree>
    <p:extLst>
      <p:ext uri="{BB962C8B-B14F-4D97-AF65-F5344CB8AC3E}">
        <p14:creationId xmlns:p14="http://schemas.microsoft.com/office/powerpoint/2010/main" val="4100435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352928" cy="6509474"/>
          </a:xfrm>
          <a:prstGeom prst="rect">
            <a:avLst/>
          </a:prstGeom>
        </p:spPr>
        <p:txBody>
          <a:bodyPr wrap="square">
            <a:spAutoFit/>
          </a:bodyPr>
          <a:lstStyle/>
          <a:p>
            <a:pPr marL="12700" marR="12700" indent="457200" algn="just">
              <a:spcBef>
                <a:spcPts val="1800"/>
              </a:spcBef>
              <a:spcAft>
                <a:spcPts val="0"/>
              </a:spcAft>
            </a:pPr>
            <a:r>
              <a:rPr lang="ru-RU" dirty="0">
                <a:latin typeface="Times New Roman Tj"/>
                <a:ea typeface="Times New Roman"/>
              </a:rPr>
              <a:t>Отсюда видно, что с увеличением номера диапазона, ширина диапазона частот увеличивается.</a:t>
            </a:r>
            <a:endParaRPr lang="ru-RU" dirty="0">
              <a:latin typeface="Times New Roman"/>
              <a:ea typeface="Times New Roman"/>
            </a:endParaRPr>
          </a:p>
          <a:p>
            <a:pPr marL="12700" indent="457200" algn="just">
              <a:spcBef>
                <a:spcPts val="1800"/>
              </a:spcBef>
              <a:spcAft>
                <a:spcPts val="0"/>
              </a:spcAft>
            </a:pPr>
            <a:r>
              <a:rPr lang="ru-RU" dirty="0">
                <a:latin typeface="Times New Roman Tj"/>
                <a:ea typeface="Times New Roman"/>
              </a:rPr>
              <a:t>Например: № 4 /</a:t>
            </a:r>
            <a:r>
              <a:rPr lang="ru-RU" baseline="-25000" dirty="0">
                <a:latin typeface="Times New Roman Tj"/>
                <a:ea typeface="Times New Roman"/>
              </a:rPr>
              <a:t>4</a:t>
            </a:r>
            <a:r>
              <a:rPr lang="ru-RU" dirty="0">
                <a:latin typeface="Times New Roman Tj"/>
                <a:ea typeface="Times New Roman"/>
              </a:rPr>
              <a:t>=27 кГц, а №12/</a:t>
            </a:r>
            <a:r>
              <a:rPr lang="ru-RU" baseline="-25000" dirty="0">
                <a:latin typeface="Times New Roman Tj"/>
                <a:ea typeface="Times New Roman"/>
              </a:rPr>
              <a:t>12</a:t>
            </a:r>
            <a:r>
              <a:rPr lang="ru-RU" dirty="0">
                <a:latin typeface="Times New Roman Tj"/>
                <a:ea typeface="Times New Roman"/>
              </a:rPr>
              <a:t>=2700 кГц.</a:t>
            </a:r>
            <a:endParaRPr lang="ru-RU" dirty="0">
              <a:latin typeface="Times New Roman"/>
              <a:ea typeface="Times New Roman"/>
            </a:endParaRPr>
          </a:p>
          <a:p>
            <a:pPr marL="12700" marR="12700" indent="457200" algn="just">
              <a:lnSpc>
                <a:spcPct val="150000"/>
              </a:lnSpc>
              <a:spcBef>
                <a:spcPts val="1800"/>
              </a:spcBef>
              <a:spcAft>
                <a:spcPts val="0"/>
              </a:spcAft>
            </a:pPr>
            <a:r>
              <a:rPr lang="ru-RU" dirty="0">
                <a:latin typeface="Times New Roman Tj"/>
                <a:ea typeface="Times New Roman"/>
              </a:rPr>
              <a:t>В пределах диапазона, условия распространения радиоволн приблизительно одинаковы. Рабочую частоту линии радиосвязи или так называемую несущую частоту, которая используется для переноса сообщений из места передачи на место приема, выбирают с учетом следующих требований:</a:t>
            </a:r>
            <a:endParaRPr lang="ru-RU" dirty="0">
              <a:latin typeface="Times New Roman"/>
              <a:ea typeface="Times New Roman"/>
            </a:endParaRPr>
          </a:p>
          <a:p>
            <a:pPr marR="12700" lvl="0" indent="627063" algn="just">
              <a:spcBef>
                <a:spcPts val="1800"/>
              </a:spcBef>
              <a:spcAft>
                <a:spcPts val="0"/>
              </a:spcAft>
              <a:buClr>
                <a:srgbClr val="000000"/>
              </a:buClr>
              <a:buSzPts val="1300"/>
              <a:tabLst>
                <a:tab pos="689610" algn="l"/>
              </a:tabLst>
            </a:pPr>
            <a:r>
              <a:rPr lang="en-US" dirty="0" smtClean="0">
                <a:latin typeface="Times New Roman" pitchFamily="18" charset="0"/>
                <a:ea typeface="Times New Roman"/>
                <a:cs typeface="Times New Roman" pitchFamily="18" charset="0"/>
              </a:rPr>
              <a:t>1. </a:t>
            </a:r>
            <a:r>
              <a:rPr lang="ru-RU" dirty="0" smtClean="0">
                <a:latin typeface="Times New Roman" pitchFamily="18" charset="0"/>
                <a:ea typeface="Times New Roman"/>
                <a:cs typeface="Times New Roman" pitchFamily="18" charset="0"/>
              </a:rPr>
              <a:t>Отсутствие </a:t>
            </a:r>
            <a:r>
              <a:rPr lang="ru-RU" dirty="0">
                <a:latin typeface="Times New Roman" pitchFamily="18" charset="0"/>
                <a:ea typeface="Times New Roman"/>
                <a:cs typeface="Times New Roman" pitchFamily="18" charset="0"/>
              </a:rPr>
              <a:t>работающих на этой частоте радиостанций, излучения которых могли бы мешать радиоприему в нужных пунктах планируемой линии.</a:t>
            </a:r>
          </a:p>
          <a:p>
            <a:pPr marR="12700" lvl="0" algn="just">
              <a:spcBef>
                <a:spcPts val="1800"/>
              </a:spcBef>
              <a:spcAft>
                <a:spcPts val="0"/>
              </a:spcAft>
              <a:buClr>
                <a:srgbClr val="000000"/>
              </a:buClr>
              <a:buSzPts val="1300"/>
              <a:tabLst>
                <a:tab pos="689610" algn="l"/>
              </a:tabLst>
            </a:pPr>
            <a:r>
              <a:rPr lang="en-US" dirty="0" smtClean="0">
                <a:latin typeface="Times New Roman" pitchFamily="18" charset="0"/>
                <a:ea typeface="Times New Roman"/>
                <a:cs typeface="Times New Roman" pitchFamily="18" charset="0"/>
              </a:rPr>
              <a:t>           2.</a:t>
            </a:r>
            <a:r>
              <a:rPr lang="ru-RU" dirty="0" smtClean="0">
                <a:latin typeface="Times New Roman" pitchFamily="18" charset="0"/>
                <a:ea typeface="Times New Roman"/>
                <a:cs typeface="Times New Roman" pitchFamily="18" charset="0"/>
              </a:rPr>
              <a:t>Отсутствие </a:t>
            </a:r>
            <a:r>
              <a:rPr lang="ru-RU" dirty="0">
                <a:latin typeface="Times New Roman" pitchFamily="18" charset="0"/>
                <a:ea typeface="Times New Roman"/>
                <a:cs typeface="Times New Roman" pitchFamily="18" charset="0"/>
              </a:rPr>
              <a:t>на этой частоте систем радиосвязи и вещания, работе которых может помешать включение нового передатчика.</a:t>
            </a:r>
          </a:p>
          <a:p>
            <a:pPr marR="12700" lvl="0" algn="just">
              <a:lnSpc>
                <a:spcPct val="150000"/>
              </a:lnSpc>
              <a:spcBef>
                <a:spcPts val="1800"/>
              </a:spcBef>
              <a:spcAft>
                <a:spcPts val="0"/>
              </a:spcAft>
              <a:buClr>
                <a:srgbClr val="000000"/>
              </a:buClr>
              <a:buSzPts val="1300"/>
              <a:tabLst>
                <a:tab pos="728980" algn="l"/>
              </a:tabLst>
            </a:pPr>
            <a:r>
              <a:rPr lang="en-US" dirty="0" smtClean="0">
                <a:latin typeface="Times New Roman" pitchFamily="18" charset="0"/>
                <a:ea typeface="Times New Roman"/>
                <a:cs typeface="Times New Roman" pitchFamily="18" charset="0"/>
              </a:rPr>
              <a:t>            3. </a:t>
            </a:r>
            <a:r>
              <a:rPr lang="ru-RU" dirty="0" smtClean="0">
                <a:latin typeface="Times New Roman" pitchFamily="18" charset="0"/>
                <a:ea typeface="Times New Roman"/>
                <a:cs typeface="Times New Roman" pitchFamily="18" charset="0"/>
              </a:rPr>
              <a:t>Выбираемая </a:t>
            </a:r>
            <a:r>
              <a:rPr lang="ru-RU" dirty="0">
                <a:latin typeface="Times New Roman" pitchFamily="18" charset="0"/>
                <a:ea typeface="Times New Roman"/>
                <a:cs typeface="Times New Roman" pitchFamily="18" charset="0"/>
              </a:rPr>
              <a:t>частота должна лежать в диапазоне, который по существующим планам распределения радиочастот отведен для данного вида радиосвязи</a:t>
            </a:r>
            <a:r>
              <a:rPr lang="ru-RU" dirty="0" smtClean="0">
                <a:latin typeface="Times New Roman" pitchFamily="18" charset="0"/>
                <a:ea typeface="Times New Roman"/>
                <a:cs typeface="Times New Roman" pitchFamily="18" charset="0"/>
              </a:rPr>
              <a:t>.</a:t>
            </a:r>
            <a:endParaRPr lang="ru-RU"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21199165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9875" fontAlgn="base">
              <a:spcBef>
                <a:spcPct val="0"/>
              </a:spcBef>
              <a:spcAft>
                <a:spcPct val="0"/>
              </a:spcAft>
              <a:defRPr>
                <a:solidFill>
                  <a:schemeClr val="tx1"/>
                </a:solidFill>
                <a:latin typeface="Arial" pitchFamily="34" charset="0"/>
              </a:defRPr>
            </a:lvl1pPr>
            <a:lvl2pPr fontAlgn="base">
              <a:spcBef>
                <a:spcPct val="0"/>
              </a:spcBef>
              <a:spcAft>
                <a:spcPct val="0"/>
              </a:spcAft>
              <a:defRPr>
                <a:solidFill>
                  <a:schemeClr val="tx1"/>
                </a:solidFill>
                <a:latin typeface="Arial" pitchFamily="34" charset="0"/>
              </a:defRPr>
            </a:lvl2pPr>
            <a:lvl3pPr fontAlgn="base">
              <a:spcBef>
                <a:spcPct val="0"/>
              </a:spcBef>
              <a:spcAft>
                <a:spcPct val="0"/>
              </a:spcAft>
              <a:defRPr>
                <a:solidFill>
                  <a:schemeClr val="tx1"/>
                </a:solidFill>
                <a:latin typeface="Arial" pitchFamily="34" charset="0"/>
              </a:defRPr>
            </a:lvl3pPr>
            <a:lvl4pPr fontAlgn="base">
              <a:spcBef>
                <a:spcPct val="0"/>
              </a:spcBef>
              <a:spcAft>
                <a:spcPct val="0"/>
              </a:spcAft>
              <a:defRPr>
                <a:solidFill>
                  <a:schemeClr val="tx1"/>
                </a:solidFill>
                <a:latin typeface="Arial" pitchFamily="34" charset="0"/>
              </a:defRPr>
            </a:lvl4pPr>
            <a:lvl5pPr fontAlgn="base">
              <a:spcBef>
                <a:spcPct val="0"/>
              </a:spcBef>
              <a:spcAft>
                <a:spcPct val="0"/>
              </a:spcAft>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marR="0" lvl="0" indent="2698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pic>
        <p:nvPicPr>
          <p:cNvPr id="133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303" y="285750"/>
            <a:ext cx="8784976" cy="33786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2590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sp>
        <p:nvSpPr>
          <p:cNvPr id="4" name="Прямоугольник 3"/>
          <p:cNvSpPr/>
          <p:nvPr/>
        </p:nvSpPr>
        <p:spPr>
          <a:xfrm>
            <a:off x="184718" y="4005064"/>
            <a:ext cx="8784976" cy="646331"/>
          </a:xfrm>
          <a:prstGeom prst="rect">
            <a:avLst/>
          </a:prstGeom>
        </p:spPr>
        <p:txBody>
          <a:bodyPr wrap="square">
            <a:spAutoFit/>
          </a:bodyPr>
          <a:lstStyle/>
          <a:p>
            <a:pPr indent="269875" algn="ctr">
              <a:spcAft>
                <a:spcPts val="0"/>
              </a:spcAft>
            </a:pPr>
            <a:r>
              <a:rPr lang="ru-RU" b="1" dirty="0" smtClean="0">
                <a:latin typeface="Times New Roman"/>
                <a:ea typeface="Times New Roman"/>
                <a:cs typeface="Times New Roman"/>
              </a:rPr>
              <a:t>Рис.7.20.</a:t>
            </a:r>
            <a:r>
              <a:rPr lang="ru-RU" dirty="0" smtClean="0">
                <a:latin typeface="Times New Roman"/>
                <a:ea typeface="Times New Roman"/>
                <a:cs typeface="Times New Roman"/>
              </a:rPr>
              <a:t> </a:t>
            </a:r>
            <a:r>
              <a:rPr lang="ru-RU" dirty="0">
                <a:latin typeface="Times New Roman"/>
                <a:ea typeface="Times New Roman"/>
                <a:cs typeface="Times New Roman"/>
              </a:rPr>
              <a:t>Сеть SDH большой протяженности со связью </a:t>
            </a:r>
            <a:endParaRPr lang="ru-RU" sz="2000" dirty="0">
              <a:latin typeface="Arial"/>
              <a:ea typeface="Times New Roman"/>
              <a:cs typeface="Times New Roman"/>
            </a:endParaRPr>
          </a:p>
          <a:p>
            <a:pPr indent="269875" algn="ctr">
              <a:spcAft>
                <a:spcPts val="0"/>
              </a:spcAft>
            </a:pPr>
            <a:r>
              <a:rPr lang="ru-RU" dirty="0">
                <a:latin typeface="Times New Roman"/>
                <a:ea typeface="Times New Roman"/>
                <a:cs typeface="Times New Roman"/>
              </a:rPr>
              <a:t>типа "точка-точка" и ее сегментация</a:t>
            </a:r>
            <a:endParaRPr lang="ru-RU" sz="2000" dirty="0">
              <a:effectLst/>
              <a:latin typeface="Arial"/>
              <a:ea typeface="Times New Roman"/>
              <a:cs typeface="Times New Roman"/>
            </a:endParaRPr>
          </a:p>
        </p:txBody>
      </p:sp>
      <p:sp>
        <p:nvSpPr>
          <p:cNvPr id="5" name="Прямоугольник 4"/>
          <p:cNvSpPr/>
          <p:nvPr/>
        </p:nvSpPr>
        <p:spPr>
          <a:xfrm>
            <a:off x="204303" y="4651395"/>
            <a:ext cx="8544161" cy="2054409"/>
          </a:xfrm>
          <a:prstGeom prst="rect">
            <a:avLst/>
          </a:prstGeom>
        </p:spPr>
        <p:txBody>
          <a:bodyPr wrap="square">
            <a:spAutoFit/>
          </a:bodyPr>
          <a:lstStyle/>
          <a:p>
            <a:pPr indent="269875" algn="just">
              <a:lnSpc>
                <a:spcPct val="150000"/>
              </a:lnSpc>
              <a:spcAft>
                <a:spcPts val="0"/>
              </a:spcAft>
            </a:pPr>
            <a:r>
              <a:rPr lang="ru-RU" sz="1700" dirty="0">
                <a:latin typeface="Times New Roman"/>
                <a:ea typeface="Times New Roman"/>
                <a:cs typeface="Times New Roman"/>
              </a:rPr>
              <a:t>Принято различать три типа стандартизованных участков - секций:</a:t>
            </a:r>
            <a:r>
              <a:rPr lang="ru-RU" sz="1700" b="1" dirty="0">
                <a:latin typeface="Times New Roman"/>
                <a:ea typeface="Times New Roman"/>
                <a:cs typeface="Times New Roman"/>
              </a:rPr>
              <a:t> </a:t>
            </a:r>
            <a:r>
              <a:rPr lang="ru-RU" sz="1700" b="1" i="1" dirty="0">
                <a:latin typeface="Times New Roman"/>
                <a:ea typeface="Times New Roman"/>
                <a:cs typeface="Times New Roman"/>
              </a:rPr>
              <a:t>оптическая секция </a:t>
            </a:r>
            <a:r>
              <a:rPr lang="ru-RU" sz="1700" dirty="0">
                <a:latin typeface="Times New Roman"/>
                <a:ea typeface="Times New Roman"/>
                <a:cs typeface="Times New Roman"/>
              </a:rPr>
              <a:t>(участок от точки электронно-оптического до точки </a:t>
            </a:r>
            <a:r>
              <a:rPr lang="ru-RU" sz="1700" dirty="0" err="1">
                <a:latin typeface="Times New Roman"/>
                <a:ea typeface="Times New Roman"/>
                <a:cs typeface="Times New Roman"/>
              </a:rPr>
              <a:t>опто</a:t>
            </a:r>
            <a:r>
              <a:rPr lang="ru-RU" sz="1700" dirty="0">
                <a:latin typeface="Times New Roman"/>
                <a:ea typeface="Times New Roman"/>
                <a:cs typeface="Times New Roman"/>
              </a:rPr>
              <a:t>-электронного преобразований сигнала), ко­торая по сути являются участком волоконно-оптического кабеля между элементами сети </a:t>
            </a:r>
            <a:r>
              <a:rPr lang="en-US" sz="1700" dirty="0">
                <a:latin typeface="Times New Roman"/>
                <a:ea typeface="Times New Roman"/>
                <a:cs typeface="Times New Roman"/>
              </a:rPr>
              <a:t>SDH</a:t>
            </a:r>
            <a:r>
              <a:rPr lang="ru-RU" sz="1700" dirty="0">
                <a:latin typeface="Times New Roman"/>
                <a:ea typeface="Times New Roman"/>
                <a:cs typeface="Times New Roman"/>
              </a:rPr>
              <a:t> (на </a:t>
            </a:r>
            <a:r>
              <a:rPr lang="ru-RU" sz="1700" dirty="0" smtClean="0">
                <a:latin typeface="Times New Roman"/>
                <a:ea typeface="Times New Roman"/>
                <a:cs typeface="Times New Roman"/>
              </a:rPr>
              <a:t>рис.7.20 </a:t>
            </a:r>
            <a:r>
              <a:rPr lang="ru-RU" sz="1700" dirty="0">
                <a:latin typeface="Times New Roman"/>
                <a:ea typeface="Times New Roman"/>
                <a:cs typeface="Times New Roman"/>
              </a:rPr>
              <a:t>не показано),</a:t>
            </a:r>
            <a:r>
              <a:rPr lang="ru-RU" sz="1700" b="1" dirty="0">
                <a:latin typeface="Times New Roman"/>
                <a:ea typeface="Times New Roman"/>
                <a:cs typeface="Times New Roman"/>
              </a:rPr>
              <a:t> </a:t>
            </a:r>
            <a:r>
              <a:rPr lang="ru-RU" sz="1700" b="1" i="1" dirty="0">
                <a:latin typeface="Times New Roman"/>
                <a:ea typeface="Times New Roman"/>
                <a:cs typeface="Times New Roman"/>
              </a:rPr>
              <a:t>регенераторная секция</a:t>
            </a:r>
            <a:r>
              <a:rPr lang="ru-RU" sz="1700" b="1" dirty="0">
                <a:latin typeface="Times New Roman"/>
                <a:ea typeface="Times New Roman"/>
                <a:cs typeface="Times New Roman"/>
              </a:rPr>
              <a:t> и </a:t>
            </a:r>
            <a:r>
              <a:rPr lang="ru-RU" sz="1700" b="1" i="1" dirty="0">
                <a:latin typeface="Times New Roman"/>
                <a:ea typeface="Times New Roman"/>
                <a:cs typeface="Times New Roman"/>
              </a:rPr>
              <a:t>мультиплексная секция</a:t>
            </a:r>
            <a:r>
              <a:rPr lang="ru-RU" sz="1700" dirty="0">
                <a:latin typeface="Times New Roman"/>
                <a:ea typeface="Times New Roman"/>
                <a:cs typeface="Times New Roman"/>
              </a:rPr>
              <a:t> (</a:t>
            </a:r>
            <a:r>
              <a:rPr lang="ru-RU" sz="1700" dirty="0" smtClean="0">
                <a:latin typeface="Times New Roman"/>
                <a:ea typeface="Times New Roman"/>
                <a:cs typeface="Times New Roman"/>
              </a:rPr>
              <a:t>рис.7.20).</a:t>
            </a:r>
            <a:endParaRPr lang="ru-RU" sz="1700" dirty="0">
              <a:effectLst/>
              <a:latin typeface="Arial"/>
              <a:ea typeface="Times New Roman"/>
              <a:cs typeface="Times New Roman"/>
            </a:endParaRPr>
          </a:p>
        </p:txBody>
      </p:sp>
    </p:spTree>
    <p:extLst>
      <p:ext uri="{BB962C8B-B14F-4D97-AF65-F5344CB8AC3E}">
        <p14:creationId xmlns:p14="http://schemas.microsoft.com/office/powerpoint/2010/main" val="980601163"/>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09627"/>
            <a:ext cx="8496944" cy="6517169"/>
          </a:xfrm>
          <a:prstGeom prst="rect">
            <a:avLst/>
          </a:prstGeom>
        </p:spPr>
        <p:txBody>
          <a:bodyPr wrap="square">
            <a:spAutoFit/>
          </a:bodyPr>
          <a:lstStyle/>
          <a:p>
            <a:pPr indent="269875" algn="just">
              <a:spcAft>
                <a:spcPts val="0"/>
              </a:spcAft>
            </a:pPr>
            <a:r>
              <a:rPr lang="ru-RU" b="1" dirty="0">
                <a:latin typeface="Times New Roman"/>
                <a:ea typeface="Times New Roman"/>
                <a:cs typeface="Times New Roman"/>
              </a:rPr>
              <a:t>Оптические секции</a:t>
            </a:r>
            <a:r>
              <a:rPr lang="ru-RU" dirty="0">
                <a:latin typeface="Times New Roman"/>
                <a:ea typeface="Times New Roman"/>
                <a:cs typeface="Times New Roman"/>
              </a:rPr>
              <a:t> нормируются, </a:t>
            </a:r>
            <a:r>
              <a:rPr lang="ru-RU" dirty="0" smtClean="0">
                <a:latin typeface="Times New Roman"/>
                <a:ea typeface="Times New Roman"/>
                <a:cs typeface="Times New Roman"/>
              </a:rPr>
              <a:t>согласно </a:t>
            </a:r>
            <a:r>
              <a:rPr lang="ru-RU" dirty="0">
                <a:latin typeface="Times New Roman"/>
                <a:ea typeface="Times New Roman"/>
                <a:cs typeface="Times New Roman"/>
              </a:rPr>
              <a:t>по длине, при этом выделяют три </a:t>
            </a:r>
            <a:r>
              <a:rPr lang="ru-RU" sz="1700" dirty="0">
                <a:latin typeface="Times New Roman"/>
                <a:ea typeface="Times New Roman"/>
                <a:cs typeface="Times New Roman"/>
              </a:rPr>
              <a:t>категории:</a:t>
            </a:r>
            <a:endParaRPr lang="ru-RU" sz="1700" dirty="0">
              <a:latin typeface="Arial"/>
              <a:ea typeface="Times New Roman"/>
              <a:cs typeface="Times New Roman"/>
            </a:endParaRPr>
          </a:p>
          <a:p>
            <a:pPr indent="269875" algn="just">
              <a:spcAft>
                <a:spcPts val="0"/>
              </a:spcAft>
            </a:pPr>
            <a:r>
              <a:rPr lang="ru-RU" sz="1700" b="1" dirty="0">
                <a:latin typeface="Times New Roman"/>
                <a:ea typeface="Times New Roman"/>
                <a:cs typeface="Times New Roman"/>
              </a:rPr>
              <a:t>1 - </a:t>
            </a:r>
            <a:r>
              <a:rPr lang="ru-RU" sz="1700" b="1" i="1" dirty="0">
                <a:latin typeface="Times New Roman"/>
                <a:ea typeface="Times New Roman"/>
                <a:cs typeface="Times New Roman"/>
              </a:rPr>
              <a:t>внутристанционная секция,</a:t>
            </a:r>
            <a:r>
              <a:rPr lang="ru-RU" sz="1700" dirty="0">
                <a:latin typeface="Times New Roman"/>
                <a:ea typeface="Times New Roman"/>
                <a:cs typeface="Times New Roman"/>
              </a:rPr>
              <a:t> длиной до 2-х км. </a:t>
            </a:r>
            <a:r>
              <a:rPr lang="en-US" sz="1700" dirty="0">
                <a:latin typeface="Times New Roman"/>
                <a:ea typeface="Times New Roman"/>
                <a:cs typeface="Times New Roman"/>
              </a:rPr>
              <a:t>S</a:t>
            </a:r>
            <a:r>
              <a:rPr lang="ru-RU" sz="1700" b="1" dirty="0">
                <a:latin typeface="Times New Roman"/>
                <a:ea typeface="Times New Roman"/>
                <a:cs typeface="Times New Roman"/>
              </a:rPr>
              <a:t> - </a:t>
            </a:r>
            <a:r>
              <a:rPr lang="ru-RU" sz="1700" b="1" i="1" dirty="0">
                <a:latin typeface="Times New Roman"/>
                <a:ea typeface="Times New Roman"/>
                <a:cs typeface="Times New Roman"/>
              </a:rPr>
              <a:t>короткая межстанционная секция,</a:t>
            </a:r>
            <a:r>
              <a:rPr lang="ru-RU" sz="1700" dirty="0">
                <a:latin typeface="Times New Roman"/>
                <a:ea typeface="Times New Roman"/>
                <a:cs typeface="Times New Roman"/>
              </a:rPr>
              <a:t> порядка 15 км, и </a:t>
            </a:r>
            <a:r>
              <a:rPr lang="en-US" sz="1700" dirty="0">
                <a:latin typeface="Times New Roman"/>
                <a:ea typeface="Times New Roman"/>
                <a:cs typeface="Times New Roman"/>
              </a:rPr>
              <a:t>L</a:t>
            </a:r>
            <a:r>
              <a:rPr lang="ru-RU" sz="1700" b="1" dirty="0">
                <a:latin typeface="Times New Roman"/>
                <a:ea typeface="Times New Roman"/>
                <a:cs typeface="Times New Roman"/>
              </a:rPr>
              <a:t> • </a:t>
            </a:r>
            <a:r>
              <a:rPr lang="ru-RU" sz="1700" b="1" i="1" dirty="0">
                <a:latin typeface="Times New Roman"/>
                <a:ea typeface="Times New Roman"/>
                <a:cs typeface="Times New Roman"/>
              </a:rPr>
              <a:t>длинная межстанционная секция,</a:t>
            </a:r>
            <a:r>
              <a:rPr lang="ru-RU" sz="1700" dirty="0">
                <a:latin typeface="Times New Roman"/>
                <a:ea typeface="Times New Roman"/>
                <a:cs typeface="Times New Roman"/>
              </a:rPr>
              <a:t> порядка 40 км (при длине волны 1310 </a:t>
            </a:r>
            <a:r>
              <a:rPr lang="ru-RU" sz="1700" dirty="0" err="1">
                <a:latin typeface="Times New Roman"/>
                <a:ea typeface="Times New Roman"/>
                <a:cs typeface="Times New Roman"/>
              </a:rPr>
              <a:t>нм</a:t>
            </a:r>
            <a:r>
              <a:rPr lang="ru-RU" sz="1700" dirty="0">
                <a:latin typeface="Times New Roman"/>
                <a:ea typeface="Times New Roman"/>
                <a:cs typeface="Times New Roman"/>
              </a:rPr>
              <a:t>) и 80 км (при длине волны 1550 </a:t>
            </a:r>
            <a:r>
              <a:rPr lang="ru-RU" sz="1700" dirty="0" err="1">
                <a:latin typeface="Times New Roman"/>
                <a:ea typeface="Times New Roman"/>
                <a:cs typeface="Times New Roman"/>
              </a:rPr>
              <a:t>нм</a:t>
            </a:r>
            <a:r>
              <a:rPr lang="ru-RU" sz="1700" dirty="0">
                <a:latin typeface="Times New Roman"/>
                <a:ea typeface="Times New Roman"/>
                <a:cs typeface="Times New Roman"/>
              </a:rPr>
              <a:t>). Указанные длины секций используются только для классификации (см. ниже) и не могут рассматриваться как рекомендуемые значения используемых </a:t>
            </a:r>
            <a:r>
              <a:rPr lang="ru-RU" sz="1700" dirty="0" err="1">
                <a:latin typeface="Times New Roman"/>
                <a:ea typeface="Times New Roman"/>
                <a:cs typeface="Times New Roman"/>
              </a:rPr>
              <a:t>техничеких</a:t>
            </a:r>
            <a:r>
              <a:rPr lang="ru-RU" sz="1700" dirty="0">
                <a:latin typeface="Times New Roman"/>
                <a:ea typeface="Times New Roman"/>
                <a:cs typeface="Times New Roman"/>
              </a:rPr>
              <a:t> </a:t>
            </a:r>
            <a:r>
              <a:rPr lang="ru-RU" sz="1700" dirty="0" err="1" smtClean="0">
                <a:latin typeface="Times New Roman"/>
                <a:ea typeface="Times New Roman"/>
                <a:cs typeface="Times New Roman"/>
              </a:rPr>
              <a:t>парамеров</a:t>
            </a:r>
            <a:r>
              <a:rPr lang="ru-RU" sz="1700" dirty="0">
                <a:latin typeface="Times New Roman"/>
                <a:ea typeface="Times New Roman"/>
                <a:cs typeface="Times New Roman"/>
              </a:rPr>
              <a:t>. Общая длина маршрута может составлять при этом сотни или же тысячи километров.</a:t>
            </a:r>
            <a:r>
              <a:rPr lang="ru-RU" sz="1700" b="1" dirty="0">
                <a:latin typeface="Times New Roman"/>
                <a:ea typeface="Times New Roman"/>
                <a:cs typeface="Times New Roman"/>
              </a:rPr>
              <a:t> </a:t>
            </a:r>
            <a:r>
              <a:rPr lang="ru-RU" sz="1700" b="1" i="1" dirty="0">
                <a:latin typeface="Times New Roman"/>
                <a:ea typeface="Times New Roman"/>
                <a:cs typeface="Times New Roman"/>
              </a:rPr>
              <a:t>Маршрут </a:t>
            </a:r>
            <a:r>
              <a:rPr lang="ru-RU" sz="1700" dirty="0">
                <a:latin typeface="Times New Roman"/>
                <a:ea typeface="Times New Roman"/>
                <a:cs typeface="Times New Roman"/>
              </a:rPr>
              <a:t>в [47] рассматривается как участок тракта между терминальными мультиплексорами, допускающий </a:t>
            </a:r>
            <a:r>
              <a:rPr lang="ru-RU" sz="1700" b="1" i="1" dirty="0">
                <a:latin typeface="Times New Roman"/>
                <a:ea typeface="Times New Roman"/>
                <a:cs typeface="Times New Roman"/>
              </a:rPr>
              <a:t>автоматическое поддержание функционирования сети</a:t>
            </a:r>
            <a:r>
              <a:rPr lang="ru-RU" sz="1700" dirty="0">
                <a:latin typeface="Times New Roman"/>
                <a:ea typeface="Times New Roman"/>
                <a:cs typeface="Times New Roman"/>
              </a:rPr>
              <a:t> с номинальной производительностью.</a:t>
            </a:r>
            <a:endParaRPr lang="ru-RU" sz="1700" dirty="0">
              <a:latin typeface="Arial"/>
              <a:ea typeface="Times New Roman"/>
              <a:cs typeface="Times New Roman"/>
            </a:endParaRPr>
          </a:p>
          <a:p>
            <a:pPr indent="269875" algn="just">
              <a:lnSpc>
                <a:spcPct val="150000"/>
              </a:lnSpc>
              <a:spcAft>
                <a:spcPts val="0"/>
              </a:spcAft>
            </a:pPr>
            <a:r>
              <a:rPr lang="ru-RU" sz="1700" b="1" dirty="0">
                <a:latin typeface="Times New Roman"/>
                <a:ea typeface="Times New Roman"/>
                <a:cs typeface="Times New Roman"/>
              </a:rPr>
              <a:t>Мультиплексная секция</a:t>
            </a:r>
            <a:r>
              <a:rPr lang="ru-RU" sz="1700" dirty="0">
                <a:latin typeface="Times New Roman"/>
                <a:ea typeface="Times New Roman"/>
                <a:cs typeface="Times New Roman"/>
              </a:rPr>
              <a:t> рассматривается как участок тракта между транспортными узлами (мультиплексорами и коммутаторами), допускающий аналогичное</a:t>
            </a:r>
            <a:r>
              <a:rPr lang="ru-RU" sz="1700" b="1" dirty="0">
                <a:latin typeface="Times New Roman"/>
                <a:ea typeface="Times New Roman"/>
                <a:cs typeface="Times New Roman"/>
              </a:rPr>
              <a:t> </a:t>
            </a:r>
            <a:r>
              <a:rPr lang="ru-RU" sz="1700" b="1" i="1" dirty="0">
                <a:latin typeface="Times New Roman"/>
                <a:ea typeface="Times New Roman"/>
                <a:cs typeface="Times New Roman"/>
              </a:rPr>
              <a:t>автоматическое поддержание функционирования</a:t>
            </a:r>
            <a:r>
              <a:rPr lang="ru-RU" sz="1700" b="1" dirty="0">
                <a:latin typeface="Times New Roman"/>
                <a:ea typeface="Times New Roman"/>
                <a:cs typeface="Times New Roman"/>
              </a:rPr>
              <a:t>.</a:t>
            </a:r>
            <a:endParaRPr lang="ru-RU" sz="1700" dirty="0">
              <a:latin typeface="Arial"/>
              <a:ea typeface="Times New Roman"/>
              <a:cs typeface="Times New Roman"/>
            </a:endParaRPr>
          </a:p>
          <a:p>
            <a:pPr indent="269875" algn="just">
              <a:lnSpc>
                <a:spcPct val="150000"/>
              </a:lnSpc>
              <a:spcAft>
                <a:spcPts val="0"/>
              </a:spcAft>
            </a:pPr>
            <a:r>
              <a:rPr lang="ru-RU" sz="1700" b="1" dirty="0">
                <a:latin typeface="Times New Roman"/>
                <a:ea typeface="Times New Roman"/>
                <a:cs typeface="Times New Roman"/>
              </a:rPr>
              <a:t>Регенераторная секция</a:t>
            </a:r>
            <a:r>
              <a:rPr lang="ru-RU" sz="1700" dirty="0">
                <a:latin typeface="Times New Roman"/>
                <a:ea typeface="Times New Roman"/>
                <a:cs typeface="Times New Roman"/>
              </a:rPr>
              <a:t> рассматривается как участок тракта между двумя регенераторами или между регенератором и другим элементом сети SDH. В [24] для аналогичных определений ис­пользуются</a:t>
            </a:r>
            <a:r>
              <a:rPr lang="ru-RU" sz="1700" b="1" dirty="0">
                <a:latin typeface="Times New Roman"/>
                <a:ea typeface="Times New Roman"/>
                <a:cs typeface="Times New Roman"/>
              </a:rPr>
              <a:t> </a:t>
            </a:r>
            <a:r>
              <a:rPr lang="ru-RU" sz="1700" b="1" i="1" dirty="0">
                <a:latin typeface="Times New Roman"/>
                <a:ea typeface="Times New Roman"/>
                <a:cs typeface="Times New Roman"/>
              </a:rPr>
              <a:t>опорные точки</a:t>
            </a:r>
            <a:r>
              <a:rPr lang="ru-RU" sz="1700" dirty="0">
                <a:latin typeface="Times New Roman"/>
                <a:ea typeface="Times New Roman"/>
                <a:cs typeface="Times New Roman"/>
              </a:rPr>
              <a:t> А (вход/выход волокна) и С (вход/выход</a:t>
            </a:r>
            <a:r>
              <a:rPr lang="ru-RU" sz="1700" b="1" dirty="0">
                <a:latin typeface="Times New Roman"/>
                <a:ea typeface="Times New Roman"/>
                <a:cs typeface="Times New Roman"/>
              </a:rPr>
              <a:t> </a:t>
            </a:r>
            <a:r>
              <a:rPr lang="ru-RU" sz="1700" b="1" i="1" dirty="0">
                <a:latin typeface="Times New Roman"/>
                <a:ea typeface="Times New Roman"/>
                <a:cs typeface="Times New Roman"/>
              </a:rPr>
              <a:t>начала/окончания регенератор­ной секции</a:t>
            </a:r>
            <a:r>
              <a:rPr lang="ru-RU" sz="1700" dirty="0">
                <a:latin typeface="Times New Roman"/>
                <a:ea typeface="Times New Roman"/>
                <a:cs typeface="Times New Roman"/>
              </a:rPr>
              <a:t> </a:t>
            </a:r>
            <a:r>
              <a:rPr lang="en-US" sz="1700" dirty="0">
                <a:latin typeface="Times New Roman"/>
                <a:ea typeface="Times New Roman"/>
                <a:cs typeface="Times New Roman"/>
              </a:rPr>
              <a:t>RST</a:t>
            </a:r>
            <a:r>
              <a:rPr lang="ru-RU" sz="1700" dirty="0">
                <a:latin typeface="Times New Roman"/>
                <a:ea typeface="Times New Roman"/>
                <a:cs typeface="Times New Roman"/>
              </a:rPr>
              <a:t>) в схеме представления регенераторной секции, определенные в стандарте </a:t>
            </a:r>
            <a:r>
              <a:rPr lang="en-US" sz="1700" dirty="0">
                <a:latin typeface="Times New Roman"/>
                <a:ea typeface="Times New Roman"/>
                <a:cs typeface="Times New Roman"/>
              </a:rPr>
              <a:t>ITU</a:t>
            </a:r>
            <a:r>
              <a:rPr lang="ru-RU" sz="1700" dirty="0">
                <a:latin typeface="Times New Roman"/>
                <a:ea typeface="Times New Roman"/>
                <a:cs typeface="Times New Roman"/>
              </a:rPr>
              <a:t>-</a:t>
            </a:r>
            <a:r>
              <a:rPr lang="en-US" sz="1700" dirty="0">
                <a:latin typeface="Times New Roman"/>
                <a:ea typeface="Times New Roman"/>
                <a:cs typeface="Times New Roman"/>
              </a:rPr>
              <a:t>T Rec</a:t>
            </a:r>
            <a:r>
              <a:rPr lang="ru-RU" sz="1700" dirty="0">
                <a:latin typeface="Times New Roman"/>
                <a:ea typeface="Times New Roman"/>
                <a:cs typeface="Times New Roman"/>
              </a:rPr>
              <a:t>. </a:t>
            </a:r>
            <a:r>
              <a:rPr lang="en-US" sz="1700" dirty="0">
                <a:latin typeface="Times New Roman"/>
                <a:ea typeface="Times New Roman"/>
                <a:cs typeface="Times New Roman"/>
              </a:rPr>
              <a:t>G</a:t>
            </a:r>
            <a:r>
              <a:rPr lang="ru-RU" sz="1700" dirty="0" smtClean="0">
                <a:latin typeface="Times New Roman"/>
                <a:ea typeface="Times New Roman"/>
                <a:cs typeface="Times New Roman"/>
              </a:rPr>
              <a:t>.783</a:t>
            </a:r>
            <a:r>
              <a:rPr lang="en-US" sz="1700" dirty="0" smtClean="0">
                <a:latin typeface="Times New Roman"/>
                <a:ea typeface="Times New Roman"/>
                <a:cs typeface="Times New Roman"/>
              </a:rPr>
              <a:t>.</a:t>
            </a:r>
            <a:r>
              <a:rPr lang="ru-RU" sz="1700" dirty="0" smtClean="0">
                <a:latin typeface="Times New Roman"/>
                <a:ea typeface="Times New Roman"/>
                <a:cs typeface="Times New Roman"/>
              </a:rPr>
              <a:t> </a:t>
            </a:r>
            <a:r>
              <a:rPr lang="ru-RU" sz="1700" dirty="0">
                <a:latin typeface="Times New Roman"/>
                <a:ea typeface="Times New Roman"/>
                <a:cs typeface="Times New Roman"/>
              </a:rPr>
              <a:t>Более подробно это изложено в рекомендациях ITU-T </a:t>
            </a:r>
            <a:r>
              <a:rPr lang="ru-RU" sz="1700" dirty="0" smtClean="0">
                <a:latin typeface="Times New Roman"/>
                <a:ea typeface="Times New Roman"/>
                <a:cs typeface="Times New Roman"/>
              </a:rPr>
              <a:t> </a:t>
            </a:r>
            <a:r>
              <a:rPr lang="ru-RU" sz="1700" dirty="0">
                <a:latin typeface="Times New Roman"/>
                <a:ea typeface="Times New Roman"/>
                <a:cs typeface="Times New Roman"/>
              </a:rPr>
              <a:t>или в </a:t>
            </a:r>
            <a:r>
              <a:rPr lang="ru-RU" sz="1700" dirty="0" smtClean="0">
                <a:latin typeface="Times New Roman"/>
                <a:ea typeface="Times New Roman"/>
                <a:cs typeface="Times New Roman"/>
              </a:rPr>
              <a:t>работах.</a:t>
            </a:r>
            <a:endParaRPr lang="ru-RU" sz="1700" dirty="0">
              <a:latin typeface="Arial"/>
              <a:ea typeface="Times New Roman"/>
              <a:cs typeface="Times New Roman"/>
            </a:endParaRPr>
          </a:p>
        </p:txBody>
      </p:sp>
    </p:spTree>
    <p:extLst>
      <p:ext uri="{BB962C8B-B14F-4D97-AF65-F5344CB8AC3E}">
        <p14:creationId xmlns:p14="http://schemas.microsoft.com/office/powerpoint/2010/main" val="2367875469"/>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 y="-99392"/>
            <a:ext cx="9143999" cy="7201972"/>
          </a:xfrm>
          <a:prstGeom prst="rect">
            <a:avLst/>
          </a:prstGeom>
        </p:spPr>
        <p:txBody>
          <a:bodyPr wrap="square">
            <a:spAutoFit/>
          </a:bodyPr>
          <a:lstStyle/>
          <a:p>
            <a:pPr indent="269875" algn="just">
              <a:lnSpc>
                <a:spcPct val="150000"/>
              </a:lnSpc>
              <a:spcAft>
                <a:spcPts val="0"/>
              </a:spcAft>
            </a:pPr>
            <a:r>
              <a:rPr lang="ru-RU" b="1" dirty="0">
                <a:latin typeface="Times New Roman"/>
                <a:ea typeface="Times New Roman"/>
                <a:cs typeface="Times New Roman"/>
              </a:rPr>
              <a:t>7.6.4. Архитектура разветвленной сети общего </a:t>
            </a:r>
            <a:r>
              <a:rPr lang="ru-RU" b="1" dirty="0" smtClean="0">
                <a:latin typeface="Times New Roman"/>
                <a:ea typeface="Times New Roman"/>
                <a:cs typeface="Times New Roman"/>
              </a:rPr>
              <a:t>вида</a:t>
            </a:r>
            <a:endParaRPr lang="ru-RU" sz="2000" dirty="0">
              <a:latin typeface="Arial"/>
              <a:ea typeface="Times New Roman"/>
              <a:cs typeface="Times New Roman"/>
            </a:endParaRPr>
          </a:p>
          <a:p>
            <a:pPr indent="269875" algn="just">
              <a:lnSpc>
                <a:spcPct val="150000"/>
              </a:lnSpc>
              <a:spcAft>
                <a:spcPts val="0"/>
              </a:spcAft>
            </a:pPr>
            <a:r>
              <a:rPr lang="ru-RU" dirty="0">
                <a:latin typeface="Times New Roman"/>
                <a:ea typeface="Times New Roman"/>
                <a:cs typeface="Times New Roman"/>
              </a:rPr>
              <a:t>        В процессе развития сети </a:t>
            </a:r>
            <a:r>
              <a:rPr lang="en-US" dirty="0">
                <a:latin typeface="Times New Roman"/>
                <a:ea typeface="Times New Roman"/>
                <a:cs typeface="Times New Roman"/>
              </a:rPr>
              <a:t>SDH</a:t>
            </a:r>
            <a:r>
              <a:rPr lang="ru-RU" dirty="0">
                <a:latin typeface="Times New Roman"/>
                <a:ea typeface="Times New Roman"/>
                <a:cs typeface="Times New Roman"/>
              </a:rPr>
              <a:t> разработчики могут использовать ряд решений, характерных для </a:t>
            </a:r>
            <a:r>
              <a:rPr lang="ru-RU" dirty="0" smtClean="0">
                <a:latin typeface="Times New Roman"/>
                <a:ea typeface="Times New Roman"/>
                <a:cs typeface="Times New Roman"/>
              </a:rPr>
              <a:t>глобальных </a:t>
            </a:r>
            <a:r>
              <a:rPr lang="ru-RU" dirty="0">
                <a:latin typeface="Times New Roman"/>
                <a:ea typeface="Times New Roman"/>
                <a:cs typeface="Times New Roman"/>
              </a:rPr>
              <a:t>сетей, </a:t>
            </a:r>
            <a:r>
              <a:rPr lang="ru-RU" dirty="0" smtClean="0">
                <a:latin typeface="Times New Roman"/>
                <a:ea typeface="Times New Roman"/>
                <a:cs typeface="Times New Roman"/>
              </a:rPr>
              <a:t>таких как </a:t>
            </a:r>
            <a:r>
              <a:rPr lang="ru-RU" i="1" dirty="0" smtClean="0">
                <a:latin typeface="Times New Roman"/>
                <a:ea typeface="Times New Roman"/>
                <a:cs typeface="Times New Roman"/>
              </a:rPr>
              <a:t>магистральной </a:t>
            </a:r>
            <a:r>
              <a:rPr lang="ru-RU" i="1" dirty="0">
                <a:latin typeface="Times New Roman"/>
                <a:ea typeface="Times New Roman"/>
                <a:cs typeface="Times New Roman"/>
              </a:rPr>
              <a:t>сети в</a:t>
            </a:r>
            <a:r>
              <a:rPr lang="ru-RU" dirty="0">
                <a:latin typeface="Times New Roman"/>
                <a:ea typeface="Times New Roman"/>
                <a:cs typeface="Times New Roman"/>
              </a:rPr>
              <a:t> виде ячеистой (</a:t>
            </a:r>
            <a:r>
              <a:rPr lang="en-US" dirty="0">
                <a:latin typeface="Times New Roman"/>
                <a:ea typeface="Times New Roman"/>
                <a:cs typeface="Times New Roman"/>
              </a:rPr>
              <a:t>mash</a:t>
            </a:r>
            <a:r>
              <a:rPr lang="ru-RU" dirty="0">
                <a:latin typeface="Times New Roman"/>
                <a:ea typeface="Times New Roman"/>
                <a:cs typeface="Times New Roman"/>
              </a:rPr>
              <a:t>) структуры, позволяющей организовать альтернативные (резервные) маршруты, ис­пользуемые в случае возникновения проблем при маршрутизации виртуальных контейнеров по осно­вному пути. Это. наряду с присущим сетям SDH внутренним резервированием, позволяет повысить надежность всей сети в целом. Причем при таком резервировании на альтернативных маршрутах мо­гут быть использованы альтернативные среды распространения сигнала. Например, если на основ­ном маршруте используется волоконно-оптический кабель (ВОК), то на резервном - радиорелейная линия (РРЛ), или </a:t>
            </a:r>
            <a:r>
              <a:rPr lang="ru-RU" dirty="0" smtClean="0">
                <a:latin typeface="Times New Roman"/>
                <a:ea typeface="Times New Roman"/>
                <a:cs typeface="Times New Roman"/>
              </a:rPr>
              <a:t>наоборот.</a:t>
            </a:r>
            <a:r>
              <a:rPr lang="ru-RU" sz="2000" dirty="0" smtClean="0">
                <a:latin typeface="Arial"/>
                <a:ea typeface="Times New Roman"/>
                <a:cs typeface="Times New Roman"/>
              </a:rPr>
              <a:t> </a:t>
            </a:r>
            <a:r>
              <a:rPr lang="ru-RU" dirty="0" smtClean="0">
                <a:latin typeface="Times New Roman"/>
                <a:ea typeface="Times New Roman"/>
                <a:cs typeface="Times New Roman"/>
              </a:rPr>
              <a:t>На рис.7.21 </a:t>
            </a:r>
            <a:r>
              <a:rPr lang="ru-RU" dirty="0">
                <a:latin typeface="Times New Roman"/>
                <a:ea typeface="Times New Roman"/>
                <a:cs typeface="Times New Roman"/>
              </a:rPr>
              <a:t>представлена архитектура такой разветвленной (глобальной) сети, </a:t>
            </a:r>
            <a:r>
              <a:rPr lang="ru-RU" dirty="0" smtClean="0">
                <a:latin typeface="Times New Roman"/>
                <a:ea typeface="Times New Roman"/>
                <a:cs typeface="Times New Roman"/>
              </a:rPr>
              <a:t>опорная/магистральная сеть </a:t>
            </a:r>
            <a:r>
              <a:rPr lang="ru-RU" dirty="0">
                <a:latin typeface="Times New Roman"/>
                <a:ea typeface="Times New Roman"/>
                <a:cs typeface="Times New Roman"/>
              </a:rPr>
              <a:t>которой сформирован для простоты в виде одной </a:t>
            </a:r>
            <a:r>
              <a:rPr lang="ru-RU" i="1" dirty="0">
                <a:latin typeface="Times New Roman"/>
                <a:ea typeface="Times New Roman"/>
                <a:cs typeface="Times New Roman"/>
              </a:rPr>
              <a:t>сетевой ячейки,</a:t>
            </a:r>
            <a:r>
              <a:rPr lang="ru-RU" dirty="0">
                <a:latin typeface="Times New Roman"/>
                <a:ea typeface="Times New Roman"/>
                <a:cs typeface="Times New Roman"/>
              </a:rPr>
              <a:t> уз­лами которой являются коммутаторы типа </a:t>
            </a:r>
            <a:r>
              <a:rPr lang="en-US" dirty="0">
                <a:latin typeface="Times New Roman"/>
                <a:ea typeface="Times New Roman"/>
                <a:cs typeface="Times New Roman"/>
              </a:rPr>
              <a:t>SDXC</a:t>
            </a:r>
            <a:r>
              <a:rPr lang="ru-RU" dirty="0">
                <a:latin typeface="Times New Roman"/>
                <a:ea typeface="Times New Roman"/>
                <a:cs typeface="Times New Roman"/>
              </a:rPr>
              <a:t>, связанные по типу "каждый с каждым". К этому </a:t>
            </a:r>
            <a:r>
              <a:rPr lang="ru-RU" dirty="0" smtClean="0">
                <a:latin typeface="Times New Roman"/>
                <a:ea typeface="Times New Roman"/>
                <a:cs typeface="Times New Roman"/>
              </a:rPr>
              <a:t> </a:t>
            </a:r>
            <a:r>
              <a:rPr lang="ru-RU" dirty="0">
                <a:latin typeface="Times New Roman"/>
                <a:ea typeface="Times New Roman"/>
                <a:cs typeface="Times New Roman"/>
              </a:rPr>
              <a:t>присоединены периферийные сети SDH различной топологии, которые могут быть "образами" либо корпоративных сетей (с выходом на </a:t>
            </a:r>
            <a:r>
              <a:rPr lang="en-US" dirty="0">
                <a:latin typeface="Times New Roman"/>
                <a:ea typeface="Times New Roman"/>
                <a:cs typeface="Times New Roman"/>
              </a:rPr>
              <a:t>LAN</a:t>
            </a:r>
            <a:r>
              <a:rPr lang="ru-RU" dirty="0">
                <a:latin typeface="Times New Roman"/>
                <a:ea typeface="Times New Roman"/>
                <a:cs typeface="Times New Roman"/>
              </a:rPr>
              <a:t>), либо общегородских сетей SDH или </a:t>
            </a:r>
            <a:r>
              <a:rPr lang="en-US" dirty="0">
                <a:latin typeface="Times New Roman"/>
                <a:ea typeface="Times New Roman"/>
                <a:cs typeface="Times New Roman"/>
              </a:rPr>
              <a:t>MAN</a:t>
            </a:r>
            <a:r>
              <a:rPr lang="ru-RU" dirty="0">
                <a:latin typeface="Times New Roman"/>
                <a:ea typeface="Times New Roman"/>
                <a:cs typeface="Times New Roman"/>
              </a:rPr>
              <a:t> (ОГС), либо сегментов других глобальных сетей </a:t>
            </a:r>
            <a:r>
              <a:rPr lang="en-US" dirty="0">
                <a:latin typeface="Times New Roman"/>
                <a:ea typeface="Times New Roman"/>
                <a:cs typeface="Times New Roman"/>
              </a:rPr>
              <a:t>WAN</a:t>
            </a:r>
            <a:r>
              <a:rPr lang="ru-RU" dirty="0">
                <a:latin typeface="Times New Roman"/>
                <a:ea typeface="Times New Roman"/>
                <a:cs typeface="Times New Roman"/>
              </a:rPr>
              <a:t> (ГСС). Эта структура может рассматриваться как некий об­раз глобальной сети SDH.</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2171126528"/>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44" y="142852"/>
            <a:ext cx="8572560" cy="602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98534" y="6410404"/>
            <a:ext cx="8784976" cy="369332"/>
          </a:xfrm>
          <a:prstGeom prst="rect">
            <a:avLst/>
          </a:prstGeom>
        </p:spPr>
        <p:txBody>
          <a:bodyPr wrap="square">
            <a:spAutoFit/>
          </a:bodyPr>
          <a:lstStyle/>
          <a:p>
            <a:pPr indent="269875" algn="ctr">
              <a:spcAft>
                <a:spcPts val="0"/>
              </a:spcAft>
            </a:pPr>
            <a:r>
              <a:rPr lang="ru-RU" dirty="0" smtClean="0">
                <a:latin typeface="Times New Roman"/>
                <a:ea typeface="Times New Roman"/>
                <a:cs typeface="Times New Roman"/>
              </a:rPr>
              <a:t>Рис.7.21. </a:t>
            </a:r>
            <a:r>
              <a:rPr lang="ru-RU" dirty="0">
                <a:latin typeface="Times New Roman"/>
                <a:ea typeface="Times New Roman"/>
                <a:cs typeface="Times New Roman"/>
              </a:rPr>
              <a:t>Разветвленная сеть SDH с каскадно-кольцевой и ячеистой структурой</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879881526"/>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8847"/>
            <a:ext cx="9144000" cy="6740307"/>
          </a:xfrm>
          <a:prstGeom prst="rect">
            <a:avLst/>
          </a:prstGeom>
        </p:spPr>
        <p:txBody>
          <a:bodyPr wrap="square">
            <a:spAutoFit/>
          </a:bodyPr>
          <a:lstStyle/>
          <a:p>
            <a:pPr indent="269875" algn="just">
              <a:lnSpc>
                <a:spcPct val="200000"/>
              </a:lnSpc>
              <a:spcAft>
                <a:spcPts val="0"/>
              </a:spcAft>
            </a:pPr>
            <a:r>
              <a:rPr lang="ru-RU" dirty="0">
                <a:latin typeface="Times New Roman"/>
                <a:ea typeface="Times New Roman"/>
                <a:cs typeface="Times New Roman"/>
              </a:rPr>
              <a:t>Еще один пример сети SDH общего вида приведен на рис.7.16. Эта сеть рассматривается, как пример законченного решения сети, связывающей сегменты, использующие как топологии SDH, так и </a:t>
            </a:r>
            <a:r>
              <a:rPr lang="en-US" dirty="0">
                <a:latin typeface="Times New Roman"/>
                <a:ea typeface="Times New Roman"/>
                <a:cs typeface="Times New Roman"/>
              </a:rPr>
              <a:t>PDH</a:t>
            </a:r>
            <a:r>
              <a:rPr lang="ru-RU" dirty="0">
                <a:latin typeface="Times New Roman"/>
                <a:ea typeface="Times New Roman"/>
                <a:cs typeface="Times New Roman"/>
              </a:rPr>
              <a:t>.</a:t>
            </a:r>
            <a:endParaRPr lang="ru-RU" sz="2000" dirty="0">
              <a:latin typeface="Arial"/>
              <a:ea typeface="Times New Roman"/>
              <a:cs typeface="Times New Roman"/>
            </a:endParaRPr>
          </a:p>
          <a:p>
            <a:pPr indent="269875" algn="just">
              <a:lnSpc>
                <a:spcPct val="200000"/>
              </a:lnSpc>
              <a:spcAft>
                <a:spcPts val="0"/>
              </a:spcAft>
            </a:pPr>
            <a:r>
              <a:rPr lang="ru-RU" dirty="0">
                <a:latin typeface="Times New Roman"/>
                <a:ea typeface="Times New Roman"/>
                <a:cs typeface="Times New Roman"/>
              </a:rPr>
              <a:t>     Схема сети (</a:t>
            </a:r>
            <a:r>
              <a:rPr lang="ru-RU" dirty="0" smtClean="0">
                <a:latin typeface="Times New Roman"/>
                <a:ea typeface="Times New Roman"/>
                <a:cs typeface="Times New Roman"/>
              </a:rPr>
              <a:t>рис.7.22) </a:t>
            </a:r>
            <a:r>
              <a:rPr lang="ru-RU" dirty="0">
                <a:latin typeface="Times New Roman"/>
                <a:ea typeface="Times New Roman"/>
                <a:cs typeface="Times New Roman"/>
              </a:rPr>
              <a:t>состоит из трех колец SDH, связанных между собой тремя сегментами. Два верхних кольца </a:t>
            </a:r>
            <a:r>
              <a:rPr lang="en-US" dirty="0">
                <a:latin typeface="Times New Roman"/>
                <a:ea typeface="Times New Roman"/>
                <a:cs typeface="Times New Roman"/>
              </a:rPr>
              <a:t>STM</a:t>
            </a:r>
            <a:r>
              <a:rPr lang="ru-RU" dirty="0">
                <a:latin typeface="Times New Roman"/>
                <a:ea typeface="Times New Roman"/>
                <a:cs typeface="Times New Roman"/>
              </a:rPr>
              <a:t>-4 связаны последовательной линейной SDH цепью уровня </a:t>
            </a:r>
            <a:r>
              <a:rPr lang="en-US" dirty="0">
                <a:latin typeface="Times New Roman"/>
                <a:ea typeface="Times New Roman"/>
                <a:cs typeface="Times New Roman"/>
              </a:rPr>
              <a:t>STM</a:t>
            </a:r>
            <a:r>
              <a:rPr lang="ru-RU" dirty="0">
                <a:latin typeface="Times New Roman"/>
                <a:ea typeface="Times New Roman"/>
                <a:cs typeface="Times New Roman"/>
              </a:rPr>
              <a:t>-16. Левые верхнее (STM-4) и нижнее (</a:t>
            </a:r>
            <a:r>
              <a:rPr lang="en-US" dirty="0">
                <a:latin typeface="Times New Roman"/>
                <a:ea typeface="Times New Roman"/>
                <a:cs typeface="Times New Roman"/>
              </a:rPr>
              <a:t>STM</a:t>
            </a:r>
            <a:r>
              <a:rPr lang="ru-RU" dirty="0">
                <a:latin typeface="Times New Roman"/>
                <a:ea typeface="Times New Roman"/>
                <a:cs typeface="Times New Roman"/>
              </a:rPr>
              <a:t>-1) кольца связаны линией Е4 PDH (140 Мбит/с), терминальные муль­типлексоры PDH которой </a:t>
            </a:r>
            <a:r>
              <a:rPr lang="en-US" dirty="0">
                <a:latin typeface="Times New Roman"/>
                <a:ea typeface="Times New Roman"/>
                <a:cs typeface="Times New Roman"/>
              </a:rPr>
              <a:t>PSM</a:t>
            </a:r>
            <a:r>
              <a:rPr lang="ru-RU" dirty="0">
                <a:latin typeface="Times New Roman"/>
                <a:ea typeface="Times New Roman"/>
                <a:cs typeface="Times New Roman"/>
              </a:rPr>
              <a:t>-1 на уровне триба Е4 непосредственно связаны с SDH мультиплексорами </a:t>
            </a:r>
            <a:r>
              <a:rPr lang="en-US" dirty="0">
                <a:latin typeface="Times New Roman"/>
                <a:ea typeface="Times New Roman"/>
                <a:cs typeface="Times New Roman"/>
              </a:rPr>
              <a:t>SDM</a:t>
            </a:r>
            <a:r>
              <a:rPr lang="ru-RU" dirty="0">
                <a:latin typeface="Times New Roman"/>
                <a:ea typeface="Times New Roman"/>
                <a:cs typeface="Times New Roman"/>
              </a:rPr>
              <a:t>-1. Замыкающее звено между правым верхним и нижним кольцами SDH ис­пользует кросс-коммутатор </a:t>
            </a:r>
            <a:r>
              <a:rPr lang="en-US" dirty="0">
                <a:latin typeface="Times New Roman"/>
                <a:ea typeface="Times New Roman"/>
                <a:cs typeface="Times New Roman"/>
              </a:rPr>
              <a:t>T</a:t>
            </a:r>
            <a:r>
              <a:rPr lang="ru-RU" dirty="0">
                <a:latin typeface="Times New Roman"/>
                <a:ea typeface="Times New Roman"/>
                <a:cs typeface="Times New Roman"/>
              </a:rPr>
              <a:t>::</a:t>
            </a:r>
            <a:r>
              <a:rPr lang="en-US" dirty="0">
                <a:latin typeface="Times New Roman"/>
                <a:ea typeface="Times New Roman"/>
                <a:cs typeface="Times New Roman"/>
              </a:rPr>
              <a:t>DAX</a:t>
            </a:r>
            <a:r>
              <a:rPr lang="ru-RU" dirty="0">
                <a:latin typeface="Times New Roman"/>
                <a:ea typeface="Times New Roman"/>
                <a:cs typeface="Times New Roman"/>
              </a:rPr>
              <a:t>, связанный на уровне PDH </a:t>
            </a:r>
            <a:r>
              <a:rPr lang="ru-RU" dirty="0" err="1">
                <a:latin typeface="Times New Roman"/>
                <a:ea typeface="Times New Roman"/>
                <a:cs typeface="Times New Roman"/>
              </a:rPr>
              <a:t>трибов</a:t>
            </a:r>
            <a:r>
              <a:rPr lang="ru-RU" dirty="0">
                <a:latin typeface="Times New Roman"/>
                <a:ea typeface="Times New Roman"/>
                <a:cs typeface="Times New Roman"/>
              </a:rPr>
              <a:t> с двумя мультиплексорами SDM-1 нижнего кольца STM-1 с одной стороны и мультиплексором SDM-1 с другой. Последний вы­полняет не сколько функций:</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3881996792"/>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1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503040" y="6245446"/>
            <a:ext cx="8640960" cy="646331"/>
          </a:xfrm>
          <a:prstGeom prst="rect">
            <a:avLst/>
          </a:prstGeom>
        </p:spPr>
        <p:txBody>
          <a:bodyPr wrap="square">
            <a:spAutoFit/>
          </a:bodyPr>
          <a:lstStyle/>
          <a:p>
            <a:pPr indent="269875" algn="ctr">
              <a:spcAft>
                <a:spcPts val="0"/>
              </a:spcAft>
            </a:pPr>
            <a:r>
              <a:rPr lang="ru-RU" b="1" dirty="0" smtClean="0">
                <a:latin typeface="Times New Roman"/>
                <a:ea typeface="Times New Roman"/>
                <a:cs typeface="Times New Roman"/>
              </a:rPr>
              <a:t>Рис.7.22.</a:t>
            </a:r>
            <a:r>
              <a:rPr lang="ru-RU" dirty="0" smtClean="0">
                <a:latin typeface="Times New Roman"/>
                <a:ea typeface="Times New Roman"/>
                <a:cs typeface="Times New Roman"/>
              </a:rPr>
              <a:t> </a:t>
            </a:r>
            <a:r>
              <a:rPr lang="ru-RU" dirty="0">
                <a:latin typeface="Times New Roman"/>
                <a:ea typeface="Times New Roman"/>
                <a:cs typeface="Times New Roman"/>
              </a:rPr>
              <a:t>Сеть общего вида с сегментами </a:t>
            </a:r>
            <a:r>
              <a:rPr lang="en-US" dirty="0">
                <a:latin typeface="Times New Roman"/>
                <a:ea typeface="Times New Roman"/>
                <a:cs typeface="Times New Roman"/>
              </a:rPr>
              <a:t>PDH</a:t>
            </a:r>
            <a:r>
              <a:rPr lang="ru-RU" dirty="0">
                <a:latin typeface="Times New Roman"/>
                <a:ea typeface="Times New Roman"/>
                <a:cs typeface="Times New Roman"/>
              </a:rPr>
              <a:t> и </a:t>
            </a:r>
            <a:r>
              <a:rPr lang="en-US" dirty="0">
                <a:latin typeface="Times New Roman"/>
                <a:ea typeface="Times New Roman"/>
                <a:cs typeface="Times New Roman"/>
              </a:rPr>
              <a:t>SDH</a:t>
            </a:r>
            <a:r>
              <a:rPr lang="ru-RU" dirty="0">
                <a:latin typeface="Times New Roman"/>
                <a:ea typeface="Times New Roman"/>
                <a:cs typeface="Times New Roman"/>
              </a:rPr>
              <a:t>.</a:t>
            </a:r>
            <a:endParaRPr lang="ru-RU" sz="2000" dirty="0">
              <a:latin typeface="Arial"/>
              <a:ea typeface="Times New Roman"/>
              <a:cs typeface="Times New Roman"/>
            </a:endParaRPr>
          </a:p>
          <a:p>
            <a:pPr indent="269875" algn="ctr">
              <a:spcAft>
                <a:spcPts val="0"/>
              </a:spcAft>
            </a:pPr>
            <a:r>
              <a:rPr lang="ru-RU" dirty="0">
                <a:latin typeface="Times New Roman"/>
                <a:ea typeface="Times New Roman"/>
                <a:cs typeface="Times New Roman"/>
              </a:rPr>
              <a:t> </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2085250372"/>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513561"/>
            <a:ext cx="890981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69875" algn="just" defTabSz="914400" rtl="0" eaLnBrk="1" fontAlgn="base" latinLnBrk="0" hangingPunct="1">
              <a:lnSpc>
                <a:spcPct val="200000"/>
              </a:lnSpc>
              <a:spcBef>
                <a:spcPct val="0"/>
              </a:spcBef>
              <a:spcAft>
                <a:spcPct val="0"/>
              </a:spcAft>
              <a:buClrTx/>
              <a:buSzTx/>
              <a:buFontTx/>
              <a:buNone/>
              <a:tabLst/>
            </a:pPr>
            <a:r>
              <a:rPr kumimoji="0" lang="ru-RU"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Для сопряжения SDH и АТМ сетей (рассматриваемых как сети доступа) уже сейчас существуют коммутаторы доступа АТМ, осуществляющие упаковку ячеек АТМ в виртуальные контейнеры SDH. Одним из них является, например, коммутатор </a:t>
            </a:r>
            <a:r>
              <a:rPr kumimoji="0" lang="ru-RU" alt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АТоМ</a:t>
            </a:r>
            <a:r>
              <a:rPr kumimoji="0" lang="ru-RU"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компании </a:t>
            </a:r>
            <a:r>
              <a:rPr kumimoji="0" lang="en-US"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ECI</a:t>
            </a:r>
            <a:r>
              <a:rPr kumimoji="0" lang="ru-RU" alt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Схема общей сети SDH и АТМ сети доступа приведена на рис.7.23</a:t>
            </a:r>
            <a:endParaRPr kumimoji="0" lang="ru-RU" altLang="ru-RU"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086502706"/>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1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44894" y="6319299"/>
            <a:ext cx="8931515" cy="369332"/>
          </a:xfrm>
          <a:prstGeom prst="rect">
            <a:avLst/>
          </a:prstGeom>
        </p:spPr>
        <p:txBody>
          <a:bodyPr wrap="square">
            <a:spAutoFit/>
          </a:bodyPr>
          <a:lstStyle/>
          <a:p>
            <a:pPr indent="269875" algn="ctr">
              <a:spcAft>
                <a:spcPts val="0"/>
              </a:spcAft>
            </a:pPr>
            <a:r>
              <a:rPr lang="ru-RU" b="1" dirty="0" smtClean="0">
                <a:latin typeface="Times New Roman"/>
                <a:ea typeface="Times New Roman"/>
                <a:cs typeface="Times New Roman"/>
              </a:rPr>
              <a:t>Рис.7.23.</a:t>
            </a:r>
            <a:r>
              <a:rPr lang="ru-RU" dirty="0" smtClean="0">
                <a:latin typeface="Times New Roman"/>
                <a:ea typeface="Times New Roman"/>
                <a:cs typeface="Times New Roman"/>
              </a:rPr>
              <a:t> </a:t>
            </a:r>
            <a:r>
              <a:rPr lang="ru-RU" dirty="0">
                <a:latin typeface="Times New Roman"/>
                <a:ea typeface="Times New Roman"/>
                <a:cs typeface="Times New Roman"/>
              </a:rPr>
              <a:t>Сеть </a:t>
            </a:r>
            <a:r>
              <a:rPr lang="en-US" dirty="0">
                <a:latin typeface="Times New Roman"/>
                <a:ea typeface="Times New Roman"/>
                <a:cs typeface="Times New Roman"/>
              </a:rPr>
              <a:t>SDH</a:t>
            </a:r>
            <a:r>
              <a:rPr lang="ru-RU" dirty="0">
                <a:latin typeface="Times New Roman"/>
                <a:ea typeface="Times New Roman"/>
                <a:cs typeface="Times New Roman"/>
              </a:rPr>
              <a:t> - АТМ, использующая технологию АТМ в сетях доступа</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178926014"/>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8983"/>
            <a:ext cx="9036496" cy="6571030"/>
          </a:xfrm>
          <a:prstGeom prst="rect">
            <a:avLst/>
          </a:prstGeom>
        </p:spPr>
        <p:txBody>
          <a:bodyPr wrap="square">
            <a:spAutoFit/>
          </a:bodyPr>
          <a:lstStyle/>
          <a:p>
            <a:pPr indent="269875" algn="just">
              <a:lnSpc>
                <a:spcPct val="200000"/>
              </a:lnSpc>
              <a:spcAft>
                <a:spcPts val="1000"/>
              </a:spcAft>
            </a:pPr>
            <a:r>
              <a:rPr lang="en-US" b="1" dirty="0" smtClean="0">
                <a:solidFill>
                  <a:srgbClr val="000000"/>
                </a:solidFill>
                <a:latin typeface="Times New Roman"/>
                <a:ea typeface="Calibri"/>
                <a:cs typeface="Times New Roman"/>
              </a:rPr>
              <a:t>       </a:t>
            </a:r>
            <a:r>
              <a:rPr lang="ru-RU" b="1" dirty="0" smtClean="0">
                <a:solidFill>
                  <a:srgbClr val="000000"/>
                </a:solidFill>
                <a:latin typeface="Times New Roman"/>
                <a:ea typeface="Calibri"/>
                <a:cs typeface="Times New Roman"/>
              </a:rPr>
              <a:t> </a:t>
            </a:r>
            <a:r>
              <a:rPr lang="ru-RU" b="1" dirty="0">
                <a:solidFill>
                  <a:srgbClr val="C00000"/>
                </a:solidFill>
                <a:latin typeface="Times New Roman"/>
                <a:ea typeface="Calibri"/>
                <a:cs typeface="Times New Roman"/>
              </a:rPr>
              <a:t>ЛЕКЦИЯ № </a:t>
            </a:r>
            <a:r>
              <a:rPr lang="ru-RU" b="1" dirty="0" smtClean="0">
                <a:solidFill>
                  <a:srgbClr val="C00000"/>
                </a:solidFill>
                <a:latin typeface="Times New Roman"/>
                <a:ea typeface="Calibri"/>
                <a:cs typeface="Times New Roman"/>
              </a:rPr>
              <a:t>4.  </a:t>
            </a:r>
            <a:r>
              <a:rPr lang="ru-RU" b="1" dirty="0">
                <a:solidFill>
                  <a:srgbClr val="C00000"/>
                </a:solidFill>
                <a:latin typeface="Times New Roman"/>
                <a:ea typeface="Calibri"/>
                <a:cs typeface="Times New Roman"/>
              </a:rPr>
              <a:t>Построение сотовых сетей связи.</a:t>
            </a:r>
            <a:endParaRPr lang="ru-RU" sz="2000" dirty="0">
              <a:solidFill>
                <a:srgbClr val="C00000"/>
              </a:solidFill>
              <a:latin typeface="Arial"/>
              <a:ea typeface="Times New Roman"/>
              <a:cs typeface="Times New Roman"/>
            </a:endParaRPr>
          </a:p>
          <a:p>
            <a:pPr marL="228600" indent="269875" algn="just">
              <a:lnSpc>
                <a:spcPct val="200000"/>
              </a:lnSpc>
              <a:spcAft>
                <a:spcPts val="1000"/>
              </a:spcAft>
            </a:pPr>
            <a:r>
              <a:rPr lang="ru-RU" b="1" dirty="0">
                <a:solidFill>
                  <a:srgbClr val="C00000"/>
                </a:solidFill>
                <a:latin typeface="Times New Roman"/>
                <a:ea typeface="Calibri"/>
                <a:cs typeface="Times New Roman"/>
              </a:rPr>
              <a:t>  </a:t>
            </a:r>
            <a:r>
              <a:rPr lang="ru-RU" b="1" dirty="0" smtClean="0">
                <a:solidFill>
                  <a:srgbClr val="C00000"/>
                </a:solidFill>
                <a:latin typeface="Times New Roman"/>
                <a:ea typeface="Calibri"/>
                <a:cs typeface="Times New Roman"/>
              </a:rPr>
              <a:t>4.1  </a:t>
            </a:r>
            <a:r>
              <a:rPr lang="ru-RU" b="1" dirty="0">
                <a:solidFill>
                  <a:srgbClr val="C00000"/>
                </a:solidFill>
                <a:latin typeface="Times New Roman"/>
                <a:ea typeface="Calibri"/>
                <a:cs typeface="Times New Roman"/>
              </a:rPr>
              <a:t>Принципы </a:t>
            </a:r>
            <a:r>
              <a:rPr lang="ru-RU" b="1" dirty="0" smtClean="0">
                <a:solidFill>
                  <a:srgbClr val="C00000"/>
                </a:solidFill>
                <a:latin typeface="Times New Roman"/>
                <a:ea typeface="Calibri"/>
                <a:cs typeface="Times New Roman"/>
              </a:rPr>
              <a:t>организации сотовой сети мобильной связи.</a:t>
            </a:r>
            <a:endParaRPr lang="ru-RU" sz="2000" dirty="0">
              <a:solidFill>
                <a:srgbClr val="C00000"/>
              </a:solidFill>
              <a:latin typeface="Arial"/>
              <a:ea typeface="Times New Roman"/>
              <a:cs typeface="Times New Roman"/>
            </a:endParaRPr>
          </a:p>
          <a:p>
            <a:pPr indent="269875" algn="just">
              <a:lnSpc>
                <a:spcPct val="200000"/>
              </a:lnSpc>
              <a:spcAft>
                <a:spcPts val="1000"/>
              </a:spcAft>
            </a:pPr>
            <a:r>
              <a:rPr lang="ru-RU" dirty="0">
                <a:solidFill>
                  <a:srgbClr val="000000"/>
                </a:solidFill>
                <a:latin typeface="Times New Roman"/>
                <a:ea typeface="Calibri"/>
                <a:cs typeface="Times New Roman"/>
              </a:rPr>
              <a:t>       Пер</a:t>
            </a:r>
            <a:r>
              <a:rPr lang="ru-RU" dirty="0">
                <a:latin typeface="Times New Roman"/>
                <a:ea typeface="Calibri"/>
                <a:cs typeface="Times New Roman"/>
              </a:rPr>
              <a:t>вые системы наземной мобильной связи с автоматической коммутацией и маршрутизацией соединений были разработаны и внедрены в 60-х годах. На этом этапе развития сотовых сетей автоматической телефонной связи функции подключения мобильных абонентов к средствам стационарной телефонной сети выполняла одна базовая станция </a:t>
            </a:r>
            <a:r>
              <a:rPr lang="en-US" dirty="0">
                <a:latin typeface="Times New Roman"/>
                <a:ea typeface="Calibri"/>
                <a:cs typeface="Times New Roman"/>
              </a:rPr>
              <a:t>BSS</a:t>
            </a:r>
            <a:r>
              <a:rPr lang="ru-RU" dirty="0">
                <a:latin typeface="Times New Roman"/>
                <a:ea typeface="Calibri"/>
                <a:cs typeface="Times New Roman"/>
              </a:rPr>
              <a:t>(</a:t>
            </a:r>
            <a:r>
              <a:rPr lang="en-US" dirty="0">
                <a:latin typeface="Times New Roman"/>
                <a:ea typeface="Calibri"/>
                <a:cs typeface="Times New Roman"/>
              </a:rPr>
              <a:t>Base Station System</a:t>
            </a:r>
            <a:r>
              <a:rPr lang="ru-RU" dirty="0">
                <a:latin typeface="Times New Roman"/>
                <a:ea typeface="Calibri"/>
                <a:cs typeface="Times New Roman"/>
              </a:rPr>
              <a:t>).</a:t>
            </a:r>
            <a:endParaRPr lang="ru-RU" sz="2000" dirty="0">
              <a:latin typeface="Arial"/>
              <a:ea typeface="Times New Roman"/>
              <a:cs typeface="Times New Roman"/>
            </a:endParaRPr>
          </a:p>
          <a:p>
            <a:pPr indent="269875" algn="just">
              <a:lnSpc>
                <a:spcPct val="200000"/>
              </a:lnSpc>
              <a:spcAft>
                <a:spcPts val="1000"/>
              </a:spcAft>
            </a:pPr>
            <a:r>
              <a:rPr lang="ru-RU" dirty="0">
                <a:latin typeface="Times New Roman"/>
                <a:ea typeface="Calibri"/>
                <a:cs typeface="Times New Roman"/>
              </a:rPr>
              <a:t>       Как </a:t>
            </a:r>
            <a:r>
              <a:rPr lang="ru-RU" dirty="0" smtClean="0">
                <a:latin typeface="Times New Roman"/>
                <a:ea typeface="Calibri"/>
                <a:cs typeface="Times New Roman"/>
              </a:rPr>
              <a:t>показано </a:t>
            </a:r>
            <a:r>
              <a:rPr lang="ru-RU" dirty="0">
                <a:latin typeface="Times New Roman"/>
                <a:ea typeface="Calibri"/>
                <a:cs typeface="Times New Roman"/>
              </a:rPr>
              <a:t>на </a:t>
            </a:r>
            <a:r>
              <a:rPr lang="ru-RU" dirty="0" smtClean="0">
                <a:latin typeface="Times New Roman"/>
                <a:ea typeface="Calibri"/>
                <a:cs typeface="Times New Roman"/>
              </a:rPr>
              <a:t>рис.4.1</a:t>
            </a:r>
            <a:r>
              <a:rPr lang="ru-RU" dirty="0">
                <a:latin typeface="Times New Roman"/>
                <a:ea typeface="Calibri"/>
                <a:cs typeface="Times New Roman"/>
              </a:rPr>
              <a:t>, мобильные абоненты, перемещаясь в пространстве, окружающем </a:t>
            </a:r>
            <a:r>
              <a:rPr lang="en-US" dirty="0">
                <a:latin typeface="Times New Roman"/>
                <a:ea typeface="Calibri"/>
                <a:cs typeface="Times New Roman"/>
              </a:rPr>
              <a:t>BSS</a:t>
            </a:r>
            <a:r>
              <a:rPr lang="ru-RU" dirty="0">
                <a:latin typeface="Times New Roman"/>
                <a:ea typeface="Calibri"/>
                <a:cs typeface="Times New Roman"/>
              </a:rPr>
              <a:t> (с </a:t>
            </a:r>
            <a:r>
              <a:rPr lang="ru-RU" dirty="0" err="1" smtClean="0">
                <a:latin typeface="Times New Roman"/>
                <a:ea typeface="Calibri"/>
                <a:cs typeface="Times New Roman"/>
              </a:rPr>
              <a:t>определнными</a:t>
            </a:r>
            <a:r>
              <a:rPr lang="ru-RU" dirty="0" smtClean="0">
                <a:latin typeface="Times New Roman"/>
                <a:ea typeface="Calibri"/>
                <a:cs typeface="Times New Roman"/>
              </a:rPr>
              <a:t> </a:t>
            </a:r>
            <a:r>
              <a:rPr lang="ru-RU" dirty="0">
                <a:latin typeface="Times New Roman"/>
                <a:ea typeface="Calibri"/>
                <a:cs typeface="Times New Roman"/>
              </a:rPr>
              <a:t>максимальным радиусом действия), </a:t>
            </a:r>
            <a:r>
              <a:rPr lang="ru-RU" dirty="0" smtClean="0">
                <a:latin typeface="Times New Roman"/>
                <a:ea typeface="Calibri"/>
                <a:cs typeface="Times New Roman"/>
              </a:rPr>
              <a:t>осуществляют </a:t>
            </a:r>
            <a:r>
              <a:rPr lang="ru-RU" dirty="0">
                <a:latin typeface="Times New Roman"/>
                <a:ea typeface="Calibri"/>
                <a:cs typeface="Times New Roman"/>
              </a:rPr>
              <a:t>связь с </a:t>
            </a:r>
            <a:r>
              <a:rPr lang="en-US" dirty="0">
                <a:latin typeface="Times New Roman"/>
                <a:ea typeface="Calibri"/>
                <a:cs typeface="Times New Roman"/>
              </a:rPr>
              <a:t>BSS</a:t>
            </a:r>
            <a:r>
              <a:rPr lang="ru-RU" dirty="0">
                <a:latin typeface="Times New Roman"/>
                <a:ea typeface="Calibri"/>
                <a:cs typeface="Times New Roman"/>
              </a:rPr>
              <a:t> по радиоканалам посредством имеющихся у них мобильных радиостанций </a:t>
            </a:r>
            <a:r>
              <a:rPr lang="en-US" dirty="0">
                <a:latin typeface="Times New Roman"/>
                <a:ea typeface="Calibri"/>
                <a:cs typeface="Times New Roman"/>
              </a:rPr>
              <a:t>MS</a:t>
            </a:r>
            <a:r>
              <a:rPr lang="ru-RU" dirty="0">
                <a:latin typeface="Times New Roman"/>
                <a:ea typeface="Calibri"/>
                <a:cs typeface="Times New Roman"/>
              </a:rPr>
              <a:t> (</a:t>
            </a:r>
            <a:r>
              <a:rPr lang="en-US" dirty="0">
                <a:latin typeface="Times New Roman"/>
                <a:ea typeface="Calibri"/>
                <a:cs typeface="Times New Roman"/>
              </a:rPr>
              <a:t>Mobile Station</a:t>
            </a:r>
            <a:r>
              <a:rPr lang="ru-RU" dirty="0">
                <a:latin typeface="Times New Roman"/>
                <a:ea typeface="Calibri"/>
                <a:cs typeface="Times New Roman"/>
              </a:rPr>
              <a:t>).</a:t>
            </a:r>
            <a:endParaRPr lang="ru-RU" dirty="0"/>
          </a:p>
        </p:txBody>
      </p:sp>
    </p:spTree>
    <p:extLst>
      <p:ext uri="{BB962C8B-B14F-4D97-AF65-F5344CB8AC3E}">
        <p14:creationId xmlns:p14="http://schemas.microsoft.com/office/powerpoint/2010/main" val="200745229"/>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7" y="0"/>
            <a:ext cx="9144000" cy="60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2409" y="6021288"/>
            <a:ext cx="9155697" cy="729430"/>
          </a:xfrm>
          <a:prstGeom prst="rect">
            <a:avLst/>
          </a:prstGeom>
        </p:spPr>
        <p:txBody>
          <a:bodyPr wrap="square">
            <a:spAutoFit/>
          </a:bodyPr>
          <a:lstStyle/>
          <a:p>
            <a:pPr indent="269875" algn="just">
              <a:lnSpc>
                <a:spcPct val="115000"/>
              </a:lnSpc>
              <a:spcAft>
                <a:spcPts val="1000"/>
              </a:spcAft>
            </a:pPr>
            <a:r>
              <a:rPr lang="ru-RU" dirty="0">
                <a:solidFill>
                  <a:srgbClr val="000000"/>
                </a:solidFill>
                <a:latin typeface="Times New Roman"/>
                <a:ea typeface="Calibri"/>
                <a:cs typeface="Times New Roman"/>
              </a:rPr>
              <a:t> </a:t>
            </a:r>
            <a:r>
              <a:rPr lang="ru-RU" dirty="0" smtClean="0">
                <a:solidFill>
                  <a:srgbClr val="000000"/>
                </a:solidFill>
                <a:latin typeface="Times New Roman"/>
                <a:ea typeface="Calibri"/>
                <a:cs typeface="Times New Roman"/>
              </a:rPr>
              <a:t>Рис.4.1  </a:t>
            </a:r>
            <a:r>
              <a:rPr lang="ru-RU" dirty="0">
                <a:solidFill>
                  <a:srgbClr val="000000"/>
                </a:solidFill>
                <a:latin typeface="Times New Roman"/>
                <a:ea typeface="Calibri"/>
                <a:cs typeface="Times New Roman"/>
              </a:rPr>
              <a:t>Связь мобильных станций со стационарной сетью через одну </a:t>
            </a:r>
            <a:r>
              <a:rPr lang="en-US" dirty="0">
                <a:solidFill>
                  <a:srgbClr val="000000"/>
                </a:solidFill>
                <a:latin typeface="Times New Roman"/>
                <a:ea typeface="Calibri"/>
                <a:cs typeface="Times New Roman"/>
              </a:rPr>
              <a:t>BSS</a:t>
            </a:r>
            <a:r>
              <a:rPr lang="ru-RU" dirty="0">
                <a:solidFill>
                  <a:srgbClr val="000000"/>
                </a:solidFill>
                <a:latin typeface="Times New Roman"/>
                <a:ea typeface="Calibri"/>
                <a:cs typeface="Times New Roman"/>
              </a:rPr>
              <a:t>:СО – стационарное оборудование </a:t>
            </a:r>
            <a:r>
              <a:rPr lang="en-US" dirty="0">
                <a:solidFill>
                  <a:srgbClr val="000000"/>
                </a:solidFill>
                <a:latin typeface="Times New Roman"/>
                <a:ea typeface="Calibri"/>
                <a:cs typeface="Times New Roman"/>
              </a:rPr>
              <a:t>BSS</a:t>
            </a:r>
            <a:r>
              <a:rPr lang="ru-RU" dirty="0">
                <a:solidFill>
                  <a:srgbClr val="000000"/>
                </a:solidFill>
                <a:latin typeface="Times New Roman"/>
                <a:ea typeface="Calibri"/>
                <a:cs typeface="Times New Roman"/>
              </a:rPr>
              <a:t>; АТС – автоматическая телефонная станция.</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2012928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332656"/>
            <a:ext cx="8406090" cy="5632311"/>
          </a:xfrm>
          <a:prstGeom prst="rect">
            <a:avLst/>
          </a:prstGeom>
        </p:spPr>
        <p:txBody>
          <a:bodyPr wrap="square">
            <a:spAutoFit/>
          </a:bodyPr>
          <a:lstStyle/>
          <a:p>
            <a:pPr algn="ctr">
              <a:lnSpc>
                <a:spcPct val="150000"/>
              </a:lnSpc>
              <a:spcAft>
                <a:spcPts val="0"/>
              </a:spcAft>
            </a:pPr>
            <a:r>
              <a:rPr lang="ru-RU" sz="2000" b="1" dirty="0">
                <a:solidFill>
                  <a:srgbClr val="C00000"/>
                </a:solidFill>
                <a:latin typeface="Times New Roman" pitchFamily="18" charset="0"/>
                <a:ea typeface="Calibri"/>
                <a:cs typeface="Times New Roman" pitchFamily="18" charset="0"/>
              </a:rPr>
              <a:t>Лекция </a:t>
            </a:r>
            <a:r>
              <a:rPr lang="ru-RU" sz="2000" b="1" dirty="0" smtClean="0">
                <a:solidFill>
                  <a:srgbClr val="C00000"/>
                </a:solidFill>
                <a:latin typeface="Times New Roman" pitchFamily="18" charset="0"/>
                <a:ea typeface="Calibri"/>
                <a:cs typeface="Times New Roman" pitchFamily="18" charset="0"/>
              </a:rPr>
              <a:t>1. </a:t>
            </a:r>
            <a:r>
              <a:rPr lang="ru-RU" sz="2000" b="1" dirty="0" smtClean="0">
                <a:solidFill>
                  <a:srgbClr val="C00000"/>
                </a:solidFill>
                <a:latin typeface="Times New Roman" pitchFamily="18" charset="0"/>
                <a:ea typeface="Courier New"/>
                <a:cs typeface="Times New Roman" pitchFamily="18" charset="0"/>
              </a:rPr>
              <a:t>История </a:t>
            </a:r>
            <a:r>
              <a:rPr lang="ru-RU" sz="2000" b="1" dirty="0">
                <a:solidFill>
                  <a:srgbClr val="C00000"/>
                </a:solidFill>
                <a:latin typeface="Times New Roman" pitchFamily="18" charset="0"/>
                <a:ea typeface="Courier New"/>
                <a:cs typeface="Times New Roman" pitchFamily="18" charset="0"/>
              </a:rPr>
              <a:t>и развитие средств </a:t>
            </a:r>
            <a:r>
              <a:rPr lang="ru-RU" sz="2000" b="1" dirty="0" smtClean="0">
                <a:solidFill>
                  <a:srgbClr val="C00000"/>
                </a:solidFill>
                <a:latin typeface="Times New Roman" pitchFamily="18" charset="0"/>
                <a:ea typeface="Courier New"/>
                <a:cs typeface="Times New Roman" pitchFamily="18" charset="0"/>
              </a:rPr>
              <a:t>связи</a:t>
            </a:r>
          </a:p>
          <a:p>
            <a:pPr algn="ctr">
              <a:spcAft>
                <a:spcPts val="0"/>
              </a:spcAft>
            </a:pPr>
            <a:endParaRPr lang="ru-RU" sz="2000" dirty="0">
              <a:solidFill>
                <a:srgbClr val="000000"/>
              </a:solidFill>
              <a:latin typeface="Times New Roman" pitchFamily="18" charset="0"/>
              <a:ea typeface="Courier New"/>
              <a:cs typeface="Times New Roman" pitchFamily="18" charset="0"/>
            </a:endParaRPr>
          </a:p>
          <a:p>
            <a:pPr indent="450850" algn="just">
              <a:lnSpc>
                <a:spcPct val="150000"/>
              </a:lnSpc>
              <a:spcAft>
                <a:spcPts val="0"/>
              </a:spcAft>
            </a:pPr>
            <a:r>
              <a:rPr lang="ru-RU" sz="2000" dirty="0">
                <a:solidFill>
                  <a:srgbClr val="111111"/>
                </a:solidFill>
                <a:latin typeface="Times New Roman" pitchFamily="18" charset="0"/>
                <a:ea typeface="Courier New"/>
                <a:cs typeface="Times New Roman" pitchFamily="18" charset="0"/>
              </a:rPr>
              <a:t>Телекоммуникация – это наука и технология связи на расстоянии. Способность передавать информацию быстро, точно и эффективно всегда была одним из основных направлений развития человеческих инноваций. От доисторического человека с его сигнальными огнями до современных высокопоставленных руководителей с новейшим смартфоном, коммуникация по-прежнему остается ключом к выживанию и успеху. История телекоммуникаций иллюстрирует этот бесконечный толчок к прогрессу, так как он неуклонно параллелен человеческому росту, становясь все более распространенным и эффективным по мере развития современной цивилизации.</a:t>
            </a:r>
            <a:endParaRPr lang="ru-RU" sz="2000" dirty="0">
              <a:solidFill>
                <a:srgbClr val="000000"/>
              </a:solidFill>
              <a:effectLst/>
              <a:latin typeface="Times New Roman" pitchFamily="18" charset="0"/>
              <a:ea typeface="Courier New"/>
              <a:cs typeface="Times New Roman" pitchFamily="18" charset="0"/>
            </a:endParaRPr>
          </a:p>
        </p:txBody>
      </p:sp>
    </p:spTree>
    <p:extLst>
      <p:ext uri="{BB962C8B-B14F-4D97-AF65-F5344CB8AC3E}">
        <p14:creationId xmlns:p14="http://schemas.microsoft.com/office/powerpoint/2010/main" val="1888093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8630" y="548680"/>
            <a:ext cx="8280920" cy="5905719"/>
          </a:xfrm>
          <a:prstGeom prst="rect">
            <a:avLst/>
          </a:prstGeom>
        </p:spPr>
        <p:txBody>
          <a:bodyPr wrap="square">
            <a:spAutoFit/>
          </a:bodyPr>
          <a:lstStyle/>
          <a:p>
            <a:pPr marR="12700" lvl="0" indent="355600" algn="just">
              <a:lnSpc>
                <a:spcPct val="150000"/>
              </a:lnSpc>
              <a:spcBef>
                <a:spcPts val="1800"/>
              </a:spcBef>
              <a:spcAft>
                <a:spcPts val="0"/>
              </a:spcAft>
              <a:buClr>
                <a:srgbClr val="000000"/>
              </a:buClr>
              <a:buSzPts val="1300"/>
              <a:tabLst>
                <a:tab pos="728980" algn="l"/>
              </a:tabLst>
            </a:pPr>
            <a:r>
              <a:rPr lang="en-US" dirty="0" smtClean="0">
                <a:latin typeface="Times New Roman Tj"/>
                <a:ea typeface="Times New Roman"/>
                <a:cs typeface="Times New Roman"/>
              </a:rPr>
              <a:t>4.</a:t>
            </a:r>
            <a:r>
              <a:rPr lang="ru-RU" dirty="0" smtClean="0">
                <a:latin typeface="Times New Roman" pitchFamily="18" charset="0"/>
                <a:ea typeface="Times New Roman"/>
                <a:cs typeface="Times New Roman" pitchFamily="18" charset="0"/>
              </a:rPr>
              <a:t>Выбираемая </a:t>
            </a:r>
            <a:r>
              <a:rPr lang="ru-RU" dirty="0">
                <a:latin typeface="Times New Roman" pitchFamily="18" charset="0"/>
                <a:ea typeface="Times New Roman"/>
                <a:cs typeface="Times New Roman" pitchFamily="18" charset="0"/>
              </a:rPr>
              <a:t>частота должна лежать в диапазоне, который по существующим планам распределения радиочастот отведен для данного вида </a:t>
            </a:r>
            <a:r>
              <a:rPr lang="ru-RU" dirty="0" smtClean="0">
                <a:latin typeface="Times New Roman" pitchFamily="18" charset="0"/>
                <a:ea typeface="Times New Roman"/>
                <a:cs typeface="Times New Roman" pitchFamily="18" charset="0"/>
              </a:rPr>
              <a:t>радиосвязи.</a:t>
            </a:r>
            <a:endParaRPr lang="en-US" dirty="0" smtClean="0">
              <a:latin typeface="Times New Roman" pitchFamily="18" charset="0"/>
              <a:ea typeface="Times New Roman"/>
              <a:cs typeface="Times New Roman" pitchFamily="18" charset="0"/>
            </a:endParaRPr>
          </a:p>
          <a:p>
            <a:pPr marR="12700" lvl="0" indent="355600" algn="just">
              <a:lnSpc>
                <a:spcPct val="150000"/>
              </a:lnSpc>
              <a:spcBef>
                <a:spcPts val="1800"/>
              </a:spcBef>
              <a:spcAft>
                <a:spcPts val="0"/>
              </a:spcAft>
              <a:buClr>
                <a:srgbClr val="000000"/>
              </a:buClr>
              <a:buSzPts val="1300"/>
              <a:tabLst>
                <a:tab pos="728980" algn="l"/>
              </a:tabLst>
            </a:pPr>
            <a:r>
              <a:rPr lang="en-US" dirty="0" smtClean="0">
                <a:latin typeface="Times New Roman" pitchFamily="18" charset="0"/>
                <a:ea typeface="Times New Roman"/>
                <a:cs typeface="Times New Roman" pitchFamily="18" charset="0"/>
              </a:rPr>
              <a:t>5.</a:t>
            </a:r>
            <a:r>
              <a:rPr lang="ru-RU" dirty="0" smtClean="0">
                <a:latin typeface="Times New Roman" pitchFamily="18" charset="0"/>
                <a:ea typeface="Times New Roman"/>
                <a:cs typeface="Times New Roman" pitchFamily="18" charset="0"/>
              </a:rPr>
              <a:t>Должна </a:t>
            </a:r>
            <a:r>
              <a:rPr lang="ru-RU" dirty="0">
                <a:latin typeface="Times New Roman" pitchFamily="18" charset="0"/>
                <a:ea typeface="Times New Roman"/>
                <a:cs typeface="Times New Roman" pitchFamily="18" charset="0"/>
              </a:rPr>
              <a:t>иметься возможность занятия достаточно широкой полосы частот, соответствующей ширине спектра передаваемых радиосигналов.</a:t>
            </a:r>
          </a:p>
          <a:p>
            <a:pPr marL="12700" marR="12700" indent="457200" algn="just">
              <a:lnSpc>
                <a:spcPct val="150000"/>
              </a:lnSpc>
              <a:spcBef>
                <a:spcPts val="1800"/>
              </a:spcBef>
              <a:spcAft>
                <a:spcPts val="0"/>
              </a:spcAft>
            </a:pPr>
            <a:r>
              <a:rPr lang="ru-RU" dirty="0">
                <a:latin typeface="Times New Roman" pitchFamily="18" charset="0"/>
                <a:ea typeface="Times New Roman"/>
                <a:cs typeface="Times New Roman" pitchFamily="18" charset="0"/>
              </a:rPr>
              <a:t>Анализируя приведенные требования можно показать, что построение многоканальной радиолинии целесообразно не на всех 9 диапазонах. Например: в диапазоне № 4 с применением АМ можно организовать только 3-х канальную ТЛФ радиолинию (</a:t>
            </a:r>
            <a:r>
              <a:rPr lang="en-US" dirty="0">
                <a:latin typeface="Times New Roman" pitchFamily="18" charset="0"/>
                <a:ea typeface="Times New Roman"/>
                <a:cs typeface="Times New Roman" pitchFamily="18" charset="0"/>
              </a:rPr>
              <a:t>F</a:t>
            </a:r>
            <a:r>
              <a:rPr lang="ru-RU" dirty="0">
                <a:latin typeface="Times New Roman" pitchFamily="18" charset="0"/>
                <a:ea typeface="Times New Roman"/>
                <a:cs typeface="Times New Roman" pitchFamily="18" charset="0"/>
              </a:rPr>
              <a:t>^ = 0,3 .. 3,4 кГц, /</a:t>
            </a:r>
            <a:r>
              <a:rPr lang="ru-RU" baseline="-25000" dirty="0">
                <a:latin typeface="Times New Roman" pitchFamily="18" charset="0"/>
                <a:ea typeface="Times New Roman"/>
                <a:cs typeface="Times New Roman" pitchFamily="18" charset="0"/>
              </a:rPr>
              <a:t>п</a:t>
            </a:r>
            <a:r>
              <a:rPr lang="ru-RU" dirty="0">
                <a:latin typeface="Times New Roman" pitchFamily="18" charset="0"/>
                <a:ea typeface="Times New Roman"/>
                <a:cs typeface="Times New Roman" pitchFamily="18" charset="0"/>
              </a:rPr>
              <a:t> = 8 кГц, /</a:t>
            </a:r>
            <a:r>
              <a:rPr lang="ru-RU" baseline="-25000" dirty="0">
                <a:latin typeface="Times New Roman" pitchFamily="18" charset="0"/>
                <a:ea typeface="Times New Roman"/>
                <a:cs typeface="Times New Roman" pitchFamily="18" charset="0"/>
              </a:rPr>
              <a:t>4</a:t>
            </a:r>
            <a:r>
              <a:rPr lang="ru-RU" dirty="0">
                <a:latin typeface="Times New Roman" pitchFamily="18" charset="0"/>
                <a:ea typeface="Times New Roman"/>
                <a:cs typeface="Times New Roman" pitchFamily="18" charset="0"/>
              </a:rPr>
              <a:t> = 27 кГц). В этом диапазоне нельзя организовать высококачественную передачу даже одного канала вещания </a:t>
            </a:r>
            <a:r>
              <a:rPr lang="en-US" i="1" dirty="0">
                <a:solidFill>
                  <a:srgbClr val="000000"/>
                </a:solidFill>
                <a:latin typeface="Times New Roman" pitchFamily="18" charset="0"/>
                <a:ea typeface="Times New Roman"/>
                <a:cs typeface="Times New Roman" pitchFamily="18" charset="0"/>
              </a:rPr>
              <a:t>(</a:t>
            </a:r>
            <a:r>
              <a:rPr lang="en-US" i="1" dirty="0" err="1">
                <a:solidFill>
                  <a:srgbClr val="000000"/>
                </a:solidFill>
                <a:latin typeface="Times New Roman" pitchFamily="18" charset="0"/>
                <a:ea typeface="Times New Roman"/>
                <a:cs typeface="Times New Roman" pitchFamily="18" charset="0"/>
              </a:rPr>
              <a:t>F</a:t>
            </a:r>
            <a:r>
              <a:rPr lang="en-US" i="1" baseline="-25000" dirty="0" err="1">
                <a:solidFill>
                  <a:srgbClr val="000000"/>
                </a:solidFill>
                <a:latin typeface="Times New Roman" pitchFamily="18" charset="0"/>
                <a:ea typeface="Times New Roman"/>
                <a:cs typeface="Times New Roman" pitchFamily="18" charset="0"/>
              </a:rPr>
              <a:t>eem</a:t>
            </a:r>
            <a:r>
              <a:rPr lang="ru-RU" dirty="0">
                <a:latin typeface="Times New Roman" pitchFamily="18" charset="0"/>
                <a:ea typeface="Times New Roman"/>
                <a:cs typeface="Times New Roman" pitchFamily="18" charset="0"/>
              </a:rPr>
              <a:t> = 15 кГц) и </a:t>
            </a:r>
            <a:r>
              <a:rPr lang="en-US" dirty="0">
                <a:latin typeface="Times New Roman" pitchFamily="18" charset="0"/>
                <a:ea typeface="Times New Roman"/>
                <a:cs typeface="Times New Roman" pitchFamily="18" charset="0"/>
              </a:rPr>
              <a:t>TV</a:t>
            </a:r>
            <a:r>
              <a:rPr lang="en-US" i="1" dirty="0">
                <a:solidFill>
                  <a:srgbClr val="000000"/>
                </a:solidFill>
                <a:latin typeface="Times New Roman" pitchFamily="18" charset="0"/>
                <a:ea typeface="Times New Roman"/>
                <a:cs typeface="Times New Roman" pitchFamily="18" charset="0"/>
              </a:rPr>
              <a:t>(</a:t>
            </a:r>
            <a:r>
              <a:rPr lang="en-US" i="1" dirty="0" err="1">
                <a:solidFill>
                  <a:srgbClr val="000000"/>
                </a:solidFill>
                <a:latin typeface="Times New Roman" pitchFamily="18" charset="0"/>
                <a:ea typeface="Times New Roman"/>
                <a:cs typeface="Times New Roman" pitchFamily="18" charset="0"/>
              </a:rPr>
              <a:t>Fjy</a:t>
            </a:r>
            <a:r>
              <a:rPr lang="ru-RU" dirty="0">
                <a:latin typeface="Times New Roman" pitchFamily="18" charset="0"/>
                <a:ea typeface="Times New Roman"/>
                <a:cs typeface="Times New Roman" pitchFamily="18" charset="0"/>
              </a:rPr>
              <a:t> = 6 МГц). Поэтому для этих целей используют диапазон волн с более высоким номером. Для </a:t>
            </a:r>
            <a:r>
              <a:rPr lang="en-US" dirty="0">
                <a:latin typeface="Times New Roman" pitchFamily="18" charset="0"/>
                <a:ea typeface="Times New Roman"/>
                <a:cs typeface="Times New Roman" pitchFamily="18" charset="0"/>
              </a:rPr>
              <a:t>TV</a:t>
            </a:r>
            <a:r>
              <a:rPr lang="ru-RU" dirty="0">
                <a:latin typeface="Times New Roman" pitchFamily="18" charset="0"/>
                <a:ea typeface="Times New Roman"/>
                <a:cs typeface="Times New Roman" pitchFamily="18" charset="0"/>
              </a:rPr>
              <a:t>-вещания № 8, для радиовещания № 5 и выше и т.д., а для организации многоканальной радиолинии обычно используют диапазон УКВ (8 диапазон и выше).</a:t>
            </a:r>
            <a:endParaRPr lang="ru-RU"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414451750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8624" y="0"/>
            <a:ext cx="8928992" cy="6634509"/>
          </a:xfrm>
          <a:prstGeom prst="rect">
            <a:avLst/>
          </a:prstGeom>
        </p:spPr>
        <p:txBody>
          <a:bodyPr wrap="square">
            <a:spAutoFit/>
          </a:bodyPr>
          <a:lstStyle/>
          <a:p>
            <a:pPr indent="269875" algn="just">
              <a:lnSpc>
                <a:spcPct val="150000"/>
              </a:lnSpc>
              <a:spcAft>
                <a:spcPts val="1000"/>
              </a:spcAft>
            </a:pPr>
            <a:r>
              <a:rPr lang="ru-RU" dirty="0">
                <a:solidFill>
                  <a:srgbClr val="000000"/>
                </a:solidFill>
                <a:latin typeface="Times New Roman"/>
                <a:ea typeface="Calibri"/>
                <a:cs typeface="Times New Roman"/>
              </a:rPr>
              <a:t> </a:t>
            </a:r>
            <a:r>
              <a:rPr lang="ru-RU" sz="2000" dirty="0">
                <a:solidFill>
                  <a:srgbClr val="000000"/>
                </a:solidFill>
                <a:latin typeface="Times New Roman"/>
                <a:ea typeface="Calibri"/>
                <a:cs typeface="Times New Roman"/>
              </a:rPr>
              <a:t>Далее, </a:t>
            </a:r>
            <a:r>
              <a:rPr lang="en-US" sz="2000" dirty="0">
                <a:solidFill>
                  <a:srgbClr val="000000"/>
                </a:solidFill>
                <a:latin typeface="Times New Roman"/>
                <a:ea typeface="Calibri"/>
                <a:cs typeface="Times New Roman"/>
              </a:rPr>
              <a:t>BSS</a:t>
            </a:r>
            <a:r>
              <a:rPr lang="ru-RU" sz="2000" dirty="0">
                <a:solidFill>
                  <a:srgbClr val="000000"/>
                </a:solidFill>
                <a:latin typeface="Times New Roman"/>
                <a:ea typeface="Calibri"/>
                <a:cs typeface="Times New Roman"/>
              </a:rPr>
              <a:t> подключала мобильные абоненты к стационарной телефонной сети. Данная простейшая сеть мобильной связи, предполагающая по сути одну </a:t>
            </a:r>
            <a:r>
              <a:rPr lang="ru-RU" sz="2000" dirty="0" err="1">
                <a:solidFill>
                  <a:srgbClr val="000000"/>
                </a:solidFill>
                <a:latin typeface="Times New Roman"/>
                <a:ea typeface="Calibri"/>
                <a:cs typeface="Times New Roman"/>
              </a:rPr>
              <a:t>соту</a:t>
            </a:r>
            <a:r>
              <a:rPr lang="ru-RU" sz="2000" dirty="0">
                <a:solidFill>
                  <a:srgbClr val="000000"/>
                </a:solidFill>
                <a:latin typeface="Times New Roman"/>
                <a:ea typeface="Calibri"/>
                <a:cs typeface="Times New Roman"/>
              </a:rPr>
              <a:t> (ячейку) для взаимодействия </a:t>
            </a:r>
            <a:r>
              <a:rPr lang="en-US" sz="2000" dirty="0">
                <a:solidFill>
                  <a:srgbClr val="000000"/>
                </a:solidFill>
                <a:latin typeface="Times New Roman"/>
                <a:ea typeface="Calibri"/>
                <a:cs typeface="Times New Roman"/>
              </a:rPr>
              <a:t>MS</a:t>
            </a:r>
            <a:r>
              <a:rPr lang="ru-RU" sz="2000" dirty="0">
                <a:solidFill>
                  <a:srgbClr val="000000"/>
                </a:solidFill>
                <a:latin typeface="Times New Roman"/>
                <a:ea typeface="Calibri"/>
                <a:cs typeface="Times New Roman"/>
              </a:rPr>
              <a:t>↔</a:t>
            </a:r>
            <a:r>
              <a:rPr lang="en-US" sz="2000" dirty="0">
                <a:solidFill>
                  <a:srgbClr val="000000"/>
                </a:solidFill>
                <a:latin typeface="Times New Roman"/>
                <a:ea typeface="Calibri"/>
                <a:cs typeface="Times New Roman"/>
              </a:rPr>
              <a:t>BSS</a:t>
            </a:r>
            <a:r>
              <a:rPr lang="ru-RU" sz="2000" dirty="0">
                <a:solidFill>
                  <a:srgbClr val="000000"/>
                </a:solidFill>
                <a:latin typeface="Times New Roman"/>
                <a:ea typeface="Calibri"/>
                <a:cs typeface="Times New Roman"/>
              </a:rPr>
              <a:t> ,  имела следующие существенные недостатки: 1) Зависимость качества связи от расстояния между </a:t>
            </a:r>
            <a:r>
              <a:rPr lang="en-US" sz="2000" dirty="0">
                <a:solidFill>
                  <a:srgbClr val="000000"/>
                </a:solidFill>
                <a:latin typeface="Times New Roman"/>
                <a:ea typeface="Calibri"/>
                <a:cs typeface="Times New Roman"/>
              </a:rPr>
              <a:t>MS</a:t>
            </a:r>
            <a:r>
              <a:rPr lang="ru-RU" sz="2000" dirty="0">
                <a:solidFill>
                  <a:srgbClr val="000000"/>
                </a:solidFill>
                <a:latin typeface="Times New Roman"/>
                <a:ea typeface="Calibri"/>
                <a:cs typeface="Times New Roman"/>
              </a:rPr>
              <a:t> и </a:t>
            </a:r>
            <a:r>
              <a:rPr lang="en-US" sz="2000" dirty="0">
                <a:solidFill>
                  <a:srgbClr val="000000"/>
                </a:solidFill>
                <a:latin typeface="Times New Roman"/>
                <a:ea typeface="Calibri"/>
                <a:cs typeface="Times New Roman"/>
              </a:rPr>
              <a:t>BSS</a:t>
            </a:r>
            <a:r>
              <a:rPr lang="ru-RU" sz="2000" dirty="0">
                <a:solidFill>
                  <a:srgbClr val="000000"/>
                </a:solidFill>
                <a:latin typeface="Times New Roman"/>
                <a:ea typeface="Calibri"/>
                <a:cs typeface="Times New Roman"/>
              </a:rPr>
              <a:t> ( для сохранения высокого качества радиосвязи необходимо было применять радиостанции с регулируемой выходной мощностью передатчика в широком диапазон уровней в зависимости от расстояния между </a:t>
            </a:r>
            <a:r>
              <a:rPr lang="en-US" sz="2000" dirty="0">
                <a:solidFill>
                  <a:srgbClr val="000000"/>
                </a:solidFill>
                <a:latin typeface="Times New Roman"/>
                <a:ea typeface="Calibri"/>
                <a:cs typeface="Times New Roman"/>
              </a:rPr>
              <a:t>MS</a:t>
            </a:r>
            <a:r>
              <a:rPr lang="ru-RU" sz="2000" dirty="0">
                <a:solidFill>
                  <a:srgbClr val="000000"/>
                </a:solidFill>
                <a:latin typeface="Times New Roman"/>
                <a:ea typeface="Calibri"/>
                <a:cs typeface="Times New Roman"/>
              </a:rPr>
              <a:t> и </a:t>
            </a:r>
            <a:r>
              <a:rPr lang="en-US" sz="2000" dirty="0">
                <a:solidFill>
                  <a:srgbClr val="000000"/>
                </a:solidFill>
                <a:latin typeface="Times New Roman"/>
                <a:ea typeface="Calibri"/>
                <a:cs typeface="Times New Roman"/>
              </a:rPr>
              <a:t>BSS</a:t>
            </a:r>
            <a:r>
              <a:rPr lang="ru-RU" sz="2000" dirty="0">
                <a:solidFill>
                  <a:srgbClr val="000000"/>
                </a:solidFill>
                <a:latin typeface="Times New Roman"/>
                <a:ea typeface="Calibri"/>
                <a:cs typeface="Times New Roman"/>
              </a:rPr>
              <a:t>, что было в то время достаточно сложно реализовать); 2) Ограниченное число подключаемых мобильных станций </a:t>
            </a:r>
            <a:r>
              <a:rPr lang="en-US" sz="2000" dirty="0">
                <a:solidFill>
                  <a:srgbClr val="000000"/>
                </a:solidFill>
                <a:latin typeface="Times New Roman"/>
                <a:ea typeface="Calibri"/>
                <a:cs typeface="Times New Roman"/>
              </a:rPr>
              <a:t>MS</a:t>
            </a:r>
            <a:r>
              <a:rPr lang="ru-RU" sz="2000" dirty="0">
                <a:solidFill>
                  <a:srgbClr val="000000"/>
                </a:solidFill>
                <a:latin typeface="Times New Roman"/>
                <a:ea typeface="Calibri"/>
                <a:cs typeface="Times New Roman"/>
              </a:rPr>
              <a:t> из-за ограниченного числа радиоканалов (ограниченное число выделенных частот / длин волн).</a:t>
            </a:r>
            <a:endParaRPr lang="ru-RU" sz="2000" dirty="0">
              <a:latin typeface="Arial"/>
              <a:ea typeface="Times New Roman"/>
              <a:cs typeface="Times New Roman"/>
            </a:endParaRPr>
          </a:p>
          <a:p>
            <a:pPr indent="269875" algn="just">
              <a:lnSpc>
                <a:spcPct val="150000"/>
              </a:lnSpc>
              <a:spcAft>
                <a:spcPts val="1000"/>
              </a:spcAft>
            </a:pPr>
            <a:r>
              <a:rPr lang="ru-RU" sz="2000" dirty="0">
                <a:solidFill>
                  <a:srgbClr val="000000"/>
                </a:solidFill>
                <a:latin typeface="Times New Roman"/>
                <a:ea typeface="Calibri"/>
                <a:cs typeface="Times New Roman"/>
              </a:rPr>
              <a:t>       В процессе развития сотовых сетей мобильной связи эти недостатки были устранены путем замены одной мощной </a:t>
            </a:r>
            <a:r>
              <a:rPr lang="en-US" sz="2000" dirty="0">
                <a:solidFill>
                  <a:srgbClr val="000000"/>
                </a:solidFill>
                <a:latin typeface="Times New Roman"/>
                <a:ea typeface="Calibri"/>
                <a:cs typeface="Times New Roman"/>
              </a:rPr>
              <a:t>BSS</a:t>
            </a:r>
            <a:r>
              <a:rPr lang="ru-RU" sz="2000" dirty="0">
                <a:solidFill>
                  <a:srgbClr val="000000"/>
                </a:solidFill>
                <a:latin typeface="Times New Roman"/>
                <a:ea typeface="Calibri"/>
                <a:cs typeface="Times New Roman"/>
              </a:rPr>
              <a:t>  несколькими </a:t>
            </a:r>
            <a:r>
              <a:rPr lang="en-US" sz="2000" b="1" i="1" dirty="0">
                <a:solidFill>
                  <a:srgbClr val="000000"/>
                </a:solidFill>
                <a:latin typeface="Times New Roman"/>
                <a:ea typeface="Calibri"/>
                <a:cs typeface="Times New Roman"/>
              </a:rPr>
              <a:t>BTS</a:t>
            </a:r>
            <a:r>
              <a:rPr lang="ru-RU" sz="2000" b="1" i="1" dirty="0">
                <a:solidFill>
                  <a:srgbClr val="000000"/>
                </a:solidFill>
                <a:latin typeface="Times New Roman"/>
                <a:ea typeface="Calibri"/>
                <a:cs typeface="Times New Roman"/>
              </a:rPr>
              <a:t>(</a:t>
            </a:r>
            <a:r>
              <a:rPr lang="en-US" sz="2000" b="1" i="1" dirty="0">
                <a:solidFill>
                  <a:srgbClr val="000000"/>
                </a:solidFill>
                <a:latin typeface="Times New Roman"/>
                <a:ea typeface="Calibri"/>
                <a:cs typeface="Times New Roman"/>
              </a:rPr>
              <a:t>Base Transceiver Station</a:t>
            </a:r>
            <a:r>
              <a:rPr lang="ru-RU" sz="2000" b="1" i="1" dirty="0">
                <a:solidFill>
                  <a:srgbClr val="000000"/>
                </a:solidFill>
                <a:latin typeface="Times New Roman"/>
                <a:ea typeface="Calibri"/>
                <a:cs typeface="Times New Roman"/>
              </a:rPr>
              <a:t>), </a:t>
            </a:r>
            <a:r>
              <a:rPr lang="ru-RU" sz="2000" dirty="0">
                <a:solidFill>
                  <a:srgbClr val="000000"/>
                </a:solidFill>
                <a:latin typeface="Times New Roman"/>
                <a:ea typeface="Calibri"/>
                <a:cs typeface="Times New Roman"/>
              </a:rPr>
              <a:t>имеющими меньшие мощности передатчиков и свои индивидуальные зоны </a:t>
            </a:r>
            <a:r>
              <a:rPr lang="ru-RU" sz="2000" dirty="0" smtClean="0">
                <a:solidFill>
                  <a:srgbClr val="000000"/>
                </a:solidFill>
                <a:latin typeface="Times New Roman"/>
                <a:ea typeface="Calibri"/>
                <a:cs typeface="Times New Roman"/>
              </a:rPr>
              <a:t>обслуживания (рис.4.2)</a:t>
            </a:r>
            <a:endParaRPr lang="ru-RU" sz="2000" dirty="0"/>
          </a:p>
        </p:txBody>
      </p:sp>
    </p:spTree>
    <p:extLst>
      <p:ext uri="{BB962C8B-B14F-4D97-AF65-F5344CB8AC3E}">
        <p14:creationId xmlns:p14="http://schemas.microsoft.com/office/powerpoint/2010/main" val="93687475"/>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94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761551" y="6165303"/>
            <a:ext cx="5620898" cy="517065"/>
          </a:xfrm>
          <a:prstGeom prst="rect">
            <a:avLst/>
          </a:prstGeom>
        </p:spPr>
        <p:txBody>
          <a:bodyPr wrap="none">
            <a:spAutoFit/>
          </a:bodyPr>
          <a:lstStyle/>
          <a:p>
            <a:pPr indent="269875">
              <a:lnSpc>
                <a:spcPct val="115000"/>
              </a:lnSpc>
              <a:spcAft>
                <a:spcPts val="1000"/>
              </a:spcAft>
            </a:pPr>
            <a:r>
              <a:rPr lang="ru-RU" sz="2400" dirty="0" smtClean="0">
                <a:latin typeface="Times New Roman"/>
                <a:ea typeface="Calibri"/>
                <a:cs typeface="Times New Roman"/>
              </a:rPr>
              <a:t>Рис.4.2. Сотовая сеть мобильной связи.</a:t>
            </a:r>
            <a:endParaRPr lang="ru-RU" sz="2400" dirty="0">
              <a:effectLst/>
              <a:latin typeface="Arial"/>
              <a:ea typeface="Times New Roman"/>
              <a:cs typeface="Times New Roman"/>
            </a:endParaRPr>
          </a:p>
        </p:txBody>
      </p:sp>
    </p:spTree>
    <p:extLst>
      <p:ext uri="{BB962C8B-B14F-4D97-AF65-F5344CB8AC3E}">
        <p14:creationId xmlns:p14="http://schemas.microsoft.com/office/powerpoint/2010/main" val="518159264"/>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568952" cy="6186309"/>
          </a:xfrm>
          <a:prstGeom prst="rect">
            <a:avLst/>
          </a:prstGeom>
        </p:spPr>
        <p:txBody>
          <a:bodyPr wrap="square">
            <a:spAutoFit/>
          </a:bodyPr>
          <a:lstStyle/>
          <a:p>
            <a:pPr algn="just">
              <a:lnSpc>
                <a:spcPct val="150000"/>
              </a:lnSpc>
            </a:pPr>
            <a:r>
              <a:rPr lang="ru-RU" sz="2000" dirty="0" smtClean="0">
                <a:solidFill>
                  <a:srgbClr val="000000"/>
                </a:solidFill>
                <a:latin typeface="Times New Roman"/>
                <a:ea typeface="Calibri"/>
                <a:cs typeface="Times New Roman"/>
              </a:rPr>
              <a:t>       </a:t>
            </a:r>
            <a:r>
              <a:rPr lang="ru-RU" sz="2400" dirty="0" smtClean="0">
                <a:solidFill>
                  <a:srgbClr val="000000"/>
                </a:solidFill>
                <a:latin typeface="Times New Roman"/>
                <a:ea typeface="Calibri"/>
                <a:cs typeface="Times New Roman"/>
              </a:rPr>
              <a:t>Система </a:t>
            </a:r>
            <a:r>
              <a:rPr lang="ru-RU" sz="2400" dirty="0">
                <a:solidFill>
                  <a:srgbClr val="000000"/>
                </a:solidFill>
                <a:latin typeface="Times New Roman"/>
                <a:ea typeface="Calibri"/>
                <a:cs typeface="Times New Roman"/>
              </a:rPr>
              <a:t>сотовой связи строится в виде совокупности </a:t>
            </a:r>
            <a:r>
              <a:rPr lang="ru-RU" sz="2400" b="1" dirty="0">
                <a:solidFill>
                  <a:srgbClr val="000000"/>
                </a:solidFill>
                <a:latin typeface="Times New Roman"/>
                <a:ea typeface="Calibri"/>
                <a:cs typeface="Times New Roman"/>
              </a:rPr>
              <a:t>ячеек</a:t>
            </a:r>
            <a:r>
              <a:rPr lang="ru-RU" sz="2400" dirty="0">
                <a:solidFill>
                  <a:srgbClr val="000000"/>
                </a:solidFill>
                <a:latin typeface="Times New Roman"/>
                <a:ea typeface="Calibri"/>
                <a:cs typeface="Times New Roman"/>
              </a:rPr>
              <a:t>, или </a:t>
            </a:r>
            <a:r>
              <a:rPr lang="ru-RU" sz="2400" b="1" dirty="0">
                <a:solidFill>
                  <a:srgbClr val="000000"/>
                </a:solidFill>
                <a:latin typeface="Times New Roman"/>
                <a:ea typeface="Calibri"/>
                <a:cs typeface="Times New Roman"/>
              </a:rPr>
              <a:t>сот</a:t>
            </a:r>
            <a:r>
              <a:rPr lang="ru-RU" sz="2400" dirty="0">
                <a:solidFill>
                  <a:srgbClr val="000000"/>
                </a:solidFill>
                <a:latin typeface="Times New Roman"/>
                <a:ea typeface="Calibri"/>
                <a:cs typeface="Times New Roman"/>
              </a:rPr>
              <a:t>, покрывающих обслуживаемую территорию, например территория города с пригородами.  Каждая из ячеек обслуживается передатчиком с ограниченным радиусом действия и числом каналов. Это без помех позволяет повторно использовать те же самые частоты в другой ячейке, но удаленной на значительное расстояние. Теоретически их можно использовать в соседней ячейке. Но на практике зоны обслуживания сот могут перекрываться из-за различных факторов, например изменения условий распространения радиоволн. </a:t>
            </a:r>
            <a:endParaRPr lang="ru-RU" sz="2400" dirty="0"/>
          </a:p>
        </p:txBody>
      </p:sp>
    </p:spTree>
    <p:extLst>
      <p:ext uri="{BB962C8B-B14F-4D97-AF65-F5344CB8AC3E}">
        <p14:creationId xmlns:p14="http://schemas.microsoft.com/office/powerpoint/2010/main" val="3081252224"/>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5589" y="188640"/>
            <a:ext cx="8496944" cy="6093976"/>
          </a:xfrm>
          <a:prstGeom prst="rect">
            <a:avLst/>
          </a:prstGeom>
        </p:spPr>
        <p:txBody>
          <a:bodyPr wrap="square">
            <a:spAutoFit/>
          </a:bodyPr>
          <a:lstStyle/>
          <a:p>
            <a:pPr indent="627063" algn="just">
              <a:lnSpc>
                <a:spcPct val="150000"/>
              </a:lnSpc>
            </a:pPr>
            <a:r>
              <a:rPr lang="ru-RU" sz="2000" dirty="0">
                <a:solidFill>
                  <a:srgbClr val="000000"/>
                </a:solidFill>
                <a:latin typeface="Times New Roman"/>
                <a:ea typeface="Calibri"/>
                <a:cs typeface="Times New Roman"/>
              </a:rPr>
              <a:t>В результате появляются взаимные помехи. Поэтому в соседних ячейках используются различные частоты.</a:t>
            </a:r>
            <a:r>
              <a:rPr lang="ru-RU" sz="2000" dirty="0">
                <a:solidFill>
                  <a:srgbClr val="000000"/>
                </a:solidFill>
                <a:latin typeface="Times New Roman"/>
                <a:ea typeface="Calibri"/>
              </a:rPr>
              <a:t> Свое название сети сотовой связи получили в соответствии с сотовым принципом организации связи, согласно которому зона обслуживания (территория города или региона) делится на некоторое число ячеек или сот (рис.8.2). Ячейки обычно схематически изображают в виде правильных шестиугольников, которые имеют сходство с пчелиными сотами, это послужило поводом назвать систему сотовой</a:t>
            </a:r>
            <a:r>
              <a:rPr lang="ru-RU" sz="2000" dirty="0" smtClean="0">
                <a:solidFill>
                  <a:srgbClr val="000000"/>
                </a:solidFill>
                <a:latin typeface="Times New Roman"/>
                <a:ea typeface="Calibri"/>
              </a:rPr>
              <a:t>.</a:t>
            </a:r>
          </a:p>
          <a:p>
            <a:pPr indent="627063" algn="just">
              <a:lnSpc>
                <a:spcPct val="150000"/>
              </a:lnSpc>
            </a:pPr>
            <a:r>
              <a:rPr lang="ru-RU" sz="2000" dirty="0">
                <a:solidFill>
                  <a:srgbClr val="000000"/>
                </a:solidFill>
                <a:latin typeface="Times New Roman"/>
                <a:ea typeface="Calibri"/>
                <a:cs typeface="Times New Roman"/>
              </a:rPr>
              <a:t>Сотовой структура сети непосредственно связана с принципом повторного использования частот, согласно которому одни и те частоты могут повторяться в ячейках, удаленных друг от друга на определенное расстояние (рис.8.4). Группу сот, в пределах которой отсутствует повторное использование частотных полос, называют </a:t>
            </a:r>
            <a:r>
              <a:rPr lang="ru-RU" sz="2000" b="1" i="1" dirty="0">
                <a:solidFill>
                  <a:srgbClr val="000000"/>
                </a:solidFill>
                <a:latin typeface="Times New Roman"/>
                <a:ea typeface="Calibri"/>
                <a:cs typeface="Times New Roman"/>
              </a:rPr>
              <a:t>кластером </a:t>
            </a:r>
            <a:r>
              <a:rPr lang="ru-RU" sz="2000" i="1" dirty="0">
                <a:solidFill>
                  <a:srgbClr val="000000"/>
                </a:solidFill>
                <a:latin typeface="Times New Roman"/>
                <a:ea typeface="Calibri"/>
                <a:cs typeface="Times New Roman"/>
              </a:rPr>
              <a:t>(рис</a:t>
            </a:r>
            <a:r>
              <a:rPr lang="ru-RU" sz="2000" dirty="0">
                <a:solidFill>
                  <a:srgbClr val="000000"/>
                </a:solidFill>
                <a:latin typeface="Times New Roman"/>
                <a:ea typeface="Calibri"/>
                <a:cs typeface="Times New Roman"/>
              </a:rPr>
              <a:t>.8.5)</a:t>
            </a:r>
            <a:endParaRPr lang="ru-RU" sz="2000" dirty="0"/>
          </a:p>
        </p:txBody>
      </p:sp>
    </p:spTree>
    <p:extLst>
      <p:ext uri="{BB962C8B-B14F-4D97-AF65-F5344CB8AC3E}">
        <p14:creationId xmlns:p14="http://schemas.microsoft.com/office/powerpoint/2010/main" val="72860963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5843" y="476672"/>
            <a:ext cx="8208912" cy="6118855"/>
          </a:xfrm>
          <a:prstGeom prst="rect">
            <a:avLst/>
          </a:prstGeom>
        </p:spPr>
        <p:txBody>
          <a:bodyPr wrap="square">
            <a:spAutoFit/>
          </a:bodyPr>
          <a:lstStyle/>
          <a:p>
            <a:pPr indent="723900" algn="just">
              <a:lnSpc>
                <a:spcPct val="150000"/>
              </a:lnSpc>
            </a:pPr>
            <a:r>
              <a:rPr lang="ru-RU" sz="2400" dirty="0" smtClean="0">
                <a:solidFill>
                  <a:srgbClr val="000000"/>
                </a:solidFill>
                <a:latin typeface="Times New Roman"/>
                <a:ea typeface="Calibri"/>
                <a:cs typeface="Times New Roman"/>
              </a:rPr>
              <a:t>Сотовая </a:t>
            </a:r>
            <a:r>
              <a:rPr lang="ru-RU" sz="2400" dirty="0">
                <a:solidFill>
                  <a:srgbClr val="000000"/>
                </a:solidFill>
                <a:latin typeface="Times New Roman"/>
                <a:ea typeface="Calibri"/>
                <a:cs typeface="Times New Roman"/>
              </a:rPr>
              <a:t>топология позволяет многократно увеличить абонентскую емкость системы по сравнению с системами радиальной структуры и охватить большую зону обслуживания без ухудшение качества связи. Вместе с тем использование сотового принципа построения предполагает и ряд усложнений, касающихся определения текущего местоположения мобильного абонента и обеспечения непрерывности связи при перемещении его из одной соты в другою. Соответствующая процедура получила название эстафетной передачи (в английской транскрипции </a:t>
            </a:r>
            <a:r>
              <a:rPr lang="en-US" sz="2400" b="1" dirty="0">
                <a:solidFill>
                  <a:srgbClr val="000000"/>
                </a:solidFill>
                <a:latin typeface="Times New Roman"/>
                <a:ea typeface="Calibri"/>
                <a:cs typeface="Times New Roman"/>
              </a:rPr>
              <a:t>handoff</a:t>
            </a:r>
            <a:r>
              <a:rPr lang="ru-RU" sz="2400" b="1" dirty="0">
                <a:solidFill>
                  <a:srgbClr val="000000"/>
                </a:solidFill>
                <a:latin typeface="Times New Roman"/>
                <a:ea typeface="Calibri"/>
                <a:cs typeface="Times New Roman"/>
              </a:rPr>
              <a:t> </a:t>
            </a:r>
            <a:r>
              <a:rPr lang="ru-RU" sz="2400" dirty="0">
                <a:solidFill>
                  <a:srgbClr val="000000"/>
                </a:solidFill>
                <a:latin typeface="Times New Roman"/>
                <a:ea typeface="Calibri"/>
                <a:cs typeface="Times New Roman"/>
              </a:rPr>
              <a:t>или </a:t>
            </a:r>
            <a:r>
              <a:rPr lang="en-US" sz="2400" b="1" dirty="0">
                <a:solidFill>
                  <a:srgbClr val="000000"/>
                </a:solidFill>
                <a:latin typeface="Times New Roman"/>
                <a:ea typeface="Calibri"/>
                <a:cs typeface="Times New Roman"/>
              </a:rPr>
              <a:t>handover</a:t>
            </a:r>
            <a:r>
              <a:rPr lang="ru-RU" sz="2400" dirty="0">
                <a:solidFill>
                  <a:srgbClr val="000000"/>
                </a:solidFill>
                <a:latin typeface="Times New Roman"/>
                <a:ea typeface="Calibri"/>
                <a:cs typeface="Times New Roman"/>
              </a:rPr>
              <a:t>).</a:t>
            </a:r>
            <a:endParaRPr lang="ru-RU" sz="2400" dirty="0"/>
          </a:p>
        </p:txBody>
      </p:sp>
    </p:spTree>
    <p:extLst>
      <p:ext uri="{BB962C8B-B14F-4D97-AF65-F5344CB8AC3E}">
        <p14:creationId xmlns:p14="http://schemas.microsoft.com/office/powerpoint/2010/main" val="560681031"/>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3" y="188640"/>
            <a:ext cx="3288034"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57" y="3068961"/>
            <a:ext cx="4198304" cy="341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5091" y="0"/>
            <a:ext cx="3528391"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1" y="3068961"/>
            <a:ext cx="4608511" cy="341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965091" y="2376968"/>
            <a:ext cx="4178908" cy="584775"/>
          </a:xfrm>
          <a:prstGeom prst="rect">
            <a:avLst/>
          </a:prstGeom>
        </p:spPr>
        <p:txBody>
          <a:bodyPr wrap="square">
            <a:spAutoFit/>
          </a:bodyPr>
          <a:lstStyle/>
          <a:p>
            <a:r>
              <a:rPr lang="ru-RU" sz="1600" dirty="0" smtClean="0">
                <a:latin typeface="Times New Roman" panose="02020603050405020304" pitchFamily="18" charset="0"/>
                <a:cs typeface="Times New Roman" panose="02020603050405020304" pitchFamily="18" charset="0"/>
              </a:rPr>
              <a:t>Рис.4.4 </a:t>
            </a:r>
            <a:r>
              <a:rPr lang="ru-RU" sz="1600" dirty="0">
                <a:latin typeface="Times New Roman" panose="02020603050405020304" pitchFamily="18" charset="0"/>
                <a:cs typeface="Times New Roman" panose="02020603050405020304" pitchFamily="18" charset="0"/>
              </a:rPr>
              <a:t>. Сотовая сеть на основе принципа повторного использования частот</a:t>
            </a:r>
          </a:p>
        </p:txBody>
      </p:sp>
      <p:sp>
        <p:nvSpPr>
          <p:cNvPr id="3" name="Прямоугольник 2"/>
          <p:cNvSpPr/>
          <p:nvPr/>
        </p:nvSpPr>
        <p:spPr>
          <a:xfrm>
            <a:off x="514468" y="6488668"/>
            <a:ext cx="3656770" cy="369332"/>
          </a:xfrm>
          <a:prstGeom prst="rect">
            <a:avLst/>
          </a:prstGeom>
        </p:spPr>
        <p:txBody>
          <a:bodyPr wrap="none">
            <a:spAutoFit/>
          </a:bodyPr>
          <a:lstStyle/>
          <a:p>
            <a:r>
              <a:rPr lang="ru-RU" dirty="0"/>
              <a:t>Рис. </a:t>
            </a:r>
            <a:r>
              <a:rPr lang="ru-RU" dirty="0" smtClean="0"/>
              <a:t>4.5 3- </a:t>
            </a:r>
            <a:r>
              <a:rPr lang="ru-RU" dirty="0"/>
              <a:t>элементный кластер</a:t>
            </a:r>
          </a:p>
        </p:txBody>
      </p:sp>
      <p:sp>
        <p:nvSpPr>
          <p:cNvPr id="4" name="Прямоугольник 3"/>
          <p:cNvSpPr/>
          <p:nvPr/>
        </p:nvSpPr>
        <p:spPr>
          <a:xfrm>
            <a:off x="4965091" y="6447118"/>
            <a:ext cx="3364062" cy="410882"/>
          </a:xfrm>
          <a:prstGeom prst="rect">
            <a:avLst/>
          </a:prstGeom>
        </p:spPr>
        <p:txBody>
          <a:bodyPr wrap="none">
            <a:spAutoFit/>
          </a:bodyPr>
          <a:lstStyle/>
          <a:p>
            <a:pPr>
              <a:lnSpc>
                <a:spcPct val="115000"/>
              </a:lnSpc>
              <a:spcAft>
                <a:spcPts val="1000"/>
              </a:spcAft>
            </a:pPr>
            <a:r>
              <a:rPr lang="ru-RU" dirty="0" smtClean="0">
                <a:latin typeface="Times New Roman"/>
                <a:ea typeface="Calibri"/>
                <a:cs typeface="Times New Roman"/>
              </a:rPr>
              <a:t>Рис.4.6.   7- </a:t>
            </a:r>
            <a:r>
              <a:rPr lang="ru-RU" dirty="0">
                <a:latin typeface="Times New Roman"/>
                <a:ea typeface="Calibri"/>
                <a:cs typeface="Times New Roman"/>
              </a:rPr>
              <a:t>элементный кластер</a:t>
            </a:r>
            <a:endParaRPr lang="ru-RU" sz="1400" dirty="0">
              <a:ea typeface="Calibri"/>
              <a:cs typeface="Times New Roman"/>
            </a:endParaRPr>
          </a:p>
        </p:txBody>
      </p:sp>
    </p:spTree>
    <p:extLst>
      <p:ext uri="{BB962C8B-B14F-4D97-AF65-F5344CB8AC3E}">
        <p14:creationId xmlns:p14="http://schemas.microsoft.com/office/powerpoint/2010/main" val="3202029961"/>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0" y="0"/>
            <a:ext cx="9026778"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371814"/>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76672"/>
            <a:ext cx="8496944" cy="5632311"/>
          </a:xfrm>
          <a:prstGeom prst="rect">
            <a:avLst/>
          </a:prstGeom>
        </p:spPr>
        <p:txBody>
          <a:bodyPr wrap="square">
            <a:spAutoFit/>
          </a:bodyPr>
          <a:lstStyle/>
          <a:p>
            <a:pPr indent="449580" algn="just">
              <a:lnSpc>
                <a:spcPct val="150000"/>
              </a:lnSpc>
              <a:spcAft>
                <a:spcPts val="1000"/>
              </a:spcAft>
            </a:pPr>
            <a:r>
              <a:rPr lang="ru-RU" sz="2400" dirty="0">
                <a:latin typeface="Times New Roman"/>
                <a:ea typeface="Calibri"/>
                <a:cs typeface="Times New Roman"/>
              </a:rPr>
              <a:t>На </a:t>
            </a:r>
            <a:r>
              <a:rPr lang="ru-RU" sz="2400" dirty="0" smtClean="0">
                <a:latin typeface="Times New Roman"/>
                <a:ea typeface="Calibri"/>
                <a:cs typeface="Times New Roman"/>
              </a:rPr>
              <a:t>рис.4.5. </a:t>
            </a:r>
            <a:r>
              <a:rPr lang="ru-RU" sz="2400" dirty="0">
                <a:latin typeface="Times New Roman"/>
                <a:ea typeface="Calibri"/>
                <a:cs typeface="Times New Roman"/>
              </a:rPr>
              <a:t>приведена сотовая сеть с </a:t>
            </a:r>
            <a:r>
              <a:rPr lang="ru-RU" sz="2400" dirty="0" smtClean="0">
                <a:latin typeface="Times New Roman"/>
                <a:ea typeface="Calibri"/>
                <a:cs typeface="Times New Roman"/>
              </a:rPr>
              <a:t>3-элементным </a:t>
            </a:r>
            <a:r>
              <a:rPr lang="ru-RU" sz="2400" dirty="0">
                <a:latin typeface="Times New Roman"/>
                <a:ea typeface="Calibri"/>
                <a:cs typeface="Times New Roman"/>
              </a:rPr>
              <a:t>кластером, а на рис </a:t>
            </a:r>
            <a:r>
              <a:rPr lang="ru-RU" sz="2400" dirty="0" smtClean="0">
                <a:latin typeface="Times New Roman"/>
                <a:ea typeface="Calibri"/>
                <a:cs typeface="Times New Roman"/>
              </a:rPr>
              <a:t>4.6 – </a:t>
            </a:r>
            <a:r>
              <a:rPr lang="ru-RU" sz="2400" dirty="0">
                <a:latin typeface="Times New Roman"/>
                <a:ea typeface="Calibri"/>
                <a:cs typeface="Times New Roman"/>
              </a:rPr>
              <a:t>с 7-элементными кластером. 3-элементный кластер – это кластер минимально возможного размера. При 3-элементном кластере соты с одинаковыми полосами частот повторяются очень часто, что плохо в смысле </a:t>
            </a:r>
            <a:r>
              <a:rPr lang="ru-RU" sz="2400" dirty="0" err="1">
                <a:latin typeface="Times New Roman"/>
                <a:ea typeface="Calibri"/>
                <a:cs typeface="Times New Roman"/>
              </a:rPr>
              <a:t>соканальных</a:t>
            </a:r>
            <a:r>
              <a:rPr lang="ru-RU" sz="2400" dirty="0">
                <a:latin typeface="Times New Roman"/>
                <a:ea typeface="Calibri"/>
                <a:cs typeface="Times New Roman"/>
              </a:rPr>
              <a:t> помех (</a:t>
            </a:r>
            <a:r>
              <a:rPr lang="en-US" sz="2400" dirty="0">
                <a:latin typeface="Times New Roman"/>
                <a:ea typeface="Calibri"/>
                <a:cs typeface="Times New Roman"/>
              </a:rPr>
              <a:t>co</a:t>
            </a:r>
            <a:r>
              <a:rPr lang="ru-RU" sz="2400" dirty="0">
                <a:latin typeface="Times New Roman"/>
                <a:ea typeface="Calibri"/>
                <a:cs typeface="Times New Roman"/>
              </a:rPr>
              <a:t>-</a:t>
            </a:r>
            <a:r>
              <a:rPr lang="en-US" sz="2400" dirty="0">
                <a:latin typeface="Times New Roman"/>
                <a:ea typeface="Calibri"/>
                <a:cs typeface="Times New Roman"/>
              </a:rPr>
              <a:t>channel interference</a:t>
            </a:r>
            <a:r>
              <a:rPr lang="ru-RU" sz="2400" dirty="0">
                <a:latin typeface="Times New Roman"/>
                <a:ea typeface="Calibri"/>
                <a:cs typeface="Times New Roman"/>
              </a:rPr>
              <a:t>), то есть помех от радиостанций сотовой системы, работающих на тех же частотных радиоканалах, но в других сотах. В этом отношении более выгодны кластеры с большим числом элементов (</a:t>
            </a:r>
            <a:r>
              <a:rPr lang="ru-RU" sz="2400" dirty="0" smtClean="0">
                <a:latin typeface="Times New Roman"/>
                <a:ea typeface="Calibri"/>
                <a:cs typeface="Times New Roman"/>
              </a:rPr>
              <a:t>рис.4. 6 </a:t>
            </a:r>
            <a:r>
              <a:rPr lang="ru-RU" sz="2400" dirty="0">
                <a:latin typeface="Times New Roman"/>
                <a:ea typeface="Calibri"/>
                <a:cs typeface="Times New Roman"/>
              </a:rPr>
              <a:t>, </a:t>
            </a:r>
            <a:r>
              <a:rPr lang="ru-RU" sz="2400" dirty="0" smtClean="0">
                <a:latin typeface="Times New Roman"/>
                <a:ea typeface="Calibri"/>
                <a:cs typeface="Times New Roman"/>
              </a:rPr>
              <a:t>4.7)</a:t>
            </a:r>
            <a:endParaRPr lang="ru-RU" sz="2400" dirty="0">
              <a:ea typeface="Calibri"/>
              <a:cs typeface="Times New Roman"/>
            </a:endParaRPr>
          </a:p>
        </p:txBody>
      </p:sp>
    </p:spTree>
    <p:extLst>
      <p:ext uri="{BB962C8B-B14F-4D97-AF65-F5344CB8AC3E}">
        <p14:creationId xmlns:p14="http://schemas.microsoft.com/office/powerpoint/2010/main" val="1356693173"/>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9822" y="260648"/>
            <a:ext cx="8568952" cy="6555641"/>
          </a:xfrm>
          <a:prstGeom prst="rect">
            <a:avLst/>
          </a:prstGeom>
        </p:spPr>
        <p:txBody>
          <a:bodyPr wrap="square">
            <a:spAutoFit/>
          </a:bodyPr>
          <a:lstStyle/>
          <a:p>
            <a:pPr lvl="0" indent="355600" algn="just">
              <a:lnSpc>
                <a:spcPct val="150000"/>
              </a:lnSpc>
              <a:spcAft>
                <a:spcPts val="1000"/>
              </a:spcAft>
            </a:pPr>
            <a:r>
              <a:rPr lang="ru-RU" sz="2000" dirty="0">
                <a:solidFill>
                  <a:prstClr val="black"/>
                </a:solidFill>
                <a:latin typeface="Times New Roman" panose="02020603050405020304" pitchFamily="18" charset="0"/>
                <a:ea typeface="Calibri"/>
                <a:cs typeface="Times New Roman" panose="02020603050405020304" pitchFamily="18" charset="0"/>
              </a:rPr>
              <a:t>Для связи с мобильным телефоном передатчик базовой станции излучает мощность от пяти до десяти Вт. Все вы, наверное, обращали внимание на антенны передатчиков базовых станций. Их хорошо видно на вышках. В нашей стране мы встречали только два типа антенн: слабонаправленные с круговой диаграммой направленности (ДН) в горизонтальной плоскости (тип "</a:t>
            </a:r>
            <a:r>
              <a:rPr lang="ru-RU" sz="2000" dirty="0" err="1">
                <a:solidFill>
                  <a:prstClr val="black"/>
                </a:solidFill>
                <a:latin typeface="Times New Roman" panose="02020603050405020304" pitchFamily="18" charset="0"/>
                <a:ea typeface="Calibri"/>
                <a:cs typeface="Times New Roman" panose="02020603050405020304" pitchFamily="18" charset="0"/>
              </a:rPr>
              <a:t>Omni</a:t>
            </a:r>
            <a:r>
              <a:rPr lang="ru-RU" sz="2000" dirty="0">
                <a:solidFill>
                  <a:prstClr val="black"/>
                </a:solidFill>
                <a:latin typeface="Times New Roman" panose="02020603050405020304" pitchFamily="18" charset="0"/>
                <a:ea typeface="Calibri"/>
                <a:cs typeface="Times New Roman" panose="02020603050405020304" pitchFamily="18" charset="0"/>
              </a:rPr>
              <a:t>") , направленные (секторные) с углом раствора (шириной) основного лепестка ДН в горизонтальной плоскости обычно 60 или 120 градусов BSC (</a:t>
            </a:r>
            <a:r>
              <a:rPr lang="ru-RU" sz="2000" dirty="0" err="1">
                <a:solidFill>
                  <a:prstClr val="black"/>
                </a:solidFill>
                <a:latin typeface="Times New Roman" panose="02020603050405020304" pitchFamily="18" charset="0"/>
                <a:ea typeface="Calibri"/>
                <a:cs typeface="Times New Roman" panose="02020603050405020304" pitchFamily="18" charset="0"/>
              </a:rPr>
              <a:t>Base</a:t>
            </a:r>
            <a:r>
              <a:rPr lang="ru-RU" sz="2000" dirty="0">
                <a:solidFill>
                  <a:prstClr val="black"/>
                </a:solidFill>
                <a:latin typeface="Times New Roman" panose="02020603050405020304" pitchFamily="18" charset="0"/>
                <a:ea typeface="Calibri"/>
                <a:cs typeface="Times New Roman" panose="02020603050405020304" pitchFamily="18" charset="0"/>
              </a:rPr>
              <a:t> </a:t>
            </a:r>
            <a:r>
              <a:rPr lang="ru-RU" sz="2000" dirty="0" err="1">
                <a:solidFill>
                  <a:prstClr val="black"/>
                </a:solidFill>
                <a:latin typeface="Times New Roman" panose="02020603050405020304" pitchFamily="18" charset="0"/>
                <a:ea typeface="Calibri"/>
                <a:cs typeface="Times New Roman" panose="02020603050405020304" pitchFamily="18" charset="0"/>
              </a:rPr>
              <a:t>Station</a:t>
            </a:r>
            <a:r>
              <a:rPr lang="ru-RU" sz="2000" dirty="0">
                <a:solidFill>
                  <a:prstClr val="black"/>
                </a:solidFill>
                <a:latin typeface="Times New Roman" panose="02020603050405020304" pitchFamily="18" charset="0"/>
                <a:ea typeface="Calibri"/>
                <a:cs typeface="Times New Roman" panose="02020603050405020304" pitchFamily="18" charset="0"/>
              </a:rPr>
              <a:t> </a:t>
            </a:r>
            <a:r>
              <a:rPr lang="ru-RU" sz="2000" dirty="0" err="1">
                <a:solidFill>
                  <a:prstClr val="black"/>
                </a:solidFill>
                <a:latin typeface="Times New Roman" panose="02020603050405020304" pitchFamily="18" charset="0"/>
                <a:ea typeface="Calibri"/>
                <a:cs typeface="Times New Roman" panose="02020603050405020304" pitchFamily="18" charset="0"/>
              </a:rPr>
              <a:t>Controller</a:t>
            </a:r>
            <a:r>
              <a:rPr lang="ru-RU" sz="2000" dirty="0">
                <a:solidFill>
                  <a:prstClr val="black"/>
                </a:solidFill>
                <a:latin typeface="Times New Roman" panose="02020603050405020304" pitchFamily="18" charset="0"/>
                <a:ea typeface="Calibri"/>
                <a:cs typeface="Times New Roman" panose="02020603050405020304" pitchFamily="18" charset="0"/>
              </a:rPr>
              <a:t>) — контроллер базовых станций. Это мощный компьютер, обеспечивающий управление работой базовых станций (BTS) и осуществляющий контроль работоспособности всех блоков базовой станции (BTS), а также отвечающий за процедуру </a:t>
            </a:r>
            <a:r>
              <a:rPr lang="ru-RU" sz="2000" dirty="0" err="1">
                <a:solidFill>
                  <a:prstClr val="black"/>
                </a:solidFill>
                <a:latin typeface="Times New Roman" panose="02020603050405020304" pitchFamily="18" charset="0"/>
                <a:ea typeface="Calibri"/>
                <a:cs typeface="Times New Roman" panose="02020603050405020304" pitchFamily="18" charset="0"/>
              </a:rPr>
              <a:t>handover</a:t>
            </a:r>
            <a:r>
              <a:rPr lang="ru-RU" sz="2000" dirty="0">
                <a:solidFill>
                  <a:prstClr val="black"/>
                </a:solidFill>
                <a:latin typeface="Times New Roman" panose="02020603050405020304" pitchFamily="18" charset="0"/>
                <a:ea typeface="Calibri"/>
                <a:cs typeface="Times New Roman" panose="02020603050405020304" pitchFamily="18" charset="0"/>
              </a:rPr>
              <a:t> (передача обслуживания мобильной станции от одной базовой станции к другой в режиме разговора). Контроллер базовых станций управляет одновременно несколькими базовыми станциям (BTS). </a:t>
            </a:r>
            <a:endParaRPr lang="ru-RU"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12337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1520" y="260648"/>
            <a:ext cx="8496944" cy="6499408"/>
          </a:xfrm>
          <a:prstGeom prst="rect">
            <a:avLst/>
          </a:prstGeom>
        </p:spPr>
        <p:txBody>
          <a:bodyPr wrap="square">
            <a:spAutoFit/>
          </a:bodyPr>
          <a:lstStyle/>
          <a:p>
            <a:pPr indent="723900" algn="just">
              <a:lnSpc>
                <a:spcPct val="150000"/>
              </a:lnSpc>
              <a:spcAft>
                <a:spcPts val="1000"/>
              </a:spcAft>
            </a:pPr>
            <a:r>
              <a:rPr lang="ru-RU" sz="2000" dirty="0">
                <a:latin typeface="Times New Roman"/>
                <a:ea typeface="Calibri"/>
                <a:cs typeface="Times New Roman"/>
              </a:rPr>
              <a:t>Их количество определяется, главным образом, объемами потоков вызовов, то есть телефонной нагрузкой. Например, в густонаселенной территории может располагаться большое количество BTS, подключенных к нескольким BSC. Последним элементом первой подсистемы является TRAU (</a:t>
            </a:r>
            <a:r>
              <a:rPr lang="ru-RU" sz="2000" dirty="0" err="1">
                <a:latin typeface="Times New Roman"/>
                <a:ea typeface="Calibri"/>
                <a:cs typeface="Times New Roman"/>
              </a:rPr>
              <a:t>Transcoding</a:t>
            </a:r>
            <a:r>
              <a:rPr lang="ru-RU" sz="2000" dirty="0">
                <a:latin typeface="Times New Roman"/>
                <a:ea typeface="Calibri"/>
                <a:cs typeface="Times New Roman"/>
              </a:rPr>
              <a:t> </a:t>
            </a:r>
            <a:r>
              <a:rPr lang="ru-RU" sz="2000" dirty="0" err="1">
                <a:latin typeface="Times New Roman"/>
                <a:ea typeface="Calibri"/>
                <a:cs typeface="Times New Roman"/>
              </a:rPr>
              <a:t>Rate</a:t>
            </a:r>
            <a:r>
              <a:rPr lang="ru-RU" sz="2000" dirty="0">
                <a:latin typeface="Times New Roman"/>
                <a:ea typeface="Calibri"/>
                <a:cs typeface="Times New Roman"/>
              </a:rPr>
              <a:t> </a:t>
            </a:r>
            <a:r>
              <a:rPr lang="ru-RU" sz="2000" dirty="0" err="1">
                <a:latin typeface="Times New Roman"/>
                <a:ea typeface="Calibri"/>
                <a:cs typeface="Times New Roman"/>
              </a:rPr>
              <a:t>Adapter</a:t>
            </a:r>
            <a:r>
              <a:rPr lang="ru-RU" sz="2000" dirty="0">
                <a:latin typeface="Times New Roman"/>
                <a:ea typeface="Calibri"/>
                <a:cs typeface="Times New Roman"/>
              </a:rPr>
              <a:t> </a:t>
            </a:r>
            <a:r>
              <a:rPr lang="ru-RU" sz="2000" dirty="0" err="1">
                <a:latin typeface="Times New Roman"/>
                <a:ea typeface="Calibri"/>
                <a:cs typeface="Times New Roman"/>
              </a:rPr>
              <a:t>Unit</a:t>
            </a:r>
            <a:r>
              <a:rPr lang="ru-RU" sz="2000" dirty="0">
                <a:latin typeface="Times New Roman"/>
                <a:ea typeface="Calibri"/>
                <a:cs typeface="Times New Roman"/>
              </a:rPr>
              <a:t>) — транскодер. Он отвечает за преобразование скорости передачи данных между BSS и SSS. Скорость передачи информации в подсистеме базовых станций (BSS) равна 16 кбит/с, а в подсистеме коммутации – 64 кбит/с. Таким образом, основная задача транскодера преобразовывать скорость из 16 кбит/с в 64 кбит/с, и наоборот. Если проводить аналогии между сотовой сетью и человеческим организмом, то, безусловно, подсистема коммутации (SSS) служит телом</a:t>
            </a:r>
            <a:r>
              <a:rPr lang="ru-RU" sz="2000" dirty="0" smtClean="0">
                <a:latin typeface="Times New Roman"/>
                <a:ea typeface="Calibri"/>
                <a:cs typeface="Times New Roman"/>
              </a:rPr>
              <a:t>.. </a:t>
            </a:r>
            <a:r>
              <a:rPr lang="ru-RU" sz="2000" dirty="0">
                <a:latin typeface="Times New Roman"/>
                <a:ea typeface="Calibri"/>
                <a:cs typeface="Times New Roman"/>
              </a:rPr>
              <a:t>Существует ошибочное представление, что подсистема коммуникации должна находиться в середине зоны покрытия. Это так же верно, как то, что рабочая столовая должна быть в сердце завода. </a:t>
            </a:r>
            <a:endParaRPr lang="ru-RU" sz="2000" dirty="0">
              <a:ea typeface="Calibri"/>
              <a:cs typeface="Times New Roman"/>
            </a:endParaRPr>
          </a:p>
        </p:txBody>
      </p:sp>
    </p:spTree>
    <p:extLst>
      <p:ext uri="{BB962C8B-B14F-4D97-AF65-F5344CB8AC3E}">
        <p14:creationId xmlns:p14="http://schemas.microsoft.com/office/powerpoint/2010/main" val="35244690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8997" y="116632"/>
            <a:ext cx="8496944" cy="4755148"/>
          </a:xfrm>
          <a:prstGeom prst="rect">
            <a:avLst/>
          </a:prstGeom>
        </p:spPr>
        <p:txBody>
          <a:bodyPr wrap="square">
            <a:spAutoFit/>
          </a:bodyPr>
          <a:lstStyle/>
          <a:p>
            <a:pPr marL="12700" marR="12700" indent="457200" algn="just">
              <a:lnSpc>
                <a:spcPct val="150000"/>
              </a:lnSpc>
              <a:spcBef>
                <a:spcPts val="1800"/>
              </a:spcBef>
              <a:spcAft>
                <a:spcPts val="0"/>
              </a:spcAft>
            </a:pPr>
            <a:r>
              <a:rPr lang="ru-RU" dirty="0">
                <a:latin typeface="Times New Roman" pitchFamily="18" charset="0"/>
                <a:ea typeface="Times New Roman"/>
                <a:cs typeface="Times New Roman" pitchFamily="18" charset="0"/>
              </a:rPr>
              <a:t>Поскольку РРЛ является, как правило, многоканальной радиолинией, то и несущие частоты выбирают в диапазон УКВ, также и в системах связи через ИСЗ</a:t>
            </a:r>
            <a:r>
              <a:rPr lang="ru-RU" dirty="0" smtClean="0">
                <a:latin typeface="Times New Roman" pitchFamily="18" charset="0"/>
                <a:ea typeface="Times New Roman"/>
                <a:cs typeface="Times New Roman" pitchFamily="18" charset="0"/>
              </a:rPr>
              <a:t>.</a:t>
            </a:r>
            <a:endParaRPr lang="en-US" dirty="0" smtClean="0">
              <a:latin typeface="Times New Roman" pitchFamily="18" charset="0"/>
              <a:ea typeface="Times New Roman"/>
              <a:cs typeface="Times New Roman" pitchFamily="18" charset="0"/>
            </a:endParaRPr>
          </a:p>
          <a:p>
            <a:pPr marL="12700" marR="12700" indent="457200" algn="just">
              <a:spcBef>
                <a:spcPts val="1800"/>
              </a:spcBef>
              <a:spcAft>
                <a:spcPts val="0"/>
              </a:spcAft>
            </a:pPr>
            <a:endParaRPr lang="ru-RU" dirty="0">
              <a:latin typeface="Times New Roman" pitchFamily="18" charset="0"/>
              <a:ea typeface="Times New Roman"/>
              <a:cs typeface="Times New Roman" pitchFamily="18" charset="0"/>
            </a:endParaRPr>
          </a:p>
          <a:p>
            <a:pPr lvl="0" algn="just">
              <a:lnSpc>
                <a:spcPct val="150000"/>
              </a:lnSpc>
              <a:spcAft>
                <a:spcPts val="0"/>
              </a:spcAft>
              <a:buClr>
                <a:srgbClr val="000000"/>
              </a:buClr>
              <a:buSzPts val="1300"/>
              <a:tabLst>
                <a:tab pos="304800" algn="l"/>
              </a:tabLst>
            </a:pPr>
            <a:r>
              <a:rPr lang="en-US" b="1" dirty="0" smtClean="0">
                <a:solidFill>
                  <a:srgbClr val="000000"/>
                </a:solidFill>
                <a:latin typeface="Times New Roman" pitchFamily="18" charset="0"/>
                <a:ea typeface="Times New Roman"/>
                <a:cs typeface="Times New Roman" pitchFamily="18" charset="0"/>
              </a:rPr>
              <a:t>                                       2.3</a:t>
            </a:r>
            <a:r>
              <a:rPr lang="ru-RU" b="1" dirty="0" smtClean="0">
                <a:solidFill>
                  <a:srgbClr val="000000"/>
                </a:solidFill>
                <a:latin typeface="Times New Roman" pitchFamily="18" charset="0"/>
                <a:ea typeface="Times New Roman"/>
                <a:cs typeface="Times New Roman" pitchFamily="18" charset="0"/>
              </a:rPr>
              <a:t> Общие </a:t>
            </a:r>
            <a:r>
              <a:rPr lang="ru-RU" b="1" dirty="0">
                <a:solidFill>
                  <a:srgbClr val="000000"/>
                </a:solidFill>
                <a:latin typeface="Times New Roman" pitchFamily="18" charset="0"/>
                <a:ea typeface="Times New Roman"/>
                <a:cs typeface="Times New Roman" pitchFamily="18" charset="0"/>
              </a:rPr>
              <a:t>принципы построения РРЛ</a:t>
            </a:r>
            <a:endParaRPr lang="ru-RU" dirty="0">
              <a:solidFill>
                <a:srgbClr val="000000"/>
              </a:solidFill>
              <a:latin typeface="Times New Roman" pitchFamily="18" charset="0"/>
              <a:ea typeface="Times New Roman"/>
              <a:cs typeface="Times New Roman" pitchFamily="18" charset="0"/>
            </a:endParaRPr>
          </a:p>
          <a:p>
            <a:pPr indent="804863" algn="just">
              <a:lnSpc>
                <a:spcPct val="150000"/>
              </a:lnSpc>
            </a:pPr>
            <a:r>
              <a:rPr lang="ru-RU" b="1" dirty="0">
                <a:solidFill>
                  <a:srgbClr val="000000"/>
                </a:solidFill>
                <a:latin typeface="Times New Roman" pitchFamily="18" charset="0"/>
                <a:ea typeface="Courier New"/>
                <a:cs typeface="Times New Roman" pitchFamily="18" charset="0"/>
              </a:rPr>
              <a:t>Радиорелейная связь,</a:t>
            </a:r>
            <a:r>
              <a:rPr lang="ru-RU" dirty="0">
                <a:solidFill>
                  <a:srgbClr val="000000"/>
                </a:solidFill>
                <a:latin typeface="Times New Roman" pitchFamily="18" charset="0"/>
                <a:ea typeface="Courier New"/>
                <a:cs typeface="Times New Roman" pitchFamily="18" charset="0"/>
              </a:rPr>
              <a:t> это радиосвязь по линии, образованной цепочкой приемопередающих (ретрансляторов) радиостанций отстоящих друг от </a:t>
            </a:r>
            <a:r>
              <a:rPr lang="ru-RU" dirty="0" err="1">
                <a:solidFill>
                  <a:srgbClr val="000000"/>
                </a:solidFill>
                <a:latin typeface="Times New Roman" pitchFamily="18" charset="0"/>
                <a:ea typeface="Courier New"/>
                <a:cs typeface="Times New Roman" pitchFamily="18" charset="0"/>
              </a:rPr>
              <a:t>другав</a:t>
            </a:r>
            <a:r>
              <a:rPr lang="ru-RU" dirty="0">
                <a:solidFill>
                  <a:srgbClr val="000000"/>
                </a:solidFill>
                <a:latin typeface="Times New Roman" pitchFamily="18" charset="0"/>
                <a:ea typeface="Courier New"/>
                <a:cs typeface="Times New Roman" pitchFamily="18" charset="0"/>
              </a:rPr>
              <a:t> пределах прямой видимости. Осуществляется обычно на деци- и сантиметровых волнах». Дальность прямой видимости зависит от высоты приемопередающих антенн двух РРС и может быть вычислена по простой </a:t>
            </a:r>
            <a:r>
              <a:rPr lang="ru-RU" dirty="0" smtClean="0">
                <a:solidFill>
                  <a:srgbClr val="000000"/>
                </a:solidFill>
                <a:latin typeface="Times New Roman" pitchFamily="18" charset="0"/>
                <a:ea typeface="Courier New"/>
                <a:cs typeface="Times New Roman" pitchFamily="18" charset="0"/>
              </a:rPr>
              <a:t>формуле</a:t>
            </a:r>
            <a:endParaRPr lang="en-US" dirty="0" smtClean="0">
              <a:solidFill>
                <a:srgbClr val="000000"/>
              </a:solidFill>
              <a:latin typeface="Times New Roman" pitchFamily="18" charset="0"/>
              <a:ea typeface="Courier New"/>
              <a:cs typeface="Times New Roman" pitchFamily="18" charset="0"/>
            </a:endParaRPr>
          </a:p>
          <a:p>
            <a:pPr indent="804863" algn="just">
              <a:lnSpc>
                <a:spcPct val="150000"/>
              </a:lnSpc>
            </a:pPr>
            <a:endParaRPr lang="en-US" dirty="0">
              <a:solidFill>
                <a:srgbClr val="000000"/>
              </a:solidFill>
              <a:latin typeface="Times New Roman" pitchFamily="18" charset="0"/>
              <a:cs typeface="Times New Roman" pitchFamily="18" charset="0"/>
            </a:endParaRPr>
          </a:p>
          <a:p>
            <a:pPr indent="804863" algn="just">
              <a:lnSpc>
                <a:spcPct val="150000"/>
              </a:lnSpc>
            </a:pPr>
            <a:endParaRPr lang="en-US" dirty="0" smtClean="0">
              <a:solidFill>
                <a:srgbClr val="000000"/>
              </a:solidFill>
              <a:latin typeface="Times New Roman" pitchFamily="18" charset="0"/>
              <a:cs typeface="Times New Roman" pitchFamily="18" charset="0"/>
            </a:endParaRPr>
          </a:p>
        </p:txBody>
      </p:sp>
      <p:pic>
        <p:nvPicPr>
          <p:cNvPr id="6" name="Рисунок 5" descr="image6"/>
          <p:cNvPicPr/>
          <p:nvPr/>
        </p:nvPicPr>
        <p:blipFill>
          <a:blip r:embed="rId2">
            <a:extLst>
              <a:ext uri="{28A0092B-C50C-407E-A947-70E740481C1C}">
                <a14:useLocalDpi xmlns:a14="http://schemas.microsoft.com/office/drawing/2010/main" val="0"/>
              </a:ext>
            </a:extLst>
          </a:blip>
          <a:srcRect/>
          <a:stretch>
            <a:fillRect/>
          </a:stretch>
        </p:blipFill>
        <p:spPr bwMode="auto">
          <a:xfrm>
            <a:off x="2736506" y="4268152"/>
            <a:ext cx="2636031" cy="546020"/>
          </a:xfrm>
          <a:prstGeom prst="rect">
            <a:avLst/>
          </a:prstGeom>
          <a:noFill/>
          <a:ln>
            <a:noFill/>
          </a:ln>
        </p:spPr>
      </p:pic>
      <p:sp>
        <p:nvSpPr>
          <p:cNvPr id="5" name="Прямоугольник 4"/>
          <p:cNvSpPr/>
          <p:nvPr/>
        </p:nvSpPr>
        <p:spPr>
          <a:xfrm>
            <a:off x="236894" y="5157192"/>
            <a:ext cx="8703483" cy="1477328"/>
          </a:xfrm>
          <a:prstGeom prst="rect">
            <a:avLst/>
          </a:prstGeom>
        </p:spPr>
        <p:txBody>
          <a:bodyPr wrap="square">
            <a:spAutoFit/>
          </a:bodyPr>
          <a:lstStyle/>
          <a:p>
            <a:pPr marL="12700" indent="-342900" algn="just">
              <a:spcBef>
                <a:spcPts val="1800"/>
              </a:spcBef>
              <a:spcAft>
                <a:spcPts val="0"/>
              </a:spcAft>
            </a:pPr>
            <a:r>
              <a:rPr lang="ru-RU" sz="2000" dirty="0">
                <a:latin typeface="Times New Roman Tj"/>
                <a:ea typeface="Times New Roman"/>
              </a:rPr>
              <a:t>где </a:t>
            </a:r>
            <a:r>
              <a:rPr lang="en-US" sz="2000" i="1" dirty="0">
                <a:solidFill>
                  <a:srgbClr val="000000"/>
                </a:solidFill>
                <a:latin typeface="Times New Roman Tj"/>
                <a:ea typeface="Times New Roman"/>
                <a:cs typeface="Times New Roman"/>
              </a:rPr>
              <a:t>L</a:t>
            </a:r>
            <a:r>
              <a:rPr lang="en-US" sz="2000" i="1" baseline="-25000" dirty="0">
                <a:solidFill>
                  <a:srgbClr val="000000"/>
                </a:solidFill>
                <a:latin typeface="Times New Roman Tj"/>
                <a:ea typeface="Times New Roman"/>
                <a:cs typeface="Times New Roman"/>
              </a:rPr>
              <a:t>0</a:t>
            </a:r>
            <a:r>
              <a:rPr lang="ru-RU" sz="2000" dirty="0">
                <a:latin typeface="Times New Roman Tj"/>
                <a:ea typeface="Times New Roman"/>
              </a:rPr>
              <a:t> - дальность прямой видимости;</a:t>
            </a:r>
            <a:endParaRPr lang="ru-RU" sz="2000" dirty="0">
              <a:latin typeface="Times New Roman"/>
              <a:ea typeface="Times New Roman"/>
            </a:endParaRPr>
          </a:p>
          <a:p>
            <a:pPr marL="12700" indent="-342900" algn="ctr">
              <a:spcBef>
                <a:spcPts val="1800"/>
              </a:spcBef>
              <a:spcAft>
                <a:spcPts val="0"/>
              </a:spcAft>
            </a:pPr>
            <a:r>
              <a:rPr lang="en-US" sz="2000" i="1" dirty="0">
                <a:solidFill>
                  <a:srgbClr val="000000"/>
                </a:solidFill>
                <a:latin typeface="Times New Roman Tj"/>
                <a:ea typeface="Times New Roman"/>
                <a:cs typeface="Times New Roman"/>
              </a:rPr>
              <a:t>R</a:t>
            </a:r>
            <a:r>
              <a:rPr lang="en-US" sz="2000" i="1" baseline="-25000" dirty="0">
                <a:solidFill>
                  <a:srgbClr val="000000"/>
                </a:solidFill>
                <a:latin typeface="Times New Roman Tj"/>
                <a:ea typeface="Times New Roman"/>
                <a:cs typeface="Times New Roman"/>
              </a:rPr>
              <a:t>0</a:t>
            </a:r>
            <a:r>
              <a:rPr lang="ru-RU" sz="2000" dirty="0">
                <a:latin typeface="Times New Roman Tj"/>
                <a:ea typeface="Times New Roman"/>
              </a:rPr>
              <a:t> - радиус Земли;</a:t>
            </a:r>
            <a:endParaRPr lang="ru-RU" sz="2000" dirty="0">
              <a:latin typeface="Times New Roman"/>
              <a:ea typeface="Times New Roman"/>
            </a:endParaRPr>
          </a:p>
          <a:p>
            <a:pPr marL="12700" indent="-342900" algn="just">
              <a:spcBef>
                <a:spcPts val="1800"/>
              </a:spcBef>
              <a:spcAft>
                <a:spcPts val="0"/>
              </a:spcAft>
            </a:pPr>
            <a:r>
              <a:rPr lang="en-US" sz="2000" i="1" dirty="0">
                <a:solidFill>
                  <a:srgbClr val="000000"/>
                </a:solidFill>
                <a:latin typeface="Times New Roman Tj"/>
                <a:ea typeface="Times New Roman"/>
                <a:cs typeface="Times New Roman"/>
              </a:rPr>
              <a:t>h</a:t>
            </a:r>
            <a:r>
              <a:rPr lang="en-US" sz="2000" i="1" baseline="-25000" dirty="0">
                <a:solidFill>
                  <a:srgbClr val="000000"/>
                </a:solidFill>
                <a:latin typeface="Times New Roman Tj"/>
                <a:ea typeface="Times New Roman"/>
                <a:cs typeface="Times New Roman"/>
              </a:rPr>
              <a:t>1</a:t>
            </a:r>
            <a:r>
              <a:rPr lang="ru-RU" sz="2000" dirty="0">
                <a:latin typeface="Times New Roman Tj"/>
                <a:ea typeface="Times New Roman"/>
              </a:rPr>
              <a:t> и </a:t>
            </a:r>
            <a:r>
              <a:rPr lang="en-US" sz="2000" i="1" dirty="0">
                <a:solidFill>
                  <a:srgbClr val="000000"/>
                </a:solidFill>
                <a:latin typeface="Times New Roman Tj"/>
                <a:ea typeface="Times New Roman"/>
                <a:cs typeface="Times New Roman"/>
              </a:rPr>
              <a:t>h</a:t>
            </a:r>
            <a:r>
              <a:rPr lang="ru-RU" sz="2000" baseline="-25000" dirty="0">
                <a:latin typeface="Times New Roman Tj"/>
                <a:ea typeface="Times New Roman"/>
              </a:rPr>
              <a:t>2</a:t>
            </a:r>
            <a:r>
              <a:rPr lang="ru-RU" sz="2000" dirty="0">
                <a:latin typeface="Times New Roman Tj"/>
                <a:ea typeface="Times New Roman"/>
              </a:rPr>
              <a:t> - высоты приемопередающих антенн радиостанций</a:t>
            </a:r>
            <a:r>
              <a:rPr lang="ru-RU" sz="2000" dirty="0" smtClean="0">
                <a:latin typeface="Times New Roman Tj"/>
                <a:ea typeface="Times New Roman"/>
              </a:rPr>
              <a:t>.</a:t>
            </a:r>
            <a:endParaRPr lang="ru-RU" sz="2000" dirty="0">
              <a:latin typeface="Times New Roman"/>
              <a:ea typeface="Times New Roman"/>
            </a:endParaRPr>
          </a:p>
        </p:txBody>
      </p:sp>
    </p:spTree>
    <p:extLst>
      <p:ext uri="{BB962C8B-B14F-4D97-AF65-F5344CB8AC3E}">
        <p14:creationId xmlns:p14="http://schemas.microsoft.com/office/powerpoint/2010/main" val="90432979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0"/>
            <a:ext cx="5292080"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1063" y="1124744"/>
            <a:ext cx="3577839" cy="359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755576" y="6093296"/>
            <a:ext cx="3783600" cy="446276"/>
          </a:xfrm>
          <a:prstGeom prst="rect">
            <a:avLst/>
          </a:prstGeom>
        </p:spPr>
        <p:txBody>
          <a:bodyPr wrap="none">
            <a:spAutoFit/>
          </a:bodyPr>
          <a:lstStyle/>
          <a:p>
            <a:pPr>
              <a:lnSpc>
                <a:spcPct val="115000"/>
              </a:lnSpc>
              <a:spcAft>
                <a:spcPts val="1000"/>
              </a:spcAft>
            </a:pPr>
            <a:r>
              <a:rPr lang="ru-RU" sz="2000" dirty="0">
                <a:latin typeface="Times New Roman"/>
                <a:ea typeface="Calibri"/>
                <a:cs typeface="Times New Roman"/>
              </a:rPr>
              <a:t>Рис. </a:t>
            </a:r>
            <a:r>
              <a:rPr lang="ru-RU" sz="2000" dirty="0" smtClean="0">
                <a:latin typeface="Times New Roman"/>
                <a:ea typeface="Calibri"/>
                <a:cs typeface="Times New Roman"/>
              </a:rPr>
              <a:t>4.7 </a:t>
            </a:r>
            <a:r>
              <a:rPr lang="ru-RU" sz="2000" dirty="0">
                <a:latin typeface="Times New Roman"/>
                <a:ea typeface="Calibri"/>
                <a:cs typeface="Times New Roman"/>
              </a:rPr>
              <a:t>. </a:t>
            </a:r>
            <a:r>
              <a:rPr lang="ru-RU" sz="2000" dirty="0" smtClean="0">
                <a:latin typeface="Times New Roman"/>
                <a:ea typeface="Calibri"/>
                <a:cs typeface="Times New Roman"/>
              </a:rPr>
              <a:t>9 - </a:t>
            </a:r>
            <a:r>
              <a:rPr lang="ru-RU" sz="2000" dirty="0">
                <a:latin typeface="Times New Roman"/>
                <a:ea typeface="Calibri"/>
                <a:cs typeface="Times New Roman"/>
              </a:rPr>
              <a:t>элементный кластер</a:t>
            </a:r>
            <a:endParaRPr lang="ru-RU" sz="2000" dirty="0">
              <a:ea typeface="Calibri"/>
              <a:cs typeface="Times New Roman"/>
            </a:endParaRPr>
          </a:p>
        </p:txBody>
      </p:sp>
      <p:sp>
        <p:nvSpPr>
          <p:cNvPr id="3" name="Прямоугольник 2"/>
          <p:cNvSpPr/>
          <p:nvPr/>
        </p:nvSpPr>
        <p:spPr>
          <a:xfrm>
            <a:off x="4716016" y="5144706"/>
            <a:ext cx="4224649" cy="1685077"/>
          </a:xfrm>
          <a:prstGeom prst="rect">
            <a:avLst/>
          </a:prstGeom>
        </p:spPr>
        <p:txBody>
          <a:bodyPr wrap="square">
            <a:spAutoFit/>
          </a:bodyPr>
          <a:lstStyle/>
          <a:p>
            <a:pPr algn="just">
              <a:lnSpc>
                <a:spcPct val="115000"/>
              </a:lnSpc>
              <a:spcAft>
                <a:spcPts val="1000"/>
              </a:spcAft>
            </a:pPr>
            <a:r>
              <a:rPr lang="ru-RU" dirty="0">
                <a:latin typeface="Times New Roman"/>
                <a:ea typeface="Calibri"/>
                <a:cs typeface="Times New Roman"/>
              </a:rPr>
              <a:t>Рис. </a:t>
            </a:r>
            <a:r>
              <a:rPr lang="ru-RU" dirty="0" smtClean="0">
                <a:latin typeface="Times New Roman"/>
                <a:ea typeface="Calibri"/>
                <a:cs typeface="Times New Roman"/>
              </a:rPr>
              <a:t>4.8. </a:t>
            </a:r>
            <a:r>
              <a:rPr lang="ru-RU" dirty="0">
                <a:latin typeface="Times New Roman"/>
                <a:ea typeface="Calibri"/>
                <a:cs typeface="Times New Roman"/>
              </a:rPr>
              <a:t>3-секторная </a:t>
            </a:r>
            <a:r>
              <a:rPr lang="en-US" dirty="0">
                <a:latin typeface="Times New Roman"/>
                <a:ea typeface="Calibri"/>
                <a:cs typeface="Times New Roman"/>
              </a:rPr>
              <a:t>BTS</a:t>
            </a:r>
            <a:r>
              <a:rPr lang="ru-RU" dirty="0">
                <a:latin typeface="Times New Roman"/>
                <a:ea typeface="Calibri"/>
                <a:cs typeface="Times New Roman"/>
              </a:rPr>
              <a:t>: </a:t>
            </a:r>
            <a:r>
              <a:rPr lang="en-US" dirty="0">
                <a:latin typeface="Times New Roman"/>
                <a:ea typeface="Calibri"/>
                <a:cs typeface="Times New Roman"/>
              </a:rPr>
              <a:t>S</a:t>
            </a:r>
            <a:r>
              <a:rPr lang="ru-RU" dirty="0">
                <a:latin typeface="Times New Roman"/>
                <a:ea typeface="Calibri"/>
                <a:cs typeface="Times New Roman"/>
              </a:rPr>
              <a:t>1 </a:t>
            </a:r>
            <a:r>
              <a:rPr lang="en-US" dirty="0">
                <a:latin typeface="Times New Roman"/>
                <a:ea typeface="Calibri"/>
                <a:cs typeface="Times New Roman"/>
              </a:rPr>
              <a:t>S</a:t>
            </a:r>
            <a:r>
              <a:rPr lang="ru-RU" dirty="0">
                <a:latin typeface="Times New Roman"/>
                <a:ea typeface="Calibri"/>
                <a:cs typeface="Times New Roman"/>
              </a:rPr>
              <a:t>2 </a:t>
            </a:r>
            <a:r>
              <a:rPr lang="en-US" dirty="0">
                <a:latin typeface="Times New Roman"/>
                <a:ea typeface="Calibri"/>
                <a:cs typeface="Times New Roman"/>
              </a:rPr>
              <a:t>S</a:t>
            </a:r>
            <a:r>
              <a:rPr lang="ru-RU" dirty="0">
                <a:latin typeface="Times New Roman"/>
                <a:ea typeface="Calibri"/>
                <a:cs typeface="Times New Roman"/>
              </a:rPr>
              <a:t>3 – 1,2 и 3 секторы данной соты; </a:t>
            </a:r>
            <a:r>
              <a:rPr lang="en-US" dirty="0">
                <a:latin typeface="Times New Roman"/>
                <a:ea typeface="Calibri"/>
                <a:cs typeface="Times New Roman"/>
              </a:rPr>
              <a:t>A</a:t>
            </a:r>
            <a:r>
              <a:rPr lang="ru-RU" dirty="0">
                <a:latin typeface="Times New Roman"/>
                <a:ea typeface="Calibri"/>
                <a:cs typeface="Times New Roman"/>
              </a:rPr>
              <a:t>1, </a:t>
            </a:r>
            <a:r>
              <a:rPr lang="en-US" dirty="0">
                <a:latin typeface="Times New Roman"/>
                <a:ea typeface="Calibri"/>
                <a:cs typeface="Times New Roman"/>
              </a:rPr>
              <a:t>A</a:t>
            </a:r>
            <a:r>
              <a:rPr lang="ru-RU" dirty="0">
                <a:latin typeface="Times New Roman"/>
                <a:ea typeface="Calibri"/>
                <a:cs typeface="Times New Roman"/>
              </a:rPr>
              <a:t>2, </a:t>
            </a:r>
            <a:r>
              <a:rPr lang="en-US" dirty="0">
                <a:latin typeface="Times New Roman"/>
                <a:ea typeface="Calibri"/>
                <a:cs typeface="Times New Roman"/>
              </a:rPr>
              <a:t>A</a:t>
            </a:r>
            <a:r>
              <a:rPr lang="ru-RU" dirty="0">
                <a:latin typeface="Times New Roman"/>
                <a:ea typeface="Calibri"/>
                <a:cs typeface="Times New Roman"/>
              </a:rPr>
              <a:t>3 –направленные антенны </a:t>
            </a:r>
            <a:r>
              <a:rPr lang="en-US" dirty="0">
                <a:latin typeface="Times New Roman"/>
                <a:ea typeface="Calibri"/>
                <a:cs typeface="Times New Roman"/>
              </a:rPr>
              <a:t>BTS</a:t>
            </a:r>
            <a:r>
              <a:rPr lang="ru-RU" dirty="0">
                <a:latin typeface="Times New Roman"/>
                <a:ea typeface="Calibri"/>
                <a:cs typeface="Times New Roman"/>
              </a:rPr>
              <a:t>; </a:t>
            </a:r>
            <a:r>
              <a:rPr lang="en-US" dirty="0">
                <a:latin typeface="Times New Roman"/>
                <a:ea typeface="Calibri"/>
                <a:cs typeface="Times New Roman"/>
              </a:rPr>
              <a:t>VD</a:t>
            </a:r>
            <a:r>
              <a:rPr lang="ru-RU" dirty="0">
                <a:latin typeface="Times New Roman"/>
                <a:ea typeface="Calibri"/>
                <a:cs typeface="Times New Roman"/>
              </a:rPr>
              <a:t>1, </a:t>
            </a:r>
            <a:r>
              <a:rPr lang="en-US" dirty="0">
                <a:latin typeface="Times New Roman"/>
                <a:ea typeface="Calibri"/>
                <a:cs typeface="Times New Roman"/>
              </a:rPr>
              <a:t>VD</a:t>
            </a:r>
            <a:r>
              <a:rPr lang="ru-RU" dirty="0">
                <a:latin typeface="Times New Roman"/>
                <a:ea typeface="Calibri"/>
                <a:cs typeface="Times New Roman"/>
              </a:rPr>
              <a:t>2, </a:t>
            </a:r>
            <a:r>
              <a:rPr lang="en-US" dirty="0">
                <a:latin typeface="Times New Roman"/>
                <a:ea typeface="Calibri"/>
                <a:cs typeface="Times New Roman"/>
              </a:rPr>
              <a:t>VD</a:t>
            </a:r>
            <a:r>
              <a:rPr lang="ru-RU" dirty="0">
                <a:latin typeface="Times New Roman"/>
                <a:ea typeface="Calibri"/>
                <a:cs typeface="Times New Roman"/>
              </a:rPr>
              <a:t>3 – диаграммы направленности антенн </a:t>
            </a:r>
            <a:r>
              <a:rPr lang="en-US" dirty="0">
                <a:latin typeface="Times New Roman"/>
                <a:ea typeface="Calibri"/>
                <a:cs typeface="Times New Roman"/>
              </a:rPr>
              <a:t>BTS</a:t>
            </a:r>
            <a:endParaRPr lang="ru-RU" sz="1400" dirty="0">
              <a:ea typeface="Calibri"/>
              <a:cs typeface="Times New Roman"/>
            </a:endParaRPr>
          </a:p>
        </p:txBody>
      </p:sp>
    </p:spTree>
    <p:extLst>
      <p:ext uri="{BB962C8B-B14F-4D97-AF65-F5344CB8AC3E}">
        <p14:creationId xmlns:p14="http://schemas.microsoft.com/office/powerpoint/2010/main" val="2042125396"/>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32656"/>
            <a:ext cx="7776864"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483768" y="6260699"/>
            <a:ext cx="3364062" cy="410882"/>
          </a:xfrm>
          <a:prstGeom prst="rect">
            <a:avLst/>
          </a:prstGeom>
        </p:spPr>
        <p:txBody>
          <a:bodyPr wrap="none">
            <a:spAutoFit/>
          </a:bodyPr>
          <a:lstStyle/>
          <a:p>
            <a:pPr>
              <a:lnSpc>
                <a:spcPct val="115000"/>
              </a:lnSpc>
              <a:spcAft>
                <a:spcPts val="1000"/>
              </a:spcAft>
            </a:pPr>
            <a:r>
              <a:rPr lang="ru-RU" dirty="0" smtClean="0">
                <a:latin typeface="Times New Roman"/>
                <a:ea typeface="Calibri"/>
                <a:cs typeface="Times New Roman"/>
              </a:rPr>
              <a:t>Рис.4.9. 12- </a:t>
            </a:r>
            <a:r>
              <a:rPr lang="ru-RU" dirty="0">
                <a:latin typeface="Times New Roman"/>
                <a:ea typeface="Calibri"/>
                <a:cs typeface="Times New Roman"/>
              </a:rPr>
              <a:t>элементный кластер</a:t>
            </a:r>
            <a:endParaRPr lang="ru-RU" sz="1400" dirty="0">
              <a:ea typeface="Calibri"/>
              <a:cs typeface="Times New Roman"/>
            </a:endParaRPr>
          </a:p>
        </p:txBody>
      </p:sp>
    </p:spTree>
    <p:extLst>
      <p:ext uri="{BB962C8B-B14F-4D97-AF65-F5344CB8AC3E}">
        <p14:creationId xmlns:p14="http://schemas.microsoft.com/office/powerpoint/2010/main" val="3462746128"/>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94" y="0"/>
            <a:ext cx="911510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512855"/>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8212" y="35181"/>
            <a:ext cx="8928992" cy="6377836"/>
          </a:xfrm>
          <a:prstGeom prst="rect">
            <a:avLst/>
          </a:prstGeom>
        </p:spPr>
        <p:txBody>
          <a:bodyPr wrap="square">
            <a:spAutoFit/>
          </a:bodyPr>
          <a:lstStyle/>
          <a:p>
            <a:pPr indent="342900" algn="just">
              <a:lnSpc>
                <a:spcPct val="150000"/>
              </a:lnSpc>
              <a:spcAft>
                <a:spcPts val="1000"/>
              </a:spcAft>
            </a:pPr>
            <a:r>
              <a:rPr lang="ru-RU" dirty="0">
                <a:latin typeface="Times New Roman" panose="02020603050405020304" pitchFamily="18" charset="0"/>
                <a:ea typeface="Times New Roman"/>
                <a:cs typeface="Times New Roman" panose="02020603050405020304" pitchFamily="18" charset="0"/>
              </a:rPr>
              <a:t>Для радиодоступа в GSM-900 выделены две полосы частот:</a:t>
            </a:r>
          </a:p>
          <a:p>
            <a:pPr algn="just">
              <a:lnSpc>
                <a:spcPct val="150000"/>
              </a:lnSpc>
              <a:spcAft>
                <a:spcPts val="1000"/>
              </a:spcAft>
            </a:pPr>
            <a:r>
              <a:rPr lang="ru-RU" dirty="0">
                <a:latin typeface="Times New Roman" panose="02020603050405020304" pitchFamily="18" charset="0"/>
                <a:ea typeface="Times New Roman"/>
                <a:cs typeface="Times New Roman" panose="02020603050405020304" pitchFamily="18" charset="0"/>
              </a:rPr>
              <a:t>- 890-915 МГц — для канала связи от абонента к станции (направление от MS к BS);</a:t>
            </a:r>
          </a:p>
          <a:p>
            <a:pPr algn="just">
              <a:lnSpc>
                <a:spcPct val="150000"/>
              </a:lnSpc>
              <a:spcAft>
                <a:spcPts val="1000"/>
              </a:spcAft>
            </a:pPr>
            <a:r>
              <a:rPr lang="ru-RU" dirty="0">
                <a:latin typeface="Times New Roman" panose="02020603050405020304" pitchFamily="18" charset="0"/>
                <a:ea typeface="Times New Roman"/>
                <a:cs typeface="Times New Roman" panose="02020603050405020304" pitchFamily="18" charset="0"/>
              </a:rPr>
              <a:t>- 935-960 МГц </a:t>
            </a:r>
            <a:r>
              <a:rPr lang="ru-RU" dirty="0" smtClean="0">
                <a:latin typeface="Times New Roman" panose="02020603050405020304" pitchFamily="18" charset="0"/>
                <a:ea typeface="Times New Roman"/>
                <a:cs typeface="Times New Roman" panose="02020603050405020304" pitchFamily="18" charset="0"/>
              </a:rPr>
              <a:t>- </a:t>
            </a:r>
            <a:r>
              <a:rPr lang="ru-RU" dirty="0">
                <a:latin typeface="Times New Roman" panose="02020603050405020304" pitchFamily="18" charset="0"/>
                <a:ea typeface="Times New Roman"/>
                <a:cs typeface="Times New Roman" panose="02020603050405020304" pitchFamily="18" charset="0"/>
              </a:rPr>
              <a:t>для исходящего канала от станции к абоненту (направ­ление от BS к MS).</a:t>
            </a:r>
          </a:p>
          <a:p>
            <a:pPr indent="342900" algn="just">
              <a:lnSpc>
                <a:spcPct val="150000"/>
              </a:lnSpc>
              <a:spcAft>
                <a:spcPts val="1000"/>
              </a:spcAft>
            </a:pPr>
            <a:r>
              <a:rPr lang="ru-RU" dirty="0">
                <a:latin typeface="Times New Roman" panose="02020603050405020304" pitchFamily="18" charset="0"/>
                <a:ea typeface="Times New Roman"/>
                <a:cs typeface="Times New Roman" panose="02020603050405020304" pitchFamily="18" charset="0"/>
              </a:rPr>
              <a:t>Полосы по 25 МГц разделены на 124 пары каналов, которые работают в дуплексном режиме с интервалом несущей частоты 200 кГц, используя    </a:t>
            </a:r>
            <a:r>
              <a:rPr lang="ru-RU" dirty="0" smtClean="0">
                <a:latin typeface="Times New Roman" panose="02020603050405020304" pitchFamily="18" charset="0"/>
                <a:ea typeface="Times New Roman"/>
                <a:cs typeface="Times New Roman" panose="02020603050405020304" pitchFamily="18" charset="0"/>
              </a:rPr>
              <a:t>мно­гостанционный </a:t>
            </a:r>
            <a:r>
              <a:rPr lang="ru-RU" dirty="0">
                <a:latin typeface="Times New Roman" panose="02020603050405020304" pitchFamily="18" charset="0"/>
                <a:ea typeface="Times New Roman"/>
                <a:cs typeface="Times New Roman" panose="02020603050405020304" pitchFamily="18" charset="0"/>
              </a:rPr>
              <a:t>доступ с частотным разделением каналов (FDMA — </a:t>
            </a:r>
            <a:r>
              <a:rPr lang="ru-RU" dirty="0" err="1">
                <a:latin typeface="Times New Roman" panose="02020603050405020304" pitchFamily="18" charset="0"/>
                <a:ea typeface="Times New Roman"/>
                <a:cs typeface="Times New Roman" panose="02020603050405020304" pitchFamily="18" charset="0"/>
              </a:rPr>
              <a:t>Frequency</a:t>
            </a:r>
            <a:r>
              <a:rPr lang="ru-RU" dirty="0">
                <a:latin typeface="Times New Roman" panose="02020603050405020304" pitchFamily="18" charset="0"/>
                <a:ea typeface="Times New Roman"/>
                <a:cs typeface="Times New Roman" panose="02020603050405020304" pitchFamily="18" charset="0"/>
              </a:rPr>
              <a:t> </a:t>
            </a:r>
            <a:r>
              <a:rPr lang="ru-RU" dirty="0" err="1">
                <a:latin typeface="Times New Roman" panose="02020603050405020304" pitchFamily="18" charset="0"/>
                <a:ea typeface="Times New Roman"/>
                <a:cs typeface="Times New Roman" panose="02020603050405020304" pitchFamily="18" charset="0"/>
              </a:rPr>
              <a:t>Division</a:t>
            </a:r>
            <a:r>
              <a:rPr lang="ru-RU" dirty="0">
                <a:latin typeface="Times New Roman" panose="02020603050405020304" pitchFamily="18" charset="0"/>
                <a:ea typeface="Times New Roman"/>
                <a:cs typeface="Times New Roman" panose="02020603050405020304" pitchFamily="18" charset="0"/>
              </a:rPr>
              <a:t> </a:t>
            </a:r>
            <a:r>
              <a:rPr lang="ru-RU" dirty="0" err="1">
                <a:latin typeface="Times New Roman" panose="02020603050405020304" pitchFamily="18" charset="0"/>
                <a:ea typeface="Times New Roman"/>
                <a:cs typeface="Times New Roman" panose="02020603050405020304" pitchFamily="18" charset="0"/>
              </a:rPr>
              <a:t>Multiple</a:t>
            </a:r>
            <a:r>
              <a:rPr lang="ru-RU" dirty="0">
                <a:latin typeface="Times New Roman" panose="02020603050405020304" pitchFamily="18" charset="0"/>
                <a:ea typeface="Times New Roman"/>
                <a:cs typeface="Times New Roman" panose="02020603050405020304" pitchFamily="18" charset="0"/>
              </a:rPr>
              <a:t> </a:t>
            </a:r>
            <a:r>
              <a:rPr lang="ru-RU" dirty="0" err="1">
                <a:latin typeface="Times New Roman" panose="02020603050405020304" pitchFamily="18" charset="0"/>
                <a:ea typeface="Times New Roman"/>
                <a:cs typeface="Times New Roman" panose="02020603050405020304" pitchFamily="18" charset="0"/>
              </a:rPr>
              <a:t>Access</a:t>
            </a:r>
            <a:r>
              <a:rPr lang="ru-RU" dirty="0">
                <a:latin typeface="Times New Roman" panose="02020603050405020304" pitchFamily="18" charset="0"/>
                <a:ea typeface="Times New Roman"/>
                <a:cs typeface="Times New Roman" panose="02020603050405020304" pitchFamily="18" charset="0"/>
              </a:rPr>
              <a:t>). Каждый радиоканал с шириной полосы 200 кГц разделен на временные слоты, которые создают 8 логических кана­лов. При этом используется многостанционный доступ с временным разделе­нием (TDMA — </a:t>
            </a:r>
            <a:r>
              <a:rPr lang="ru-RU" dirty="0" err="1">
                <a:latin typeface="Times New Roman" panose="02020603050405020304" pitchFamily="18" charset="0"/>
                <a:ea typeface="Times New Roman"/>
                <a:cs typeface="Times New Roman" panose="02020603050405020304" pitchFamily="18" charset="0"/>
              </a:rPr>
              <a:t>Time</a:t>
            </a:r>
            <a:r>
              <a:rPr lang="ru-RU" dirty="0">
                <a:latin typeface="Times New Roman" panose="02020603050405020304" pitchFamily="18" charset="0"/>
                <a:ea typeface="Times New Roman"/>
                <a:cs typeface="Times New Roman" panose="02020603050405020304" pitchFamily="18" charset="0"/>
              </a:rPr>
              <a:t> </a:t>
            </a:r>
            <a:r>
              <a:rPr lang="ru-RU" dirty="0" err="1">
                <a:latin typeface="Times New Roman" panose="02020603050405020304" pitchFamily="18" charset="0"/>
                <a:ea typeface="Times New Roman"/>
                <a:cs typeface="Times New Roman" panose="02020603050405020304" pitchFamily="18" charset="0"/>
              </a:rPr>
              <a:t>Division</a:t>
            </a:r>
            <a:r>
              <a:rPr lang="ru-RU" dirty="0">
                <a:latin typeface="Times New Roman" panose="02020603050405020304" pitchFamily="18" charset="0"/>
                <a:ea typeface="Times New Roman"/>
                <a:cs typeface="Times New Roman" panose="02020603050405020304" pitchFamily="18" charset="0"/>
              </a:rPr>
              <a:t> </a:t>
            </a:r>
            <a:r>
              <a:rPr lang="ru-RU" dirty="0" err="1">
                <a:latin typeface="Times New Roman" panose="02020603050405020304" pitchFamily="18" charset="0"/>
                <a:ea typeface="Times New Roman"/>
                <a:cs typeface="Times New Roman" panose="02020603050405020304" pitchFamily="18" charset="0"/>
              </a:rPr>
              <a:t>Multiple</a:t>
            </a:r>
            <a:r>
              <a:rPr lang="ru-RU" dirty="0">
                <a:latin typeface="Times New Roman" panose="02020603050405020304" pitchFamily="18" charset="0"/>
                <a:ea typeface="Times New Roman"/>
                <a:cs typeface="Times New Roman" panose="02020603050405020304" pitchFamily="18" charset="0"/>
              </a:rPr>
              <a:t> </a:t>
            </a:r>
            <a:r>
              <a:rPr lang="ru-RU" dirty="0" err="1">
                <a:latin typeface="Times New Roman" panose="02020603050405020304" pitchFamily="18" charset="0"/>
                <a:ea typeface="Times New Roman"/>
                <a:cs typeface="Times New Roman" panose="02020603050405020304" pitchFamily="18" charset="0"/>
              </a:rPr>
              <a:t>Access</a:t>
            </a:r>
            <a:r>
              <a:rPr lang="ru-RU" dirty="0">
                <a:latin typeface="Times New Roman" panose="02020603050405020304" pitchFamily="18" charset="0"/>
                <a:ea typeface="Times New Roman"/>
                <a:cs typeface="Times New Roman" panose="02020603050405020304" pitchFamily="18" charset="0"/>
              </a:rPr>
              <a:t>). Напомним, что многостанци­онный доступ заключается в том, что группа пользователей имеет возмож­ность использовать одну несущую частоту в разные моменты времени. </a:t>
            </a:r>
          </a:p>
          <a:p>
            <a:pPr indent="342900" algn="just">
              <a:lnSpc>
                <a:spcPct val="150000"/>
              </a:lnSpc>
              <a:spcAft>
                <a:spcPts val="1000"/>
              </a:spcAft>
            </a:pPr>
            <a:r>
              <a:rPr lang="ru-RU" dirty="0">
                <a:latin typeface="Times New Roman" panose="02020603050405020304" pitchFamily="18" charset="0"/>
                <a:ea typeface="Times New Roman"/>
                <a:cs typeface="Times New Roman" panose="02020603050405020304" pitchFamily="18" charset="0"/>
              </a:rPr>
              <a:t>Канал, переносящий информацию (канал трафика или логический канал), определяется номером несущей частоты и номером одного из 8 временных положений. Информация переносится в виде коротких пакетов (</a:t>
            </a:r>
            <a:r>
              <a:rPr lang="ru-RU" dirty="0" err="1">
                <a:latin typeface="Times New Roman" panose="02020603050405020304" pitchFamily="18" charset="0"/>
                <a:ea typeface="Times New Roman"/>
                <a:cs typeface="Times New Roman" panose="02020603050405020304" pitchFamily="18" charset="0"/>
              </a:rPr>
              <a:t>burst</a:t>
            </a:r>
            <a:r>
              <a:rPr lang="ru-RU" dirty="0">
                <a:latin typeface="Times New Roman" panose="02020603050405020304" pitchFamily="18" charset="0"/>
                <a:ea typeface="Times New Roman"/>
                <a:cs typeface="Times New Roman" panose="02020603050405020304" pitchFamily="18" charset="0"/>
              </a:rPr>
              <a:t>), объе­диненных в кадры</a:t>
            </a:r>
            <a:r>
              <a:rPr lang="ru-RU" dirty="0">
                <a:latin typeface="Times New Roman"/>
                <a:ea typeface="Times New Roman"/>
                <a:cs typeface="Times New Roman"/>
              </a:rPr>
              <a:t>.</a:t>
            </a:r>
            <a:endParaRPr lang="ru-RU" sz="1400" dirty="0">
              <a:ea typeface="Times New Roman"/>
              <a:cs typeface="Times New Roman"/>
            </a:endParaRPr>
          </a:p>
        </p:txBody>
      </p:sp>
    </p:spTree>
    <p:extLst>
      <p:ext uri="{BB962C8B-B14F-4D97-AF65-F5344CB8AC3E}">
        <p14:creationId xmlns:p14="http://schemas.microsoft.com/office/powerpoint/2010/main" val="4203349038"/>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188640"/>
            <a:ext cx="8496944" cy="6769610"/>
          </a:xfrm>
          <a:prstGeom prst="rect">
            <a:avLst/>
          </a:prstGeom>
        </p:spPr>
        <p:txBody>
          <a:bodyPr wrap="square">
            <a:spAutoFit/>
          </a:bodyPr>
          <a:lstStyle/>
          <a:p>
            <a:pPr indent="342900" algn="just">
              <a:lnSpc>
                <a:spcPct val="200000"/>
              </a:lnSpc>
              <a:spcAft>
                <a:spcPts val="1000"/>
              </a:spcAft>
            </a:pPr>
            <a:r>
              <a:rPr lang="ru-RU" sz="2000" dirty="0">
                <a:latin typeface="Times New Roman" pitchFamily="18" charset="0"/>
                <a:ea typeface="Times New Roman"/>
                <a:cs typeface="Times New Roman" pitchFamily="18" charset="0"/>
              </a:rPr>
              <a:t>Многостанционный доступ с временным разделением, использующий 8 слотов и 248 физических полудуплексных каналов, составляет группу из 1984 полудуплексных каналов. При размере кластера 7 число по­лудуплексных каналов в одной соте равно примерно 283 (1984/7). Как было показано ранее, разбиения, содержащего семь наборов частот, достаточно, чтобы охватить произвольно большую область, используя повторное исполь­зование частот с учетом допустимого расстояния между </a:t>
            </a:r>
            <a:r>
              <a:rPr lang="ru-RU" sz="2000" dirty="0" smtClean="0">
                <a:latin typeface="Times New Roman" pitchFamily="18" charset="0"/>
                <a:ea typeface="Times New Roman"/>
                <a:cs typeface="Times New Roman" pitchFamily="18" charset="0"/>
              </a:rPr>
              <a:t>сотами.</a:t>
            </a:r>
            <a:r>
              <a:rPr lang="ru-RU" sz="2000" dirty="0">
                <a:latin typeface="Times New Roman" pitchFamily="18" charset="0"/>
                <a:ea typeface="Times New Roman"/>
                <a:cs typeface="Times New Roman" pitchFamily="18" charset="0"/>
              </a:rPr>
              <a:t> </a:t>
            </a:r>
            <a:r>
              <a:rPr lang="ru-RU" sz="2000" spc="-5" dirty="0" smtClean="0">
                <a:latin typeface="Times New Roman" pitchFamily="18" charset="0"/>
                <a:ea typeface="Times New Roman"/>
                <a:cs typeface="Times New Roman" pitchFamily="18" charset="0"/>
              </a:rPr>
              <a:t>Информационное </a:t>
            </a:r>
            <a:r>
              <a:rPr lang="ru-RU" sz="2000" spc="-5" dirty="0">
                <a:latin typeface="Times New Roman" pitchFamily="18" charset="0"/>
                <a:ea typeface="Times New Roman"/>
                <a:cs typeface="Times New Roman" pitchFamily="18" charset="0"/>
              </a:rPr>
              <a:t>сообщение передается по радиоканалу со скоро­</a:t>
            </a:r>
            <a:r>
              <a:rPr lang="ru-RU" sz="2000" spc="-15" dirty="0">
                <a:latin typeface="Times New Roman" pitchFamily="18" charset="0"/>
                <a:ea typeface="Times New Roman"/>
                <a:cs typeface="Times New Roman" pitchFamily="18" charset="0"/>
              </a:rPr>
              <a:t>стью 270,833 кбит/с. Это означает, что временной интервал TDMA кадра </a:t>
            </a:r>
            <a:r>
              <a:rPr lang="ru-RU" sz="2000" spc="15" dirty="0">
                <a:latin typeface="Times New Roman" pitchFamily="18" charset="0"/>
                <a:ea typeface="Times New Roman"/>
                <a:cs typeface="Times New Roman" pitchFamily="18" charset="0"/>
              </a:rPr>
              <a:t>содержит 156,25 бита. Длительность одного информационного бита </a:t>
            </a:r>
            <a:r>
              <a:rPr lang="ru-RU" sz="2000" spc="-20" dirty="0">
                <a:latin typeface="Times New Roman" pitchFamily="18" charset="0"/>
                <a:ea typeface="Times New Roman"/>
                <a:cs typeface="Times New Roman" pitchFamily="18" charset="0"/>
              </a:rPr>
              <a:t>576,9 </a:t>
            </a:r>
            <a:r>
              <a:rPr lang="ru-RU" sz="2000" spc="-20" dirty="0" err="1">
                <a:latin typeface="Times New Roman" pitchFamily="18" charset="0"/>
                <a:ea typeface="Times New Roman"/>
                <a:cs typeface="Times New Roman" pitchFamily="18" charset="0"/>
              </a:rPr>
              <a:t>мкс</a:t>
            </a:r>
            <a:r>
              <a:rPr lang="ru-RU" sz="2000" spc="-20" dirty="0">
                <a:latin typeface="Times New Roman" pitchFamily="18" charset="0"/>
                <a:ea typeface="Times New Roman"/>
                <a:cs typeface="Times New Roman" pitchFamily="18" charset="0"/>
              </a:rPr>
              <a:t>/156,25 = 3,69 </a:t>
            </a:r>
            <a:r>
              <a:rPr lang="ru-RU" sz="2000" spc="-20" dirty="0" err="1">
                <a:latin typeface="Times New Roman" pitchFamily="18" charset="0"/>
                <a:ea typeface="Times New Roman"/>
                <a:cs typeface="Times New Roman" pitchFamily="18" charset="0"/>
              </a:rPr>
              <a:t>мкс</a:t>
            </a:r>
            <a:r>
              <a:rPr lang="ru-RU" sz="2000" spc="-20" dirty="0" smtClean="0">
                <a:latin typeface="Times New Roman" pitchFamily="18" charset="0"/>
                <a:ea typeface="Times New Roman"/>
                <a:cs typeface="Times New Roman" pitchFamily="18" charset="0"/>
              </a:rPr>
              <a:t>.</a:t>
            </a:r>
            <a:endParaRPr lang="ru-RU" sz="20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831280652"/>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134632"/>
            <a:ext cx="8496945" cy="6390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8331909"/>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Описание: G:\Arabic e-library\نظم الاتصالات المتنقلة\gsm eg\3_files\thread4754-4_files\17587_1135484404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069" y="188641"/>
            <a:ext cx="3504851"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Описание: G:\Arabic e-library\نظم الاتصالات المتنقلة\gsm eg\3_files\thread4754-4_files\17587_1135484468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7" y="188640"/>
            <a:ext cx="3632501"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Описание: G:\Arabic e-library\نظم الاتصالات المتنقلة\gsm eg\3_files\thread4754-4_files\17587_1135484537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069" y="2835252"/>
            <a:ext cx="3712894" cy="224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Описание: G:\Arabic e-library\نظم الاتصالات المتنقلة\gsm eg\3_files\thread4754-4_files\17587_1135484699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7" y="2820336"/>
            <a:ext cx="3632502" cy="226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3"/>
          <p:cNvSpPr>
            <a:spLocks noChangeArrowheads="1"/>
          </p:cNvSpPr>
          <p:nvPr/>
        </p:nvSpPr>
        <p:spPr bwMode="auto">
          <a:xfrm>
            <a:off x="1311916" y="2435202"/>
            <a:ext cx="68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altLang="ru-RU" sz="1400" b="1" i="1" u="none" strike="noStrike" kern="0" cap="none" spc="0" normalizeH="0" baseline="0" noProof="0" dirty="0" err="1" smtClean="0">
                <a:ln>
                  <a:noFill/>
                </a:ln>
                <a:solidFill>
                  <a:srgbClr val="000000"/>
                </a:solidFill>
                <a:effectLst/>
                <a:uLnTx/>
                <a:uFillTx/>
                <a:latin typeface="Times New Roman" pitchFamily="18" charset="0"/>
                <a:cs typeface="Times New Roman" pitchFamily="18" charset="0"/>
              </a:rPr>
              <a:t>Сота</a:t>
            </a:r>
            <a:r>
              <a:rPr kumimoji="0" lang="ru-RU" altLang="ru-RU" sz="2000" b="0" i="1" u="none" strike="noStrike" kern="0" cap="none" spc="0" normalizeH="0" baseline="0" noProof="0" dirty="0" smtClean="0">
                <a:ln>
                  <a:noFill/>
                </a:ln>
                <a:solidFill>
                  <a:srgbClr val="000000"/>
                </a:solidFill>
                <a:effectLst/>
                <a:uLnTx/>
                <a:uFillTx/>
                <a:latin typeface="Times New Roman" pitchFamily="18" charset="0"/>
                <a:cs typeface="Times New Roman" pitchFamily="18" charset="0"/>
              </a:rPr>
              <a:t> </a:t>
            </a:r>
            <a:endParaRPr kumimoji="0" lang="ru-RU" altLang="ru-RU" sz="2000" b="0" i="0" u="none" strike="noStrike" kern="0" cap="none" spc="0" normalizeH="0" baseline="0" noProof="0" dirty="0" smtClean="0">
              <a:ln>
                <a:noFill/>
              </a:ln>
              <a:solidFill>
                <a:srgbClr val="000000"/>
              </a:solidFill>
              <a:effectLst/>
              <a:uLnTx/>
              <a:uFillTx/>
              <a:latin typeface="Arial" charset="0"/>
            </a:endParaRPr>
          </a:p>
        </p:txBody>
      </p:sp>
      <p:sp>
        <p:nvSpPr>
          <p:cNvPr id="8" name="Прямоугольник 4"/>
          <p:cNvSpPr>
            <a:spLocks noChangeArrowheads="1"/>
          </p:cNvSpPr>
          <p:nvPr/>
        </p:nvSpPr>
        <p:spPr bwMode="auto">
          <a:xfrm>
            <a:off x="5400686" y="2359002"/>
            <a:ext cx="1785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altLang="ru-RU" sz="1200" b="1" i="1" u="none" strike="noStrike" kern="0" cap="none" spc="0" normalizeH="0" baseline="0" noProof="0" smtClean="0">
                <a:ln>
                  <a:noFill/>
                </a:ln>
                <a:solidFill>
                  <a:srgbClr val="000000"/>
                </a:solidFill>
                <a:effectLst/>
                <a:uLnTx/>
                <a:uFillTx/>
                <a:latin typeface="Times New Roman" pitchFamily="18" charset="0"/>
                <a:cs typeface="Times New Roman" pitchFamily="18" charset="0"/>
              </a:rPr>
              <a:t>Зона местоположения</a:t>
            </a:r>
            <a:r>
              <a:rPr kumimoji="0" lang="ru-RU" altLang="ru-RU" sz="1200" b="0" i="1" u="none" strike="noStrike" kern="0" cap="none" spc="0" normalizeH="0" baseline="0" noProof="0" smtClean="0">
                <a:ln>
                  <a:noFill/>
                </a:ln>
                <a:solidFill>
                  <a:srgbClr val="000000"/>
                </a:solidFill>
                <a:effectLst/>
                <a:uLnTx/>
                <a:uFillTx/>
                <a:latin typeface="Times New Roman" pitchFamily="18" charset="0"/>
                <a:cs typeface="Times New Roman" pitchFamily="18" charset="0"/>
              </a:rPr>
              <a:t> </a:t>
            </a:r>
            <a:endParaRPr kumimoji="0" lang="ru-RU" altLang="ru-RU" sz="1200" b="0" i="0" u="none" strike="noStrike" kern="0" cap="none" spc="0" normalizeH="0" baseline="0" noProof="0" smtClean="0">
              <a:ln>
                <a:noFill/>
              </a:ln>
              <a:solidFill>
                <a:srgbClr val="000000"/>
              </a:solidFill>
              <a:effectLst/>
              <a:uLnTx/>
              <a:uFillTx/>
              <a:latin typeface="Arial" charset="0"/>
            </a:endParaRPr>
          </a:p>
        </p:txBody>
      </p:sp>
      <p:sp>
        <p:nvSpPr>
          <p:cNvPr id="9" name="Прямоугольник 5"/>
          <p:cNvSpPr>
            <a:spLocks noChangeArrowheads="1"/>
          </p:cNvSpPr>
          <p:nvPr/>
        </p:nvSpPr>
        <p:spPr bwMode="auto">
          <a:xfrm>
            <a:off x="347069" y="5172785"/>
            <a:ext cx="2991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altLang="ru-RU" sz="1400" b="1" i="1" u="none" strike="noStrike" kern="0" cap="none" spc="0" normalizeH="0" baseline="0" noProof="0" dirty="0" smtClean="0">
                <a:ln>
                  <a:noFill/>
                </a:ln>
                <a:solidFill>
                  <a:srgbClr val="000000"/>
                </a:solidFill>
                <a:effectLst/>
                <a:uLnTx/>
                <a:uFillTx/>
                <a:latin typeface="Times New Roman" pitchFamily="18" charset="0"/>
                <a:cs typeface="Times New Roman" pitchFamily="18" charset="0"/>
              </a:rPr>
              <a:t>4.11 Зона обслуживания MSC/VLR</a:t>
            </a:r>
            <a:r>
              <a:rPr kumimoji="0" lang="ru-RU" altLang="ru-RU" sz="1400" b="0" i="1" u="none" strike="noStrike" kern="0" cap="none" spc="0" normalizeH="0" baseline="0" noProof="0" dirty="0" smtClean="0">
                <a:ln>
                  <a:noFill/>
                </a:ln>
                <a:solidFill>
                  <a:srgbClr val="000000"/>
                </a:solidFill>
                <a:effectLst/>
                <a:uLnTx/>
                <a:uFillTx/>
                <a:latin typeface="Times New Roman" pitchFamily="18" charset="0"/>
                <a:cs typeface="Times New Roman" pitchFamily="18" charset="0"/>
              </a:rPr>
              <a:t> </a:t>
            </a:r>
            <a:endParaRPr kumimoji="0" lang="ru-RU" altLang="ru-RU" sz="1400" b="0" i="0" u="none" strike="noStrike" kern="0" cap="none" spc="0" normalizeH="0" baseline="0" noProof="0" dirty="0" smtClean="0">
              <a:ln>
                <a:noFill/>
              </a:ln>
              <a:solidFill>
                <a:srgbClr val="000000"/>
              </a:solidFill>
              <a:effectLst/>
              <a:uLnTx/>
              <a:uFillTx/>
              <a:latin typeface="Arial" charset="0"/>
            </a:endParaRPr>
          </a:p>
        </p:txBody>
      </p:sp>
      <p:sp>
        <p:nvSpPr>
          <p:cNvPr id="10" name="Прямоугольник 6"/>
          <p:cNvSpPr>
            <a:spLocks noChangeArrowheads="1"/>
          </p:cNvSpPr>
          <p:nvPr/>
        </p:nvSpPr>
        <p:spPr bwMode="auto">
          <a:xfrm>
            <a:off x="4151032" y="5128099"/>
            <a:ext cx="47908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altLang="ru-RU" sz="1400" b="1" i="1" u="none" strike="noStrike" kern="0" cap="none" spc="0" normalizeH="0" baseline="0" noProof="0" dirty="0" smtClean="0">
                <a:ln>
                  <a:noFill/>
                </a:ln>
                <a:solidFill>
                  <a:srgbClr val="000000"/>
                </a:solidFill>
                <a:effectLst/>
                <a:uLnTx/>
                <a:uFillTx/>
                <a:latin typeface="Times New Roman" pitchFamily="18" charset="0"/>
                <a:cs typeface="Times New Roman" pitchFamily="18" charset="0"/>
              </a:rPr>
              <a:t>4.12Мобильная наземная сеть общего пользования PLMN</a:t>
            </a:r>
            <a:r>
              <a:rPr kumimoji="0" lang="ru-RU" altLang="ru-RU" sz="1400" b="0" i="0" u="none" strike="noStrike" kern="0" cap="none" spc="0" normalizeH="0" baseline="0" noProof="0" dirty="0" smtClean="0">
                <a:ln>
                  <a:noFill/>
                </a:ln>
                <a:solidFill>
                  <a:srgbClr val="000000"/>
                </a:solidFill>
                <a:effectLst/>
                <a:uLnTx/>
                <a:uFillTx/>
                <a:latin typeface="Times New Roman" pitchFamily="18" charset="0"/>
                <a:cs typeface="Times New Roman" pitchFamily="18" charset="0"/>
              </a:rPr>
              <a:t> </a:t>
            </a:r>
            <a:endParaRPr kumimoji="0" lang="ru-RU" altLang="ru-RU" sz="1400" b="0" i="0" u="none" strike="noStrike" kern="0" cap="none" spc="0" normalizeH="0" baseline="0" noProof="0" dirty="0" smtClean="0">
              <a:ln>
                <a:noFill/>
              </a:ln>
              <a:solidFill>
                <a:srgbClr val="000000"/>
              </a:solidFill>
              <a:effectLst/>
              <a:uLnTx/>
              <a:uFillTx/>
              <a:latin typeface="Arial" charset="0"/>
            </a:endParaRPr>
          </a:p>
        </p:txBody>
      </p:sp>
      <p:sp>
        <p:nvSpPr>
          <p:cNvPr id="2" name="Прямоугольник 1"/>
          <p:cNvSpPr/>
          <p:nvPr/>
        </p:nvSpPr>
        <p:spPr>
          <a:xfrm>
            <a:off x="84617" y="5598473"/>
            <a:ext cx="8735853" cy="923330"/>
          </a:xfrm>
          <a:prstGeom prst="rect">
            <a:avLst/>
          </a:prstGeom>
        </p:spPr>
        <p:txBody>
          <a:bodyPr wrap="square">
            <a:spAutoFit/>
          </a:bodyPr>
          <a:lstStyle/>
          <a:p>
            <a:pPr lvl="0" indent="450850" algn="just"/>
            <a:r>
              <a:rPr lang="ru-RU" dirty="0">
                <a:solidFill>
                  <a:srgbClr val="000000"/>
                </a:solidFill>
                <a:latin typeface="Times New Roman"/>
              </a:rPr>
              <a:t>Базовая приемопередающая станция </a:t>
            </a:r>
            <a:r>
              <a:rPr lang="ru-RU" dirty="0">
                <a:solidFill>
                  <a:srgbClr val="000000"/>
                </a:solidFill>
                <a:latin typeface="JNHNLA+TimesNewRoman"/>
              </a:rPr>
              <a:t>(</a:t>
            </a:r>
            <a:r>
              <a:rPr lang="ru-RU" dirty="0" err="1">
                <a:solidFill>
                  <a:srgbClr val="000000"/>
                </a:solidFill>
                <a:latin typeface="JNHNLA+TimesNewRoman"/>
              </a:rPr>
              <a:t>Base</a:t>
            </a:r>
            <a:r>
              <a:rPr lang="ru-RU" dirty="0">
                <a:solidFill>
                  <a:srgbClr val="000000"/>
                </a:solidFill>
                <a:latin typeface="JNHNLA+TimesNewRoman"/>
              </a:rPr>
              <a:t> </a:t>
            </a:r>
            <a:r>
              <a:rPr lang="ru-RU" dirty="0" err="1">
                <a:solidFill>
                  <a:srgbClr val="000000"/>
                </a:solidFill>
                <a:latin typeface="JNHNLA+TimesNewRoman"/>
              </a:rPr>
              <a:t>transceiver</a:t>
            </a:r>
            <a:r>
              <a:rPr lang="ru-RU" dirty="0">
                <a:solidFill>
                  <a:srgbClr val="000000"/>
                </a:solidFill>
                <a:latin typeface="JNHNLA+TimesNewRoman"/>
              </a:rPr>
              <a:t> </a:t>
            </a:r>
            <a:r>
              <a:rPr lang="ru-RU" dirty="0" err="1">
                <a:solidFill>
                  <a:srgbClr val="000000"/>
                </a:solidFill>
                <a:latin typeface="JNHNLA+TimesNewRoman"/>
              </a:rPr>
              <a:t>station</a:t>
            </a:r>
            <a:r>
              <a:rPr lang="ru-RU" dirty="0">
                <a:solidFill>
                  <a:srgbClr val="000000"/>
                </a:solidFill>
                <a:latin typeface="JNHNLA+TimesNewRoman"/>
              </a:rPr>
              <a:t> – BTS) </a:t>
            </a:r>
            <a:r>
              <a:rPr lang="ru-RU" dirty="0">
                <a:solidFill>
                  <a:srgbClr val="000000"/>
                </a:solidFill>
                <a:latin typeface="Times New Roman"/>
              </a:rPr>
              <a:t>является одним из компонентов</a:t>
            </a:r>
            <a:r>
              <a:rPr lang="ru-RU" dirty="0">
                <a:solidFill>
                  <a:srgbClr val="000000"/>
                </a:solidFill>
                <a:latin typeface="JNHNLA+TimesNewRoman"/>
              </a:rPr>
              <a:t>, </a:t>
            </a:r>
            <a:r>
              <a:rPr lang="ru-RU" dirty="0">
                <a:solidFill>
                  <a:srgbClr val="000000"/>
                </a:solidFill>
                <a:latin typeface="Times New Roman"/>
              </a:rPr>
              <a:t>входящих в состав радиооборудования подсистемы базовых станций </a:t>
            </a:r>
            <a:r>
              <a:rPr lang="ru-RU" dirty="0">
                <a:solidFill>
                  <a:srgbClr val="000000"/>
                </a:solidFill>
                <a:latin typeface="JNHNLA+TimesNewRoman"/>
              </a:rPr>
              <a:t>(BSS). </a:t>
            </a:r>
            <a:r>
              <a:rPr lang="ru-RU" dirty="0">
                <a:solidFill>
                  <a:srgbClr val="000000"/>
                </a:solidFill>
                <a:latin typeface="Times New Roman"/>
              </a:rPr>
              <a:t>Позиция</a:t>
            </a:r>
            <a:r>
              <a:rPr lang="ru-RU" dirty="0">
                <a:solidFill>
                  <a:srgbClr val="000000"/>
                </a:solidFill>
                <a:latin typeface="JNHNLA+TimesNewRoman"/>
              </a:rPr>
              <a:t>, </a:t>
            </a:r>
            <a:r>
              <a:rPr lang="ru-RU" dirty="0">
                <a:solidFill>
                  <a:srgbClr val="000000"/>
                </a:solidFill>
                <a:latin typeface="Times New Roman"/>
              </a:rPr>
              <a:t>занимаемая </a:t>
            </a:r>
            <a:r>
              <a:rPr lang="ru-RU" dirty="0">
                <a:solidFill>
                  <a:srgbClr val="000000"/>
                </a:solidFill>
                <a:latin typeface="JNHNLA+TimesNewRoman"/>
              </a:rPr>
              <a:t>BTS </a:t>
            </a:r>
            <a:r>
              <a:rPr lang="ru-RU" dirty="0">
                <a:solidFill>
                  <a:srgbClr val="000000"/>
                </a:solidFill>
                <a:latin typeface="Times New Roman"/>
              </a:rPr>
              <a:t>в системе </a:t>
            </a:r>
            <a:r>
              <a:rPr lang="ru-RU" dirty="0">
                <a:solidFill>
                  <a:srgbClr val="000000"/>
                </a:solidFill>
                <a:latin typeface="JNHNLA+TimesNewRoman"/>
              </a:rPr>
              <a:t>GSM, </a:t>
            </a:r>
            <a:r>
              <a:rPr lang="ru-RU" dirty="0">
                <a:solidFill>
                  <a:srgbClr val="000000"/>
                </a:solidFill>
                <a:latin typeface="Times New Roman"/>
              </a:rPr>
              <a:t>показана на рисунке </a:t>
            </a:r>
            <a:r>
              <a:rPr lang="ru-RU" dirty="0">
                <a:solidFill>
                  <a:srgbClr val="000000"/>
                </a:solidFill>
                <a:latin typeface="JNHNLA+TimesNewRoman"/>
              </a:rPr>
              <a:t>4-13: </a:t>
            </a:r>
            <a:endParaRPr lang="ru-RU" dirty="0">
              <a:solidFill>
                <a:prstClr val="black"/>
              </a:solidFill>
            </a:endParaRPr>
          </a:p>
        </p:txBody>
      </p:sp>
    </p:spTree>
    <p:extLst>
      <p:ext uri="{BB962C8B-B14F-4D97-AF65-F5344CB8AC3E}">
        <p14:creationId xmlns:p14="http://schemas.microsoft.com/office/powerpoint/2010/main" val="951152507"/>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6378" y="116632"/>
            <a:ext cx="8736101" cy="7571303"/>
          </a:xfrm>
          <a:prstGeom prst="rect">
            <a:avLst/>
          </a:prstGeom>
        </p:spPr>
        <p:txBody>
          <a:bodyPr wrap="square">
            <a:spAutoFit/>
          </a:bodyPr>
          <a:lstStyle/>
          <a:p>
            <a:pPr algn="ctr">
              <a:lnSpc>
                <a:spcPct val="150000"/>
              </a:lnSpc>
            </a:pPr>
            <a:r>
              <a:rPr lang="ru-RU" b="1" dirty="0"/>
              <a:t>Лекция 8. СТРУКТУРА СИСТЕМЫ GSM </a:t>
            </a:r>
            <a:endParaRPr lang="ru-RU" b="1" dirty="0" smtClean="0"/>
          </a:p>
          <a:p>
            <a:pPr indent="450850" algn="just">
              <a:lnSpc>
                <a:spcPct val="150000"/>
              </a:lnSpc>
            </a:pPr>
            <a:r>
              <a:rPr lang="ru-RU" i="1" dirty="0" smtClean="0">
                <a:latin typeface="Times New Roman" pitchFamily="18" charset="0"/>
                <a:cs typeface="Times New Roman" pitchFamily="18" charset="0"/>
              </a:rPr>
              <a:t>Краткая </a:t>
            </a:r>
            <a:r>
              <a:rPr lang="ru-RU" i="1" dirty="0">
                <a:latin typeface="Times New Roman" pitchFamily="18" charset="0"/>
                <a:cs typeface="Times New Roman" pitchFamily="18" charset="0"/>
              </a:rPr>
              <a:t>аннотация лекции:</a:t>
            </a:r>
            <a:r>
              <a:rPr lang="ru-RU" dirty="0">
                <a:latin typeface="Times New Roman" pitchFamily="18" charset="0"/>
                <a:cs typeface="Times New Roman" pitchFamily="18" charset="0"/>
              </a:rPr>
              <a:t> приведены элементы и устройства в системе GSM, описание механизма аутентификации, </a:t>
            </a:r>
            <a:r>
              <a:rPr lang="ru-RU" dirty="0" err="1">
                <a:latin typeface="Times New Roman" pitchFamily="18" charset="0"/>
                <a:cs typeface="Times New Roman" pitchFamily="18" charset="0"/>
              </a:rPr>
              <a:t>хендовера</a:t>
            </a:r>
            <a:r>
              <a:rPr lang="ru-RU" dirty="0">
                <a:latin typeface="Times New Roman" pitchFamily="18" charset="0"/>
                <a:cs typeface="Times New Roman" pitchFamily="18" charset="0"/>
              </a:rPr>
              <a:t> и роуминга, описан способ борьбы с межсимвольной интерференцией на основе </a:t>
            </a:r>
            <a:r>
              <a:rPr lang="ru-RU" dirty="0" err="1">
                <a:latin typeface="Times New Roman" pitchFamily="18" charset="0"/>
                <a:cs typeface="Times New Roman" pitchFamily="18" charset="0"/>
              </a:rPr>
              <a:t>эквалайзинга</a:t>
            </a:r>
            <a:r>
              <a:rPr lang="ru-RU" dirty="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indent="450850" algn="just">
              <a:lnSpc>
                <a:spcPct val="150000"/>
              </a:lnSpc>
            </a:pPr>
            <a:r>
              <a:rPr lang="ru-RU" i="1" dirty="0" smtClean="0">
                <a:latin typeface="Times New Roman" pitchFamily="18" charset="0"/>
                <a:cs typeface="Times New Roman" pitchFamily="18" charset="0"/>
              </a:rPr>
              <a:t>Цель </a:t>
            </a:r>
            <a:r>
              <a:rPr lang="ru-RU" i="1" dirty="0">
                <a:latin typeface="Times New Roman" pitchFamily="18" charset="0"/>
                <a:cs typeface="Times New Roman" pitchFamily="18" charset="0"/>
              </a:rPr>
              <a:t>лекции</a:t>
            </a:r>
            <a:r>
              <a:rPr lang="ru-RU" dirty="0">
                <a:latin typeface="Times New Roman" pitchFamily="18" charset="0"/>
                <a:cs typeface="Times New Roman" pitchFamily="18" charset="0"/>
              </a:rPr>
              <a:t>: изучить функции элементов и устройств в системе GSM, основы управления соединением между мобильной и базовой станцией и между базовыми станциями. </a:t>
            </a:r>
            <a:endParaRPr lang="ru-RU" dirty="0" smtClean="0">
              <a:latin typeface="Times New Roman" pitchFamily="18" charset="0"/>
              <a:cs typeface="Times New Roman" pitchFamily="18" charset="0"/>
            </a:endParaRPr>
          </a:p>
          <a:p>
            <a:pPr indent="95250" algn="ctr">
              <a:lnSpc>
                <a:spcPct val="150000"/>
              </a:lnSpc>
            </a:pPr>
            <a:r>
              <a:rPr lang="ru-RU" b="1" dirty="0" smtClean="0"/>
              <a:t>8.1</a:t>
            </a:r>
            <a:r>
              <a:rPr lang="ru-RU" b="1" dirty="0"/>
              <a:t>. Структура системы GSM (</a:t>
            </a:r>
            <a:r>
              <a:rPr lang="ru-RU" b="1" dirty="0" err="1"/>
              <a:t>Global</a:t>
            </a:r>
            <a:r>
              <a:rPr lang="ru-RU" b="1" dirty="0"/>
              <a:t> </a:t>
            </a:r>
            <a:r>
              <a:rPr lang="ru-RU" b="1" dirty="0" err="1"/>
              <a:t>System</a:t>
            </a:r>
            <a:r>
              <a:rPr lang="ru-RU" b="1" dirty="0"/>
              <a:t> </a:t>
            </a:r>
            <a:r>
              <a:rPr lang="ru-RU" b="1" dirty="0" err="1"/>
              <a:t>for</a:t>
            </a:r>
            <a:r>
              <a:rPr lang="ru-RU" b="1" dirty="0"/>
              <a:t> </a:t>
            </a:r>
            <a:r>
              <a:rPr lang="ru-RU" b="1" dirty="0" err="1"/>
              <a:t>Mobile</a:t>
            </a:r>
            <a:r>
              <a:rPr lang="ru-RU" b="1" dirty="0"/>
              <a:t> </a:t>
            </a:r>
            <a:r>
              <a:rPr lang="ru-RU" b="1" dirty="0" err="1"/>
              <a:t>Communications</a:t>
            </a:r>
            <a:r>
              <a:rPr lang="ru-RU" b="1" dirty="0" smtClean="0"/>
              <a:t>)</a:t>
            </a:r>
          </a:p>
          <a:p>
            <a:pPr indent="450850" algn="just">
              <a:lnSpc>
                <a:spcPct val="150000"/>
              </a:lnSpc>
            </a:pPr>
            <a:r>
              <a:rPr lang="ru-RU" dirty="0" smtClean="0"/>
              <a:t> </a:t>
            </a:r>
            <a:r>
              <a:rPr lang="ru-RU" dirty="0"/>
              <a:t>Стандарты сотовой связи второго поколения нашли широкое распространение не только на территории России, но и в других странах. Самым известным стандартом 2G является GSM (</a:t>
            </a:r>
            <a:r>
              <a:rPr lang="ru-RU" dirty="0" err="1"/>
              <a:t>Global</a:t>
            </a:r>
            <a:r>
              <a:rPr lang="ru-RU" dirty="0"/>
              <a:t> </a:t>
            </a:r>
            <a:r>
              <a:rPr lang="ru-RU" dirty="0" err="1"/>
              <a:t>System</a:t>
            </a:r>
            <a:r>
              <a:rPr lang="ru-RU" dirty="0"/>
              <a:t> </a:t>
            </a:r>
            <a:r>
              <a:rPr lang="ru-RU" dirty="0" err="1"/>
              <a:t>for</a:t>
            </a:r>
            <a:r>
              <a:rPr lang="ru-RU" dirty="0"/>
              <a:t> </a:t>
            </a:r>
            <a:r>
              <a:rPr lang="ru-RU" dirty="0" err="1"/>
              <a:t>Mobile</a:t>
            </a:r>
            <a:r>
              <a:rPr lang="ru-RU" dirty="0"/>
              <a:t> </a:t>
            </a:r>
            <a:r>
              <a:rPr lang="ru-RU" dirty="0" err="1"/>
              <a:t>Communications</a:t>
            </a:r>
            <a:r>
              <a:rPr lang="ru-RU" dirty="0"/>
              <a:t> – Глобальная система мобильной связи). Около 80% сетей сотовой связи по всему миру построены по этому стандарту. Разработка стандарта GSM началась еще в 1982 году организацией по стандартизации CEPT (</a:t>
            </a:r>
            <a:r>
              <a:rPr lang="ru-RU" dirty="0" err="1"/>
              <a:t>European</a:t>
            </a:r>
            <a:r>
              <a:rPr lang="ru-RU" dirty="0"/>
              <a:t> </a:t>
            </a:r>
            <a:r>
              <a:rPr lang="ru-RU" dirty="0" err="1"/>
              <a:t>Conference</a:t>
            </a:r>
            <a:r>
              <a:rPr lang="ru-RU" dirty="0"/>
              <a:t> </a:t>
            </a:r>
            <a:r>
              <a:rPr lang="ru-RU" dirty="0" err="1"/>
              <a:t>of</a:t>
            </a:r>
            <a:r>
              <a:rPr lang="ru-RU" dirty="0"/>
              <a:t> </a:t>
            </a:r>
            <a:r>
              <a:rPr lang="ru-RU" dirty="0" err="1"/>
              <a:t>Postal</a:t>
            </a:r>
            <a:r>
              <a:rPr lang="ru-RU" dirty="0"/>
              <a:t> </a:t>
            </a:r>
            <a:r>
              <a:rPr lang="ru-RU" dirty="0" err="1"/>
              <a:t>and</a:t>
            </a:r>
            <a:r>
              <a:rPr lang="ru-RU" dirty="0"/>
              <a:t> </a:t>
            </a:r>
            <a:r>
              <a:rPr lang="ru-RU" dirty="0" err="1"/>
              <a:t>Telecommunications</a:t>
            </a:r>
            <a:r>
              <a:rPr lang="ru-RU" dirty="0"/>
              <a:t> </a:t>
            </a:r>
            <a:r>
              <a:rPr lang="ru-RU" dirty="0" err="1"/>
              <a:t>Administrations</a:t>
            </a:r>
            <a:r>
              <a:rPr lang="ru-RU" dirty="0"/>
              <a:t>). В 1991 году в Финляндии была введена в эксплуатацию первая в мире сеть GSM</a:t>
            </a:r>
            <a:r>
              <a:rPr lang="ru-RU" dirty="0" smtClean="0"/>
              <a:t>.</a:t>
            </a:r>
            <a:endParaRPr lang="ru-RU" dirty="0"/>
          </a:p>
        </p:txBody>
      </p:sp>
    </p:spTree>
    <p:extLst>
      <p:ext uri="{BB962C8B-B14F-4D97-AF65-F5344CB8AC3E}">
        <p14:creationId xmlns:p14="http://schemas.microsoft.com/office/powerpoint/2010/main" val="395480417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5846"/>
            <a:ext cx="8640960" cy="5909310"/>
          </a:xfrm>
          <a:prstGeom prst="rect">
            <a:avLst/>
          </a:prstGeom>
        </p:spPr>
        <p:txBody>
          <a:bodyPr wrap="square">
            <a:spAutoFit/>
          </a:bodyPr>
          <a:lstStyle/>
          <a:p>
            <a:pPr algn="just">
              <a:lnSpc>
                <a:spcPct val="150000"/>
              </a:lnSpc>
            </a:pPr>
            <a:r>
              <a:rPr lang="ru-RU" sz="2100" dirty="0">
                <a:latin typeface="Times New Roman" pitchFamily="18" charset="0"/>
                <a:cs typeface="Times New Roman" pitchFamily="18" charset="0"/>
              </a:rPr>
              <a:t>Уже к концу 1993 года число абонентов,</a:t>
            </a:r>
          </a:p>
          <a:p>
            <a:pPr algn="just">
              <a:lnSpc>
                <a:spcPct val="150000"/>
              </a:lnSpc>
            </a:pPr>
            <a:r>
              <a:rPr lang="ru-RU" sz="2100" dirty="0">
                <a:latin typeface="Times New Roman" pitchFamily="18" charset="0"/>
                <a:cs typeface="Times New Roman" pitchFamily="18" charset="0"/>
              </a:rPr>
              <a:t>использующих этот стандарт, перевалило за миллион. К этому времени </a:t>
            </a:r>
            <a:r>
              <a:rPr lang="ru-RU" sz="2100" dirty="0" smtClean="0">
                <a:latin typeface="Times New Roman" pitchFamily="18" charset="0"/>
                <a:cs typeface="Times New Roman" pitchFamily="18" charset="0"/>
              </a:rPr>
              <a:t>сети GSM </a:t>
            </a:r>
            <a:r>
              <a:rPr lang="ru-RU" sz="2100" dirty="0">
                <a:latin typeface="Times New Roman" pitchFamily="18" charset="0"/>
                <a:cs typeface="Times New Roman" pitchFamily="18" charset="0"/>
              </a:rPr>
              <a:t>были развернуты в 73 странах мира.</a:t>
            </a:r>
          </a:p>
          <a:p>
            <a:pPr algn="just">
              <a:lnSpc>
                <a:spcPct val="150000"/>
              </a:lnSpc>
            </a:pPr>
            <a:r>
              <a:rPr lang="ru-RU" sz="2100" dirty="0">
                <a:latin typeface="Times New Roman" pitchFamily="18" charset="0"/>
                <a:cs typeface="Times New Roman" pitchFamily="18" charset="0"/>
              </a:rPr>
              <a:t>Сети стандарта GSM позволяют предоставлять широкий </a:t>
            </a:r>
            <a:r>
              <a:rPr lang="ru-RU" sz="2100" dirty="0" smtClean="0">
                <a:latin typeface="Times New Roman" pitchFamily="18" charset="0"/>
                <a:cs typeface="Times New Roman" pitchFamily="18" charset="0"/>
              </a:rPr>
              <a:t>перечень услуг</a:t>
            </a:r>
            <a:r>
              <a:rPr lang="ru-RU" sz="2100" dirty="0">
                <a:latin typeface="Times New Roman" pitchFamily="18" charset="0"/>
                <a:cs typeface="Times New Roman" pitchFamily="18" charset="0"/>
              </a:rPr>
              <a:t>:</a:t>
            </a:r>
          </a:p>
          <a:p>
            <a:pPr algn="just">
              <a:lnSpc>
                <a:spcPct val="150000"/>
              </a:lnSpc>
            </a:pPr>
            <a:r>
              <a:rPr lang="ru-RU" sz="2100" dirty="0">
                <a:latin typeface="Times New Roman" pitchFamily="18" charset="0"/>
                <a:cs typeface="Times New Roman" pitchFamily="18" charset="0"/>
              </a:rPr>
              <a:t>− Голосовые соединения</a:t>
            </a:r>
          </a:p>
          <a:p>
            <a:pPr algn="just">
              <a:lnSpc>
                <a:spcPct val="150000"/>
              </a:lnSpc>
            </a:pPr>
            <a:r>
              <a:rPr lang="ru-RU" sz="2100" dirty="0">
                <a:latin typeface="Times New Roman" pitchFamily="18" charset="0"/>
                <a:cs typeface="Times New Roman" pitchFamily="18" charset="0"/>
              </a:rPr>
              <a:t>− Услуги передачи данных (до 384 кбит/сек благодаря </a:t>
            </a:r>
            <a:r>
              <a:rPr lang="ru-RU" sz="2100" dirty="0" smtClean="0">
                <a:latin typeface="Times New Roman" pitchFamily="18" charset="0"/>
                <a:cs typeface="Times New Roman" pitchFamily="18" charset="0"/>
              </a:rPr>
              <a:t>технологии EDGE</a:t>
            </a:r>
            <a:r>
              <a:rPr lang="ru-RU" sz="2100" dirty="0">
                <a:latin typeface="Times New Roman" pitchFamily="18" charset="0"/>
                <a:cs typeface="Times New Roman" pitchFamily="18" charset="0"/>
              </a:rPr>
              <a:t>)</a:t>
            </a:r>
          </a:p>
          <a:p>
            <a:pPr algn="just">
              <a:lnSpc>
                <a:spcPct val="150000"/>
              </a:lnSpc>
            </a:pPr>
            <a:r>
              <a:rPr lang="ru-RU" sz="2100" dirty="0">
                <a:latin typeface="Times New Roman" pitchFamily="18" charset="0"/>
                <a:cs typeface="Times New Roman" pitchFamily="18" charset="0"/>
              </a:rPr>
              <a:t>− Передача коротких текстовых сообщений (SMS)</a:t>
            </a:r>
          </a:p>
          <a:p>
            <a:pPr algn="just">
              <a:lnSpc>
                <a:spcPct val="150000"/>
              </a:lnSpc>
            </a:pPr>
            <a:r>
              <a:rPr lang="ru-RU" sz="2100" dirty="0">
                <a:latin typeface="Times New Roman" pitchFamily="18" charset="0"/>
                <a:cs typeface="Times New Roman" pitchFamily="18" charset="0"/>
              </a:rPr>
              <a:t>− Передача факсов</a:t>
            </a:r>
          </a:p>
          <a:p>
            <a:pPr algn="just">
              <a:lnSpc>
                <a:spcPct val="150000"/>
              </a:lnSpc>
            </a:pPr>
            <a:r>
              <a:rPr lang="ru-RU" sz="2100" dirty="0">
                <a:latin typeface="Times New Roman" pitchFamily="18" charset="0"/>
                <a:cs typeface="Times New Roman" pitchFamily="18" charset="0"/>
              </a:rPr>
              <a:t>− Голосовая почта</a:t>
            </a:r>
          </a:p>
          <a:p>
            <a:pPr algn="just">
              <a:lnSpc>
                <a:spcPct val="150000"/>
              </a:lnSpc>
            </a:pPr>
            <a:r>
              <a:rPr lang="ru-RU" sz="2100" dirty="0">
                <a:latin typeface="Times New Roman" pitchFamily="18" charset="0"/>
                <a:cs typeface="Times New Roman" pitchFamily="18" charset="0"/>
              </a:rPr>
              <a:t>− Конференцсвязь и мн. др.</a:t>
            </a:r>
          </a:p>
          <a:p>
            <a:pPr algn="just">
              <a:lnSpc>
                <a:spcPct val="150000"/>
              </a:lnSpc>
            </a:pPr>
            <a:r>
              <a:rPr lang="ru-RU" sz="2100" dirty="0">
                <a:latin typeface="Times New Roman" pitchFamily="18" charset="0"/>
                <a:cs typeface="Times New Roman" pitchFamily="18" charset="0"/>
              </a:rPr>
              <a:t>Основные элементы, входящие в состав системы GSM, </a:t>
            </a:r>
            <a:r>
              <a:rPr lang="ru-RU" sz="2100" dirty="0" smtClean="0">
                <a:latin typeface="Times New Roman" pitchFamily="18" charset="0"/>
                <a:cs typeface="Times New Roman" pitchFamily="18" charset="0"/>
              </a:rPr>
              <a:t>представлены на </a:t>
            </a:r>
            <a:r>
              <a:rPr lang="ru-RU" sz="2100" dirty="0">
                <a:latin typeface="Times New Roman" pitchFamily="18" charset="0"/>
                <a:cs typeface="Times New Roman" pitchFamily="18" charset="0"/>
              </a:rPr>
              <a:t>рис. 8.1. </a:t>
            </a:r>
          </a:p>
        </p:txBody>
      </p:sp>
    </p:spTree>
    <p:extLst>
      <p:ext uri="{BB962C8B-B14F-4D97-AF65-F5344CB8AC3E}">
        <p14:creationId xmlns:p14="http://schemas.microsoft.com/office/powerpoint/2010/main" val="355308138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266596"/>
            <a:ext cx="8424936" cy="5632311"/>
          </a:xfrm>
          <a:prstGeom prst="rect">
            <a:avLst/>
          </a:prstGeom>
        </p:spPr>
        <p:txBody>
          <a:bodyPr wrap="square">
            <a:spAutoFit/>
          </a:bodyPr>
          <a:lstStyle/>
          <a:p>
            <a:pPr indent="540385" algn="ctr">
              <a:lnSpc>
                <a:spcPct val="150000"/>
              </a:lnSpc>
              <a:spcAft>
                <a:spcPts val="0"/>
              </a:spcAft>
            </a:pPr>
            <a:r>
              <a:rPr lang="ru-RU" sz="2400" b="1" dirty="0">
                <a:latin typeface="Times New Roman"/>
                <a:ea typeface="Times New Roman"/>
              </a:rPr>
              <a:t>Цифровая сотовая сеть стандарта </a:t>
            </a:r>
            <a:r>
              <a:rPr lang="en-US" sz="2400" b="1" dirty="0">
                <a:latin typeface="Times New Roman"/>
                <a:ea typeface="Times New Roman"/>
              </a:rPr>
              <a:t>GSM</a:t>
            </a:r>
            <a:r>
              <a:rPr lang="ru-RU" sz="2400" b="1" dirty="0">
                <a:latin typeface="Times New Roman"/>
                <a:ea typeface="Times New Roman"/>
              </a:rPr>
              <a:t>-900.</a:t>
            </a:r>
            <a:endParaRPr lang="ru-RU" sz="2400" dirty="0">
              <a:latin typeface="Times New Roman"/>
              <a:ea typeface="Times New Roman"/>
            </a:endParaRPr>
          </a:p>
          <a:p>
            <a:pPr indent="540385" algn="just">
              <a:lnSpc>
                <a:spcPct val="150000"/>
              </a:lnSpc>
              <a:spcAft>
                <a:spcPts val="0"/>
              </a:spcAft>
            </a:pPr>
            <a:r>
              <a:rPr lang="ru-RU" sz="2400" dirty="0">
                <a:latin typeface="Times New Roman"/>
                <a:ea typeface="Times New Roman"/>
              </a:rPr>
              <a:t> </a:t>
            </a:r>
          </a:p>
          <a:p>
            <a:pPr indent="540385" algn="just">
              <a:lnSpc>
                <a:spcPct val="150000"/>
              </a:lnSpc>
              <a:spcAft>
                <a:spcPts val="0"/>
              </a:spcAft>
            </a:pPr>
            <a:r>
              <a:rPr lang="ru-RU" sz="2400" dirty="0">
                <a:latin typeface="Times New Roman"/>
                <a:ea typeface="Times New Roman"/>
              </a:rPr>
              <a:t>Архитектура сети </a:t>
            </a:r>
            <a:r>
              <a:rPr lang="en-US" sz="2400" dirty="0">
                <a:latin typeface="Times New Roman"/>
                <a:ea typeface="Times New Roman"/>
              </a:rPr>
              <a:t>GSM </a:t>
            </a:r>
            <a:r>
              <a:rPr lang="ru-RU" sz="2400" dirty="0">
                <a:latin typeface="Times New Roman"/>
                <a:ea typeface="Times New Roman"/>
              </a:rPr>
              <a:t>-900 представлена на рис. </a:t>
            </a:r>
            <a:r>
              <a:rPr lang="en-US" sz="2400" dirty="0">
                <a:latin typeface="Times New Roman"/>
                <a:ea typeface="Times New Roman"/>
              </a:rPr>
              <a:t>2</a:t>
            </a:r>
            <a:r>
              <a:rPr lang="ru-RU" sz="2400" dirty="0">
                <a:latin typeface="Times New Roman"/>
                <a:ea typeface="Times New Roman"/>
              </a:rPr>
              <a:t>.1. Сеть состоит из следующих основных подсистем: подсистемы базовых станций (базовые станции и базовые контроллеры); подсистемы сети в составе центра коммутации подвижной связи (</a:t>
            </a:r>
            <a:r>
              <a:rPr lang="en-US" sz="2400" dirty="0">
                <a:latin typeface="Times New Roman"/>
                <a:ea typeface="Times New Roman"/>
              </a:rPr>
              <a:t>Mobile Switching </a:t>
            </a:r>
            <a:r>
              <a:rPr lang="en-US" sz="2400" dirty="0" err="1">
                <a:latin typeface="Times New Roman"/>
                <a:ea typeface="Times New Roman"/>
              </a:rPr>
              <a:t>Centr</a:t>
            </a:r>
            <a:r>
              <a:rPr lang="ru-RU" sz="2400" dirty="0">
                <a:latin typeface="Times New Roman"/>
                <a:ea typeface="Times New Roman"/>
              </a:rPr>
              <a:t> - </a:t>
            </a:r>
            <a:r>
              <a:rPr lang="en-US" sz="2400" dirty="0">
                <a:latin typeface="Times New Roman"/>
                <a:ea typeface="Times New Roman"/>
              </a:rPr>
              <a:t>MSC</a:t>
            </a:r>
            <a:r>
              <a:rPr lang="ru-RU" sz="2400" dirty="0">
                <a:latin typeface="Times New Roman"/>
                <a:ea typeface="Times New Roman"/>
              </a:rPr>
              <a:t>), баз данных (</a:t>
            </a:r>
            <a:r>
              <a:rPr lang="en-US" sz="2400" dirty="0">
                <a:latin typeface="Times New Roman"/>
                <a:ea typeface="Times New Roman"/>
              </a:rPr>
              <a:t>HLR</a:t>
            </a:r>
            <a:r>
              <a:rPr lang="ru-RU" sz="2400" dirty="0">
                <a:latin typeface="Times New Roman"/>
                <a:ea typeface="Times New Roman"/>
              </a:rPr>
              <a:t>, </a:t>
            </a:r>
            <a:r>
              <a:rPr lang="en-US" sz="2400" dirty="0">
                <a:latin typeface="Times New Roman"/>
                <a:ea typeface="Times New Roman"/>
              </a:rPr>
              <a:t>VLR</a:t>
            </a:r>
            <a:r>
              <a:rPr lang="ru-RU" sz="2400" dirty="0">
                <a:latin typeface="Times New Roman"/>
                <a:ea typeface="Times New Roman"/>
              </a:rPr>
              <a:t>, </a:t>
            </a:r>
            <a:r>
              <a:rPr lang="en-US" sz="2400" dirty="0">
                <a:latin typeface="Times New Roman"/>
                <a:ea typeface="Times New Roman"/>
              </a:rPr>
              <a:t>EIR</a:t>
            </a:r>
            <a:r>
              <a:rPr lang="ru-RU" sz="2400" dirty="0">
                <a:latin typeface="Times New Roman"/>
                <a:ea typeface="Times New Roman"/>
              </a:rPr>
              <a:t>) и центра аутентификации (</a:t>
            </a:r>
            <a:r>
              <a:rPr lang="en-US" sz="2400" dirty="0" err="1">
                <a:latin typeface="Times New Roman"/>
                <a:ea typeface="Times New Roman"/>
              </a:rPr>
              <a:t>Authentification</a:t>
            </a:r>
            <a:r>
              <a:rPr lang="en-US" sz="2400" dirty="0">
                <a:latin typeface="Times New Roman"/>
                <a:ea typeface="Times New Roman"/>
              </a:rPr>
              <a:t> </a:t>
            </a:r>
            <a:r>
              <a:rPr lang="en-US" sz="2400" dirty="0" err="1">
                <a:latin typeface="Times New Roman"/>
                <a:ea typeface="Times New Roman"/>
              </a:rPr>
              <a:t>Centr</a:t>
            </a:r>
            <a:r>
              <a:rPr lang="en-US" sz="2400" dirty="0">
                <a:latin typeface="Times New Roman"/>
                <a:ea typeface="Times New Roman"/>
              </a:rPr>
              <a:t> </a:t>
            </a:r>
            <a:r>
              <a:rPr lang="ru-RU" sz="2400" dirty="0">
                <a:latin typeface="Times New Roman"/>
                <a:ea typeface="Times New Roman"/>
              </a:rPr>
              <a:t>- </a:t>
            </a:r>
            <a:r>
              <a:rPr lang="en-US" sz="2400" dirty="0">
                <a:latin typeface="Times New Roman"/>
                <a:ea typeface="Times New Roman"/>
              </a:rPr>
              <a:t>AUC</a:t>
            </a:r>
            <a:r>
              <a:rPr lang="ru-RU" sz="2400" dirty="0">
                <a:latin typeface="Times New Roman"/>
                <a:ea typeface="Times New Roman"/>
              </a:rPr>
              <a:t>); подсистемы эксплуатации и техобслуживания (</a:t>
            </a:r>
            <a:r>
              <a:rPr lang="en-US" sz="2400" dirty="0">
                <a:latin typeface="Times New Roman"/>
                <a:ea typeface="Times New Roman"/>
              </a:rPr>
              <a:t>Operations end Maintenance Center</a:t>
            </a:r>
            <a:r>
              <a:rPr lang="ru-RU" sz="2400" dirty="0">
                <a:latin typeface="Times New Roman"/>
                <a:ea typeface="Times New Roman"/>
              </a:rPr>
              <a:t> -</a:t>
            </a:r>
            <a:r>
              <a:rPr lang="en-US" sz="2400" dirty="0">
                <a:latin typeface="Times New Roman"/>
                <a:ea typeface="Times New Roman"/>
              </a:rPr>
              <a:t>OMC</a:t>
            </a:r>
            <a:r>
              <a:rPr lang="ru-RU" sz="2400" dirty="0">
                <a:latin typeface="Times New Roman"/>
                <a:ea typeface="Times New Roman"/>
              </a:rPr>
              <a:t>). </a:t>
            </a:r>
            <a:endParaRPr lang="ru-RU" sz="2400" dirty="0">
              <a:effectLst/>
              <a:latin typeface="Times New Roman"/>
              <a:ea typeface="Times New Roman"/>
            </a:endParaRPr>
          </a:p>
        </p:txBody>
      </p:sp>
    </p:spTree>
    <p:extLst>
      <p:ext uri="{BB962C8B-B14F-4D97-AF65-F5344CB8AC3E}">
        <p14:creationId xmlns:p14="http://schemas.microsoft.com/office/powerpoint/2010/main" val="443214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Picture background"/>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352927" cy="6264695"/>
          </a:xfrm>
          <a:prstGeom prst="rect">
            <a:avLst/>
          </a:prstGeom>
          <a:noFill/>
          <a:ln>
            <a:noFill/>
          </a:ln>
        </p:spPr>
      </p:pic>
    </p:spTree>
    <p:extLst>
      <p:ext uri="{BB962C8B-B14F-4D97-AF65-F5344CB8AC3E}">
        <p14:creationId xmlns:p14="http://schemas.microsoft.com/office/powerpoint/2010/main" val="265997884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5431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16632"/>
            <a:ext cx="8640960" cy="6555641"/>
          </a:xfrm>
          <a:prstGeom prst="rect">
            <a:avLst/>
          </a:prstGeom>
        </p:spPr>
        <p:txBody>
          <a:bodyPr wrap="square">
            <a:spAutoFit/>
          </a:bodyPr>
          <a:lstStyle/>
          <a:p>
            <a:pPr marR="0" indent="355600" algn="just">
              <a:lnSpc>
                <a:spcPct val="150000"/>
              </a:lnSpc>
            </a:pPr>
            <a:r>
              <a:rPr lang="ru-RU" sz="2000" dirty="0">
                <a:latin typeface="Times New Roman" pitchFamily="18" charset="0"/>
                <a:cs typeface="Times New Roman" pitchFamily="18" charset="0"/>
              </a:rPr>
              <a:t>Как видно из рис. </a:t>
            </a:r>
            <a:r>
              <a:rPr lang="ru-RU" sz="2000" dirty="0" smtClean="0">
                <a:latin typeface="Times New Roman" pitchFamily="18" charset="0"/>
                <a:cs typeface="Times New Roman" pitchFamily="18" charset="0"/>
              </a:rPr>
              <a:t>4 -13, </a:t>
            </a:r>
            <a:r>
              <a:rPr lang="ru-RU" sz="2000" dirty="0">
                <a:latin typeface="Times New Roman" pitchFamily="18" charset="0"/>
                <a:cs typeface="Times New Roman" pitchFamily="18" charset="0"/>
              </a:rPr>
              <a:t>BTS является оборудованием </a:t>
            </a:r>
            <a:r>
              <a:rPr lang="ru-RU" sz="2000" dirty="0" smtClean="0">
                <a:latin typeface="Times New Roman" pitchFamily="18" charset="0"/>
                <a:cs typeface="Times New Roman" pitchFamily="18" charset="0"/>
              </a:rPr>
              <a:t>приёмопередатчик, </a:t>
            </a:r>
            <a:r>
              <a:rPr lang="ru-RU" sz="2000" dirty="0">
                <a:latin typeface="Times New Roman" pitchFamily="18" charset="0"/>
                <a:cs typeface="Times New Roman" pitchFamily="18" charset="0"/>
              </a:rPr>
              <a:t>обслуживающим определенную </a:t>
            </a:r>
            <a:r>
              <a:rPr lang="ru-RU" sz="2000" dirty="0" err="1">
                <a:latin typeface="Times New Roman" pitchFamily="18" charset="0"/>
                <a:cs typeface="Times New Roman" pitchFamily="18" charset="0"/>
              </a:rPr>
              <a:t>соту</a:t>
            </a:r>
            <a:r>
              <a:rPr lang="ru-RU" sz="2000" dirty="0">
                <a:latin typeface="Times New Roman" pitchFamily="18" charset="0"/>
                <a:cs typeface="Times New Roman" pitchFamily="18" charset="0"/>
              </a:rPr>
              <a:t> под управлением контроллера базовых станций </a:t>
            </a:r>
            <a:r>
              <a:rPr lang="ru-RU" sz="2000" dirty="0" smtClean="0">
                <a:latin typeface="Times New Roman" pitchFamily="18" charset="0"/>
                <a:cs typeface="Times New Roman" pitchFamily="18" charset="0"/>
              </a:rPr>
              <a:t>BSC. BTS </a:t>
            </a:r>
            <a:r>
              <a:rPr lang="ru-RU" sz="2000" dirty="0">
                <a:latin typeface="Times New Roman" pitchFamily="18" charset="0"/>
                <a:cs typeface="Times New Roman" pitchFamily="18" charset="0"/>
              </a:rPr>
              <a:t>выполняет преобразование протокола между радиоканалами (по которым осуществляется связь между мобильной станцией и базовой станцией, так называемый интерфейс </a:t>
            </a:r>
            <a:r>
              <a:rPr lang="ru-RU" sz="2000" dirty="0" err="1">
                <a:latin typeface="Times New Roman" pitchFamily="18" charset="0"/>
                <a:cs typeface="Times New Roman" pitchFamily="18" charset="0"/>
              </a:rPr>
              <a:t>Um</a:t>
            </a:r>
            <a:r>
              <a:rPr lang="ru-RU" sz="2000" dirty="0">
                <a:latin typeface="Times New Roman" pitchFamily="18" charset="0"/>
                <a:cs typeface="Times New Roman" pitchFamily="18" charset="0"/>
              </a:rPr>
              <a:t>), и между проводными каналами (связь между BTS и BSC – интерфейс </a:t>
            </a:r>
            <a:r>
              <a:rPr lang="ru-RU" sz="2000" dirty="0" err="1">
                <a:latin typeface="Times New Roman" pitchFamily="18" charset="0"/>
                <a:cs typeface="Times New Roman" pitchFamily="18" charset="0"/>
              </a:rPr>
              <a:t>Abis</a:t>
            </a:r>
            <a:r>
              <a:rPr lang="ru-RU" sz="2000" dirty="0">
                <a:latin typeface="Times New Roman" pitchFamily="18" charset="0"/>
                <a:cs typeface="Times New Roman" pitchFamily="18" charset="0"/>
              </a:rPr>
              <a:t>). </a:t>
            </a:r>
          </a:p>
          <a:p>
            <a:pPr marR="0" algn="just">
              <a:lnSpc>
                <a:spcPct val="150000"/>
              </a:lnSpc>
            </a:pPr>
            <a:r>
              <a:rPr lang="ru-RU" sz="2000" dirty="0">
                <a:latin typeface="Times New Roman" pitchFamily="18" charset="0"/>
                <a:cs typeface="Times New Roman" pitchFamily="18" charset="0"/>
              </a:rPr>
              <a:t>BTS осуществляет обработку информации радиоканалов, проходящей через нее на уровне 1 и уровне 2, а также непрозрачную передачу информации радиоканалов на уровне 3 и выполняет все необходимые для этого функции управления. </a:t>
            </a:r>
            <a:r>
              <a:rPr lang="ru-RU" sz="2000" dirty="0" smtClean="0">
                <a:latin typeface="Times New Roman" pitchFamily="18" charset="0"/>
                <a:cs typeface="Times New Roman" pitchFamily="18" charset="0"/>
              </a:rPr>
              <a:t> Говоря </a:t>
            </a:r>
            <a:r>
              <a:rPr lang="ru-RU" sz="2000" dirty="0">
                <a:latin typeface="Times New Roman" pitchFamily="18" charset="0"/>
                <a:cs typeface="Times New Roman" pitchFamily="18" charset="0"/>
              </a:rPr>
              <a:t>более развернуто, BTS выполняет следующие функции: </a:t>
            </a:r>
          </a:p>
          <a:p>
            <a:pPr marR="0" lvl="1" algn="just">
              <a:lnSpc>
                <a:spcPct val="150000"/>
              </a:lnSpc>
            </a:pP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Обеспечение </a:t>
            </a:r>
            <a:r>
              <a:rPr lang="ru-RU" sz="2000" dirty="0">
                <a:latin typeface="Times New Roman" pitchFamily="18" charset="0"/>
                <a:cs typeface="Times New Roman" pitchFamily="18" charset="0"/>
              </a:rPr>
              <a:t>интерфейса связи с BSC </a:t>
            </a:r>
          </a:p>
          <a:p>
            <a:pPr marR="0" lvl="1" algn="just">
              <a:lnSpc>
                <a:spcPct val="150000"/>
              </a:lnSpc>
            </a:pP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Управление </a:t>
            </a:r>
            <a:r>
              <a:rPr lang="ru-RU" sz="2000" dirty="0">
                <a:latin typeface="Times New Roman" pitchFamily="18" charset="0"/>
                <a:cs typeface="Times New Roman" pitchFamily="18" charset="0"/>
              </a:rPr>
              <a:t>радиоканалами </a:t>
            </a:r>
          </a:p>
          <a:p>
            <a:pPr marR="0" lvl="1" algn="just">
              <a:lnSpc>
                <a:spcPct val="150000"/>
              </a:lnSpc>
            </a:pP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Функция </a:t>
            </a:r>
            <a:r>
              <a:rPr lang="ru-RU" sz="2000" dirty="0">
                <a:latin typeface="Times New Roman" pitchFamily="18" charset="0"/>
                <a:cs typeface="Times New Roman" pitchFamily="18" charset="0"/>
              </a:rPr>
              <a:t>управления и технического обслуживания </a:t>
            </a:r>
          </a:p>
          <a:p>
            <a:pPr marR="0" lvl="1" algn="just">
              <a:lnSpc>
                <a:spcPct val="150000"/>
              </a:lnSpc>
            </a:pP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Функция </a:t>
            </a:r>
            <a:r>
              <a:rPr lang="ru-RU" sz="2000" dirty="0">
                <a:latin typeface="Times New Roman" pitchFamily="18" charset="0"/>
                <a:cs typeface="Times New Roman" pitchFamily="18" charset="0"/>
              </a:rPr>
              <a:t>обработки протокола сигнализации </a:t>
            </a:r>
          </a:p>
        </p:txBody>
      </p:sp>
    </p:spTree>
    <p:extLst>
      <p:ext uri="{BB962C8B-B14F-4D97-AF65-F5344CB8AC3E}">
        <p14:creationId xmlns:p14="http://schemas.microsoft.com/office/powerpoint/2010/main" val="1927916588"/>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28802"/>
            <a:ext cx="8424936" cy="610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187624" y="6430576"/>
            <a:ext cx="7056784" cy="369332"/>
          </a:xfrm>
          <a:prstGeom prst="rect">
            <a:avLst/>
          </a:prstGeom>
        </p:spPr>
        <p:txBody>
          <a:bodyPr wrap="square">
            <a:spAutoFit/>
          </a:bodyPr>
          <a:lstStyle/>
          <a:p>
            <a:r>
              <a:rPr lang="ru-RU" dirty="0">
                <a:solidFill>
                  <a:srgbClr val="000000"/>
                </a:solidFill>
                <a:latin typeface="Times New Roman"/>
              </a:rPr>
              <a:t>Рисунок </a:t>
            </a:r>
            <a:r>
              <a:rPr lang="ru-RU" dirty="0" smtClean="0">
                <a:solidFill>
                  <a:srgbClr val="000000"/>
                </a:solidFill>
                <a:latin typeface="JNHNLA+TimesNewRoman"/>
              </a:rPr>
              <a:t>4-13 </a:t>
            </a:r>
            <a:r>
              <a:rPr lang="ru-RU" dirty="0">
                <a:solidFill>
                  <a:srgbClr val="000000"/>
                </a:solidFill>
                <a:latin typeface="Times New Roman"/>
              </a:rPr>
              <a:t>Место </a:t>
            </a:r>
            <a:r>
              <a:rPr lang="ru-RU" dirty="0">
                <a:solidFill>
                  <a:srgbClr val="000000"/>
                </a:solidFill>
                <a:latin typeface="JNHNLA+TimesNewRoman"/>
              </a:rPr>
              <a:t>BTS </a:t>
            </a:r>
            <a:r>
              <a:rPr lang="ru-RU" dirty="0">
                <a:solidFill>
                  <a:srgbClr val="000000"/>
                </a:solidFill>
                <a:latin typeface="Times New Roman"/>
              </a:rPr>
              <a:t>в структуре системы </a:t>
            </a:r>
            <a:r>
              <a:rPr lang="ru-RU" dirty="0">
                <a:solidFill>
                  <a:srgbClr val="000000"/>
                </a:solidFill>
                <a:latin typeface="JNHNLA+TimesNewRoman"/>
              </a:rPr>
              <a:t>GSM </a:t>
            </a:r>
            <a:endParaRPr lang="ru-RU" dirty="0"/>
          </a:p>
        </p:txBody>
      </p:sp>
    </p:spTree>
    <p:extLst>
      <p:ext uri="{BB962C8B-B14F-4D97-AF65-F5344CB8AC3E}">
        <p14:creationId xmlns:p14="http://schemas.microsoft.com/office/powerpoint/2010/main" val="1238967645"/>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4775"/>
            <a:ext cx="8964488" cy="664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087054"/>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9539"/>
            <a:ext cx="9144000" cy="6740307"/>
          </a:xfrm>
          <a:prstGeom prst="rect">
            <a:avLst/>
          </a:prstGeom>
        </p:spPr>
        <p:txBody>
          <a:bodyPr wrap="square">
            <a:spAutoFit/>
          </a:bodyPr>
          <a:lstStyle/>
          <a:p>
            <a:pPr>
              <a:lnSpc>
                <a:spcPct val="200000"/>
              </a:lnSpc>
            </a:pPr>
            <a:r>
              <a:rPr lang="ru-RU" b="1" dirty="0" smtClean="0">
                <a:solidFill>
                  <a:srgbClr val="C00000"/>
                </a:solidFill>
                <a:latin typeface="JNIAAB+Arial"/>
              </a:rPr>
              <a:t>     4.1.2 </a:t>
            </a:r>
            <a:r>
              <a:rPr lang="ru-RU" b="1" dirty="0">
                <a:solidFill>
                  <a:srgbClr val="C00000"/>
                </a:solidFill>
                <a:latin typeface="Arial"/>
              </a:rPr>
              <a:t>Построение сети с использованием режима передачи </a:t>
            </a:r>
            <a:r>
              <a:rPr lang="ru-RU" b="1" dirty="0" smtClean="0">
                <a:solidFill>
                  <a:srgbClr val="C00000"/>
                </a:solidFill>
                <a:latin typeface="JNIAAB+Arial"/>
              </a:rPr>
              <a:t>SDH.</a:t>
            </a:r>
            <a:endParaRPr lang="ru-RU" b="1" dirty="0">
              <a:solidFill>
                <a:srgbClr val="C00000"/>
              </a:solidFill>
              <a:latin typeface="JNIAAB+Arial"/>
            </a:endParaRPr>
          </a:p>
          <a:p>
            <a:pPr marR="0" algn="just">
              <a:lnSpc>
                <a:spcPct val="200000"/>
              </a:lnSpc>
            </a:pPr>
            <a:r>
              <a:rPr lang="ru-RU" dirty="0" smtClean="0">
                <a:solidFill>
                  <a:srgbClr val="000000"/>
                </a:solidFill>
                <a:latin typeface="Times New Roman"/>
              </a:rPr>
              <a:t>    Главный </a:t>
            </a:r>
            <a:r>
              <a:rPr lang="ru-RU" dirty="0" err="1">
                <a:solidFill>
                  <a:srgbClr val="000000"/>
                </a:solidFill>
                <a:latin typeface="Times New Roman"/>
              </a:rPr>
              <a:t>статив</a:t>
            </a:r>
            <a:r>
              <a:rPr lang="ru-RU" dirty="0">
                <a:solidFill>
                  <a:srgbClr val="000000"/>
                </a:solidFill>
                <a:latin typeface="Times New Roman"/>
              </a:rPr>
              <a:t> </a:t>
            </a:r>
            <a:r>
              <a:rPr lang="ru-RU" dirty="0">
                <a:solidFill>
                  <a:srgbClr val="000000"/>
                </a:solidFill>
                <a:latin typeface="JNHNLA+TimesNewRoman"/>
              </a:rPr>
              <a:t>BTS </a:t>
            </a:r>
            <a:r>
              <a:rPr lang="ru-RU" dirty="0">
                <a:solidFill>
                  <a:srgbClr val="000000"/>
                </a:solidFill>
                <a:latin typeface="Times New Roman"/>
              </a:rPr>
              <a:t>оснащен разработанными компанией </a:t>
            </a:r>
            <a:r>
              <a:rPr lang="ru-RU" dirty="0" err="1">
                <a:solidFill>
                  <a:srgbClr val="000000"/>
                </a:solidFill>
                <a:latin typeface="JNHNLA+TimesNewRoman"/>
              </a:rPr>
              <a:t>Huawei</a:t>
            </a:r>
            <a:r>
              <a:rPr lang="ru-RU" dirty="0">
                <a:solidFill>
                  <a:srgbClr val="000000"/>
                </a:solidFill>
                <a:latin typeface="JNHNLA+TimesNewRoman"/>
              </a:rPr>
              <a:t> </a:t>
            </a:r>
            <a:r>
              <a:rPr lang="ru-RU" dirty="0">
                <a:solidFill>
                  <a:srgbClr val="000000"/>
                </a:solidFill>
                <a:latin typeface="Times New Roman"/>
              </a:rPr>
              <a:t>платами </a:t>
            </a:r>
            <a:r>
              <a:rPr lang="ru-RU" dirty="0">
                <a:solidFill>
                  <a:srgbClr val="000000"/>
                </a:solidFill>
                <a:latin typeface="JNHNLA+TimesNewRoman"/>
              </a:rPr>
              <a:t>ASU. </a:t>
            </a:r>
            <a:r>
              <a:rPr lang="ru-RU" dirty="0">
                <a:solidFill>
                  <a:srgbClr val="000000"/>
                </a:solidFill>
                <a:latin typeface="Times New Roman"/>
              </a:rPr>
              <a:t>По линиям </a:t>
            </a:r>
            <a:r>
              <a:rPr lang="ru-RU" dirty="0">
                <a:solidFill>
                  <a:srgbClr val="000000"/>
                </a:solidFill>
                <a:latin typeface="JNHNLA+TimesNewRoman"/>
              </a:rPr>
              <a:t>E1 </a:t>
            </a:r>
            <a:r>
              <a:rPr lang="ru-RU" dirty="0">
                <a:solidFill>
                  <a:srgbClr val="000000"/>
                </a:solidFill>
                <a:latin typeface="Times New Roman"/>
              </a:rPr>
              <a:t>со стороны </a:t>
            </a:r>
            <a:r>
              <a:rPr lang="ru-RU" dirty="0">
                <a:solidFill>
                  <a:srgbClr val="000000"/>
                </a:solidFill>
                <a:latin typeface="JNHNLA+TimesNewRoman"/>
              </a:rPr>
              <a:t>BSC </a:t>
            </a:r>
            <a:r>
              <a:rPr lang="ru-RU" dirty="0">
                <a:solidFill>
                  <a:srgbClr val="000000"/>
                </a:solidFill>
                <a:latin typeface="Times New Roman"/>
              </a:rPr>
              <a:t>обеспечивается доступ к сети </a:t>
            </a:r>
            <a:r>
              <a:rPr lang="ru-RU" dirty="0">
                <a:solidFill>
                  <a:srgbClr val="000000"/>
                </a:solidFill>
                <a:latin typeface="JNHNLA+TimesNewRoman"/>
              </a:rPr>
              <a:t>SDH (</a:t>
            </a:r>
            <a:r>
              <a:rPr lang="ru-RU" dirty="0">
                <a:solidFill>
                  <a:srgbClr val="000000"/>
                </a:solidFill>
                <a:latin typeface="Times New Roman"/>
              </a:rPr>
              <a:t>оборудование производства компании </a:t>
            </a:r>
            <a:r>
              <a:rPr lang="ru-RU" dirty="0" err="1">
                <a:solidFill>
                  <a:srgbClr val="000000"/>
                </a:solidFill>
                <a:latin typeface="JNHNLA+TimesNewRoman"/>
              </a:rPr>
              <a:t>Huawei</a:t>
            </a:r>
            <a:r>
              <a:rPr lang="ru-RU" dirty="0">
                <a:solidFill>
                  <a:srgbClr val="000000"/>
                </a:solidFill>
                <a:latin typeface="JNHNLA+TimesNewRoman"/>
              </a:rPr>
              <a:t> - SBS155A). </a:t>
            </a:r>
            <a:r>
              <a:rPr lang="ru-RU" dirty="0">
                <a:solidFill>
                  <a:srgbClr val="000000"/>
                </a:solidFill>
                <a:latin typeface="Times New Roman"/>
              </a:rPr>
              <a:t>Позднее для обеспечения доступа к сети </a:t>
            </a:r>
            <a:r>
              <a:rPr lang="ru-RU" dirty="0">
                <a:solidFill>
                  <a:srgbClr val="000000"/>
                </a:solidFill>
                <a:latin typeface="JNHNLA+TimesNewRoman"/>
              </a:rPr>
              <a:t>SDH </a:t>
            </a:r>
            <a:r>
              <a:rPr lang="ru-RU" dirty="0">
                <a:solidFill>
                  <a:srgbClr val="000000"/>
                </a:solidFill>
                <a:latin typeface="Times New Roman"/>
              </a:rPr>
              <a:t>контроллер </a:t>
            </a:r>
            <a:r>
              <a:rPr lang="ru-RU" dirty="0">
                <a:solidFill>
                  <a:srgbClr val="000000"/>
                </a:solidFill>
                <a:latin typeface="JNHNLA+TimesNewRoman"/>
              </a:rPr>
              <a:t>BSC </a:t>
            </a:r>
            <a:r>
              <a:rPr lang="ru-RU" dirty="0">
                <a:solidFill>
                  <a:srgbClr val="000000"/>
                </a:solidFill>
                <a:latin typeface="Times New Roman"/>
              </a:rPr>
              <a:t>будет использовать платы </a:t>
            </a:r>
            <a:r>
              <a:rPr lang="ru-RU" dirty="0">
                <a:solidFill>
                  <a:srgbClr val="000000"/>
                </a:solidFill>
                <a:latin typeface="JNHNLA+TimesNewRoman"/>
              </a:rPr>
              <a:t>STU. </a:t>
            </a:r>
          </a:p>
          <a:p>
            <a:pPr marR="0" algn="just">
              <a:lnSpc>
                <a:spcPct val="200000"/>
              </a:lnSpc>
            </a:pPr>
            <a:r>
              <a:rPr lang="ru-RU" dirty="0" smtClean="0">
                <a:solidFill>
                  <a:srgbClr val="000000"/>
                </a:solidFill>
                <a:latin typeface="Times New Roman"/>
              </a:rPr>
              <a:t>   Благодаря </a:t>
            </a:r>
            <a:r>
              <a:rPr lang="ru-RU" dirty="0">
                <a:solidFill>
                  <a:srgbClr val="000000"/>
                </a:solidFill>
                <a:latin typeface="Times New Roman"/>
              </a:rPr>
              <a:t>мощным возможностям кросс</a:t>
            </a:r>
            <a:r>
              <a:rPr lang="ru-RU" dirty="0">
                <a:solidFill>
                  <a:srgbClr val="000000"/>
                </a:solidFill>
                <a:latin typeface="JNHNLA+TimesNewRoman"/>
              </a:rPr>
              <a:t>-</a:t>
            </a:r>
            <a:r>
              <a:rPr lang="ru-RU" dirty="0">
                <a:solidFill>
                  <a:srgbClr val="000000"/>
                </a:solidFill>
                <a:latin typeface="Times New Roman"/>
              </a:rPr>
              <a:t>коммутации</a:t>
            </a:r>
            <a:r>
              <a:rPr lang="ru-RU" dirty="0">
                <a:solidFill>
                  <a:srgbClr val="000000"/>
                </a:solidFill>
                <a:latin typeface="JNHNLA+TimesNewRoman"/>
              </a:rPr>
              <a:t>, </a:t>
            </a:r>
            <a:r>
              <a:rPr lang="ru-RU" dirty="0">
                <a:solidFill>
                  <a:srgbClr val="000000"/>
                </a:solidFill>
                <a:latin typeface="Times New Roman"/>
              </a:rPr>
              <a:t>богатому выбору гибких интерфейсов и современным функциям программного обеспечения оборудование передачи производства компании </a:t>
            </a:r>
            <a:r>
              <a:rPr lang="ru-RU" dirty="0" err="1">
                <a:solidFill>
                  <a:srgbClr val="000000"/>
                </a:solidFill>
                <a:latin typeface="JNHNLA+TimesNewRoman"/>
              </a:rPr>
              <a:t>Huawei</a:t>
            </a:r>
            <a:r>
              <a:rPr lang="ru-RU" dirty="0">
                <a:solidFill>
                  <a:srgbClr val="000000"/>
                </a:solidFill>
                <a:latin typeface="JNHNLA+TimesNewRoman"/>
              </a:rPr>
              <a:t> </a:t>
            </a:r>
            <a:r>
              <a:rPr lang="ru-RU" dirty="0">
                <a:solidFill>
                  <a:srgbClr val="000000"/>
                </a:solidFill>
                <a:latin typeface="Times New Roman"/>
              </a:rPr>
              <a:t>используется в сетях со сложной структурой</a:t>
            </a:r>
            <a:r>
              <a:rPr lang="ru-RU" dirty="0">
                <a:solidFill>
                  <a:srgbClr val="000000"/>
                </a:solidFill>
                <a:latin typeface="JNHNLA+TimesNewRoman"/>
              </a:rPr>
              <a:t>. </a:t>
            </a:r>
          </a:p>
          <a:p>
            <a:pPr marR="0" algn="just">
              <a:lnSpc>
                <a:spcPct val="200000"/>
              </a:lnSpc>
            </a:pPr>
            <a:r>
              <a:rPr lang="ru-RU" dirty="0" smtClean="0">
                <a:solidFill>
                  <a:srgbClr val="000000"/>
                </a:solidFill>
                <a:latin typeface="Times New Roman"/>
              </a:rPr>
              <a:t>    Плата </a:t>
            </a:r>
            <a:r>
              <a:rPr lang="ru-RU" dirty="0">
                <a:solidFill>
                  <a:srgbClr val="000000"/>
                </a:solidFill>
                <a:latin typeface="JNHNLA+TimesNewRoman"/>
              </a:rPr>
              <a:t>ASU </a:t>
            </a:r>
            <a:r>
              <a:rPr lang="ru-RU" dirty="0">
                <a:solidFill>
                  <a:srgbClr val="000000"/>
                </a:solidFill>
                <a:latin typeface="Times New Roman"/>
              </a:rPr>
              <a:t>при реальном построении сети способна организовать взаимную работу с оборудованием </a:t>
            </a:r>
            <a:r>
              <a:rPr lang="ru-RU" dirty="0">
                <a:solidFill>
                  <a:srgbClr val="000000"/>
                </a:solidFill>
                <a:latin typeface="JNHNLA+TimesNewRoman"/>
              </a:rPr>
              <a:t>SBS155/622A/B </a:t>
            </a:r>
            <a:r>
              <a:rPr lang="ru-RU" dirty="0">
                <a:solidFill>
                  <a:srgbClr val="000000"/>
                </a:solidFill>
                <a:latin typeface="Times New Roman"/>
              </a:rPr>
              <a:t>или другим стандартным оборудованием компании </a:t>
            </a:r>
            <a:r>
              <a:rPr lang="ru-RU" dirty="0" err="1">
                <a:solidFill>
                  <a:srgbClr val="000000"/>
                </a:solidFill>
                <a:latin typeface="JNHNLA+TimesNewRoman"/>
              </a:rPr>
              <a:t>Huawei</a:t>
            </a:r>
            <a:r>
              <a:rPr lang="ru-RU" dirty="0">
                <a:solidFill>
                  <a:srgbClr val="000000"/>
                </a:solidFill>
                <a:latin typeface="JNHNLA+TimesNewRoman"/>
              </a:rPr>
              <a:t> </a:t>
            </a:r>
            <a:r>
              <a:rPr lang="ru-RU" dirty="0">
                <a:solidFill>
                  <a:srgbClr val="000000"/>
                </a:solidFill>
                <a:latin typeface="Times New Roman"/>
              </a:rPr>
              <a:t>через оптический интерфейс </a:t>
            </a:r>
            <a:r>
              <a:rPr lang="ru-RU" dirty="0">
                <a:solidFill>
                  <a:srgbClr val="000000"/>
                </a:solidFill>
                <a:latin typeface="JNHNLA+TimesNewRoman"/>
              </a:rPr>
              <a:t>STM-1. </a:t>
            </a:r>
            <a:r>
              <a:rPr lang="ru-RU" dirty="0">
                <a:solidFill>
                  <a:srgbClr val="000000"/>
                </a:solidFill>
                <a:latin typeface="Times New Roman"/>
              </a:rPr>
              <a:t>При этом в зависимости от способа построения сети передачи обеспечиваются сетевые топологии в виде кольца или цепи</a:t>
            </a:r>
            <a:r>
              <a:rPr lang="ru-RU" dirty="0">
                <a:solidFill>
                  <a:srgbClr val="000000"/>
                </a:solidFill>
                <a:latin typeface="JNHNLA+TimesNewRoman"/>
              </a:rPr>
              <a:t>. </a:t>
            </a:r>
            <a:endParaRPr lang="ru-RU" dirty="0"/>
          </a:p>
        </p:txBody>
      </p:sp>
    </p:spTree>
    <p:extLst>
      <p:ext uri="{BB962C8B-B14F-4D97-AF65-F5344CB8AC3E}">
        <p14:creationId xmlns:p14="http://schemas.microsoft.com/office/powerpoint/2010/main" val="393595922"/>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0274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8875"/>
            <a:ext cx="9144000" cy="6186309"/>
          </a:xfrm>
          <a:prstGeom prst="rect">
            <a:avLst/>
          </a:prstGeom>
        </p:spPr>
        <p:txBody>
          <a:bodyPr wrap="square">
            <a:spAutoFit/>
          </a:bodyPr>
          <a:lstStyle/>
          <a:p>
            <a:pPr marR="0" algn="just">
              <a:lnSpc>
                <a:spcPct val="200000"/>
              </a:lnSpc>
            </a:pPr>
            <a:r>
              <a:rPr lang="ru-RU" dirty="0">
                <a:solidFill>
                  <a:srgbClr val="000000"/>
                </a:solidFill>
                <a:latin typeface="Times New Roman"/>
              </a:rPr>
              <a:t>Какую применить структуру</a:t>
            </a:r>
            <a:r>
              <a:rPr lang="ru-RU" dirty="0">
                <a:solidFill>
                  <a:srgbClr val="000000"/>
                </a:solidFill>
                <a:latin typeface="JNHNLA+TimesNewRoman"/>
              </a:rPr>
              <a:t>, </a:t>
            </a:r>
            <a:r>
              <a:rPr lang="ru-RU" dirty="0">
                <a:solidFill>
                  <a:srgbClr val="000000"/>
                </a:solidFill>
                <a:latin typeface="Times New Roman"/>
              </a:rPr>
              <a:t>кольцевую или цепочечную</a:t>
            </a:r>
            <a:r>
              <a:rPr lang="ru-RU" dirty="0">
                <a:solidFill>
                  <a:srgbClr val="000000"/>
                </a:solidFill>
                <a:latin typeface="JNHNLA+TimesNewRoman"/>
              </a:rPr>
              <a:t>, </a:t>
            </a:r>
            <a:r>
              <a:rPr lang="ru-RU" dirty="0">
                <a:solidFill>
                  <a:srgbClr val="000000"/>
                </a:solidFill>
                <a:latin typeface="Times New Roman"/>
              </a:rPr>
              <a:t>зависит от маршрута сети</a:t>
            </a:r>
            <a:r>
              <a:rPr lang="ru-RU" dirty="0">
                <a:solidFill>
                  <a:srgbClr val="000000"/>
                </a:solidFill>
                <a:latin typeface="JNHNLA+TimesNewRoman"/>
              </a:rPr>
              <a:t>. </a:t>
            </a:r>
            <a:r>
              <a:rPr lang="ru-RU" dirty="0">
                <a:solidFill>
                  <a:srgbClr val="000000"/>
                </a:solidFill>
                <a:latin typeface="Times New Roman"/>
              </a:rPr>
              <a:t>При нормальных условиях кольцевая сеть строится в таких масштабах</a:t>
            </a:r>
            <a:r>
              <a:rPr lang="ru-RU" dirty="0">
                <a:solidFill>
                  <a:srgbClr val="000000"/>
                </a:solidFill>
                <a:latin typeface="JNHNLA+TimesNewRoman"/>
              </a:rPr>
              <a:t>, </a:t>
            </a:r>
            <a:r>
              <a:rPr lang="ru-RU" dirty="0">
                <a:solidFill>
                  <a:srgbClr val="000000"/>
                </a:solidFill>
                <a:latin typeface="Times New Roman"/>
              </a:rPr>
              <a:t>насколько это позволяет маршрут </a:t>
            </a:r>
            <a:r>
              <a:rPr lang="ru-RU" dirty="0">
                <a:solidFill>
                  <a:srgbClr val="000000"/>
                </a:solidFill>
                <a:latin typeface="JNHNLA+TimesNewRoman"/>
              </a:rPr>
              <a:t>(</a:t>
            </a:r>
            <a:r>
              <a:rPr lang="ru-RU" dirty="0">
                <a:solidFill>
                  <a:srgbClr val="000000"/>
                </a:solidFill>
                <a:latin typeface="Times New Roman"/>
              </a:rPr>
              <a:t>рис</a:t>
            </a:r>
            <a:r>
              <a:rPr lang="ru-RU" dirty="0">
                <a:solidFill>
                  <a:srgbClr val="000000"/>
                </a:solidFill>
                <a:latin typeface="JNHNLA+TimesNewRoman"/>
              </a:rPr>
              <a:t>. 5-2), </a:t>
            </a:r>
            <a:r>
              <a:rPr lang="ru-RU" dirty="0">
                <a:solidFill>
                  <a:srgbClr val="000000"/>
                </a:solidFill>
                <a:latin typeface="Times New Roman"/>
              </a:rPr>
              <a:t>т</a:t>
            </a:r>
            <a:r>
              <a:rPr lang="ru-RU" dirty="0">
                <a:solidFill>
                  <a:srgbClr val="000000"/>
                </a:solidFill>
                <a:latin typeface="JNHNLA+TimesNewRoman"/>
              </a:rPr>
              <a:t>.</a:t>
            </a:r>
            <a:r>
              <a:rPr lang="ru-RU" dirty="0">
                <a:solidFill>
                  <a:srgbClr val="000000"/>
                </a:solidFill>
                <a:latin typeface="Times New Roman"/>
              </a:rPr>
              <a:t>к</a:t>
            </a:r>
            <a:r>
              <a:rPr lang="ru-RU" dirty="0">
                <a:solidFill>
                  <a:srgbClr val="000000"/>
                </a:solidFill>
                <a:latin typeface="JNHNLA+TimesNewRoman"/>
              </a:rPr>
              <a:t>. </a:t>
            </a:r>
            <a:r>
              <a:rPr lang="ru-RU" dirty="0">
                <a:solidFill>
                  <a:srgbClr val="000000"/>
                </a:solidFill>
                <a:latin typeface="Times New Roman"/>
              </a:rPr>
              <a:t>сеть с кольцевой топологией имеет отличные способности к самовосстановлению</a:t>
            </a:r>
            <a:r>
              <a:rPr lang="ru-RU" dirty="0">
                <a:solidFill>
                  <a:srgbClr val="000000"/>
                </a:solidFill>
                <a:latin typeface="JNHNLA+TimesNewRoman"/>
              </a:rPr>
              <a:t>. </a:t>
            </a:r>
            <a:r>
              <a:rPr lang="ru-RU" dirty="0">
                <a:solidFill>
                  <a:srgbClr val="000000"/>
                </a:solidFill>
                <a:latin typeface="Times New Roman"/>
              </a:rPr>
              <a:t>В местах</a:t>
            </a:r>
            <a:r>
              <a:rPr lang="ru-RU" dirty="0">
                <a:solidFill>
                  <a:srgbClr val="000000"/>
                </a:solidFill>
                <a:latin typeface="JNHNLA+TimesNewRoman"/>
              </a:rPr>
              <a:t>, </a:t>
            </a:r>
            <a:r>
              <a:rPr lang="ru-RU" dirty="0">
                <a:solidFill>
                  <a:srgbClr val="000000"/>
                </a:solidFill>
                <a:latin typeface="Times New Roman"/>
              </a:rPr>
              <a:t>где проходит железная дорога или магистральное шоссе</a:t>
            </a:r>
            <a:r>
              <a:rPr lang="ru-RU" dirty="0">
                <a:solidFill>
                  <a:srgbClr val="000000"/>
                </a:solidFill>
                <a:latin typeface="JNHNLA+TimesNewRoman"/>
              </a:rPr>
              <a:t>, </a:t>
            </a:r>
            <a:r>
              <a:rPr lang="ru-RU" dirty="0">
                <a:solidFill>
                  <a:srgbClr val="000000"/>
                </a:solidFill>
                <a:latin typeface="Times New Roman"/>
              </a:rPr>
              <a:t>часто используется сеть</a:t>
            </a:r>
            <a:r>
              <a:rPr lang="ru-RU" dirty="0">
                <a:solidFill>
                  <a:srgbClr val="000000"/>
                </a:solidFill>
                <a:latin typeface="JNHNLA+TimesNewRoman"/>
              </a:rPr>
              <a:t>, </a:t>
            </a:r>
            <a:r>
              <a:rPr lang="ru-RU" dirty="0">
                <a:solidFill>
                  <a:srgbClr val="000000"/>
                </a:solidFill>
                <a:latin typeface="Times New Roman"/>
              </a:rPr>
              <a:t>имеющая цепочечную топологию </a:t>
            </a:r>
            <a:r>
              <a:rPr lang="ru-RU" dirty="0">
                <a:solidFill>
                  <a:srgbClr val="000000"/>
                </a:solidFill>
                <a:latin typeface="JNHNLA+TimesNewRoman"/>
              </a:rPr>
              <a:t>(</a:t>
            </a:r>
            <a:r>
              <a:rPr lang="ru-RU" dirty="0">
                <a:solidFill>
                  <a:srgbClr val="000000"/>
                </a:solidFill>
                <a:latin typeface="Times New Roman"/>
              </a:rPr>
              <a:t>рис</a:t>
            </a:r>
            <a:r>
              <a:rPr lang="ru-RU" dirty="0">
                <a:solidFill>
                  <a:srgbClr val="000000"/>
                </a:solidFill>
                <a:latin typeface="JNHNLA+TimesNewRoman"/>
              </a:rPr>
              <a:t>. 5-3). </a:t>
            </a:r>
            <a:r>
              <a:rPr lang="ru-RU" dirty="0">
                <a:solidFill>
                  <a:srgbClr val="000000"/>
                </a:solidFill>
                <a:latin typeface="Times New Roman"/>
              </a:rPr>
              <a:t>Однако</a:t>
            </a:r>
            <a:r>
              <a:rPr lang="ru-RU" dirty="0">
                <a:solidFill>
                  <a:srgbClr val="000000"/>
                </a:solidFill>
                <a:latin typeface="JNHNLA+TimesNewRoman"/>
              </a:rPr>
              <a:t>, </a:t>
            </a:r>
            <a:r>
              <a:rPr lang="ru-RU" dirty="0">
                <a:solidFill>
                  <a:srgbClr val="000000"/>
                </a:solidFill>
                <a:latin typeface="Times New Roman"/>
              </a:rPr>
              <a:t>даже в таких случаях</a:t>
            </a:r>
            <a:r>
              <a:rPr lang="ru-RU" dirty="0">
                <a:solidFill>
                  <a:srgbClr val="000000"/>
                </a:solidFill>
                <a:latin typeface="JNHNLA+TimesNewRoman"/>
              </a:rPr>
              <a:t>, </a:t>
            </a:r>
            <a:r>
              <a:rPr lang="ru-RU" dirty="0">
                <a:solidFill>
                  <a:srgbClr val="000000"/>
                </a:solidFill>
                <a:latin typeface="Times New Roman"/>
              </a:rPr>
              <a:t>если расстояние между станциями не слишком большое </a:t>
            </a:r>
            <a:r>
              <a:rPr lang="ru-RU" dirty="0">
                <a:solidFill>
                  <a:srgbClr val="000000"/>
                </a:solidFill>
                <a:latin typeface="JNHNLA+TimesNewRoman"/>
              </a:rPr>
              <a:t>(</a:t>
            </a:r>
            <a:r>
              <a:rPr lang="ru-RU" dirty="0">
                <a:solidFill>
                  <a:srgbClr val="000000"/>
                </a:solidFill>
                <a:latin typeface="Times New Roman"/>
              </a:rPr>
              <a:t>максимальное расстояние между тремя станциями </a:t>
            </a:r>
            <a:r>
              <a:rPr lang="ru-RU" dirty="0">
                <a:solidFill>
                  <a:srgbClr val="000000"/>
                </a:solidFill>
                <a:latin typeface="MS Song"/>
              </a:rPr>
              <a:t>≤</a:t>
            </a:r>
            <a:r>
              <a:rPr lang="ru-RU" dirty="0">
                <a:solidFill>
                  <a:srgbClr val="000000"/>
                </a:solidFill>
                <a:latin typeface="JNHNLA+TimesNewRoman"/>
              </a:rPr>
              <a:t>80</a:t>
            </a:r>
            <a:r>
              <a:rPr lang="ru-RU" dirty="0">
                <a:solidFill>
                  <a:srgbClr val="000000"/>
                </a:solidFill>
                <a:latin typeface="Times New Roman"/>
              </a:rPr>
              <a:t>км</a:t>
            </a:r>
            <a:r>
              <a:rPr lang="ru-RU" dirty="0">
                <a:solidFill>
                  <a:srgbClr val="000000"/>
                </a:solidFill>
                <a:latin typeface="JNHNLA+TimesNewRoman"/>
              </a:rPr>
              <a:t>), </a:t>
            </a:r>
            <a:r>
              <a:rPr lang="ru-RU" dirty="0">
                <a:solidFill>
                  <a:srgbClr val="000000"/>
                </a:solidFill>
                <a:latin typeface="Times New Roman"/>
              </a:rPr>
              <a:t>и имеется достаточное количество оптических волокон </a:t>
            </a:r>
            <a:r>
              <a:rPr lang="ru-RU" dirty="0">
                <a:solidFill>
                  <a:srgbClr val="000000"/>
                </a:solidFill>
                <a:latin typeface="JNHNLA+TimesNewRoman"/>
              </a:rPr>
              <a:t>(4 </a:t>
            </a:r>
            <a:r>
              <a:rPr lang="ru-RU" dirty="0">
                <a:solidFill>
                  <a:srgbClr val="000000"/>
                </a:solidFill>
                <a:latin typeface="Times New Roman"/>
              </a:rPr>
              <a:t>волокна</a:t>
            </a:r>
            <a:r>
              <a:rPr lang="ru-RU" dirty="0">
                <a:solidFill>
                  <a:srgbClr val="000000"/>
                </a:solidFill>
                <a:latin typeface="JNHNLA+TimesNewRoman"/>
              </a:rPr>
              <a:t>), </a:t>
            </a:r>
            <a:r>
              <a:rPr lang="ru-RU" dirty="0">
                <a:solidFill>
                  <a:srgbClr val="000000"/>
                </a:solidFill>
                <a:latin typeface="Times New Roman"/>
              </a:rPr>
              <a:t>мы все</a:t>
            </a:r>
            <a:r>
              <a:rPr lang="ru-RU" dirty="0">
                <a:solidFill>
                  <a:srgbClr val="000000"/>
                </a:solidFill>
                <a:latin typeface="JNHNLA+TimesNewRoman"/>
              </a:rPr>
              <a:t>-</a:t>
            </a:r>
            <a:r>
              <a:rPr lang="ru-RU" dirty="0">
                <a:solidFill>
                  <a:srgbClr val="000000"/>
                </a:solidFill>
                <a:latin typeface="Times New Roman"/>
              </a:rPr>
              <a:t>таки рекомендуем строить кольцевую сеть</a:t>
            </a:r>
            <a:r>
              <a:rPr lang="ru-RU" dirty="0">
                <a:solidFill>
                  <a:srgbClr val="000000"/>
                </a:solidFill>
                <a:latin typeface="JNHNLA+TimesNewRoman"/>
              </a:rPr>
              <a:t>. </a:t>
            </a:r>
          </a:p>
          <a:p>
            <a:pPr marR="0" algn="just">
              <a:lnSpc>
                <a:spcPct val="200000"/>
              </a:lnSpc>
            </a:pPr>
            <a:r>
              <a:rPr lang="ru-RU" dirty="0" smtClean="0">
                <a:solidFill>
                  <a:srgbClr val="000000"/>
                </a:solidFill>
                <a:latin typeface="Times New Roman"/>
              </a:rPr>
              <a:t>    Как </a:t>
            </a:r>
            <a:r>
              <a:rPr lang="ru-RU" dirty="0">
                <a:solidFill>
                  <a:srgbClr val="000000"/>
                </a:solidFill>
                <a:latin typeface="Times New Roman"/>
              </a:rPr>
              <a:t>уже говорилось</a:t>
            </a:r>
            <a:r>
              <a:rPr lang="ru-RU" dirty="0">
                <a:solidFill>
                  <a:srgbClr val="000000"/>
                </a:solidFill>
                <a:latin typeface="JNHNLA+TimesNewRoman"/>
              </a:rPr>
              <a:t>, </a:t>
            </a:r>
            <a:r>
              <a:rPr lang="ru-RU" dirty="0">
                <a:solidFill>
                  <a:srgbClr val="000000"/>
                </a:solidFill>
                <a:latin typeface="Times New Roman"/>
              </a:rPr>
              <a:t>такая сеть имеет хорошие способности к самовосстановлению</a:t>
            </a:r>
            <a:r>
              <a:rPr lang="ru-RU" dirty="0">
                <a:solidFill>
                  <a:srgbClr val="000000"/>
                </a:solidFill>
                <a:latin typeface="JNHNLA+TimesNewRoman"/>
              </a:rPr>
              <a:t>. </a:t>
            </a:r>
            <a:r>
              <a:rPr lang="ru-RU" dirty="0">
                <a:solidFill>
                  <a:srgbClr val="000000"/>
                </a:solidFill>
                <a:latin typeface="Times New Roman"/>
              </a:rPr>
              <a:t>При обрыве волокна на определенном участке кольцевая сеть принимает вид цепи</a:t>
            </a:r>
            <a:r>
              <a:rPr lang="ru-RU" dirty="0">
                <a:solidFill>
                  <a:srgbClr val="000000"/>
                </a:solidFill>
                <a:latin typeface="JNHNLA+TimesNewRoman"/>
              </a:rPr>
              <a:t>, </a:t>
            </a:r>
            <a:r>
              <a:rPr lang="ru-RU" dirty="0">
                <a:solidFill>
                  <a:srgbClr val="000000"/>
                </a:solidFill>
                <a:latin typeface="Times New Roman"/>
              </a:rPr>
              <a:t>при этом не оказывается влияния на предоставление услуг в любом направлении</a:t>
            </a:r>
            <a:r>
              <a:rPr lang="ru-RU" dirty="0">
                <a:solidFill>
                  <a:srgbClr val="000000"/>
                </a:solidFill>
                <a:latin typeface="JNHNLA+TimesNewRoman"/>
              </a:rPr>
              <a:t>. </a:t>
            </a:r>
            <a:endParaRPr lang="ru-RU" dirty="0"/>
          </a:p>
        </p:txBody>
      </p:sp>
    </p:spTree>
    <p:extLst>
      <p:ext uri="{BB962C8B-B14F-4D97-AF65-F5344CB8AC3E}">
        <p14:creationId xmlns:p14="http://schemas.microsoft.com/office/powerpoint/2010/main" val="1835365352"/>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8640"/>
            <a:ext cx="8064896"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345777"/>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8712967"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909845"/>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1131822301"/>
              </p:ext>
            </p:extLst>
          </p:nvPr>
        </p:nvGraphicFramePr>
        <p:xfrm>
          <a:off x="107504" y="116632"/>
          <a:ext cx="8928992" cy="5832648"/>
        </p:xfrm>
        <a:graphic>
          <a:graphicData uri="http://schemas.openxmlformats.org/presentationml/2006/ole">
            <mc:AlternateContent xmlns:mc="http://schemas.openxmlformats.org/markup-compatibility/2006">
              <mc:Choice xmlns:v="urn:schemas-microsoft-com:vml" Requires="v">
                <p:oleObj spid="_x0000_s2217" name="Рисунок" r:id="rId3" imgW="4701309" imgH="2346036" progId="Word.Picture.8">
                  <p:embed/>
                </p:oleObj>
              </mc:Choice>
              <mc:Fallback>
                <p:oleObj name="Рисунок" r:id="rId3" imgW="4701309" imgH="2346036" progId="Word.Picture.8">
                  <p:embed/>
                  <p:pic>
                    <p:nvPicPr>
                      <p:cNvPr id="0"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8928992" cy="58326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Прямоугольник 2"/>
          <p:cNvSpPr/>
          <p:nvPr/>
        </p:nvSpPr>
        <p:spPr>
          <a:xfrm>
            <a:off x="2411760" y="6237312"/>
            <a:ext cx="4551246" cy="369332"/>
          </a:xfrm>
          <a:prstGeom prst="rect">
            <a:avLst/>
          </a:prstGeom>
        </p:spPr>
        <p:txBody>
          <a:bodyPr wrap="none">
            <a:spAutoFit/>
          </a:bodyPr>
          <a:lstStyle/>
          <a:p>
            <a:pPr lvl="0" fontAlgn="base">
              <a:spcBef>
                <a:spcPct val="0"/>
              </a:spcBef>
              <a:spcAft>
                <a:spcPct val="0"/>
              </a:spcAft>
            </a:pPr>
            <a:r>
              <a:rPr lang="ru-RU" altLang="ru-RU" b="1" i="1" dirty="0">
                <a:solidFill>
                  <a:srgbClr val="000000"/>
                </a:solidFill>
                <a:latin typeface="Times New Roman" panose="02020603050405020304" pitchFamily="18" charset="0"/>
                <a:cs typeface="Times New Roman" panose="02020603050405020304" pitchFamily="18" charset="0"/>
              </a:rPr>
              <a:t>Схема транспортной сети на основе </a:t>
            </a:r>
            <a:r>
              <a:rPr lang="en-US" altLang="ru-RU" b="1" i="1" dirty="0">
                <a:solidFill>
                  <a:srgbClr val="000000"/>
                </a:solidFill>
                <a:latin typeface="Times New Roman" panose="02020603050405020304" pitchFamily="18" charset="0"/>
                <a:cs typeface="Times New Roman" panose="02020603050405020304" pitchFamily="18" charset="0"/>
              </a:rPr>
              <a:t>SDH</a:t>
            </a:r>
            <a:endParaRPr lang="ru-RU" altLang="ru-RU" b="1" i="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66246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7901" y="188640"/>
            <a:ext cx="8352928" cy="5533631"/>
          </a:xfrm>
          <a:prstGeom prst="rect">
            <a:avLst/>
          </a:prstGeom>
        </p:spPr>
        <p:txBody>
          <a:bodyPr wrap="square">
            <a:spAutoFit/>
          </a:bodyPr>
          <a:lstStyle/>
          <a:p>
            <a:pPr marL="12700" marR="12700" indent="457200" algn="just">
              <a:lnSpc>
                <a:spcPct val="150000"/>
              </a:lnSpc>
              <a:spcBef>
                <a:spcPts val="1800"/>
              </a:spcBef>
              <a:spcAft>
                <a:spcPts val="0"/>
              </a:spcAft>
            </a:pPr>
            <a:r>
              <a:rPr lang="ru-RU" sz="1900" b="1" dirty="0">
                <a:latin typeface="Times New Roman" pitchFamily="18" charset="0"/>
                <a:ea typeface="Times New Roman"/>
                <a:cs typeface="Times New Roman" pitchFamily="18" charset="0"/>
              </a:rPr>
              <a:t>Радиоволны дециметрового (ДЦВ) и сантиметрового диапазонов (СВ)</a:t>
            </a:r>
            <a:r>
              <a:rPr lang="ru-RU" sz="1900" dirty="0">
                <a:latin typeface="Times New Roman" pitchFamily="18" charset="0"/>
                <a:ea typeface="Times New Roman"/>
                <a:cs typeface="Times New Roman" pitchFamily="18" charset="0"/>
              </a:rPr>
              <a:t> распространяются в основном за счет поверхностной волны прямолинейно (дифракция радиоволн этого диапазона выражена слабо). Поэтому связь с ее помощью может быть организована только на дальности прямой видимости. </a:t>
            </a:r>
            <a:r>
              <a:rPr lang="ru-RU" sz="1900" b="1" dirty="0">
                <a:latin typeface="Times New Roman" pitchFamily="18" charset="0"/>
                <a:ea typeface="Times New Roman"/>
                <a:cs typeface="Times New Roman" pitchFamily="18" charset="0"/>
              </a:rPr>
              <a:t>Для того чтобы максимально увеличить расстояние прямой видимости между РРС, их антенны устанавливают на мачтах или башнях высотой 70-100 м и по возможности - на возвышенных местах</a:t>
            </a:r>
            <a:r>
              <a:rPr lang="ru-RU" sz="1900" dirty="0">
                <a:latin typeface="Times New Roman" pitchFamily="18" charset="0"/>
                <a:ea typeface="Times New Roman"/>
                <a:cs typeface="Times New Roman" pitchFamily="18" charset="0"/>
              </a:rPr>
              <a:t>.</a:t>
            </a:r>
          </a:p>
          <a:p>
            <a:pPr marL="12700" marR="12700" indent="457200" algn="just">
              <a:lnSpc>
                <a:spcPct val="150000"/>
              </a:lnSpc>
              <a:spcBef>
                <a:spcPts val="1800"/>
              </a:spcBef>
              <a:spcAft>
                <a:spcPts val="0"/>
              </a:spcAft>
            </a:pPr>
            <a:r>
              <a:rPr lang="ru-RU" sz="1900" dirty="0">
                <a:latin typeface="Times New Roman" pitchFamily="18" charset="0"/>
                <a:ea typeface="Times New Roman"/>
                <a:cs typeface="Times New Roman" pitchFamily="18" charset="0"/>
              </a:rPr>
              <a:t>Максимальная дальность радиосвязи (для высоких частот критично, необходимо чтобы первая зона Френеля не касалась поверхности), которая зависит от частотного диапазона используемых РРС, емкости ствола (скорость потока), диаметра антенн, может незначительно отличаться от вычисленной по формуле (1.1).</a:t>
            </a:r>
            <a:endParaRPr lang="ru-RU" sz="19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483501759"/>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3920166218"/>
              </p:ext>
            </p:extLst>
          </p:nvPr>
        </p:nvGraphicFramePr>
        <p:xfrm>
          <a:off x="107504" y="116632"/>
          <a:ext cx="8856984" cy="5544616"/>
        </p:xfrm>
        <a:graphic>
          <a:graphicData uri="http://schemas.openxmlformats.org/presentationml/2006/ole">
            <mc:AlternateContent xmlns:mc="http://schemas.openxmlformats.org/markup-compatibility/2006">
              <mc:Choice xmlns:v="urn:schemas-microsoft-com:vml" Requires="v">
                <p:oleObj spid="_x0000_s3239" name="Рисунок" r:id="rId3" imgW="4593701" imgH="2546735" progId="Word.Picture.8">
                  <p:embed/>
                </p:oleObj>
              </mc:Choice>
              <mc:Fallback>
                <p:oleObj name="Рисунок" r:id="rId3" imgW="4593701" imgH="2546735" progId="Word.Picture.8">
                  <p:embed/>
                  <p:pic>
                    <p:nvPicPr>
                      <p:cNvPr id="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8856984" cy="55446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Group 73"/>
          <p:cNvGraphicFramePr>
            <a:graphicFrameLocks noGrp="1"/>
          </p:cNvGraphicFramePr>
          <p:nvPr>
            <p:extLst>
              <p:ext uri="{D42A27DB-BD31-4B8C-83A1-F6EECF244321}">
                <p14:modId xmlns:p14="http://schemas.microsoft.com/office/powerpoint/2010/main" val="311726491"/>
              </p:ext>
            </p:extLst>
          </p:nvPr>
        </p:nvGraphicFramePr>
        <p:xfrm>
          <a:off x="225660" y="5445224"/>
          <a:ext cx="6076950" cy="549276"/>
        </p:xfrm>
        <a:graphic>
          <a:graphicData uri="http://schemas.openxmlformats.org/drawingml/2006/table">
            <a:tbl>
              <a:tblPr/>
              <a:tblGrid>
                <a:gridCol w="2125663"/>
                <a:gridCol w="3951287"/>
              </a:tblGrid>
              <a:tr h="27463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GW</a:t>
                      </a:r>
                      <a:endParaRPr kumimoji="0" lang="en-US" sz="2000" b="0" i="0" u="none" strike="noStrike" cap="none" normalizeH="0" baseline="0" dirty="0" smtClean="0">
                        <a:ln>
                          <a:noFill/>
                        </a:ln>
                        <a:solidFill>
                          <a:schemeClr val="tx1"/>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(мультисервисный) шлюз</a:t>
                      </a:r>
                      <a:endParaRPr kumimoji="0" lang="ru-RU" sz="2000" b="0" i="0" u="none" strike="noStrike" cap="none" normalizeH="0" baseline="0" smtClean="0">
                        <a:ln>
                          <a:noFill/>
                        </a:ln>
                        <a:solidFill>
                          <a:schemeClr val="tx1"/>
                        </a:solidFill>
                        <a:effectLst/>
                        <a:latin typeface="Arial" charset="0"/>
                      </a:endParaRPr>
                    </a:p>
                  </a:txBody>
                  <a:tcPr horzOverflow="overflow">
                    <a:lnL>
                      <a:noFill/>
                    </a:lnL>
                    <a:lnR cap="flat">
                      <a:noFill/>
                    </a:lnR>
                    <a:lnT cap="flat">
                      <a:noFill/>
                    </a:lnT>
                    <a:lnB>
                      <a:noFill/>
                    </a:lnB>
                    <a:lnTlToBr>
                      <a:noFill/>
                    </a:lnTlToBr>
                    <a:lnBlToTr>
                      <a:noFill/>
                    </a:lnBlToTr>
                    <a:noFill/>
                  </a:tcPr>
                </a:tc>
              </a:tr>
              <a:tr h="274638">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SoftSwitch</a:t>
                      </a:r>
                      <a:endParaRPr kumimoji="0" lang="en-US" sz="2000" b="0" i="0" u="none" strike="noStrike" cap="none" normalizeH="0" baseline="0" dirty="0" smtClean="0">
                        <a:ln>
                          <a:noFill/>
                        </a:ln>
                        <a:solidFill>
                          <a:schemeClr val="tx1"/>
                        </a:solidFill>
                        <a:effectLst/>
                        <a:latin typeface="Arial" charset="0"/>
                      </a:endParaRPr>
                    </a:p>
                  </a:txBody>
                  <a:tcPr horzOverflow="overflow">
                    <a:lnL cap="flat">
                      <a:noFill/>
                    </a:lnL>
                    <a:lnR>
                      <a:noFill/>
                    </a:lnR>
                    <a:ln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программный (или гибкий) коммутатор</a:t>
                      </a:r>
                      <a:endParaRPr kumimoji="0" lang="ru-RU" sz="20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4" name="Прямоугольник 3"/>
          <p:cNvSpPr/>
          <p:nvPr/>
        </p:nvSpPr>
        <p:spPr>
          <a:xfrm>
            <a:off x="1691680" y="6453336"/>
            <a:ext cx="6354817" cy="369332"/>
          </a:xfrm>
          <a:prstGeom prst="rect">
            <a:avLst/>
          </a:prstGeom>
        </p:spPr>
        <p:txBody>
          <a:bodyPr wrap="none">
            <a:spAutoFit/>
          </a:bodyPr>
          <a:lstStyle/>
          <a:p>
            <a:pPr lvl="0" fontAlgn="base">
              <a:spcBef>
                <a:spcPct val="0"/>
              </a:spcBef>
              <a:spcAft>
                <a:spcPct val="0"/>
              </a:spcAft>
            </a:pPr>
            <a:r>
              <a:rPr lang="ru-RU" altLang="ru-RU" b="1" i="1" dirty="0">
                <a:solidFill>
                  <a:srgbClr val="000000"/>
                </a:solidFill>
                <a:latin typeface="Times New Roman" panose="02020603050405020304" pitchFamily="18" charset="0"/>
                <a:cs typeface="Times New Roman" panose="02020603050405020304" pitchFamily="18" charset="0"/>
              </a:rPr>
              <a:t>Типичная схема применения </a:t>
            </a:r>
            <a:r>
              <a:rPr lang="ru-RU" altLang="ru-RU" b="1" i="1" dirty="0" err="1">
                <a:solidFill>
                  <a:srgbClr val="000000"/>
                </a:solidFill>
                <a:latin typeface="Times New Roman" panose="02020603050405020304" pitchFamily="18" charset="0"/>
                <a:cs typeface="Times New Roman" panose="02020603050405020304" pitchFamily="18" charset="0"/>
              </a:rPr>
              <a:t>мультисрвисного</a:t>
            </a:r>
            <a:r>
              <a:rPr lang="ru-RU" altLang="ru-RU" b="1" i="1" dirty="0">
                <a:solidFill>
                  <a:srgbClr val="000000"/>
                </a:solidFill>
                <a:latin typeface="Times New Roman" panose="02020603050405020304" pitchFamily="18" charset="0"/>
                <a:cs typeface="Times New Roman" panose="02020603050405020304" pitchFamily="18" charset="0"/>
              </a:rPr>
              <a:t> узла доступа</a:t>
            </a:r>
          </a:p>
        </p:txBody>
      </p:sp>
    </p:spTree>
    <p:extLst>
      <p:ext uri="{BB962C8B-B14F-4D97-AF65-F5344CB8AC3E}">
        <p14:creationId xmlns:p14="http://schemas.microsoft.com/office/powerpoint/2010/main" val="4179874948"/>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7905" name="Picture 1"/>
          <p:cNvPicPr>
            <a:picLocks noChangeAspect="1" noChangeArrowheads="1"/>
          </p:cNvPicPr>
          <p:nvPr/>
        </p:nvPicPr>
        <p:blipFill>
          <a:blip r:embed="rId2" cstate="print"/>
          <a:srcRect/>
          <a:stretch>
            <a:fillRect/>
          </a:stretch>
        </p:blipFill>
        <p:spPr bwMode="auto">
          <a:xfrm>
            <a:off x="683568" y="1340768"/>
            <a:ext cx="7888960" cy="4896544"/>
          </a:xfrm>
          <a:prstGeom prst="rect">
            <a:avLst/>
          </a:prstGeom>
          <a:noFill/>
          <a:ln w="9525">
            <a:noFill/>
            <a:miter lim="800000"/>
            <a:headEnd/>
            <a:tailEnd/>
          </a:ln>
          <a:effectLst/>
        </p:spPr>
      </p:pic>
      <p:sp>
        <p:nvSpPr>
          <p:cNvPr id="3" name="Прямоугольник 2"/>
          <p:cNvSpPr/>
          <p:nvPr/>
        </p:nvSpPr>
        <p:spPr>
          <a:xfrm>
            <a:off x="285720" y="142852"/>
            <a:ext cx="8501122" cy="873572"/>
          </a:xfrm>
          <a:prstGeom prst="rect">
            <a:avLst/>
          </a:prstGeom>
        </p:spPr>
        <p:txBody>
          <a:bodyPr wrap="square">
            <a:spAutoFit/>
          </a:bodyPr>
          <a:lstStyle/>
          <a:p>
            <a:pPr algn="just">
              <a:lnSpc>
                <a:spcPct val="150000"/>
              </a:lnSpc>
            </a:pPr>
            <a:r>
              <a:rPr lang="ru-RU" dirty="0" smtClean="0">
                <a:latin typeface="Times New Roman" pitchFamily="18" charset="0"/>
                <a:cs typeface="Times New Roman" pitchFamily="18" charset="0"/>
              </a:rPr>
              <a:t>Эволюция пропускной способности и спектральной эффективности различных поколений сотовой связи показана на рис. В.3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330" y="0"/>
            <a:ext cx="9126669" cy="6771084"/>
          </a:xfrm>
          <a:prstGeom prst="rect">
            <a:avLst/>
          </a:prstGeom>
        </p:spPr>
        <p:txBody>
          <a:bodyPr wrap="square">
            <a:spAutoFit/>
          </a:bodyPr>
          <a:lstStyle/>
          <a:p>
            <a:pPr marL="629920" lvl="0">
              <a:lnSpc>
                <a:spcPct val="115000"/>
              </a:lnSpc>
              <a:spcAft>
                <a:spcPts val="1200"/>
              </a:spcAft>
            </a:pPr>
            <a:r>
              <a:rPr lang="ru-RU" sz="2000" b="1" dirty="0">
                <a:solidFill>
                  <a:srgbClr val="C00000"/>
                </a:solidFill>
                <a:latin typeface="Times New Roman" panose="02020603050405020304" pitchFamily="18" charset="0"/>
                <a:cs typeface="Times New Roman" panose="02020603050405020304" pitchFamily="18" charset="0"/>
              </a:rPr>
              <a:t>ЛЕКЦИЯ № 10. Сеть ISDN.</a:t>
            </a:r>
          </a:p>
          <a:p>
            <a:pPr lvl="0" indent="269875" algn="just">
              <a:lnSpc>
                <a:spcPct val="115000"/>
              </a:lnSpc>
            </a:pPr>
            <a:r>
              <a:rPr lang="ru-RU" sz="2000" b="1" dirty="0">
                <a:solidFill>
                  <a:srgbClr val="C00000"/>
                </a:solidFill>
                <a:latin typeface="Times New Roman" panose="02020603050405020304" pitchFamily="18" charset="0"/>
                <a:ea typeface="Times New Roman"/>
                <a:cs typeface="Times New Roman" panose="02020603050405020304" pitchFamily="18" charset="0"/>
              </a:rPr>
              <a:t>10.1 Цифровая сеть с интеграцией служб</a:t>
            </a:r>
            <a:r>
              <a:rPr lang="ru-RU" sz="2000" b="1" dirty="0" smtClean="0">
                <a:solidFill>
                  <a:srgbClr val="C00000"/>
                </a:solidFill>
                <a:latin typeface="Times New Roman" panose="02020603050405020304" pitchFamily="18" charset="0"/>
                <a:ea typeface="Times New Roman"/>
                <a:cs typeface="Times New Roman" panose="02020603050405020304" pitchFamily="18" charset="0"/>
              </a:rPr>
              <a:t>.</a:t>
            </a:r>
            <a:endParaRPr lang="ru-RU" dirty="0" smtClean="0">
              <a:latin typeface="Times New Roman"/>
              <a:ea typeface="Times New Roman"/>
            </a:endParaRPr>
          </a:p>
          <a:p>
            <a:pPr indent="266700" algn="just">
              <a:lnSpc>
                <a:spcPct val="150000"/>
              </a:lnSpc>
              <a:spcAft>
                <a:spcPts val="0"/>
              </a:spcAft>
            </a:pPr>
            <a:r>
              <a:rPr lang="ru-RU" dirty="0" smtClean="0">
                <a:latin typeface="Times New Roman"/>
                <a:ea typeface="Times New Roman"/>
              </a:rPr>
              <a:t>Цифровой </a:t>
            </a:r>
            <a:r>
              <a:rPr lang="ru-RU" dirty="0">
                <a:latin typeface="Times New Roman"/>
                <a:ea typeface="Times New Roman"/>
              </a:rPr>
              <a:t>сетью называют сеть электросвязи, в которой информация передается (по абонентским и соединительным линиям) и коммутируется (на станциях и узлах) в цифровой форме. Цифровой сетью интегрального обслуживания называют такую цифровую сеть, которая поддерживает множество служб электросвязи. Под интеграцией обслуживания (служб) понимают </a:t>
            </a:r>
            <a:r>
              <a:rPr lang="ru-RU" dirty="0" smtClean="0">
                <a:latin typeface="Times New Roman"/>
                <a:ea typeface="Times New Roman"/>
              </a:rPr>
              <a:t>объединение </a:t>
            </a:r>
            <a:r>
              <a:rPr lang="ru-RU" dirty="0">
                <a:latin typeface="Times New Roman"/>
                <a:ea typeface="Times New Roman"/>
              </a:rPr>
              <a:t>нескольких служб (речи, данных, изображений и др.), поддерживаемых одной сетью. Понятия: интегральная </a:t>
            </a:r>
            <a:r>
              <a:rPr lang="ru-RU" dirty="0" smtClean="0">
                <a:latin typeface="Times New Roman"/>
                <a:ea typeface="Times New Roman"/>
              </a:rPr>
              <a:t>цифровая </a:t>
            </a:r>
            <a:r>
              <a:rPr lang="ru-RU" dirty="0">
                <a:latin typeface="Times New Roman"/>
                <a:ea typeface="Times New Roman"/>
              </a:rPr>
              <a:t>сеть связи (ИЦСС), сеть с интеграцией служб и цифровая сеть интегрального обслуживания имеют много общего, но не совпадают. Такие различия в названии сетей, каждая из </a:t>
            </a:r>
            <a:r>
              <a:rPr lang="ru-RU" dirty="0" smtClean="0">
                <a:latin typeface="Times New Roman"/>
                <a:ea typeface="Times New Roman"/>
              </a:rPr>
              <a:t>которых </a:t>
            </a:r>
            <a:r>
              <a:rPr lang="ru-RU" dirty="0">
                <a:latin typeface="Times New Roman"/>
                <a:ea typeface="Times New Roman"/>
              </a:rPr>
              <a:t>поддерживает несколько служб, вызваны их </a:t>
            </a:r>
            <a:r>
              <a:rPr lang="ru-RU" dirty="0" smtClean="0">
                <a:latin typeface="Times New Roman"/>
                <a:ea typeface="Times New Roman"/>
              </a:rPr>
              <a:t>особенностями</a:t>
            </a:r>
            <a:r>
              <a:rPr lang="ru-RU" dirty="0">
                <a:latin typeface="Times New Roman"/>
                <a:ea typeface="Times New Roman"/>
              </a:rPr>
              <a:t>. Так, в ИЦСС объединяющими (интегрирующими) </a:t>
            </a:r>
            <a:r>
              <a:rPr lang="ru-RU" dirty="0" smtClean="0">
                <a:latin typeface="Times New Roman"/>
                <a:ea typeface="Times New Roman"/>
              </a:rPr>
              <a:t>являются </a:t>
            </a:r>
            <a:r>
              <a:rPr lang="ru-RU" dirty="0">
                <a:latin typeface="Times New Roman"/>
                <a:ea typeface="Times New Roman"/>
              </a:rPr>
              <a:t>временное разделение каналов в каналообразующем и коммутационном оборудовании и элементная база коммутации и управления, а в У-ЦСИО, кроме этого, происходит </a:t>
            </a:r>
            <a:r>
              <a:rPr lang="ru-RU" dirty="0" smtClean="0">
                <a:latin typeface="Times New Roman"/>
                <a:ea typeface="Times New Roman"/>
              </a:rPr>
              <a:t>интеграция </a:t>
            </a:r>
            <a:r>
              <a:rPr lang="ru-RU" dirty="0">
                <a:latin typeface="Times New Roman"/>
                <a:ea typeface="Times New Roman"/>
              </a:rPr>
              <a:t>способов коммутации (коммутации каналов, коммутации пакетов) и ряда служб, поддерживавшихся ранее другими сетями.</a:t>
            </a:r>
            <a:endParaRPr lang="ru-RU" sz="1100" dirty="0">
              <a:effectLst/>
              <a:latin typeface="Times New Roman"/>
              <a:ea typeface="Times New Roman"/>
            </a:endParaRPr>
          </a:p>
        </p:txBody>
      </p:sp>
    </p:spTree>
    <p:extLst>
      <p:ext uri="{BB962C8B-B14F-4D97-AF65-F5344CB8AC3E}">
        <p14:creationId xmlns:p14="http://schemas.microsoft.com/office/powerpoint/2010/main" val="1741922393"/>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2"/>
            <a:ext cx="8643998" cy="6572296"/>
          </a:xfrm>
          <a:prstGeom prst="rect">
            <a:avLst/>
          </a:prstGeom>
        </p:spPr>
        <p:txBody>
          <a:bodyPr wrap="square">
            <a:spAutoFit/>
          </a:bodyPr>
          <a:lstStyle/>
          <a:p>
            <a:pPr indent="628650" algn="just">
              <a:lnSpc>
                <a:spcPct val="115000"/>
              </a:lnSpc>
              <a:spcAft>
                <a:spcPts val="1200"/>
              </a:spcAft>
            </a:pPr>
            <a:r>
              <a:rPr lang="ru-RU" dirty="0" smtClean="0">
                <a:latin typeface="Times New Roman"/>
                <a:ea typeface="Times New Roman"/>
                <a:cs typeface="Times New Roman"/>
              </a:rPr>
              <a:t>Цифровая </a:t>
            </a:r>
            <a:r>
              <a:rPr lang="ru-RU" dirty="0">
                <a:latin typeface="Times New Roman"/>
                <a:ea typeface="Times New Roman"/>
                <a:cs typeface="Times New Roman"/>
              </a:rPr>
              <a:t>сеть с интеграцией служб (ЦСИС </a:t>
            </a:r>
            <a:r>
              <a:rPr lang="ru-RU" dirty="0" smtClean="0">
                <a:latin typeface="Times New Roman"/>
                <a:ea typeface="Times New Roman"/>
                <a:cs typeface="Times New Roman"/>
              </a:rPr>
              <a:t>– ISDN </a:t>
            </a:r>
            <a:r>
              <a:rPr lang="ru-RU" dirty="0" smtClean="0">
                <a:solidFill>
                  <a:srgbClr val="000000"/>
                </a:solidFill>
                <a:latin typeface="Times New Roman"/>
                <a:ea typeface="Times New Roman"/>
                <a:cs typeface="Times New Roman"/>
              </a:rPr>
              <a:t>(</a:t>
            </a:r>
            <a:r>
              <a:rPr lang="ru-RU" dirty="0" err="1">
                <a:solidFill>
                  <a:srgbClr val="000000"/>
                </a:solidFill>
                <a:latin typeface="Times New Roman"/>
                <a:ea typeface="Times New Roman"/>
                <a:cs typeface="Times New Roman"/>
              </a:rPr>
              <a:t>Integrated</a:t>
            </a:r>
            <a:r>
              <a:rPr lang="ru-RU" dirty="0">
                <a:solidFill>
                  <a:srgbClr val="000000"/>
                </a:solidFill>
                <a:latin typeface="Times New Roman"/>
                <a:ea typeface="Times New Roman"/>
                <a:cs typeface="Times New Roman"/>
              </a:rPr>
              <a:t> </a:t>
            </a:r>
            <a:r>
              <a:rPr lang="ru-RU" dirty="0" err="1">
                <a:solidFill>
                  <a:srgbClr val="000000"/>
                </a:solidFill>
                <a:latin typeface="Times New Roman"/>
                <a:ea typeface="Times New Roman"/>
                <a:cs typeface="Times New Roman"/>
              </a:rPr>
              <a:t>Service</a:t>
            </a:r>
            <a:r>
              <a:rPr lang="ru-RU" dirty="0">
                <a:solidFill>
                  <a:srgbClr val="000000"/>
                </a:solidFill>
                <a:latin typeface="Times New Roman"/>
                <a:ea typeface="Times New Roman"/>
                <a:cs typeface="Times New Roman"/>
              </a:rPr>
              <a:t> </a:t>
            </a:r>
            <a:r>
              <a:rPr lang="ru-RU" dirty="0" err="1">
                <a:solidFill>
                  <a:srgbClr val="000000"/>
                </a:solidFill>
                <a:latin typeface="Times New Roman"/>
                <a:ea typeface="Times New Roman"/>
                <a:cs typeface="Times New Roman"/>
              </a:rPr>
              <a:t>Data</a:t>
            </a:r>
            <a:r>
              <a:rPr lang="ru-RU" dirty="0">
                <a:solidFill>
                  <a:srgbClr val="000000"/>
                </a:solidFill>
                <a:latin typeface="Times New Roman"/>
                <a:ea typeface="Times New Roman"/>
                <a:cs typeface="Times New Roman"/>
              </a:rPr>
              <a:t> </a:t>
            </a:r>
            <a:r>
              <a:rPr lang="ru-RU" dirty="0" err="1">
                <a:solidFill>
                  <a:srgbClr val="000000"/>
                </a:solidFill>
                <a:latin typeface="Times New Roman"/>
                <a:ea typeface="Times New Roman"/>
                <a:cs typeface="Times New Roman"/>
              </a:rPr>
              <a:t>Network</a:t>
            </a:r>
            <a:r>
              <a:rPr lang="ru-RU" dirty="0">
                <a:solidFill>
                  <a:srgbClr val="000000"/>
                </a:solidFill>
                <a:latin typeface="Times New Roman"/>
                <a:ea typeface="Times New Roman"/>
                <a:cs typeface="Times New Roman"/>
              </a:rPr>
              <a:t>)</a:t>
            </a:r>
            <a:r>
              <a:rPr lang="ru-RU" dirty="0">
                <a:latin typeface="Times New Roman"/>
                <a:ea typeface="Times New Roman"/>
                <a:cs typeface="Times New Roman"/>
              </a:rPr>
              <a:t>) - это технология разработанная для того,  чтобы передача данных </a:t>
            </a:r>
            <a:r>
              <a:rPr lang="ru-RU" dirty="0" smtClean="0">
                <a:latin typeface="Times New Roman"/>
                <a:ea typeface="Times New Roman"/>
                <a:cs typeface="Times New Roman"/>
              </a:rPr>
              <a:t>по существующим </a:t>
            </a:r>
            <a:r>
              <a:rPr lang="ru-RU" dirty="0">
                <a:latin typeface="Times New Roman"/>
                <a:ea typeface="Times New Roman"/>
                <a:cs typeface="Times New Roman"/>
              </a:rPr>
              <a:t>телефонным линиям  происходила с более высокими скоростями. </a:t>
            </a:r>
            <a:endParaRPr lang="ru-RU" sz="2000" dirty="0">
              <a:latin typeface="Arial"/>
              <a:ea typeface="Times New Roman"/>
              <a:cs typeface="Times New Roman"/>
            </a:endParaRPr>
          </a:p>
          <a:p>
            <a:pPr indent="269875" algn="just">
              <a:lnSpc>
                <a:spcPct val="150000"/>
              </a:lnSpc>
              <a:spcAft>
                <a:spcPts val="0"/>
              </a:spcAft>
            </a:pPr>
            <a:r>
              <a:rPr lang="ru-RU" dirty="0">
                <a:latin typeface="Times New Roman"/>
                <a:ea typeface="Times New Roman"/>
                <a:cs typeface="Times New Roman"/>
              </a:rPr>
              <a:t>     Сеть INTERNET - это служба, позволяющая перемещать большие объёмы данных и давать доступ к ним. </a:t>
            </a:r>
            <a:r>
              <a:rPr lang="ru-RU" dirty="0" smtClean="0">
                <a:latin typeface="Times New Roman"/>
                <a:ea typeface="Times New Roman"/>
                <a:cs typeface="Times New Roman"/>
              </a:rPr>
              <a:t>ЦСИС </a:t>
            </a:r>
            <a:r>
              <a:rPr lang="ru-RU" dirty="0">
                <a:latin typeface="Times New Roman"/>
                <a:ea typeface="Times New Roman"/>
                <a:cs typeface="Times New Roman"/>
              </a:rPr>
              <a:t>благодаря скорости от 128 Кбит/с и выше становится предпочтительным средством коммуникационного доступа для частных лиц и представителей бизнеса. ЦСИС дает возможность увидеть и услышать в реальном времени мультимедийные достоинства INTERNET. ЦСИС совместима с другими типами связи </a:t>
            </a:r>
            <a:r>
              <a:rPr lang="ru-RU" dirty="0" err="1">
                <a:latin typeface="Times New Roman"/>
                <a:ea typeface="Times New Roman"/>
                <a:cs typeface="Times New Roman"/>
              </a:rPr>
              <a:t>Frame</a:t>
            </a:r>
            <a:r>
              <a:rPr lang="ru-RU" dirty="0">
                <a:latin typeface="Times New Roman"/>
                <a:ea typeface="Times New Roman"/>
                <a:cs typeface="Times New Roman"/>
              </a:rPr>
              <a:t> </a:t>
            </a:r>
            <a:r>
              <a:rPr lang="ru-RU" dirty="0" err="1">
                <a:latin typeface="Times New Roman"/>
                <a:ea typeface="Times New Roman"/>
                <a:cs typeface="Times New Roman"/>
              </a:rPr>
              <a:t>Relay</a:t>
            </a:r>
            <a:r>
              <a:rPr lang="ru-RU" dirty="0">
                <a:latin typeface="Times New Roman"/>
                <a:ea typeface="Times New Roman"/>
                <a:cs typeface="Times New Roman"/>
              </a:rPr>
              <a:t>, ATM.   Аппаратные средства ЦСИС представлены:       </a:t>
            </a:r>
            <a:endParaRPr lang="ru-RU" sz="2000" dirty="0">
              <a:latin typeface="Arial"/>
              <a:ea typeface="Times New Roman"/>
              <a:cs typeface="Times New Roman"/>
            </a:endParaRPr>
          </a:p>
          <a:p>
            <a:pPr indent="269875" algn="just">
              <a:lnSpc>
                <a:spcPct val="150000"/>
              </a:lnSpc>
              <a:spcAft>
                <a:spcPts val="0"/>
              </a:spcAft>
            </a:pPr>
            <a:r>
              <a:rPr lang="ru-RU" dirty="0">
                <a:latin typeface="Times New Roman"/>
                <a:ea typeface="Times New Roman"/>
                <a:cs typeface="Times New Roman"/>
              </a:rPr>
              <a:t>   	- телефонными аппаратами ЦСИС;       </a:t>
            </a:r>
            <a:endParaRPr lang="ru-RU" sz="2000" dirty="0">
              <a:latin typeface="Arial"/>
              <a:ea typeface="Times New Roman"/>
              <a:cs typeface="Times New Roman"/>
            </a:endParaRPr>
          </a:p>
          <a:p>
            <a:pPr indent="269875" algn="just">
              <a:lnSpc>
                <a:spcPct val="150000"/>
              </a:lnSpc>
              <a:spcAft>
                <a:spcPts val="0"/>
              </a:spcAft>
            </a:pPr>
            <a:r>
              <a:rPr lang="ru-RU" dirty="0">
                <a:latin typeface="Times New Roman"/>
                <a:ea typeface="Times New Roman"/>
                <a:cs typeface="Times New Roman"/>
              </a:rPr>
              <a:t>	- средствами для видео конференций;       </a:t>
            </a:r>
            <a:endParaRPr lang="ru-RU" sz="2000" dirty="0">
              <a:latin typeface="Arial"/>
              <a:ea typeface="Times New Roman"/>
              <a:cs typeface="Times New Roman"/>
            </a:endParaRPr>
          </a:p>
          <a:p>
            <a:pPr indent="269875" algn="just">
              <a:lnSpc>
                <a:spcPct val="150000"/>
              </a:lnSpc>
              <a:spcAft>
                <a:spcPts val="0"/>
              </a:spcAft>
            </a:pPr>
            <a:r>
              <a:rPr lang="ru-RU" dirty="0">
                <a:latin typeface="Times New Roman"/>
                <a:ea typeface="Times New Roman"/>
                <a:cs typeface="Times New Roman"/>
              </a:rPr>
              <a:t>      	- маршрутизаторами;        </a:t>
            </a:r>
            <a:endParaRPr lang="ru-RU" sz="2000" dirty="0">
              <a:latin typeface="Arial"/>
              <a:ea typeface="Times New Roman"/>
              <a:cs typeface="Times New Roman"/>
            </a:endParaRPr>
          </a:p>
          <a:p>
            <a:pPr indent="269875" algn="just">
              <a:lnSpc>
                <a:spcPct val="150000"/>
              </a:lnSpc>
              <a:spcAft>
                <a:spcPts val="0"/>
              </a:spcAft>
            </a:pPr>
            <a:r>
              <a:rPr lang="ru-RU" dirty="0">
                <a:latin typeface="Times New Roman"/>
                <a:ea typeface="Times New Roman"/>
                <a:cs typeface="Times New Roman"/>
              </a:rPr>
              <a:t>     	- компьютерными платами;       </a:t>
            </a:r>
            <a:endParaRPr lang="ru-RU" sz="2000" dirty="0">
              <a:latin typeface="Arial"/>
              <a:ea typeface="Times New Roman"/>
              <a:cs typeface="Times New Roman"/>
            </a:endParaRPr>
          </a:p>
          <a:p>
            <a:pPr indent="269875" algn="just">
              <a:lnSpc>
                <a:spcPct val="150000"/>
              </a:lnSpc>
              <a:spcAft>
                <a:spcPts val="0"/>
              </a:spcAft>
            </a:pPr>
            <a:r>
              <a:rPr lang="ru-RU" dirty="0">
                <a:latin typeface="Times New Roman"/>
                <a:ea typeface="Times New Roman"/>
                <a:cs typeface="Times New Roman"/>
              </a:rPr>
              <a:t>	- терминальными адаптерами.    </a:t>
            </a:r>
            <a:endParaRPr lang="en-US" sz="2000" dirty="0" smtClean="0">
              <a:latin typeface="Arial"/>
              <a:ea typeface="Times New Roman"/>
              <a:cs typeface="Times New Roman"/>
            </a:endParaRPr>
          </a:p>
          <a:p>
            <a:pPr algn="just">
              <a:lnSpc>
                <a:spcPct val="150000"/>
              </a:lnSpc>
              <a:spcAft>
                <a:spcPts val="0"/>
              </a:spcAft>
            </a:pPr>
            <a:r>
              <a:rPr lang="ru-RU" dirty="0" smtClean="0">
                <a:latin typeface="Times New Roman"/>
                <a:ea typeface="Times New Roman"/>
                <a:cs typeface="Times New Roman"/>
              </a:rPr>
              <a:t> </a:t>
            </a:r>
            <a:r>
              <a:rPr lang="ru-RU" dirty="0">
                <a:latin typeface="Times New Roman"/>
                <a:ea typeface="Times New Roman"/>
                <a:cs typeface="Times New Roman"/>
              </a:rPr>
              <a:t>Оборудование подключаемое к одному устройству ЦСИС, приведено на рисунке 10.1.</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2152106766"/>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1" descr="Описание: C:\Диплом\Pictures\Pic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82" y="116631"/>
            <a:ext cx="8501122" cy="620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23528" y="6318967"/>
            <a:ext cx="8424936" cy="446276"/>
          </a:xfrm>
          <a:prstGeom prst="rect">
            <a:avLst/>
          </a:prstGeom>
        </p:spPr>
        <p:txBody>
          <a:bodyPr wrap="square">
            <a:spAutoFit/>
          </a:bodyPr>
          <a:lstStyle/>
          <a:p>
            <a:pPr indent="269875" algn="just">
              <a:lnSpc>
                <a:spcPct val="115000"/>
              </a:lnSpc>
              <a:spcAft>
                <a:spcPts val="0"/>
              </a:spcAft>
            </a:pPr>
            <a:r>
              <a:rPr lang="ru-RU" sz="2000" dirty="0">
                <a:latin typeface="Times New Roman"/>
                <a:ea typeface="Times New Roman"/>
                <a:cs typeface="Times New Roman"/>
              </a:rPr>
              <a:t>Рисунок 10.1 - Оборудование подключаемое к одному устройству ЦСИС</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3707512678"/>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98" y="0"/>
            <a:ext cx="8994958" cy="6608989"/>
          </a:xfrm>
          <a:prstGeom prst="rect">
            <a:avLst/>
          </a:prstGeom>
        </p:spPr>
        <p:txBody>
          <a:bodyPr wrap="square">
            <a:spAutoFit/>
          </a:bodyPr>
          <a:lstStyle/>
          <a:p>
            <a:pPr indent="269875" algn="just">
              <a:lnSpc>
                <a:spcPct val="115000"/>
              </a:lnSpc>
              <a:spcAft>
                <a:spcPts val="0"/>
              </a:spcAft>
            </a:pPr>
            <a:r>
              <a:rPr lang="ru-RU" b="1" dirty="0">
                <a:latin typeface="Times New Roman"/>
                <a:ea typeface="Times New Roman"/>
                <a:cs typeface="Times New Roman"/>
              </a:rPr>
              <a:t> </a:t>
            </a:r>
            <a:r>
              <a:rPr lang="ru-RU" b="1" dirty="0">
                <a:solidFill>
                  <a:srgbClr val="C00000"/>
                </a:solidFill>
                <a:latin typeface="Times New Roman"/>
                <a:ea typeface="Times New Roman"/>
                <a:cs typeface="Times New Roman"/>
              </a:rPr>
              <a:t>10.2 </a:t>
            </a:r>
            <a:r>
              <a:rPr lang="ru-RU" b="1" dirty="0" smtClean="0">
                <a:solidFill>
                  <a:srgbClr val="C00000"/>
                </a:solidFill>
                <a:latin typeface="Times New Roman"/>
                <a:ea typeface="Times New Roman"/>
                <a:cs typeface="Times New Roman"/>
              </a:rPr>
              <a:t> Доступ </a:t>
            </a:r>
            <a:r>
              <a:rPr lang="ru-RU" b="1" dirty="0">
                <a:solidFill>
                  <a:srgbClr val="C00000"/>
                </a:solidFill>
                <a:latin typeface="Times New Roman"/>
                <a:ea typeface="Times New Roman"/>
                <a:cs typeface="Times New Roman"/>
              </a:rPr>
              <a:t>к сети </a:t>
            </a:r>
            <a:r>
              <a:rPr lang="en-US" b="1" dirty="0">
                <a:solidFill>
                  <a:srgbClr val="C00000"/>
                </a:solidFill>
                <a:latin typeface="Times New Roman"/>
                <a:ea typeface="Times New Roman"/>
                <a:cs typeface="Times New Roman"/>
              </a:rPr>
              <a:t>Internet</a:t>
            </a:r>
            <a:r>
              <a:rPr lang="ru-RU" b="1" dirty="0">
                <a:solidFill>
                  <a:srgbClr val="C00000"/>
                </a:solidFill>
                <a:latin typeface="Times New Roman"/>
                <a:ea typeface="Times New Roman"/>
                <a:cs typeface="Times New Roman"/>
              </a:rPr>
              <a:t> через ЦСИС.</a:t>
            </a:r>
            <a:endParaRPr lang="ru-RU" sz="2000" dirty="0">
              <a:solidFill>
                <a:srgbClr val="C00000"/>
              </a:solidFill>
              <a:latin typeface="Arial"/>
              <a:ea typeface="Times New Roman"/>
              <a:cs typeface="Times New Roman"/>
            </a:endParaRPr>
          </a:p>
          <a:p>
            <a:pPr indent="269875" algn="just">
              <a:lnSpc>
                <a:spcPct val="115000"/>
              </a:lnSpc>
              <a:spcAft>
                <a:spcPts val="0"/>
              </a:spcAft>
            </a:pPr>
            <a:r>
              <a:rPr lang="ru-RU" b="1" dirty="0">
                <a:latin typeface="Times New Roman"/>
                <a:ea typeface="Times New Roman"/>
                <a:cs typeface="Times New Roman"/>
              </a:rPr>
              <a:t> </a:t>
            </a:r>
            <a:endParaRPr lang="ru-RU" sz="2000" dirty="0" smtClean="0">
              <a:latin typeface="Arial"/>
              <a:ea typeface="Times New Roman"/>
              <a:cs typeface="Times New Roman"/>
            </a:endParaRPr>
          </a:p>
          <a:p>
            <a:pPr indent="269875" algn="just">
              <a:lnSpc>
                <a:spcPct val="115000"/>
              </a:lnSpc>
              <a:spcAft>
                <a:spcPts val="0"/>
              </a:spcAft>
            </a:pPr>
            <a:r>
              <a:rPr lang="ru-RU" dirty="0" smtClean="0">
                <a:latin typeface="Times New Roman"/>
                <a:ea typeface="Times New Roman"/>
                <a:cs typeface="Times New Roman"/>
              </a:rPr>
              <a:t>ЦСИС </a:t>
            </a:r>
            <a:r>
              <a:rPr lang="ru-RU" dirty="0">
                <a:latin typeface="Times New Roman"/>
                <a:ea typeface="Times New Roman"/>
                <a:cs typeface="Times New Roman"/>
              </a:rPr>
              <a:t>позволяет использовать существующее оборудование, сети и службы. </a:t>
            </a:r>
            <a:r>
              <a:rPr lang="ru-RU" dirty="0" smtClean="0">
                <a:latin typeface="Times New Roman"/>
                <a:ea typeface="Times New Roman"/>
                <a:cs typeface="Times New Roman"/>
              </a:rPr>
              <a:t>ЦСИС </a:t>
            </a:r>
            <a:r>
              <a:rPr lang="ru-RU" dirty="0">
                <a:latin typeface="Times New Roman"/>
                <a:ea typeface="Times New Roman"/>
                <a:cs typeface="Times New Roman"/>
              </a:rPr>
              <a:t>можно разбить на два компонента: - интеграция служб,  цифровая сеть.</a:t>
            </a:r>
            <a:endParaRPr lang="ru-RU" sz="2000" dirty="0">
              <a:latin typeface="Arial"/>
              <a:ea typeface="Times New Roman"/>
              <a:cs typeface="Times New Roman"/>
            </a:endParaRPr>
          </a:p>
          <a:p>
            <a:pPr indent="269875" algn="just">
              <a:lnSpc>
                <a:spcPct val="150000"/>
              </a:lnSpc>
              <a:spcAft>
                <a:spcPts val="0"/>
              </a:spcAft>
            </a:pPr>
            <a:r>
              <a:rPr lang="ru-RU" dirty="0">
                <a:latin typeface="Times New Roman"/>
                <a:ea typeface="Times New Roman"/>
                <a:cs typeface="Times New Roman"/>
              </a:rPr>
              <a:t>Первый компонент относится к тому факту, что ЦСИС может предоставлять много разных коммуникационных услуг по одному и тому же физическому интерфейсу - абонентской линии ТФОП. Второй компонент показывает, что ЦСИС основывается на цифровой, а не аналоговой технологии, информация транслируется битами и байтами.</a:t>
            </a:r>
            <a:endParaRPr lang="ru-RU" sz="2000" dirty="0">
              <a:latin typeface="Arial"/>
              <a:ea typeface="Times New Roman"/>
              <a:cs typeface="Times New Roman"/>
            </a:endParaRPr>
          </a:p>
          <a:p>
            <a:pPr indent="269875" algn="just">
              <a:lnSpc>
                <a:spcPct val="150000"/>
              </a:lnSpc>
              <a:spcAft>
                <a:spcPts val="0"/>
              </a:spcAft>
            </a:pPr>
            <a:r>
              <a:rPr lang="ru-RU" dirty="0">
                <a:latin typeface="Times New Roman"/>
                <a:ea typeface="Times New Roman"/>
                <a:cs typeface="Times New Roman"/>
              </a:rPr>
              <a:t>Существует два вида интерфейса ЦСИС:</a:t>
            </a:r>
            <a:endParaRPr lang="ru-RU" sz="2000" dirty="0">
              <a:latin typeface="Arial"/>
              <a:ea typeface="Times New Roman"/>
              <a:cs typeface="Times New Roman"/>
            </a:endParaRPr>
          </a:p>
          <a:p>
            <a:pPr lvl="0" indent="269875">
              <a:lnSpc>
                <a:spcPct val="150000"/>
              </a:lnSpc>
              <a:spcAft>
                <a:spcPts val="1000"/>
              </a:spcAft>
              <a:buFont typeface="Times New Roman"/>
              <a:buChar char="-"/>
              <a:tabLst>
                <a:tab pos="685800" algn="l"/>
              </a:tabLst>
            </a:pPr>
            <a:r>
              <a:rPr lang="ru-RU" dirty="0">
                <a:latin typeface="Times New Roman"/>
                <a:ea typeface="Times New Roman"/>
                <a:cs typeface="Times New Roman"/>
              </a:rPr>
              <a:t>интерфейс на базовой скорости (</a:t>
            </a:r>
            <a:r>
              <a:rPr lang="ru-RU" dirty="0" err="1">
                <a:latin typeface="Times New Roman"/>
                <a:ea typeface="Times New Roman"/>
                <a:cs typeface="Times New Roman"/>
              </a:rPr>
              <a:t>Basic</a:t>
            </a:r>
            <a:r>
              <a:rPr lang="ru-RU" dirty="0">
                <a:latin typeface="Times New Roman"/>
                <a:ea typeface="Times New Roman"/>
                <a:cs typeface="Times New Roman"/>
              </a:rPr>
              <a:t> </a:t>
            </a:r>
            <a:r>
              <a:rPr lang="ru-RU" dirty="0" err="1">
                <a:latin typeface="Times New Roman"/>
                <a:ea typeface="Times New Roman"/>
                <a:cs typeface="Times New Roman"/>
              </a:rPr>
              <a:t>Rate</a:t>
            </a:r>
            <a:r>
              <a:rPr lang="ru-RU" dirty="0">
                <a:latin typeface="Times New Roman"/>
                <a:ea typeface="Times New Roman"/>
                <a:cs typeface="Times New Roman"/>
              </a:rPr>
              <a:t> </a:t>
            </a:r>
            <a:r>
              <a:rPr lang="ru-RU" dirty="0" err="1">
                <a:latin typeface="Times New Roman"/>
                <a:ea typeface="Times New Roman"/>
                <a:cs typeface="Times New Roman"/>
              </a:rPr>
              <a:t>Interface</a:t>
            </a:r>
            <a:r>
              <a:rPr lang="ru-RU" dirty="0">
                <a:latin typeface="Times New Roman"/>
                <a:ea typeface="Times New Roman"/>
                <a:cs typeface="Times New Roman"/>
              </a:rPr>
              <a:t>, BRI);</a:t>
            </a:r>
            <a:endParaRPr lang="ru-RU" sz="2000" dirty="0">
              <a:latin typeface="Arial"/>
              <a:ea typeface="Times New Roman"/>
              <a:cs typeface="Times New Roman"/>
            </a:endParaRPr>
          </a:p>
          <a:p>
            <a:pPr lvl="0" indent="269875">
              <a:lnSpc>
                <a:spcPct val="150000"/>
              </a:lnSpc>
              <a:spcAft>
                <a:spcPts val="1000"/>
              </a:spcAft>
              <a:buFont typeface="Times New Roman"/>
              <a:buChar char="-"/>
              <a:tabLst>
                <a:tab pos="685800" algn="l"/>
              </a:tabLst>
            </a:pPr>
            <a:r>
              <a:rPr lang="ru-RU" dirty="0">
                <a:latin typeface="Times New Roman"/>
                <a:ea typeface="Times New Roman"/>
                <a:cs typeface="Times New Roman"/>
              </a:rPr>
              <a:t>интерфейс на первичной скорости (</a:t>
            </a:r>
            <a:r>
              <a:rPr lang="ru-RU" dirty="0" err="1">
                <a:latin typeface="Times New Roman"/>
                <a:ea typeface="Times New Roman"/>
                <a:cs typeface="Times New Roman"/>
              </a:rPr>
              <a:t>Primary</a:t>
            </a:r>
            <a:r>
              <a:rPr lang="ru-RU" dirty="0">
                <a:latin typeface="Times New Roman"/>
                <a:ea typeface="Times New Roman"/>
                <a:cs typeface="Times New Roman"/>
              </a:rPr>
              <a:t> </a:t>
            </a:r>
            <a:r>
              <a:rPr lang="ru-RU" dirty="0" err="1">
                <a:latin typeface="Times New Roman"/>
                <a:ea typeface="Times New Roman"/>
                <a:cs typeface="Times New Roman"/>
              </a:rPr>
              <a:t>Rate</a:t>
            </a:r>
            <a:r>
              <a:rPr lang="ru-RU" dirty="0">
                <a:latin typeface="Times New Roman"/>
                <a:ea typeface="Times New Roman"/>
                <a:cs typeface="Times New Roman"/>
              </a:rPr>
              <a:t> </a:t>
            </a:r>
            <a:r>
              <a:rPr lang="ru-RU" dirty="0" err="1">
                <a:latin typeface="Times New Roman"/>
                <a:ea typeface="Times New Roman"/>
                <a:cs typeface="Times New Roman"/>
              </a:rPr>
              <a:t>Interface</a:t>
            </a:r>
            <a:r>
              <a:rPr lang="ru-RU" dirty="0">
                <a:latin typeface="Times New Roman"/>
                <a:ea typeface="Times New Roman"/>
                <a:cs typeface="Times New Roman"/>
              </a:rPr>
              <a:t>, PRI);		         </a:t>
            </a:r>
            <a:endParaRPr lang="ru-RU" sz="2000" dirty="0">
              <a:latin typeface="Arial"/>
              <a:ea typeface="Times New Roman"/>
              <a:cs typeface="Times New Roman"/>
            </a:endParaRPr>
          </a:p>
          <a:p>
            <a:pPr indent="269875" algn="just">
              <a:lnSpc>
                <a:spcPct val="150000"/>
              </a:lnSpc>
              <a:spcAft>
                <a:spcPts val="0"/>
              </a:spcAft>
            </a:pPr>
            <a:r>
              <a:rPr lang="ru-RU" dirty="0" smtClean="0">
                <a:latin typeface="Times New Roman"/>
                <a:ea typeface="Times New Roman"/>
                <a:cs typeface="Times New Roman"/>
              </a:rPr>
              <a:t>BRI </a:t>
            </a:r>
            <a:r>
              <a:rPr lang="ru-RU" dirty="0">
                <a:latin typeface="Times New Roman"/>
                <a:ea typeface="Times New Roman"/>
                <a:cs typeface="Times New Roman"/>
              </a:rPr>
              <a:t>создан для обеспечения цифровой телефонной службы для индивидуальных пользователей. Он является основным для получения высокоскоростного доступа к Интернету. Интерфейс BRI реализуется по существующим двух проводным медным телефонным линиям связи. Интерфейс BRI для индивидуальных пользователей приведён на рисунке 10.2. Интерфейс PRI создан для крупных сетей, рисунок 10.3. </a:t>
            </a:r>
            <a:endParaRPr lang="ru-RU" dirty="0"/>
          </a:p>
        </p:txBody>
      </p:sp>
    </p:spTree>
    <p:extLst>
      <p:ext uri="{BB962C8B-B14F-4D97-AF65-F5344CB8AC3E}">
        <p14:creationId xmlns:p14="http://schemas.microsoft.com/office/powerpoint/2010/main" val="1634403331"/>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3" descr="Описание: C:\Диплом\Pictures\Pic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535892"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Рисунок 4" descr="Описание: C:\Диплом\Pictures\Pic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717032"/>
            <a:ext cx="8535892" cy="281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51520" y="3290501"/>
            <a:ext cx="8712968" cy="369332"/>
          </a:xfrm>
          <a:prstGeom prst="rect">
            <a:avLst/>
          </a:prstGeom>
        </p:spPr>
        <p:txBody>
          <a:bodyPr wrap="square">
            <a:spAutoFit/>
          </a:bodyPr>
          <a:lstStyle/>
          <a:p>
            <a:r>
              <a:rPr lang="ru-RU" dirty="0" smtClean="0">
                <a:latin typeface="Times New Roman"/>
                <a:ea typeface="Times New Roman"/>
              </a:rPr>
              <a:t>Рис.10.2 Интерфейс </a:t>
            </a:r>
            <a:r>
              <a:rPr lang="ru-RU" dirty="0">
                <a:latin typeface="Times New Roman"/>
                <a:ea typeface="Times New Roman"/>
              </a:rPr>
              <a:t>BRI для индивидуальных пользователей .</a:t>
            </a:r>
            <a:r>
              <a:rPr lang="ru-RU" dirty="0" smtClean="0">
                <a:latin typeface="Times New Roman"/>
                <a:ea typeface="Times New Roman"/>
              </a:rPr>
              <a:t>.</a:t>
            </a:r>
            <a:endParaRPr lang="ru-RU" dirty="0"/>
          </a:p>
        </p:txBody>
      </p:sp>
      <p:sp>
        <p:nvSpPr>
          <p:cNvPr id="3" name="Прямоугольник 2"/>
          <p:cNvSpPr/>
          <p:nvPr/>
        </p:nvSpPr>
        <p:spPr>
          <a:xfrm>
            <a:off x="611560" y="6533381"/>
            <a:ext cx="8352928" cy="369332"/>
          </a:xfrm>
          <a:prstGeom prst="rect">
            <a:avLst/>
          </a:prstGeom>
        </p:spPr>
        <p:txBody>
          <a:bodyPr wrap="square">
            <a:spAutoFit/>
          </a:bodyPr>
          <a:lstStyle/>
          <a:p>
            <a:r>
              <a:rPr lang="ru-RU" dirty="0">
                <a:latin typeface="Times New Roman"/>
                <a:ea typeface="Times New Roman"/>
              </a:rPr>
              <a:t> </a:t>
            </a:r>
            <a:r>
              <a:rPr lang="ru-RU" dirty="0" smtClean="0">
                <a:latin typeface="Times New Roman"/>
                <a:ea typeface="Times New Roman"/>
              </a:rPr>
              <a:t>Рис.10.3. Интерфейс </a:t>
            </a:r>
            <a:r>
              <a:rPr lang="ru-RU" dirty="0">
                <a:latin typeface="Times New Roman"/>
                <a:ea typeface="Times New Roman"/>
              </a:rPr>
              <a:t>PRI создан для </a:t>
            </a:r>
            <a:r>
              <a:rPr lang="ru-RU" dirty="0" smtClean="0">
                <a:latin typeface="Times New Roman"/>
                <a:ea typeface="Times New Roman"/>
              </a:rPr>
              <a:t>крупных сетей.</a:t>
            </a:r>
            <a:endParaRPr lang="ru-RU" dirty="0"/>
          </a:p>
        </p:txBody>
      </p:sp>
    </p:spTree>
    <p:extLst>
      <p:ext uri="{BB962C8B-B14F-4D97-AF65-F5344CB8AC3E}">
        <p14:creationId xmlns:p14="http://schemas.microsoft.com/office/powerpoint/2010/main" val="3067241291"/>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43" y="188640"/>
            <a:ext cx="9036496" cy="6180153"/>
          </a:xfrm>
          <a:prstGeom prst="rect">
            <a:avLst/>
          </a:prstGeom>
        </p:spPr>
        <p:txBody>
          <a:bodyPr wrap="square">
            <a:spAutoFit/>
          </a:bodyPr>
          <a:lstStyle/>
          <a:p>
            <a:pPr marL="90170" indent="269875" algn="just">
              <a:lnSpc>
                <a:spcPct val="115000"/>
              </a:lnSpc>
              <a:spcAft>
                <a:spcPts val="0"/>
              </a:spcAft>
              <a:tabLst>
                <a:tab pos="4951095" algn="l"/>
              </a:tabLst>
            </a:pPr>
            <a:r>
              <a:rPr lang="ru-RU" dirty="0">
                <a:latin typeface="Times New Roman"/>
                <a:ea typeface="Times New Roman"/>
                <a:cs typeface="Times New Roman"/>
              </a:rPr>
              <a:t>Интернет PRI может использоваться поставщиком услуг сети Интернет, имеющим 20 и более абонентов. В коммуникационном мире два устройства связываются друг с другом с помощью протоколов. В ЦСИС имеется две  категории протоколов: протоколы коммутации  и протоколы В - каналов ЦСИС.  </a:t>
            </a:r>
            <a:endParaRPr lang="ru-RU" sz="2000" dirty="0">
              <a:latin typeface="Arial"/>
              <a:ea typeface="Times New Roman"/>
              <a:cs typeface="Times New Roman"/>
            </a:endParaRPr>
          </a:p>
          <a:p>
            <a:pPr indent="269875" algn="just">
              <a:lnSpc>
                <a:spcPct val="115000"/>
              </a:lnSpc>
              <a:spcAft>
                <a:spcPts val="0"/>
              </a:spcAft>
              <a:tabLst>
                <a:tab pos="4951095" algn="l"/>
              </a:tabLst>
            </a:pPr>
            <a:r>
              <a:rPr lang="ru-RU" dirty="0">
                <a:latin typeface="Times New Roman"/>
                <a:ea typeface="Times New Roman"/>
                <a:cs typeface="Times New Roman"/>
              </a:rPr>
              <a:t> </a:t>
            </a:r>
            <a:endParaRPr lang="ru-RU" sz="2000" dirty="0">
              <a:latin typeface="Arial"/>
              <a:ea typeface="Times New Roman"/>
              <a:cs typeface="Times New Roman"/>
            </a:endParaRPr>
          </a:p>
          <a:p>
            <a:pPr marL="333375" indent="269875" algn="just">
              <a:lnSpc>
                <a:spcPct val="115000"/>
              </a:lnSpc>
              <a:spcAft>
                <a:spcPts val="0"/>
              </a:spcAft>
              <a:tabLst>
                <a:tab pos="4951095" algn="l"/>
              </a:tabLst>
            </a:pPr>
            <a:r>
              <a:rPr lang="ru-RU" b="1" dirty="0">
                <a:latin typeface="Times New Roman"/>
                <a:ea typeface="Times New Roman"/>
                <a:cs typeface="Times New Roman"/>
              </a:rPr>
              <a:t>  10.3</a:t>
            </a:r>
            <a:r>
              <a:rPr lang="ru-RU" dirty="0">
                <a:latin typeface="Times New Roman"/>
                <a:ea typeface="Times New Roman"/>
                <a:cs typeface="Times New Roman"/>
              </a:rPr>
              <a:t>. </a:t>
            </a:r>
            <a:r>
              <a:rPr lang="ru-RU" b="1" dirty="0">
                <a:latin typeface="Times New Roman"/>
                <a:ea typeface="Times New Roman"/>
                <a:cs typeface="Times New Roman"/>
              </a:rPr>
              <a:t>Протоколы ЦСИС</a:t>
            </a:r>
            <a:r>
              <a:rPr lang="ru-RU" b="1" dirty="0" smtClean="0">
                <a:latin typeface="Times New Roman"/>
                <a:ea typeface="Times New Roman"/>
                <a:cs typeface="Times New Roman"/>
              </a:rPr>
              <a:t>.</a:t>
            </a:r>
          </a:p>
          <a:p>
            <a:pPr marL="333375" indent="269875" algn="just">
              <a:lnSpc>
                <a:spcPct val="115000"/>
              </a:lnSpc>
              <a:spcAft>
                <a:spcPts val="0"/>
              </a:spcAft>
              <a:tabLst>
                <a:tab pos="4951095" algn="l"/>
              </a:tabLst>
            </a:pPr>
            <a:endParaRPr lang="ru-RU" sz="2000" dirty="0">
              <a:latin typeface="Arial"/>
              <a:ea typeface="Times New Roman"/>
              <a:cs typeface="Times New Roman"/>
            </a:endParaRPr>
          </a:p>
          <a:p>
            <a:pPr marL="333375" indent="269875" algn="just">
              <a:lnSpc>
                <a:spcPct val="115000"/>
              </a:lnSpc>
              <a:spcAft>
                <a:spcPts val="0"/>
              </a:spcAft>
              <a:tabLst>
                <a:tab pos="4951095" algn="l"/>
              </a:tabLst>
            </a:pPr>
            <a:r>
              <a:rPr lang="ru-RU" dirty="0">
                <a:latin typeface="Times New Roman"/>
                <a:ea typeface="Times New Roman"/>
                <a:cs typeface="Times New Roman"/>
              </a:rPr>
              <a:t>  </a:t>
            </a:r>
            <a:r>
              <a:rPr lang="ru-RU" b="1" dirty="0">
                <a:latin typeface="Times New Roman"/>
                <a:ea typeface="Times New Roman"/>
                <a:cs typeface="Times New Roman"/>
              </a:rPr>
              <a:t>Протоколы коммутации ЦСИС </a:t>
            </a:r>
            <a:r>
              <a:rPr lang="ru-RU" dirty="0" smtClean="0">
                <a:latin typeface="Times New Roman"/>
                <a:ea typeface="Times New Roman"/>
                <a:cs typeface="Times New Roman"/>
              </a:rPr>
              <a:t>- </a:t>
            </a:r>
            <a:r>
              <a:rPr lang="ru-RU" dirty="0">
                <a:latin typeface="Times New Roman"/>
                <a:ea typeface="Times New Roman"/>
                <a:cs typeface="Times New Roman"/>
              </a:rPr>
              <a:t>это </a:t>
            </a:r>
            <a:r>
              <a:rPr lang="ru-RU" dirty="0" smtClean="0">
                <a:latin typeface="Times New Roman"/>
                <a:ea typeface="Times New Roman"/>
                <a:cs typeface="Times New Roman"/>
              </a:rPr>
              <a:t>язык на </a:t>
            </a:r>
            <a:r>
              <a:rPr lang="ru-RU" dirty="0">
                <a:latin typeface="Times New Roman"/>
                <a:ea typeface="Times New Roman"/>
                <a:cs typeface="Times New Roman"/>
              </a:rPr>
              <a:t>котором общаются с </a:t>
            </a:r>
            <a:r>
              <a:rPr lang="ru-RU" dirty="0" smtClean="0">
                <a:latin typeface="Times New Roman"/>
                <a:ea typeface="Times New Roman"/>
                <a:cs typeface="Times New Roman"/>
              </a:rPr>
              <a:t>коммутатором ЦСИС </a:t>
            </a:r>
            <a:r>
              <a:rPr lang="ru-RU" dirty="0">
                <a:latin typeface="Times New Roman"/>
                <a:ea typeface="Times New Roman"/>
                <a:cs typeface="Times New Roman"/>
              </a:rPr>
              <a:t>по каналу D. Протокол создан для управления возникновением и завершением телефонных вызовов, контроля соединения и диагностирования как конечного пользования ЦСИС, так и коммутатора. Стандартным для Европы считается протокол EVROISDN (NET 3).</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 </a:t>
            </a:r>
            <a:endParaRPr lang="ru-RU" sz="2000" dirty="0">
              <a:latin typeface="Arial"/>
              <a:ea typeface="Times New Roman"/>
              <a:cs typeface="Times New Roman"/>
            </a:endParaRPr>
          </a:p>
          <a:p>
            <a:pPr indent="269875" algn="just">
              <a:lnSpc>
                <a:spcPct val="115000"/>
              </a:lnSpc>
              <a:spcAft>
                <a:spcPts val="0"/>
              </a:spcAft>
              <a:tabLst>
                <a:tab pos="600075" algn="l"/>
              </a:tabLst>
            </a:pPr>
            <a:r>
              <a:rPr lang="ru-RU" dirty="0">
                <a:latin typeface="Times New Roman"/>
                <a:ea typeface="Times New Roman"/>
                <a:cs typeface="Times New Roman"/>
              </a:rPr>
              <a:t>	</a:t>
            </a:r>
            <a:r>
              <a:rPr lang="ru-RU" b="1" dirty="0">
                <a:latin typeface="Times New Roman"/>
                <a:ea typeface="Times New Roman"/>
                <a:cs typeface="Times New Roman"/>
              </a:rPr>
              <a:t>	Протоколы B - каналов ЦСИС</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 </a:t>
            </a:r>
            <a:endParaRPr lang="ru-RU" sz="2000" dirty="0">
              <a:latin typeface="Arial"/>
              <a:ea typeface="Times New Roman"/>
              <a:cs typeface="Times New Roman"/>
            </a:endParaRPr>
          </a:p>
          <a:p>
            <a:pPr marL="90170" indent="179705" algn="just">
              <a:lnSpc>
                <a:spcPct val="115000"/>
              </a:lnSpc>
              <a:spcAft>
                <a:spcPts val="0"/>
              </a:spcAft>
              <a:tabLst>
                <a:tab pos="866775" algn="l"/>
              </a:tabLst>
            </a:pPr>
            <a:r>
              <a:rPr lang="ru-RU" dirty="0">
                <a:latin typeface="Times New Roman"/>
                <a:ea typeface="Times New Roman"/>
                <a:cs typeface="Times New Roman"/>
              </a:rPr>
              <a:t>      Протоколы В - это язык, на котором ''разговаривает'' каждый из В - каналов (64 Кбит/с) между двумя соединяемыми устройствами ЦСИС. Главная задача протокола канала В заключается в трансляционном виде. На рисунке 10.4 показана работа протоколов коммутатора ЦСИС и канала В. </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3570417331"/>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5" descr="Описание: C:\Диплом\Pictures\Pic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8640"/>
            <a:ext cx="8856984" cy="59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719064" y="6424474"/>
            <a:ext cx="8424936" cy="369332"/>
          </a:xfrm>
          <a:prstGeom prst="rect">
            <a:avLst/>
          </a:prstGeom>
        </p:spPr>
        <p:txBody>
          <a:bodyPr wrap="square">
            <a:spAutoFit/>
          </a:bodyPr>
          <a:lstStyle/>
          <a:p>
            <a:r>
              <a:rPr lang="ru-RU" dirty="0">
                <a:latin typeface="Times New Roman"/>
                <a:ea typeface="Times New Roman"/>
                <a:cs typeface="Times New Roman"/>
              </a:rPr>
              <a:t> </a:t>
            </a:r>
            <a:r>
              <a:rPr lang="ru-RU" b="1" dirty="0">
                <a:latin typeface="Times New Roman"/>
                <a:ea typeface="Times New Roman"/>
                <a:cs typeface="Times New Roman"/>
              </a:rPr>
              <a:t>Рисунок 10.4 - Работа протоколов коммутатора ЦСИС и канала В</a:t>
            </a:r>
            <a:endParaRPr lang="ru-RU" b="1" dirty="0"/>
          </a:p>
        </p:txBody>
      </p:sp>
    </p:spTree>
    <p:extLst>
      <p:ext uri="{BB962C8B-B14F-4D97-AF65-F5344CB8AC3E}">
        <p14:creationId xmlns:p14="http://schemas.microsoft.com/office/powerpoint/2010/main" val="1872467739"/>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84976" cy="1006429"/>
          </a:xfrm>
          <a:prstGeom prst="rect">
            <a:avLst/>
          </a:prstGeom>
        </p:spPr>
        <p:txBody>
          <a:bodyPr wrap="square">
            <a:spAutoFit/>
          </a:bodyPr>
          <a:lstStyle/>
          <a:p>
            <a:pPr marL="180340" indent="269875" algn="just">
              <a:lnSpc>
                <a:spcPct val="115000"/>
              </a:lnSpc>
              <a:spcAft>
                <a:spcPts val="0"/>
              </a:spcAft>
            </a:pPr>
            <a:r>
              <a:rPr lang="ru-RU" b="1" dirty="0">
                <a:latin typeface="Times New Roman"/>
                <a:ea typeface="Times New Roman"/>
                <a:cs typeface="Times New Roman"/>
              </a:rPr>
              <a:t>10.4.     Устройства ЦСИС</a:t>
            </a:r>
            <a:endParaRPr lang="ru-RU" sz="2000" dirty="0">
              <a:latin typeface="Arial"/>
              <a:ea typeface="Times New Roman"/>
              <a:cs typeface="Times New Roman"/>
            </a:endParaRPr>
          </a:p>
          <a:p>
            <a:pPr indent="269875" algn="just">
              <a:lnSpc>
                <a:spcPct val="115000"/>
              </a:lnSpc>
              <a:spcAft>
                <a:spcPts val="0"/>
              </a:spcAft>
            </a:pPr>
            <a:r>
              <a:rPr lang="ru-RU" b="1" dirty="0">
                <a:latin typeface="Times New Roman"/>
                <a:ea typeface="Times New Roman"/>
                <a:cs typeface="Times New Roman"/>
              </a:rPr>
              <a:t> </a:t>
            </a:r>
            <a:endParaRPr lang="ru-RU" sz="2000" dirty="0">
              <a:latin typeface="Arial"/>
              <a:ea typeface="Times New Roman"/>
              <a:cs typeface="Times New Roman"/>
            </a:endParaRPr>
          </a:p>
          <a:p>
            <a:r>
              <a:rPr lang="ru-RU" dirty="0">
                <a:latin typeface="Times New Roman"/>
                <a:ea typeface="Times New Roman"/>
              </a:rPr>
              <a:t>Типы оборудования для применения с интерфейсом BRI приведены на рисунке 10.5.</a:t>
            </a:r>
            <a:endParaRPr lang="ru-RU" dirty="0"/>
          </a:p>
        </p:txBody>
      </p:sp>
      <p:pic>
        <p:nvPicPr>
          <p:cNvPr id="7170" name="Рисунок 6" descr="Описание: C:\Диплом\Pictures\Pic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340768"/>
            <a:ext cx="8464454"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012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5957" y="260648"/>
            <a:ext cx="8352928" cy="6140142"/>
          </a:xfrm>
          <a:prstGeom prst="rect">
            <a:avLst/>
          </a:prstGeom>
        </p:spPr>
        <p:txBody>
          <a:bodyPr wrap="square">
            <a:spAutoFit/>
          </a:bodyPr>
          <a:lstStyle/>
          <a:p>
            <a:pPr marL="12700" marR="12700" indent="457200" algn="just">
              <a:lnSpc>
                <a:spcPct val="150000"/>
              </a:lnSpc>
              <a:spcBef>
                <a:spcPts val="1800"/>
              </a:spcBef>
              <a:spcAft>
                <a:spcPts val="0"/>
              </a:spcAft>
            </a:pPr>
            <a:r>
              <a:rPr lang="ru-RU" b="1" dirty="0">
                <a:latin typeface="Times New Roman Tj"/>
                <a:ea typeface="Times New Roman"/>
              </a:rPr>
              <a:t>На равнинной местности расстояние между РРС</a:t>
            </a:r>
            <a:r>
              <a:rPr lang="ru-RU" dirty="0">
                <a:latin typeface="Times New Roman Tj"/>
                <a:ea typeface="Times New Roman"/>
              </a:rPr>
              <a:t> обычно составляет 40­70 км, в горах и на пересеченной местности оно может быть увеличено за счет установки РРС на возвышенностях или вершинах гор. Если расстояние между РРС превышает пределы прямой видимости, то устанавливают промежуточные (ретрансляционные) РРС. Применение (в отдельных звеньях цепочки) станций тропосферной радиосвязи, которые используют эффект рассеяния радиоволн СВЧ на неоднородностях тропосферы, позволяет увеличить это расстояние до 250-300 км</a:t>
            </a:r>
            <a:r>
              <a:rPr lang="ru-RU" dirty="0" smtClean="0">
                <a:latin typeface="Times New Roman Tj"/>
                <a:ea typeface="Times New Roman"/>
              </a:rPr>
              <a:t>.</a:t>
            </a:r>
            <a:endParaRPr lang="en-US" dirty="0" smtClean="0">
              <a:latin typeface="Times New Roman Tj"/>
              <a:ea typeface="Times New Roman"/>
            </a:endParaRPr>
          </a:p>
          <a:p>
            <a:pPr marL="12700" marR="12700" indent="457200" algn="just">
              <a:lnSpc>
                <a:spcPct val="150000"/>
              </a:lnSpc>
              <a:spcBef>
                <a:spcPts val="1800"/>
              </a:spcBef>
              <a:spcAft>
                <a:spcPts val="0"/>
              </a:spcAft>
            </a:pPr>
            <a:r>
              <a:rPr lang="ru-RU" dirty="0">
                <a:solidFill>
                  <a:srgbClr val="000000"/>
                </a:solidFill>
                <a:latin typeface="Times New Roman Tj"/>
                <a:ea typeface="Courier New"/>
                <a:cs typeface="Courier New"/>
              </a:rPr>
              <a:t>Диапазоны ДЦВ и СВ выбираются из тех соображений, что ширина полосы частот этих диапазонов позволяет работать в нем одновременно многим широкополосным радиопередатчикам с шириной спектра сигналов до нескольких десятков МГц. В этих диапазонах низкий уровень атмосферных и индустриальных помех радиоприему, и возможно применение остронаправленных (с малым углом излучения) малогабаритных антенн. </a:t>
            </a:r>
            <a:endParaRPr lang="ru-RU" dirty="0">
              <a:effectLst/>
              <a:latin typeface="Times New Roman"/>
              <a:ea typeface="Times New Roman"/>
            </a:endParaRPr>
          </a:p>
        </p:txBody>
      </p:sp>
    </p:spTree>
    <p:extLst>
      <p:ext uri="{BB962C8B-B14F-4D97-AF65-F5344CB8AC3E}">
        <p14:creationId xmlns:p14="http://schemas.microsoft.com/office/powerpoint/2010/main" val="805834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0"/>
            <a:ext cx="8715436" cy="6740307"/>
          </a:xfrm>
          <a:prstGeom prst="rect">
            <a:avLst/>
          </a:prstGeom>
        </p:spPr>
        <p:txBody>
          <a:bodyPr wrap="square">
            <a:spAutoFit/>
          </a:bodyPr>
          <a:lstStyle/>
          <a:p>
            <a:pPr indent="265113" algn="just">
              <a:lnSpc>
                <a:spcPct val="200000"/>
              </a:lnSpc>
              <a:spcAft>
                <a:spcPts val="0"/>
              </a:spcAft>
            </a:pPr>
            <a:r>
              <a:rPr lang="ru-RU" dirty="0">
                <a:latin typeface="Times New Roman"/>
                <a:ea typeface="Times New Roman"/>
                <a:cs typeface="Times New Roman"/>
              </a:rPr>
              <a:t>Для интерфейса BRI применяются четыре эталонные точки: R, S, T и V.</a:t>
            </a:r>
            <a:endParaRPr lang="ru-RU" sz="2000" dirty="0">
              <a:latin typeface="Arial"/>
              <a:ea typeface="Times New Roman"/>
              <a:cs typeface="Times New Roman"/>
            </a:endParaRPr>
          </a:p>
          <a:p>
            <a:pPr indent="265113" algn="just">
              <a:lnSpc>
                <a:spcPct val="200000"/>
              </a:lnSpc>
              <a:spcAft>
                <a:spcPts val="0"/>
              </a:spcAft>
            </a:pPr>
            <a:r>
              <a:rPr lang="ru-RU" dirty="0" smtClean="0">
                <a:latin typeface="Times New Roman"/>
                <a:ea typeface="Times New Roman"/>
                <a:cs typeface="Times New Roman"/>
              </a:rPr>
              <a:t>V </a:t>
            </a:r>
            <a:r>
              <a:rPr lang="ru-RU" dirty="0">
                <a:latin typeface="Times New Roman"/>
                <a:ea typeface="Times New Roman"/>
                <a:cs typeface="Times New Roman"/>
              </a:rPr>
              <a:t>- точка физического интерфейса, в которой проводка от поставщика услуг сети вводится в здание по месту жительства или работы.</a:t>
            </a:r>
            <a:endParaRPr lang="ru-RU" sz="2000" dirty="0">
              <a:latin typeface="Arial"/>
              <a:ea typeface="Times New Roman"/>
              <a:cs typeface="Times New Roman"/>
            </a:endParaRPr>
          </a:p>
          <a:p>
            <a:pPr indent="265113" algn="just">
              <a:lnSpc>
                <a:spcPct val="200000"/>
              </a:lnSpc>
              <a:spcAft>
                <a:spcPts val="0"/>
              </a:spcAft>
            </a:pPr>
            <a:r>
              <a:rPr lang="ru-RU" dirty="0">
                <a:latin typeface="Times New Roman"/>
                <a:ea typeface="Times New Roman"/>
                <a:cs typeface="Times New Roman"/>
              </a:rPr>
              <a:t>T - эталонная точка между сетевым окончанием NT1 и NT2.</a:t>
            </a:r>
            <a:endParaRPr lang="ru-RU" sz="2000" dirty="0">
              <a:latin typeface="Arial"/>
              <a:ea typeface="Times New Roman"/>
              <a:cs typeface="Times New Roman"/>
            </a:endParaRPr>
          </a:p>
          <a:p>
            <a:pPr indent="265113" algn="just">
              <a:lnSpc>
                <a:spcPct val="200000"/>
              </a:lnSpc>
              <a:spcAft>
                <a:spcPts val="0"/>
              </a:spcAft>
            </a:pPr>
            <a:r>
              <a:rPr lang="ru-RU" dirty="0">
                <a:latin typeface="Times New Roman"/>
                <a:ea typeface="Times New Roman"/>
                <a:cs typeface="Times New Roman"/>
              </a:rPr>
              <a:t>   S - эталонная точка между сетевым окончанием NT2 и оконечным оборудованием ЦСИС или терминальным адаптером ТА.</a:t>
            </a:r>
            <a:endParaRPr lang="ru-RU" sz="2000" dirty="0">
              <a:latin typeface="Arial"/>
              <a:ea typeface="Times New Roman"/>
              <a:cs typeface="Times New Roman"/>
            </a:endParaRPr>
          </a:p>
          <a:p>
            <a:pPr indent="265113" algn="just">
              <a:lnSpc>
                <a:spcPct val="200000"/>
              </a:lnSpc>
              <a:spcAft>
                <a:spcPts val="0"/>
              </a:spcAft>
            </a:pPr>
            <a:r>
              <a:rPr lang="ru-RU" dirty="0">
                <a:latin typeface="Times New Roman"/>
                <a:ea typeface="Times New Roman"/>
                <a:cs typeface="Times New Roman"/>
              </a:rPr>
              <a:t>R - эталонная  точка  между ТА и оконечным оборудованием, не совместимым с ЦСИС</a:t>
            </a:r>
            <a:r>
              <a:rPr lang="ru-RU" dirty="0" smtClean="0">
                <a:latin typeface="Times New Roman"/>
                <a:ea typeface="Times New Roman"/>
                <a:cs typeface="Times New Roman"/>
              </a:rPr>
              <a:t>.</a:t>
            </a:r>
            <a:r>
              <a:rPr lang="ru-RU" b="1" dirty="0" smtClean="0">
                <a:latin typeface="Times New Roman"/>
                <a:ea typeface="Times New Roman"/>
                <a:cs typeface="Times New Roman"/>
              </a:rPr>
              <a:t>  </a:t>
            </a:r>
            <a:endParaRPr lang="ru-RU" sz="2000" dirty="0">
              <a:latin typeface="Arial"/>
              <a:ea typeface="Times New Roman"/>
              <a:cs typeface="Times New Roman"/>
            </a:endParaRPr>
          </a:p>
          <a:p>
            <a:pPr indent="265113" algn="just">
              <a:lnSpc>
                <a:spcPct val="200000"/>
              </a:lnSpc>
              <a:spcAft>
                <a:spcPts val="0"/>
              </a:spcAft>
            </a:pPr>
            <a:r>
              <a:rPr lang="ru-RU" b="1" dirty="0">
                <a:latin typeface="Times New Roman"/>
                <a:ea typeface="Times New Roman"/>
                <a:cs typeface="Times New Roman"/>
              </a:rPr>
              <a:t>          10.3 Телефонные услуги ЦСИС и сеть Интернет</a:t>
            </a:r>
            <a:r>
              <a:rPr lang="ru-RU" b="1" dirty="0" smtClean="0">
                <a:latin typeface="Times New Roman"/>
                <a:ea typeface="Times New Roman"/>
                <a:cs typeface="Times New Roman"/>
              </a:rPr>
              <a:t>.</a:t>
            </a:r>
            <a:r>
              <a:rPr lang="ru-RU" b="1" dirty="0">
                <a:latin typeface="Times New Roman"/>
                <a:ea typeface="Times New Roman"/>
                <a:cs typeface="Times New Roman"/>
              </a:rPr>
              <a:t> </a:t>
            </a:r>
            <a:endParaRPr lang="ru-RU" sz="2000" dirty="0">
              <a:latin typeface="Arial"/>
              <a:ea typeface="Times New Roman"/>
              <a:cs typeface="Times New Roman"/>
            </a:endParaRPr>
          </a:p>
          <a:p>
            <a:pPr indent="265113" algn="just">
              <a:lnSpc>
                <a:spcPct val="200000"/>
              </a:lnSpc>
              <a:spcAft>
                <a:spcPts val="0"/>
              </a:spcAft>
            </a:pPr>
            <a:r>
              <a:rPr lang="ru-RU" dirty="0">
                <a:latin typeface="Times New Roman"/>
                <a:ea typeface="Times New Roman"/>
                <a:cs typeface="Times New Roman"/>
              </a:rPr>
              <a:t>Два главных взаимосвязанных компонента - телефонное соединение ЦСИС и поставщик услуг Интернета - должны стыковаться безукоризненно. Эти компоненты показаны  на рисунке  10.6.</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3839554174"/>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7" descr="Описание: C:\Диплом\Pictures\Pic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16632"/>
            <a:ext cx="8429684" cy="60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054655"/>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892480" cy="2322174"/>
          </a:xfrm>
          <a:prstGeom prst="rect">
            <a:avLst/>
          </a:prstGeom>
        </p:spPr>
        <p:txBody>
          <a:bodyPr wrap="square">
            <a:spAutoFit/>
          </a:bodyPr>
          <a:lstStyle/>
          <a:p>
            <a:pPr indent="457200" algn="just">
              <a:lnSpc>
                <a:spcPct val="115000"/>
              </a:lnSpc>
              <a:spcAft>
                <a:spcPts val="0"/>
              </a:spcAft>
            </a:pPr>
            <a:r>
              <a:rPr lang="ru-RU" dirty="0">
                <a:latin typeface="Times New Roman"/>
                <a:ea typeface="Times New Roman"/>
                <a:cs typeface="Times New Roman"/>
              </a:rPr>
              <a:t>Коммутируемая служба относится к временному соединению, устанавливаемому на время доступа к Интернету. Выделенная служба относится  к постоянному (в общем случае круглосуточному) соединению. Выделенное круглосуточное соединение может потребоваться для сетей LAN крупных  учреждений и эксплуатации серверов WEB.</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   </a:t>
            </a:r>
            <a:r>
              <a:rPr lang="ru-RU" dirty="0" smtClean="0">
                <a:latin typeface="Times New Roman"/>
                <a:ea typeface="Times New Roman"/>
                <a:cs typeface="Times New Roman"/>
              </a:rPr>
              <a:t>Коммутируемая </a:t>
            </a:r>
            <a:r>
              <a:rPr lang="ru-RU" dirty="0">
                <a:latin typeface="Times New Roman"/>
                <a:ea typeface="Times New Roman"/>
                <a:cs typeface="Times New Roman"/>
              </a:rPr>
              <a:t>и выделенная службы могут быть сконфигурированы для поддержки каналов В и 2В, т.е. каналов со скоростью 64 Кбит/с или 128Кбит/с. Технические схемы коммутируемой и выделенной сетей показаны на рисунке 10.7, 10.8.</a:t>
            </a:r>
            <a:endParaRPr lang="ru-RU" sz="2000" dirty="0">
              <a:effectLst/>
              <a:latin typeface="Arial"/>
              <a:ea typeface="Times New Roman"/>
              <a:cs typeface="Times New Roman"/>
            </a:endParaRPr>
          </a:p>
        </p:txBody>
      </p:sp>
      <p:pic>
        <p:nvPicPr>
          <p:cNvPr id="9218" name="Рисунок 8" descr="Описание: C:\Диплом\Pictures\Pic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438806"/>
            <a:ext cx="8892480" cy="36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619672" y="6255704"/>
            <a:ext cx="5166906" cy="410882"/>
          </a:xfrm>
          <a:prstGeom prst="rect">
            <a:avLst/>
          </a:prstGeom>
        </p:spPr>
        <p:txBody>
          <a:bodyPr wrap="square">
            <a:spAutoFit/>
          </a:bodyPr>
          <a:lstStyle/>
          <a:p>
            <a:pPr indent="269875" algn="just">
              <a:lnSpc>
                <a:spcPct val="115000"/>
              </a:lnSpc>
              <a:spcAft>
                <a:spcPts val="0"/>
              </a:spcAft>
            </a:pPr>
            <a:r>
              <a:rPr lang="ru-RU" dirty="0">
                <a:latin typeface="Times New Roman"/>
                <a:ea typeface="Times New Roman"/>
                <a:cs typeface="Times New Roman"/>
              </a:rPr>
              <a:t> Рисунок </a:t>
            </a:r>
            <a:r>
              <a:rPr lang="ru-RU" dirty="0" smtClean="0">
                <a:latin typeface="Times New Roman"/>
                <a:ea typeface="Times New Roman"/>
                <a:cs typeface="Times New Roman"/>
              </a:rPr>
              <a:t>10.7 </a:t>
            </a:r>
            <a:r>
              <a:rPr lang="ru-RU" dirty="0">
                <a:latin typeface="Times New Roman"/>
                <a:ea typeface="Times New Roman"/>
                <a:cs typeface="Times New Roman"/>
              </a:rPr>
              <a:t>– Схема </a:t>
            </a:r>
            <a:r>
              <a:rPr lang="ru-RU" dirty="0" smtClean="0">
                <a:latin typeface="Times New Roman"/>
                <a:ea typeface="Times New Roman"/>
                <a:cs typeface="Times New Roman"/>
              </a:rPr>
              <a:t>коммутируемой </a:t>
            </a:r>
            <a:r>
              <a:rPr lang="ru-RU" dirty="0">
                <a:latin typeface="Times New Roman"/>
                <a:ea typeface="Times New Roman"/>
                <a:cs typeface="Times New Roman"/>
              </a:rPr>
              <a:t>сети  </a:t>
            </a:r>
            <a:endParaRPr lang="ru-RU" dirty="0"/>
          </a:p>
        </p:txBody>
      </p:sp>
    </p:spTree>
    <p:extLst>
      <p:ext uri="{BB962C8B-B14F-4D97-AF65-F5344CB8AC3E}">
        <p14:creationId xmlns:p14="http://schemas.microsoft.com/office/powerpoint/2010/main" val="3839278964"/>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9" descr="Описание: C:\Диплом\Pictures\Pic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4976"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195736" y="6381328"/>
            <a:ext cx="4101251" cy="369332"/>
          </a:xfrm>
          <a:prstGeom prst="rect">
            <a:avLst/>
          </a:prstGeom>
        </p:spPr>
        <p:txBody>
          <a:bodyPr wrap="none">
            <a:spAutoFit/>
          </a:bodyPr>
          <a:lstStyle/>
          <a:p>
            <a:r>
              <a:rPr lang="ru-RU" dirty="0">
                <a:latin typeface="Times New Roman"/>
                <a:ea typeface="Times New Roman"/>
              </a:rPr>
              <a:t>Рисунок 10.8 – Схема выделенной сети </a:t>
            </a:r>
            <a:endParaRPr lang="ru-RU" dirty="0"/>
          </a:p>
        </p:txBody>
      </p:sp>
    </p:spTree>
    <p:extLst>
      <p:ext uri="{BB962C8B-B14F-4D97-AF65-F5344CB8AC3E}">
        <p14:creationId xmlns:p14="http://schemas.microsoft.com/office/powerpoint/2010/main" val="3544063429"/>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428604"/>
            <a:ext cx="8572560" cy="5355312"/>
          </a:xfrm>
          <a:prstGeom prst="rect">
            <a:avLst/>
          </a:prstGeom>
        </p:spPr>
        <p:txBody>
          <a:bodyPr wrap="square">
            <a:spAutoFit/>
          </a:bodyPr>
          <a:lstStyle/>
          <a:p>
            <a:pPr marL="85725" indent="412750" algn="just">
              <a:spcAft>
                <a:spcPts val="0"/>
              </a:spcAft>
            </a:pPr>
            <a:r>
              <a:rPr lang="ru-RU" dirty="0">
                <a:latin typeface="Times New Roman" pitchFamily="18" charset="0"/>
                <a:ea typeface="Times New Roman"/>
                <a:cs typeface="Times New Roman" pitchFamily="18" charset="0"/>
              </a:rPr>
              <a:t>Для коммутируемой службы компьютер (или ЛВС) соединяется с устройством ЦСИС , которое подключается в телефонную розетку. У поставщика услуг Интернета пакеты информации принимаются аналогичным устройством ЦСИС и затем направляются по Интернету. Пользователь должен набрать номер поставщика услуг Интернета, чтобы начать активный сеанс. После завершения сеанса телефонное соединение разрывается и вызов завершается. При таком способе пользователь оплачивает телефонные  услуги только за тот период времени, когда линия была занята.</a:t>
            </a:r>
          </a:p>
          <a:p>
            <a:pPr marL="85725" indent="412750" algn="just">
              <a:spcAft>
                <a:spcPts val="0"/>
              </a:spcAft>
            </a:pPr>
            <a:r>
              <a:rPr lang="ru-RU" dirty="0">
                <a:latin typeface="Times New Roman" pitchFamily="18" charset="0"/>
                <a:ea typeface="Times New Roman"/>
                <a:cs typeface="Times New Roman" pitchFamily="18" charset="0"/>
              </a:rPr>
              <a:t>Для выделенной службы целесообразно использовать ЦСИС, которое должно стыковаться с учережденческой ЛВС, а не с одним компьютером. Линия ЦСИС будет соединённой 24 часа в сутки. Плата осуществляется по постоянной тарифной ставке для телефонных услуг.</a:t>
            </a:r>
          </a:p>
          <a:p>
            <a:pPr marL="85725" indent="412750" algn="just">
              <a:spcAft>
                <a:spcPts val="0"/>
              </a:spcAft>
            </a:pPr>
            <a:r>
              <a:rPr lang="ru-RU" b="1" dirty="0">
                <a:latin typeface="Times New Roman" pitchFamily="18" charset="0"/>
                <a:ea typeface="Times New Roman"/>
                <a:cs typeface="Times New Roman" pitchFamily="18" charset="0"/>
              </a:rPr>
              <a:t> </a:t>
            </a:r>
            <a:r>
              <a:rPr lang="ru-RU" dirty="0" smtClean="0">
                <a:latin typeface="Times New Roman" pitchFamily="18" charset="0"/>
                <a:ea typeface="Times New Roman"/>
                <a:cs typeface="Times New Roman" pitchFamily="18" charset="0"/>
              </a:rPr>
              <a:t>Выбор </a:t>
            </a:r>
            <a:r>
              <a:rPr lang="ru-RU" dirty="0">
                <a:latin typeface="Times New Roman" pitchFamily="18" charset="0"/>
                <a:ea typeface="Times New Roman"/>
                <a:cs typeface="Times New Roman" pitchFamily="18" charset="0"/>
              </a:rPr>
              <a:t>аппаратных и программных средств для получения доступа к сети Интернет через ЦСИС</a:t>
            </a:r>
            <a:r>
              <a:rPr lang="ru-RU" b="1" dirty="0">
                <a:latin typeface="Times New Roman" pitchFamily="18" charset="0"/>
                <a:ea typeface="Times New Roman"/>
                <a:cs typeface="Times New Roman" pitchFamily="18" charset="0"/>
              </a:rPr>
              <a:t>. </a:t>
            </a:r>
            <a:r>
              <a:rPr lang="ru-RU" dirty="0">
                <a:latin typeface="Times New Roman" pitchFamily="18" charset="0"/>
                <a:ea typeface="Times New Roman"/>
                <a:cs typeface="Times New Roman" pitchFamily="18" charset="0"/>
              </a:rPr>
              <a:t>Для доступа к Интернету используется четыре основных типа ЦСИС: сетевые окончания NT-1, терминальные адаптеры ТА, платы ЦСИС для ЛВС и маршрутизаторы. Сетевое окончание NTBA (NT-1) - это устройство, преобразующее интерфейс V двухпроводной линии ЦСИС от АТС в 8-ми проводной интерфейс S/T. Подключение нескольких устройств к линии ЦСИС через NT-1 приведено на рисунке 10.9.</a:t>
            </a:r>
            <a:endParaRPr lang="ru-RU"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4124415139"/>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10" descr="Описание: C:\Диплом\Pictures\Pic10.jpg"/>
          <p:cNvPicPr>
            <a:picLocks noChangeAspect="1" noChangeArrowheads="1"/>
          </p:cNvPicPr>
          <p:nvPr/>
        </p:nvPicPr>
        <p:blipFill>
          <a:blip r:embed="rId2" cstate="print">
            <a:lum contrast="18000"/>
            <a:extLst>
              <a:ext uri="{28A0092B-C50C-407E-A947-70E740481C1C}">
                <a14:useLocalDpi xmlns:a14="http://schemas.microsoft.com/office/drawing/2010/main" val="0"/>
              </a:ext>
            </a:extLst>
          </a:blip>
          <a:srcRect/>
          <a:stretch>
            <a:fillRect/>
          </a:stretch>
        </p:blipFill>
        <p:spPr bwMode="auto">
          <a:xfrm>
            <a:off x="428596" y="116632"/>
            <a:ext cx="835824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08214" y="5563607"/>
            <a:ext cx="8784976" cy="1294393"/>
          </a:xfrm>
          <a:prstGeom prst="rect">
            <a:avLst/>
          </a:prstGeom>
        </p:spPr>
        <p:txBody>
          <a:bodyPr wrap="square">
            <a:spAutoFit/>
          </a:bodyPr>
          <a:lstStyle/>
          <a:p>
            <a:pPr algn="just">
              <a:lnSpc>
                <a:spcPct val="150000"/>
              </a:lnSpc>
            </a:pPr>
            <a:r>
              <a:rPr lang="ru-RU" dirty="0">
                <a:latin typeface="Times New Roman"/>
                <a:ea typeface="Times New Roman"/>
              </a:rPr>
              <a:t>Терминальный адаптер (ТА) - это устройство, сопрягающее обычное (не ЦСИС) устройство (например ЭВМ) с сетью ЦСИС. Подключение ЭВМ к ТА показано на рисунке 10.10</a:t>
            </a:r>
            <a:endParaRPr lang="ru-RU" dirty="0"/>
          </a:p>
        </p:txBody>
      </p:sp>
      <p:sp>
        <p:nvSpPr>
          <p:cNvPr id="3" name="Прямоугольник 2"/>
          <p:cNvSpPr/>
          <p:nvPr/>
        </p:nvSpPr>
        <p:spPr>
          <a:xfrm>
            <a:off x="899592" y="5004747"/>
            <a:ext cx="7848872" cy="410882"/>
          </a:xfrm>
          <a:prstGeom prst="rect">
            <a:avLst/>
          </a:prstGeom>
        </p:spPr>
        <p:txBody>
          <a:bodyPr wrap="square">
            <a:spAutoFit/>
          </a:bodyPr>
          <a:lstStyle/>
          <a:p>
            <a:pPr marL="228600" indent="269875" algn="just">
              <a:lnSpc>
                <a:spcPct val="115000"/>
              </a:lnSpc>
            </a:pPr>
            <a:r>
              <a:rPr lang="ru-RU" dirty="0" smtClean="0">
                <a:latin typeface="Times New Roman"/>
                <a:ea typeface="Times New Roman"/>
                <a:cs typeface="Times New Roman"/>
              </a:rPr>
              <a:t>Рис. 10.9.Подключение </a:t>
            </a:r>
            <a:r>
              <a:rPr lang="ru-RU" dirty="0">
                <a:latin typeface="Times New Roman"/>
                <a:ea typeface="Times New Roman"/>
                <a:cs typeface="Times New Roman"/>
              </a:rPr>
              <a:t>нескольких устройств к линии ЦСИС через NT-1 </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403509811"/>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11" descr="Описание: C:\Диплом\Pictures\Pic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88640"/>
            <a:ext cx="8429684"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411760" y="6093296"/>
            <a:ext cx="3618619" cy="369332"/>
          </a:xfrm>
          <a:prstGeom prst="rect">
            <a:avLst/>
          </a:prstGeom>
        </p:spPr>
        <p:txBody>
          <a:bodyPr wrap="none">
            <a:spAutoFit/>
          </a:bodyPr>
          <a:lstStyle/>
          <a:p>
            <a:r>
              <a:rPr lang="ru-RU" dirty="0" smtClean="0">
                <a:latin typeface="Times New Roman"/>
                <a:ea typeface="Times New Roman"/>
              </a:rPr>
              <a:t>Рис 10.10 Подключение </a:t>
            </a:r>
            <a:r>
              <a:rPr lang="ru-RU" dirty="0">
                <a:latin typeface="Times New Roman"/>
                <a:ea typeface="Times New Roman"/>
              </a:rPr>
              <a:t>ЭВМ к ТА</a:t>
            </a:r>
            <a:endParaRPr lang="ru-RU" dirty="0"/>
          </a:p>
        </p:txBody>
      </p:sp>
    </p:spTree>
    <p:extLst>
      <p:ext uri="{BB962C8B-B14F-4D97-AF65-F5344CB8AC3E}">
        <p14:creationId xmlns:p14="http://schemas.microsoft.com/office/powerpoint/2010/main" val="204963779"/>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7689"/>
            <a:ext cx="9144000" cy="3596369"/>
          </a:xfrm>
          <a:prstGeom prst="rect">
            <a:avLst/>
          </a:prstGeom>
        </p:spPr>
        <p:txBody>
          <a:bodyPr wrap="square">
            <a:spAutoFit/>
          </a:bodyPr>
          <a:lstStyle/>
          <a:p>
            <a:pPr marL="90170" indent="269875" algn="just">
              <a:lnSpc>
                <a:spcPct val="115000"/>
              </a:lnSpc>
              <a:spcAft>
                <a:spcPts val="0"/>
              </a:spcAft>
            </a:pPr>
            <a:r>
              <a:rPr lang="ru-RU" dirty="0">
                <a:latin typeface="Times New Roman"/>
                <a:ea typeface="Times New Roman"/>
                <a:cs typeface="Times New Roman"/>
              </a:rPr>
              <a:t> Адаптеры имеют различные формы и размеры. Некоторые выпускаются в виде внешних автономных блоков и выглядят как аналоговые модемы; другие - в виде плат, вставляемых в персональную ЭВМ. Внешние ТА включаются непосредственно в коммутационный порт RS-232 на задней системе ПЭВМ. Внутренние ТА вставляются в свободные шинные разъёмы в компьютере.</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Платы ЦСИС для ЛВС.</a:t>
            </a:r>
            <a:endParaRPr lang="ru-RU" sz="2000" dirty="0">
              <a:latin typeface="Arial"/>
              <a:ea typeface="Times New Roman"/>
              <a:cs typeface="Times New Roman"/>
            </a:endParaRPr>
          </a:p>
          <a:p>
            <a:pPr indent="457200" algn="just">
              <a:lnSpc>
                <a:spcPct val="115000"/>
              </a:lnSpc>
              <a:spcAft>
                <a:spcPts val="0"/>
              </a:spcAft>
            </a:pPr>
            <a:r>
              <a:rPr lang="ru-RU" dirty="0">
                <a:latin typeface="Times New Roman"/>
                <a:ea typeface="Times New Roman"/>
                <a:cs typeface="Times New Roman"/>
              </a:rPr>
              <a:t>Платы ЦСИС для ЛВС получают электропитание от компьютера. Они поддерживают полную связность по обоим В - каналам.</a:t>
            </a:r>
            <a:endParaRPr lang="ru-RU" sz="2000" dirty="0">
              <a:latin typeface="Arial"/>
              <a:ea typeface="Times New Roman"/>
              <a:cs typeface="Times New Roman"/>
            </a:endParaRPr>
          </a:p>
          <a:p>
            <a:pPr indent="269875" algn="just">
              <a:lnSpc>
                <a:spcPct val="115000"/>
              </a:lnSpc>
              <a:spcAft>
                <a:spcPts val="0"/>
              </a:spcAft>
            </a:pPr>
            <a:r>
              <a:rPr lang="ru-RU" dirty="0">
                <a:latin typeface="Times New Roman"/>
                <a:ea typeface="Times New Roman"/>
                <a:cs typeface="Times New Roman"/>
              </a:rPr>
              <a:t>Маршрутизаторы. Маршрутизаторы - устройства соединяющие ЛВС друг с другом. Они используются для подключения группы малого или среднего учреждения к Интернету, рисунок 10.11.</a:t>
            </a:r>
            <a:endParaRPr lang="ru-RU" dirty="0"/>
          </a:p>
        </p:txBody>
      </p:sp>
      <p:pic>
        <p:nvPicPr>
          <p:cNvPr id="13314" name="Рисунок 12" descr="Описание: C:\Диплом\Pictures\Pic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634057"/>
            <a:ext cx="8856984" cy="259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5641" y="6226729"/>
            <a:ext cx="8810918" cy="410882"/>
          </a:xfrm>
          <a:prstGeom prst="rect">
            <a:avLst/>
          </a:prstGeom>
        </p:spPr>
        <p:txBody>
          <a:bodyPr wrap="square">
            <a:spAutoFit/>
          </a:bodyPr>
          <a:lstStyle/>
          <a:p>
            <a:pPr marL="90170" indent="269875" algn="just">
              <a:lnSpc>
                <a:spcPct val="115000"/>
              </a:lnSpc>
              <a:spcAft>
                <a:spcPts val="0"/>
              </a:spcAft>
            </a:pPr>
            <a:r>
              <a:rPr lang="ru-RU" dirty="0">
                <a:latin typeface="Times New Roman"/>
                <a:ea typeface="Times New Roman"/>
                <a:cs typeface="Times New Roman"/>
              </a:rPr>
              <a:t>Рисунок 10.11 - Подключения группы малого или среднего учреждения к Интернету</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3249114210"/>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357166"/>
            <a:ext cx="8786875" cy="5909310"/>
          </a:xfrm>
          <a:prstGeom prst="rect">
            <a:avLst/>
          </a:prstGeom>
        </p:spPr>
        <p:txBody>
          <a:bodyPr wrap="square">
            <a:spAutoFit/>
          </a:bodyPr>
          <a:lstStyle/>
          <a:p>
            <a:pPr indent="361950" algn="just">
              <a:lnSpc>
                <a:spcPct val="150000"/>
              </a:lnSpc>
              <a:spcAft>
                <a:spcPts val="0"/>
              </a:spcAft>
            </a:pPr>
            <a:r>
              <a:rPr lang="ru-RU" dirty="0">
                <a:latin typeface="Times New Roman"/>
                <a:ea typeface="Times New Roman"/>
                <a:cs typeface="Times New Roman"/>
              </a:rPr>
              <a:t>Если учреждению требуется доступ к ЛВС со скоростью 128 Кбит/с, то необходим маршрутизатор  ISDN. Маршрутизаторы могут поставляться либо со встроенным интерфейсом ЦСИС, либо с последовательным коммуникационным интерфейсом, подсоединяемым к внешним ТА. Для использования маршрутизатора в учреждении должна быть ЛВС, а так же программа TCP/IP на каждом компьютере, который будет иметь доступ к сети Интернет.</a:t>
            </a:r>
            <a:endParaRPr lang="ru-RU" sz="2000" dirty="0">
              <a:latin typeface="Arial"/>
              <a:ea typeface="Times New Roman"/>
              <a:cs typeface="Times New Roman"/>
            </a:endParaRPr>
          </a:p>
          <a:p>
            <a:pPr indent="361950" algn="just">
              <a:lnSpc>
                <a:spcPct val="150000"/>
              </a:lnSpc>
              <a:spcAft>
                <a:spcPts val="0"/>
              </a:spcAft>
            </a:pPr>
            <a:r>
              <a:rPr lang="ru-RU" dirty="0">
                <a:latin typeface="Times New Roman"/>
                <a:ea typeface="Times New Roman"/>
                <a:cs typeface="Times New Roman"/>
              </a:rPr>
              <a:t>Системы видеоконференций.</a:t>
            </a:r>
            <a:endParaRPr lang="ru-RU" sz="2000" dirty="0">
              <a:latin typeface="Arial"/>
              <a:ea typeface="Times New Roman"/>
              <a:cs typeface="Times New Roman"/>
            </a:endParaRPr>
          </a:p>
          <a:p>
            <a:pPr indent="361950" algn="just">
              <a:lnSpc>
                <a:spcPct val="150000"/>
              </a:lnSpc>
              <a:spcAft>
                <a:spcPts val="0"/>
              </a:spcAft>
            </a:pPr>
            <a:r>
              <a:rPr lang="ru-RU" dirty="0">
                <a:latin typeface="Times New Roman"/>
                <a:ea typeface="Times New Roman"/>
                <a:cs typeface="Times New Roman"/>
              </a:rPr>
              <a:t>Видеоконференции являются популярным приложением ЦСИС. Поставив систему на компьютер, можно проводить видеоконференции с другими людьми по всему миру. Проблема систем видеоконференций состоит в том, что они не поддерживают протоколы типа V.120 или PPP/ML-PPP, необходимые для доступа к Интернету.</a:t>
            </a:r>
            <a:endParaRPr lang="ru-RU" sz="2000" dirty="0">
              <a:latin typeface="Arial"/>
              <a:ea typeface="Times New Roman"/>
              <a:cs typeface="Times New Roman"/>
            </a:endParaRPr>
          </a:p>
          <a:p>
            <a:pPr indent="361950" algn="just">
              <a:lnSpc>
                <a:spcPct val="150000"/>
              </a:lnSpc>
              <a:spcAft>
                <a:spcPts val="0"/>
              </a:spcAft>
            </a:pPr>
            <a:r>
              <a:rPr lang="ru-RU" dirty="0">
                <a:latin typeface="Times New Roman"/>
                <a:ea typeface="Times New Roman"/>
                <a:cs typeface="Times New Roman"/>
              </a:rPr>
              <a:t>Программное обеспечение.</a:t>
            </a:r>
            <a:endParaRPr lang="ru-RU" sz="2000" dirty="0">
              <a:latin typeface="Arial"/>
              <a:ea typeface="Times New Roman"/>
              <a:cs typeface="Times New Roman"/>
            </a:endParaRPr>
          </a:p>
          <a:p>
            <a:pPr indent="361950" algn="just">
              <a:lnSpc>
                <a:spcPct val="150000"/>
              </a:lnSpc>
              <a:spcAft>
                <a:spcPts val="0"/>
              </a:spcAft>
            </a:pPr>
            <a:r>
              <a:rPr lang="ru-RU" dirty="0">
                <a:latin typeface="Times New Roman"/>
                <a:ea typeface="Times New Roman"/>
                <a:cs typeface="Times New Roman"/>
              </a:rPr>
              <a:t>Программное обеспечение, необходимое для инициализации оборудования ЦСИС поставляется вместе с </a:t>
            </a:r>
            <a:r>
              <a:rPr lang="ru-RU" dirty="0" smtClean="0">
                <a:latin typeface="Times New Roman"/>
                <a:ea typeface="Times New Roman"/>
                <a:cs typeface="Times New Roman"/>
              </a:rPr>
              <a:t>приобретаемым </a:t>
            </a:r>
            <a:r>
              <a:rPr lang="ru-RU" dirty="0">
                <a:latin typeface="Times New Roman"/>
                <a:ea typeface="Times New Roman"/>
                <a:cs typeface="Times New Roman"/>
              </a:rPr>
              <a:t>изделием ЦСИС.</a:t>
            </a:r>
            <a:endParaRPr lang="ru-RU" sz="2000" dirty="0">
              <a:effectLst/>
              <a:latin typeface="Arial"/>
              <a:ea typeface="Times New Roman"/>
              <a:cs typeface="Times New Roman"/>
            </a:endParaRPr>
          </a:p>
        </p:txBody>
      </p:sp>
    </p:spTree>
    <p:extLst>
      <p:ext uri="{BB962C8B-B14F-4D97-AF65-F5344CB8AC3E}">
        <p14:creationId xmlns:p14="http://schemas.microsoft.com/office/powerpoint/2010/main" val="3628486431"/>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357166"/>
            <a:ext cx="8501122" cy="5859553"/>
          </a:xfrm>
          <a:prstGeom prst="rect">
            <a:avLst/>
          </a:prstGeom>
        </p:spPr>
        <p:txBody>
          <a:bodyPr wrap="square">
            <a:spAutoFit/>
          </a:bodyPr>
          <a:lstStyle/>
          <a:p>
            <a:pPr indent="361950" algn="just">
              <a:lnSpc>
                <a:spcPct val="150000"/>
              </a:lnSpc>
            </a:pPr>
            <a:r>
              <a:rPr lang="ru-RU" dirty="0"/>
              <a:t> </a:t>
            </a:r>
            <a:r>
              <a:rPr lang="ru-RU" dirty="0">
                <a:latin typeface="Times New Roman" pitchFamily="18" charset="0"/>
                <a:cs typeface="Times New Roman" pitchFamily="18" charset="0"/>
              </a:rPr>
              <a:t>С сетями ISDN (</a:t>
            </a:r>
            <a:r>
              <a:rPr lang="ru-RU" dirty="0" err="1">
                <a:latin typeface="Times New Roman" pitchFamily="18" charset="0"/>
                <a:cs typeface="Times New Roman" pitchFamily="18" charset="0"/>
              </a:rPr>
              <a:t>Integrated</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Service</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Data</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Network</a:t>
            </a:r>
            <a:r>
              <a:rPr lang="ru-RU" dirty="0">
                <a:latin typeface="Times New Roman" pitchFamily="18" charset="0"/>
                <a:cs typeface="Times New Roman" pitchFamily="18" charset="0"/>
              </a:rPr>
              <a:t>) связано много недоразумений. Многие отождествляют ISDN с выделенной линией. В действительности - это самостоятельная цифровая сеть с коммутацией каналов, для подключения к которой действительно понадобится прокладка специальной линии. В этой сети есть свои номера, свои коммутаторы, но архитектура здесь цифровая, а не аналоговая, как в обычной телефонной сети. Абонентское окончание содержит несколько цифровых каналов по 64 Кбит/с. В минимальном варианте (ISDN BRI) их два, в полном (ISDN PRI) - 30 (то есть почти 2 Мбит/с). Дополнительно предоставляется канал для управления сервисом.</a:t>
            </a:r>
          </a:p>
          <a:p>
            <a:pPr indent="361950" algn="just">
              <a:lnSpc>
                <a:spcPct val="150000"/>
              </a:lnSpc>
            </a:pPr>
            <a:r>
              <a:rPr lang="ru-RU" dirty="0">
                <a:latin typeface="Times New Roman" pitchFamily="18" charset="0"/>
                <a:cs typeface="Times New Roman" pitchFamily="18" charset="0"/>
              </a:rPr>
              <a:t> Путаница с выделенной линией возникает из-за того, что для подключения по ISDN обычно действительно нужно проложить новую физическую линию, причем соединение с провайдером по этой линии обычно устанавливается автоматически. Разница, однако, состоит в том, что эта линия соединяет вас не с Интернет-провайдером, а с сетью ISDN, к которой присоединен также и ваш провайдер. </a:t>
            </a:r>
          </a:p>
        </p:txBody>
      </p:sp>
    </p:spTree>
    <p:extLst>
      <p:ext uri="{BB962C8B-B14F-4D97-AF65-F5344CB8AC3E}">
        <p14:creationId xmlns:p14="http://schemas.microsoft.com/office/powerpoint/2010/main" val="957334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9630" y="332656"/>
            <a:ext cx="8588834" cy="6832640"/>
          </a:xfrm>
          <a:prstGeom prst="rect">
            <a:avLst/>
          </a:prstGeom>
        </p:spPr>
        <p:txBody>
          <a:bodyPr wrap="square">
            <a:spAutoFit/>
          </a:bodyPr>
          <a:lstStyle/>
          <a:p>
            <a:pPr marL="12700" marR="12700" indent="457200" algn="just">
              <a:lnSpc>
                <a:spcPct val="150000"/>
              </a:lnSpc>
              <a:spcBef>
                <a:spcPts val="1800"/>
              </a:spcBef>
              <a:spcAft>
                <a:spcPts val="0"/>
              </a:spcAft>
            </a:pPr>
            <a:r>
              <a:rPr lang="ru-RU" dirty="0">
                <a:latin typeface="Times New Roman Tj"/>
                <a:ea typeface="Times New Roman"/>
              </a:rPr>
              <a:t>Максимальная эффективность связи между двумя РРС достигается в том случае, если размеры антенны соизмеримы с четвертью длины волны. Например, если длина волны равна 100 см, то диаметр антенны должен составлять 25 см.</a:t>
            </a:r>
            <a:endParaRPr lang="ru-RU" dirty="0">
              <a:latin typeface="Times New Roman"/>
              <a:ea typeface="Times New Roman"/>
            </a:endParaRPr>
          </a:p>
          <a:p>
            <a:pPr marL="12700" marR="12700" indent="457200" algn="just">
              <a:lnSpc>
                <a:spcPct val="150000"/>
              </a:lnSpc>
              <a:spcBef>
                <a:spcPts val="1800"/>
              </a:spcBef>
              <a:spcAft>
                <a:spcPts val="0"/>
              </a:spcAft>
            </a:pPr>
            <a:r>
              <a:rPr lang="ru-RU" dirty="0">
                <a:latin typeface="Times New Roman Tj"/>
                <a:ea typeface="Times New Roman"/>
              </a:rPr>
              <a:t>Аналоговая связь давно уступила цифровым технологиям. В отличие от цифровых, аналоговые системы связи не позволяют строить качественные каналы связи и обеспечивают минимальный набор сервисных функций. </a:t>
            </a:r>
            <a:r>
              <a:rPr lang="en-US" dirty="0" smtClean="0">
                <a:latin typeface="Times New Roman Tj"/>
                <a:ea typeface="Times New Roman"/>
              </a:rPr>
              <a:t>   </a:t>
            </a:r>
          </a:p>
          <a:p>
            <a:pPr marL="12700" marR="12700" indent="457200" algn="just">
              <a:lnSpc>
                <a:spcPct val="150000"/>
              </a:lnSpc>
              <a:spcBef>
                <a:spcPts val="1800"/>
              </a:spcBef>
              <a:spcAft>
                <a:spcPts val="0"/>
              </a:spcAft>
            </a:pPr>
            <a:r>
              <a:rPr lang="ru-RU" b="1" dirty="0" smtClean="0">
                <a:latin typeface="Times New Roman Tj"/>
                <a:ea typeface="Times New Roman"/>
              </a:rPr>
              <a:t>Цифровая </a:t>
            </a:r>
            <a:r>
              <a:rPr lang="ru-RU" b="1" dirty="0">
                <a:latin typeface="Times New Roman Tj"/>
                <a:ea typeface="Times New Roman"/>
              </a:rPr>
              <a:t>связь - это</a:t>
            </a:r>
            <a:r>
              <a:rPr lang="ru-RU" dirty="0">
                <a:latin typeface="Times New Roman Tj"/>
                <a:ea typeface="Times New Roman"/>
              </a:rPr>
              <a:t> в первую очередь качественная и надежная связь с богатым набором сервисных функций, использующая в качестве транспорта оптические, медные, радиорелейные линии связи или системы широкополосного беспроводного доступа</a:t>
            </a:r>
            <a:r>
              <a:rPr lang="ru-RU" dirty="0" smtClean="0">
                <a:latin typeface="Times New Roman Tj"/>
                <a:ea typeface="Times New Roman"/>
              </a:rPr>
              <a:t>.</a:t>
            </a:r>
            <a:endParaRPr lang="en-US" dirty="0" smtClean="0">
              <a:latin typeface="Times New Roman Tj"/>
              <a:ea typeface="Times New Roman"/>
            </a:endParaRPr>
          </a:p>
          <a:p>
            <a:pPr marL="12700" indent="457200" algn="just">
              <a:lnSpc>
                <a:spcPct val="150000"/>
              </a:lnSpc>
              <a:spcBef>
                <a:spcPts val="1800"/>
              </a:spcBef>
              <a:spcAft>
                <a:spcPts val="0"/>
              </a:spcAft>
            </a:pPr>
            <a:r>
              <a:rPr lang="ru-RU" dirty="0">
                <a:latin typeface="Times New Roman Tj"/>
                <a:ea typeface="Times New Roman"/>
              </a:rPr>
              <a:t>Радиорелейные линии связи способны работать в диапазонах частот 15 - 40 ГГц, обеспечивая протяженность одного пролета до 70 км.</a:t>
            </a:r>
            <a:endParaRPr lang="ru-RU" dirty="0">
              <a:latin typeface="Times New Roman"/>
              <a:ea typeface="Times New Roman"/>
            </a:endParaRPr>
          </a:p>
          <a:p>
            <a:pPr marL="12700" marR="12700" indent="457200" algn="just">
              <a:lnSpc>
                <a:spcPct val="150000"/>
              </a:lnSpc>
              <a:spcBef>
                <a:spcPts val="1800"/>
              </a:spcBef>
              <a:spcAft>
                <a:spcPts val="0"/>
              </a:spcAft>
            </a:pPr>
            <a:endParaRPr lang="ru-RU" dirty="0">
              <a:effectLst/>
              <a:latin typeface="Times New Roman"/>
              <a:ea typeface="Times New Roman"/>
            </a:endParaRPr>
          </a:p>
        </p:txBody>
      </p:sp>
    </p:spTree>
    <p:extLst>
      <p:ext uri="{BB962C8B-B14F-4D97-AF65-F5344CB8AC3E}">
        <p14:creationId xmlns:p14="http://schemas.microsoft.com/office/powerpoint/2010/main" val="190016199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357166"/>
            <a:ext cx="8643998" cy="6038641"/>
          </a:xfrm>
          <a:prstGeom prst="rect">
            <a:avLst/>
          </a:prstGeom>
        </p:spPr>
        <p:txBody>
          <a:bodyPr wrap="square">
            <a:spAutoFit/>
          </a:bodyPr>
          <a:lstStyle/>
          <a:p>
            <a:pPr indent="361950" algn="just">
              <a:lnSpc>
                <a:spcPct val="150000"/>
              </a:lnSpc>
            </a:pPr>
            <a:r>
              <a:rPr lang="ru-RU" sz="2000" dirty="0" smtClean="0">
                <a:latin typeface="Times New Roman" pitchFamily="18" charset="0"/>
                <a:cs typeface="Times New Roman" pitchFamily="18" charset="0"/>
              </a:rPr>
              <a:t>При необходимости вы можете заключить договор с другим провайдером, и вам не понадобится создавать новую выделенную линию, достаточно будет только перенаправить соединение в сети ISDN - грубо говоря, набрать другой номер. И еще одно преимущество - вы можете использовать каналы ISDN не только для передачи </a:t>
            </a:r>
            <a:r>
              <a:rPr lang="ru-RU" sz="2000" dirty="0" err="1" smtClean="0">
                <a:latin typeface="Times New Roman" pitchFamily="18" charset="0"/>
                <a:cs typeface="Times New Roman" pitchFamily="18" charset="0"/>
              </a:rPr>
              <a:t>интернет-трафика</a:t>
            </a:r>
            <a:r>
              <a:rPr lang="ru-RU" sz="2000" dirty="0" smtClean="0">
                <a:latin typeface="Times New Roman" pitchFamily="18" charset="0"/>
                <a:cs typeface="Times New Roman" pitchFamily="18" charset="0"/>
              </a:rPr>
              <a:t>. Каждый канал ISDN, если вывести его на офисную мини-АТС, может поддержать несколько обычных аналоговых телефонных разговоров. Причем, используя современное оконечное оборудование, вы можете задействовать в каждый момент ровно столько каналов, сколь требуется, что позволяет в некоторых случаях заметно снизить затраты, а при необходимости - получать пропускную способность до 2 Мбит/с. Единственное, пожалуй, неудобство - это недостаточная гибкость ISDN в части объема предоставляемого сервиса. Минимальная порция емкости канала - 64 Кбит/с. </a:t>
            </a:r>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2"/>
            <a:ext cx="8858312" cy="6601807"/>
          </a:xfrm>
          <a:prstGeom prst="rect">
            <a:avLst/>
          </a:prstGeom>
        </p:spPr>
        <p:txBody>
          <a:bodyPr wrap="square">
            <a:spAutoFit/>
          </a:bodyPr>
          <a:lstStyle/>
          <a:p>
            <a:pPr indent="457200" algn="just">
              <a:spcAft>
                <a:spcPts val="0"/>
              </a:spcAft>
            </a:pPr>
            <a:r>
              <a:rPr lang="ru-RU" sz="2400" b="1" dirty="0" smtClean="0">
                <a:solidFill>
                  <a:srgbClr val="C00000"/>
                </a:solidFill>
                <a:latin typeface="Times New Roman" panose="02020603050405020304" pitchFamily="18" charset="0"/>
                <a:ea typeface="Times New Roman"/>
                <a:cs typeface="Times New Roman" panose="02020603050405020304" pitchFamily="18" charset="0"/>
              </a:rPr>
              <a:t>Лекция №11. Сеть </a:t>
            </a:r>
            <a:r>
              <a:rPr lang="en-US" sz="2400" b="1" dirty="0" smtClean="0">
                <a:solidFill>
                  <a:srgbClr val="C00000"/>
                </a:solidFill>
                <a:latin typeface="Times New Roman" panose="02020603050405020304" pitchFamily="18" charset="0"/>
                <a:ea typeface="Times New Roman"/>
                <a:cs typeface="Times New Roman" panose="02020603050405020304" pitchFamily="18" charset="0"/>
              </a:rPr>
              <a:t>IP – </a:t>
            </a:r>
            <a:r>
              <a:rPr lang="ru-RU" sz="2400" b="1" dirty="0" smtClean="0">
                <a:solidFill>
                  <a:srgbClr val="C00000"/>
                </a:solidFill>
                <a:latin typeface="Times New Roman" panose="02020603050405020304" pitchFamily="18" charset="0"/>
                <a:ea typeface="Times New Roman"/>
                <a:cs typeface="Times New Roman" panose="02020603050405020304" pitchFamily="18" charset="0"/>
              </a:rPr>
              <a:t>телефония</a:t>
            </a:r>
          </a:p>
          <a:p>
            <a:pPr indent="457200" algn="just">
              <a:spcAft>
                <a:spcPts val="0"/>
              </a:spcAft>
            </a:pPr>
            <a:r>
              <a:rPr lang="ru-RU" sz="2400" b="1" dirty="0" smtClean="0">
                <a:solidFill>
                  <a:srgbClr val="C00000"/>
                </a:solidFill>
                <a:latin typeface="Times New Roman" panose="02020603050405020304" pitchFamily="18" charset="0"/>
                <a:ea typeface="Times New Roman"/>
                <a:cs typeface="Times New Roman" panose="02020603050405020304" pitchFamily="18" charset="0"/>
              </a:rPr>
              <a:t>11.1</a:t>
            </a:r>
            <a:r>
              <a:rPr lang="ru-RU" sz="2400" b="1" dirty="0">
                <a:solidFill>
                  <a:srgbClr val="C00000"/>
                </a:solidFill>
                <a:latin typeface="Times New Roman" panose="02020603050405020304" pitchFamily="18" charset="0"/>
                <a:ea typeface="Times New Roman"/>
                <a:cs typeface="Times New Roman" panose="02020603050405020304" pitchFamily="18" charset="0"/>
              </a:rPr>
              <a:t>. Основные понятия IP телефонии и виды строения </a:t>
            </a:r>
            <a:endParaRPr lang="ru-RU" sz="2400" dirty="0">
              <a:solidFill>
                <a:srgbClr val="C00000"/>
              </a:solidFill>
              <a:latin typeface="Times New Roman" panose="02020603050405020304" pitchFamily="18" charset="0"/>
              <a:ea typeface="Times New Roman"/>
              <a:cs typeface="Times New Roman" panose="02020603050405020304" pitchFamily="18" charset="0"/>
            </a:endParaRPr>
          </a:p>
          <a:p>
            <a:pPr indent="457200" algn="just">
              <a:spcAft>
                <a:spcPts val="0"/>
              </a:spcAft>
            </a:pPr>
            <a:r>
              <a:rPr lang="ru-RU" sz="2400" b="1" dirty="0">
                <a:solidFill>
                  <a:srgbClr val="C00000"/>
                </a:solidFill>
                <a:latin typeface="Times New Roman" panose="02020603050405020304" pitchFamily="18" charset="0"/>
                <a:ea typeface="Times New Roman"/>
                <a:cs typeface="Times New Roman" panose="02020603050405020304" pitchFamily="18" charset="0"/>
              </a:rPr>
              <a:t>         сетей IP </a:t>
            </a:r>
            <a:r>
              <a:rPr lang="ru-RU" sz="2400" b="1" dirty="0" smtClean="0">
                <a:solidFill>
                  <a:srgbClr val="C00000"/>
                </a:solidFill>
                <a:latin typeface="Times New Roman" panose="02020603050405020304" pitchFamily="18" charset="0"/>
                <a:ea typeface="Times New Roman"/>
                <a:cs typeface="Times New Roman" panose="02020603050405020304" pitchFamily="18" charset="0"/>
              </a:rPr>
              <a:t>телефонии</a:t>
            </a:r>
            <a:endParaRPr lang="en-US" sz="2400" b="1" dirty="0" smtClean="0">
              <a:solidFill>
                <a:srgbClr val="C00000"/>
              </a:solidFill>
              <a:latin typeface="Times New Roman" panose="02020603050405020304" pitchFamily="18" charset="0"/>
              <a:ea typeface="Times New Roman"/>
              <a:cs typeface="Times New Roman" panose="02020603050405020304" pitchFamily="18" charset="0"/>
            </a:endParaRPr>
          </a:p>
          <a:p>
            <a:pPr indent="457200" algn="just">
              <a:spcAft>
                <a:spcPts val="0"/>
              </a:spcAft>
            </a:pPr>
            <a:endParaRPr lang="ru-RU" sz="2400" dirty="0">
              <a:solidFill>
                <a:srgbClr val="C00000"/>
              </a:solidFill>
              <a:latin typeface="Times New Roman" panose="02020603050405020304" pitchFamily="18" charset="0"/>
              <a:ea typeface="Times New Roman"/>
              <a:cs typeface="Times New Roman" panose="02020603050405020304" pitchFamily="18" charset="0"/>
            </a:endParaRPr>
          </a:p>
          <a:p>
            <a:pPr algn="just">
              <a:lnSpc>
                <a:spcPct val="150000"/>
              </a:lnSpc>
              <a:spcAft>
                <a:spcPts val="0"/>
              </a:spcAft>
            </a:pPr>
            <a:r>
              <a:rPr lang="ru-RU" sz="2000" dirty="0">
                <a:latin typeface="Times New Roman" panose="02020603050405020304" pitchFamily="18" charset="0"/>
                <a:ea typeface="Times New Roman"/>
                <a:cs typeface="Times New Roman" panose="02020603050405020304" pitchFamily="18" charset="0"/>
              </a:rPr>
              <a:t>    </a:t>
            </a:r>
            <a:r>
              <a:rPr lang="en-US" sz="2000" dirty="0" smtClean="0">
                <a:latin typeface="Times New Roman" panose="02020603050405020304" pitchFamily="18" charset="0"/>
                <a:ea typeface="Times New Roman"/>
                <a:cs typeface="Times New Roman" panose="02020603050405020304" pitchFamily="18" charset="0"/>
              </a:rPr>
              <a:t>     </a:t>
            </a:r>
            <a:r>
              <a:rPr lang="ru-RU" dirty="0" smtClean="0">
                <a:latin typeface="Times New Roman" panose="02020603050405020304" pitchFamily="18" charset="0"/>
                <a:ea typeface="Times New Roman"/>
                <a:cs typeface="Times New Roman" panose="02020603050405020304" pitchFamily="18" charset="0"/>
              </a:rPr>
              <a:t>IP-телефония </a:t>
            </a:r>
            <a:r>
              <a:rPr lang="ru-RU" dirty="0">
                <a:latin typeface="Times New Roman" panose="02020603050405020304" pitchFamily="18" charset="0"/>
                <a:ea typeface="Times New Roman"/>
                <a:cs typeface="Times New Roman" panose="02020603050405020304" pitchFamily="18" charset="0"/>
              </a:rPr>
              <a:t>– это технология, позволяющая использовать Интернет или любую другую IP-сеть для ведения международных, междугородных или других телефонных разговоров и передачи факсов в режиме реального времени. Для организации телефонной связи по IP-сетям используется специальное оборудование – шлюзы IP-телефонии. Каждый шлюз должен быть соединен с телефонным аппаратом или абонентской линией АТС, пользователи которых будут являться абонентами IP-шлюза.</a:t>
            </a:r>
          </a:p>
          <a:p>
            <a:pPr algn="just">
              <a:lnSpc>
                <a:spcPct val="150000"/>
              </a:lnSpc>
            </a:pPr>
            <a:r>
              <a:rPr lang="ru-RU" dirty="0">
                <a:latin typeface="Times New Roman" panose="02020603050405020304" pitchFamily="18" charset="0"/>
                <a:ea typeface="Times New Roman"/>
                <a:cs typeface="Times New Roman" panose="02020603050405020304" pitchFamily="18" charset="0"/>
              </a:rPr>
              <a:t> Два абонента разных IP-шлюзов, разделенные расстоянием в тысячи километров, могут общаться в режиме реального времени, оплачивая только время подключения к IP-сети. С равным успехом IP-шлюз может использоваться и в локальной  IP-сети. Общий принцип действия телефонных шлюзов IP-телефонии таков: с одной стороны шлюз подключается к аналоговым телефонным линиям – и может соединиться с любым телефоном мира.</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9625184"/>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214290"/>
            <a:ext cx="8429652" cy="30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13385" y="3132517"/>
            <a:ext cx="8784976" cy="507831"/>
          </a:xfrm>
          <a:prstGeom prst="rect">
            <a:avLst/>
          </a:prstGeom>
        </p:spPr>
        <p:txBody>
          <a:bodyPr wrap="square">
            <a:spAutoFit/>
          </a:bodyPr>
          <a:lstStyle/>
          <a:p>
            <a:pPr indent="457200" algn="just">
              <a:lnSpc>
                <a:spcPct val="150000"/>
              </a:lnSpc>
              <a:spcAft>
                <a:spcPts val="0"/>
              </a:spcAft>
            </a:pPr>
            <a:r>
              <a:rPr lang="ru-RU" dirty="0">
                <a:solidFill>
                  <a:srgbClr val="000000"/>
                </a:solidFill>
                <a:latin typeface="Times New Roman"/>
                <a:ea typeface="Times New Roman"/>
              </a:rPr>
              <a:t>Рис. </a:t>
            </a:r>
            <a:r>
              <a:rPr lang="ru-RU" dirty="0" smtClean="0">
                <a:solidFill>
                  <a:srgbClr val="000000"/>
                </a:solidFill>
                <a:latin typeface="Times New Roman"/>
                <a:ea typeface="Times New Roman"/>
              </a:rPr>
              <a:t>11.1. </a:t>
            </a:r>
            <a:r>
              <a:rPr lang="ru-RU" dirty="0">
                <a:solidFill>
                  <a:srgbClr val="000000"/>
                </a:solidFill>
                <a:latin typeface="Times New Roman"/>
                <a:ea typeface="Times New Roman"/>
              </a:rPr>
              <a:t>Пример построения сети </a:t>
            </a:r>
            <a:r>
              <a:rPr lang="en-US" dirty="0">
                <a:solidFill>
                  <a:srgbClr val="000000"/>
                </a:solidFill>
                <a:latin typeface="Times New Roman"/>
                <a:ea typeface="Times New Roman"/>
              </a:rPr>
              <a:t>IP</a:t>
            </a:r>
            <a:r>
              <a:rPr lang="ru-RU" dirty="0">
                <a:solidFill>
                  <a:srgbClr val="000000"/>
                </a:solidFill>
                <a:latin typeface="Times New Roman"/>
                <a:ea typeface="Times New Roman"/>
              </a:rPr>
              <a:t>-телефонии с использованием </a:t>
            </a:r>
            <a:r>
              <a:rPr lang="ru-RU" dirty="0" smtClean="0">
                <a:solidFill>
                  <a:srgbClr val="000000"/>
                </a:solidFill>
                <a:latin typeface="Times New Roman"/>
                <a:ea typeface="Times New Roman"/>
              </a:rPr>
              <a:t> магистрали</a:t>
            </a:r>
            <a:endParaRPr lang="ru-RU" sz="1600" dirty="0">
              <a:effectLst/>
              <a:latin typeface="Times New Roman"/>
              <a:ea typeface="Times New Roman"/>
            </a:endParaRPr>
          </a:p>
        </p:txBody>
      </p:sp>
      <p:pic>
        <p:nvPicPr>
          <p:cNvPr id="5123" name="Рисунок 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47" y="3640348"/>
            <a:ext cx="7929619" cy="259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213385" y="6237312"/>
            <a:ext cx="8784976" cy="507831"/>
          </a:xfrm>
          <a:prstGeom prst="rect">
            <a:avLst/>
          </a:prstGeom>
        </p:spPr>
        <p:txBody>
          <a:bodyPr wrap="square">
            <a:spAutoFit/>
          </a:bodyPr>
          <a:lstStyle/>
          <a:p>
            <a:pPr indent="457200" algn="just">
              <a:lnSpc>
                <a:spcPct val="150000"/>
              </a:lnSpc>
              <a:spcAft>
                <a:spcPts val="0"/>
              </a:spcAft>
            </a:pPr>
            <a:r>
              <a:rPr lang="ru-RU" dirty="0">
                <a:solidFill>
                  <a:srgbClr val="000000"/>
                </a:solidFill>
                <a:latin typeface="Times New Roman"/>
                <a:ea typeface="Times New Roman"/>
              </a:rPr>
              <a:t>Рис. </a:t>
            </a:r>
            <a:r>
              <a:rPr lang="ru-RU" dirty="0" smtClean="0">
                <a:solidFill>
                  <a:srgbClr val="000000"/>
                </a:solidFill>
                <a:latin typeface="Times New Roman"/>
                <a:ea typeface="Times New Roman"/>
              </a:rPr>
              <a:t>11.2. </a:t>
            </a:r>
            <a:r>
              <a:rPr lang="ru-RU" dirty="0">
                <a:solidFill>
                  <a:srgbClr val="000000"/>
                </a:solidFill>
                <a:latin typeface="Times New Roman"/>
                <a:ea typeface="Times New Roman"/>
              </a:rPr>
              <a:t>Пример построения интегрированной сети </a:t>
            </a:r>
            <a:r>
              <a:rPr lang="en-US" dirty="0">
                <a:solidFill>
                  <a:srgbClr val="000000"/>
                </a:solidFill>
                <a:latin typeface="Times New Roman"/>
                <a:ea typeface="Times New Roman"/>
              </a:rPr>
              <a:t>IP</a:t>
            </a:r>
            <a:r>
              <a:rPr lang="ru-RU" dirty="0">
                <a:solidFill>
                  <a:srgbClr val="000000"/>
                </a:solidFill>
                <a:latin typeface="Times New Roman"/>
                <a:ea typeface="Times New Roman"/>
              </a:rPr>
              <a:t>-телефонии</a:t>
            </a:r>
            <a:endParaRPr lang="ru-RU" sz="1600" dirty="0">
              <a:effectLst/>
              <a:latin typeface="Times New Roman"/>
              <a:ea typeface="Times New Roman"/>
            </a:endParaRPr>
          </a:p>
        </p:txBody>
      </p:sp>
    </p:spTree>
    <p:extLst>
      <p:ext uri="{BB962C8B-B14F-4D97-AF65-F5344CB8AC3E}">
        <p14:creationId xmlns:p14="http://schemas.microsoft.com/office/powerpoint/2010/main" val="3251950979"/>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428604"/>
            <a:ext cx="8572560" cy="5678478"/>
          </a:xfrm>
          <a:prstGeom prst="rect">
            <a:avLst/>
          </a:prstGeom>
        </p:spPr>
        <p:txBody>
          <a:bodyPr wrap="square">
            <a:spAutoFit/>
          </a:bodyPr>
          <a:lstStyle/>
          <a:p>
            <a:pPr indent="457200" algn="just">
              <a:lnSpc>
                <a:spcPct val="150000"/>
              </a:lnSpc>
              <a:spcAft>
                <a:spcPts val="0"/>
              </a:spcAft>
            </a:pPr>
            <a:r>
              <a:rPr lang="ru-RU" sz="2200" dirty="0" smtClean="0">
                <a:latin typeface="Times New Roman"/>
                <a:ea typeface="Times New Roman"/>
              </a:rPr>
              <a:t>С другой стороны шлюз подключен к IP-сети – и может связаться с любым компьютером в мире. Шлюз принимает телефонный сигнал, оцифровывает его (если он исходно не цифровой), значительно сжимает, разбивает на пакеты и отправляет через IP-сеть по назначению с использованием протокола IP. Для пакетов, приходящих из IP-сети на шлюз и направляемых в телефонную линию, операция происходит в обратном порядке. Обе составляющие процесса связи (вход сигнала в телефонную сеть и его выход из телефонной сети) происходят практически одновременно, что позволяет обеспечить полнодуплексный разговор. На основе этих базовых операций можно построить много различных конфигураций. </a:t>
            </a:r>
            <a:endParaRPr lang="ru-RU" sz="2200" dirty="0">
              <a:effectLst/>
              <a:latin typeface="Times New Roman"/>
              <a:ea typeface="Times New Roman"/>
            </a:endParaRPr>
          </a:p>
        </p:txBody>
      </p:sp>
    </p:spTree>
    <p:extLst>
      <p:ext uri="{BB962C8B-B14F-4D97-AF65-F5344CB8AC3E}">
        <p14:creationId xmlns:p14="http://schemas.microsoft.com/office/powerpoint/2010/main" val="3201534848"/>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285728"/>
            <a:ext cx="8643998" cy="6186309"/>
          </a:xfrm>
          <a:prstGeom prst="rect">
            <a:avLst/>
          </a:prstGeom>
        </p:spPr>
        <p:txBody>
          <a:bodyPr wrap="square">
            <a:spAutoFit/>
          </a:bodyPr>
          <a:lstStyle/>
          <a:p>
            <a:pPr algn="just">
              <a:lnSpc>
                <a:spcPct val="150000"/>
              </a:lnSpc>
            </a:pPr>
            <a:r>
              <a:rPr lang="ru-RU" sz="2200" dirty="0" smtClean="0">
                <a:latin typeface="Times New Roman"/>
                <a:ea typeface="Times New Roman"/>
              </a:rPr>
              <a:t>Для того, чтобы осуществить междугородную (международную) связь с использованием технологии IP-телефонии, организация или оператор услуги должны иметь по шлюзу (или IP-телефону) в тех местах, куда и откуда планируются звонки. Стоимость такой связи на порядок меньше стоимости телефонного звонка по обычным телефонным линиям. Особенно велика эта разница для международных переговоров. IP-телефония опирается на две основных операции: преобразование (сжатие) речи внутри кодирующего/декодирующего устройства (кодека) и упаковку в пакеты для передачи по IP-сети. В IP-телефонии используется особая система передачи пакетов со звуковой информацией, что обусловлено спецификой передачи данных по IP-сетям. </a:t>
            </a:r>
            <a:endParaRPr lang="ru-RU" sz="2200" dirty="0"/>
          </a:p>
        </p:txBody>
      </p:sp>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097" name="Рисунок 2" descr="Соединение с сетевым шлюзом"/>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81" y="142852"/>
            <a:ext cx="4549357" cy="2191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2705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endParaRPr>
          </a:p>
        </p:txBody>
      </p:sp>
      <p:pic>
        <p:nvPicPr>
          <p:cNvPr id="4100" name="Рисунок 3" descr="Оцифровка голосового сигнал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6743" y="142852"/>
            <a:ext cx="4101538" cy="2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Рисунок 4" descr="Сжатие канал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282" y="2852936"/>
            <a:ext cx="3714776" cy="343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Рисунок 5" descr="Разбиение на пакеты"/>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1934" y="2928934"/>
            <a:ext cx="4714908" cy="338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4606098" y="6460984"/>
            <a:ext cx="3288785" cy="369332"/>
          </a:xfrm>
          <a:prstGeom prst="rect">
            <a:avLst/>
          </a:prstGeom>
        </p:spPr>
        <p:txBody>
          <a:bodyPr wrap="none">
            <a:spAutoFit/>
          </a:bodyPr>
          <a:lstStyle/>
          <a:p>
            <a:r>
              <a:rPr lang="ru-RU" b="1" dirty="0">
                <a:solidFill>
                  <a:srgbClr val="000000"/>
                </a:solidFill>
                <a:latin typeface="Times New Roman"/>
                <a:ea typeface="Times New Roman"/>
              </a:rPr>
              <a:t>Рис. </a:t>
            </a:r>
            <a:r>
              <a:rPr lang="ru-RU" b="1" dirty="0" smtClean="0">
                <a:solidFill>
                  <a:srgbClr val="000000"/>
                </a:solidFill>
                <a:latin typeface="Times New Roman"/>
                <a:ea typeface="Times New Roman"/>
              </a:rPr>
              <a:t>11.6</a:t>
            </a:r>
            <a:r>
              <a:rPr lang="ru-RU" dirty="0">
                <a:solidFill>
                  <a:srgbClr val="000000"/>
                </a:solidFill>
                <a:latin typeface="Times New Roman"/>
                <a:ea typeface="Times New Roman"/>
              </a:rPr>
              <a:t>  Разбиение на пакеты </a:t>
            </a:r>
            <a:endParaRPr lang="ru-RU" dirty="0"/>
          </a:p>
        </p:txBody>
      </p:sp>
      <p:sp>
        <p:nvSpPr>
          <p:cNvPr id="5" name="Прямоугольник 4"/>
          <p:cNvSpPr/>
          <p:nvPr/>
        </p:nvSpPr>
        <p:spPr>
          <a:xfrm>
            <a:off x="323528" y="6412686"/>
            <a:ext cx="2692468" cy="369332"/>
          </a:xfrm>
          <a:prstGeom prst="rect">
            <a:avLst/>
          </a:prstGeom>
        </p:spPr>
        <p:txBody>
          <a:bodyPr wrap="none">
            <a:spAutoFit/>
          </a:bodyPr>
          <a:lstStyle/>
          <a:p>
            <a:r>
              <a:rPr lang="ru-RU" b="1" dirty="0">
                <a:solidFill>
                  <a:srgbClr val="000000"/>
                </a:solidFill>
                <a:latin typeface="Times New Roman"/>
                <a:ea typeface="Times New Roman"/>
              </a:rPr>
              <a:t>Рис. </a:t>
            </a:r>
            <a:r>
              <a:rPr lang="ru-RU" b="1" dirty="0" smtClean="0">
                <a:solidFill>
                  <a:srgbClr val="000000"/>
                </a:solidFill>
                <a:latin typeface="Times New Roman"/>
                <a:ea typeface="Times New Roman"/>
              </a:rPr>
              <a:t>11.5</a:t>
            </a:r>
            <a:r>
              <a:rPr lang="ru-RU" dirty="0">
                <a:solidFill>
                  <a:srgbClr val="000000"/>
                </a:solidFill>
                <a:latin typeface="Times New Roman"/>
                <a:ea typeface="Times New Roman"/>
              </a:rPr>
              <a:t>  Сжатие канала </a:t>
            </a:r>
            <a:endParaRPr lang="ru-RU" dirty="0"/>
          </a:p>
        </p:txBody>
      </p:sp>
      <p:sp>
        <p:nvSpPr>
          <p:cNvPr id="6" name="Прямоугольник 5"/>
          <p:cNvSpPr/>
          <p:nvPr/>
        </p:nvSpPr>
        <p:spPr>
          <a:xfrm>
            <a:off x="4756742" y="2335768"/>
            <a:ext cx="4377609" cy="369332"/>
          </a:xfrm>
          <a:prstGeom prst="rect">
            <a:avLst/>
          </a:prstGeom>
        </p:spPr>
        <p:txBody>
          <a:bodyPr wrap="none">
            <a:spAutoFit/>
          </a:bodyPr>
          <a:lstStyle/>
          <a:p>
            <a:r>
              <a:rPr lang="ru-RU" b="1" dirty="0">
                <a:solidFill>
                  <a:srgbClr val="000000"/>
                </a:solidFill>
                <a:latin typeface="Times New Roman"/>
                <a:ea typeface="Times New Roman"/>
              </a:rPr>
              <a:t>Рис. </a:t>
            </a:r>
            <a:r>
              <a:rPr lang="ru-RU" b="1" dirty="0" smtClean="0">
                <a:solidFill>
                  <a:srgbClr val="000000"/>
                </a:solidFill>
                <a:latin typeface="Times New Roman"/>
                <a:ea typeface="Times New Roman"/>
              </a:rPr>
              <a:t>11.4.</a:t>
            </a:r>
            <a:r>
              <a:rPr lang="ru-RU" dirty="0">
                <a:solidFill>
                  <a:srgbClr val="000000"/>
                </a:solidFill>
                <a:latin typeface="Times New Roman"/>
                <a:ea typeface="Times New Roman"/>
              </a:rPr>
              <a:t>  Оцифровка голосового сигнала </a:t>
            </a:r>
            <a:endParaRPr lang="ru-RU" dirty="0"/>
          </a:p>
        </p:txBody>
      </p:sp>
      <p:sp>
        <p:nvSpPr>
          <p:cNvPr id="7" name="Прямоугольник 6"/>
          <p:cNvSpPr/>
          <p:nvPr/>
        </p:nvSpPr>
        <p:spPr>
          <a:xfrm>
            <a:off x="435915" y="2299873"/>
            <a:ext cx="4397486" cy="369332"/>
          </a:xfrm>
          <a:prstGeom prst="rect">
            <a:avLst/>
          </a:prstGeom>
        </p:spPr>
        <p:txBody>
          <a:bodyPr wrap="none">
            <a:spAutoFit/>
          </a:bodyPr>
          <a:lstStyle/>
          <a:p>
            <a:r>
              <a:rPr lang="ru-RU" b="1" dirty="0">
                <a:solidFill>
                  <a:srgbClr val="000000"/>
                </a:solidFill>
                <a:latin typeface="Times New Roman"/>
                <a:ea typeface="Times New Roman"/>
              </a:rPr>
              <a:t>Рис. </a:t>
            </a:r>
            <a:r>
              <a:rPr lang="ru-RU" b="1" dirty="0" smtClean="0">
                <a:solidFill>
                  <a:srgbClr val="000000"/>
                </a:solidFill>
                <a:latin typeface="Times New Roman"/>
                <a:ea typeface="Times New Roman"/>
              </a:rPr>
              <a:t>11.3.</a:t>
            </a:r>
            <a:r>
              <a:rPr lang="ru-RU" dirty="0">
                <a:solidFill>
                  <a:srgbClr val="000000"/>
                </a:solidFill>
                <a:latin typeface="Times New Roman"/>
                <a:ea typeface="Times New Roman"/>
              </a:rPr>
              <a:t>  Соединение с сетевым шлюзом </a:t>
            </a:r>
            <a:endParaRPr lang="ru-RU" dirty="0"/>
          </a:p>
        </p:txBody>
      </p:sp>
    </p:spTree>
    <p:extLst>
      <p:ext uri="{BB962C8B-B14F-4D97-AF65-F5344CB8AC3E}">
        <p14:creationId xmlns:p14="http://schemas.microsoft.com/office/powerpoint/2010/main" val="4165831088"/>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2"/>
            <a:ext cx="8715436" cy="6370975"/>
          </a:xfrm>
          <a:prstGeom prst="rect">
            <a:avLst/>
          </a:prstGeom>
        </p:spPr>
        <p:txBody>
          <a:bodyPr wrap="square">
            <a:spAutoFit/>
          </a:bodyPr>
          <a:lstStyle/>
          <a:p>
            <a:pPr algn="just">
              <a:lnSpc>
                <a:spcPct val="150000"/>
              </a:lnSpc>
              <a:spcAft>
                <a:spcPts val="0"/>
              </a:spcAft>
            </a:pPr>
            <a:r>
              <a:rPr lang="ru-RU" sz="2000" b="1" i="1" dirty="0">
                <a:solidFill>
                  <a:srgbClr val="C00000"/>
                </a:solidFill>
                <a:latin typeface="Times New Roman"/>
                <a:ea typeface="Times New Roman"/>
                <a:cs typeface="Times New Roman"/>
              </a:rPr>
              <a:t>2.5.</a:t>
            </a:r>
            <a:r>
              <a:rPr lang="ru-RU" sz="2000" i="1" dirty="0">
                <a:solidFill>
                  <a:srgbClr val="C00000"/>
                </a:solidFill>
                <a:latin typeface="Times New Roman"/>
                <a:ea typeface="Times New Roman"/>
                <a:cs typeface="Times New Roman"/>
              </a:rPr>
              <a:t> </a:t>
            </a:r>
            <a:r>
              <a:rPr lang="ru-RU" sz="2000" b="1" i="1" dirty="0">
                <a:solidFill>
                  <a:srgbClr val="C00000"/>
                </a:solidFill>
                <a:latin typeface="Times New Roman"/>
                <a:ea typeface="Times New Roman"/>
                <a:cs typeface="Times New Roman"/>
              </a:rPr>
              <a:t>Виды соединений, взаимодействие с компьютерной сетью</a:t>
            </a:r>
            <a:r>
              <a:rPr lang="ru-RU" sz="2000" b="1" i="1" dirty="0" smtClean="0">
                <a:solidFill>
                  <a:srgbClr val="C00000"/>
                </a:solidFill>
                <a:latin typeface="Times New Roman"/>
                <a:ea typeface="Times New Roman"/>
                <a:cs typeface="Times New Roman"/>
              </a:rPr>
              <a:t>.</a:t>
            </a:r>
            <a:endParaRPr lang="ru-RU" dirty="0">
              <a:latin typeface="Times New Roman"/>
              <a:ea typeface="Times New Roman"/>
            </a:endParaRPr>
          </a:p>
          <a:p>
            <a:pPr algn="just">
              <a:lnSpc>
                <a:spcPct val="150000"/>
              </a:lnSpc>
              <a:spcAft>
                <a:spcPts val="0"/>
              </a:spcAft>
            </a:pPr>
            <a:r>
              <a:rPr lang="ru-RU" dirty="0">
                <a:latin typeface="Times New Roman"/>
                <a:ea typeface="Times New Roman"/>
                <a:cs typeface="Times New Roman"/>
              </a:rPr>
              <a:t>Можно выделить три наиболее часто используемых сценария IP-телефонии:</a:t>
            </a:r>
            <a:endParaRPr lang="ru-RU" dirty="0">
              <a:latin typeface="Times New Roman"/>
              <a:ea typeface="Times New Roman"/>
            </a:endParaRPr>
          </a:p>
          <a:p>
            <a:pPr marL="342900" lvl="0" indent="-342900" algn="just">
              <a:lnSpc>
                <a:spcPct val="150000"/>
              </a:lnSpc>
              <a:spcAft>
                <a:spcPts val="0"/>
              </a:spcAft>
              <a:buSzPts val="1000"/>
              <a:buFont typeface="Symbol"/>
              <a:buChar char=""/>
              <a:tabLst>
                <a:tab pos="457200" algn="l"/>
              </a:tabLst>
            </a:pPr>
            <a:r>
              <a:rPr lang="ru-RU" dirty="0">
                <a:latin typeface="Times New Roman"/>
                <a:ea typeface="Times New Roman"/>
                <a:cs typeface="Times New Roman"/>
              </a:rPr>
              <a:t>компьютер-компьютер; </a:t>
            </a:r>
            <a:endParaRPr lang="ru-RU" dirty="0">
              <a:latin typeface="Times New Roman"/>
              <a:ea typeface="Times New Roman"/>
            </a:endParaRPr>
          </a:p>
          <a:p>
            <a:pPr marL="342900" lvl="0" indent="-342900" algn="just">
              <a:lnSpc>
                <a:spcPct val="150000"/>
              </a:lnSpc>
              <a:spcAft>
                <a:spcPts val="0"/>
              </a:spcAft>
              <a:buSzPts val="1000"/>
              <a:buFont typeface="Symbol"/>
              <a:buChar char=""/>
              <a:tabLst>
                <a:tab pos="457200" algn="l"/>
              </a:tabLst>
            </a:pPr>
            <a:r>
              <a:rPr lang="ru-RU" dirty="0">
                <a:latin typeface="Times New Roman"/>
                <a:ea typeface="Times New Roman"/>
                <a:cs typeface="Times New Roman"/>
              </a:rPr>
              <a:t>телефон-компьютер; </a:t>
            </a:r>
            <a:endParaRPr lang="ru-RU" dirty="0">
              <a:latin typeface="Times New Roman"/>
              <a:ea typeface="Times New Roman"/>
            </a:endParaRPr>
          </a:p>
          <a:p>
            <a:pPr marL="342900" lvl="0" indent="-342900" algn="just">
              <a:lnSpc>
                <a:spcPct val="150000"/>
              </a:lnSpc>
              <a:spcAft>
                <a:spcPts val="0"/>
              </a:spcAft>
              <a:buSzPts val="1000"/>
              <a:buFont typeface="Symbol"/>
              <a:buChar char=""/>
              <a:tabLst>
                <a:tab pos="457200" algn="l"/>
              </a:tabLst>
            </a:pPr>
            <a:r>
              <a:rPr lang="ru-RU" dirty="0">
                <a:latin typeface="Times New Roman"/>
                <a:ea typeface="Times New Roman"/>
                <a:cs typeface="Times New Roman"/>
              </a:rPr>
              <a:t>телефон-телефон.</a:t>
            </a:r>
            <a:endParaRPr lang="ru-RU" dirty="0">
              <a:latin typeface="Times New Roman"/>
              <a:ea typeface="Times New Roman"/>
            </a:endParaRPr>
          </a:p>
          <a:p>
            <a:pPr algn="just">
              <a:lnSpc>
                <a:spcPct val="150000"/>
              </a:lnSpc>
            </a:pPr>
            <a:r>
              <a:rPr lang="ru-RU" dirty="0">
                <a:latin typeface="Times New Roman"/>
                <a:ea typeface="Times New Roman"/>
                <a:cs typeface="Times New Roman"/>
              </a:rPr>
              <a:t> Первые сценарий "компьютер-компьютер" реализуется на базе стандартных компьютеров, оснащенных средствами мультимедиа и подключенных к сети Интернет.  Компоненты сценария "компьютер-компьютер" показаны на </a:t>
            </a:r>
            <a:r>
              <a:rPr lang="ru-RU" dirty="0">
                <a:solidFill>
                  <a:srgbClr val="0000FF"/>
                </a:solidFill>
                <a:latin typeface="Times New Roman"/>
                <a:ea typeface="Times New Roman"/>
                <a:cs typeface="Times New Roman"/>
              </a:rPr>
              <a:t>рис. </a:t>
            </a:r>
            <a:r>
              <a:rPr lang="ru-RU" dirty="0" smtClean="0">
                <a:solidFill>
                  <a:srgbClr val="0000FF"/>
                </a:solidFill>
                <a:latin typeface="Times New Roman"/>
                <a:ea typeface="Times New Roman"/>
                <a:cs typeface="Times New Roman"/>
              </a:rPr>
              <a:t>11.7</a:t>
            </a:r>
            <a:r>
              <a:rPr lang="ru-RU" dirty="0" smtClean="0">
                <a:latin typeface="Times New Roman"/>
                <a:ea typeface="Times New Roman"/>
                <a:cs typeface="Times New Roman"/>
              </a:rPr>
              <a:t> </a:t>
            </a:r>
            <a:r>
              <a:rPr lang="ru-RU" dirty="0">
                <a:latin typeface="Times New Roman"/>
                <a:ea typeface="Times New Roman"/>
                <a:cs typeface="Times New Roman"/>
              </a:rPr>
              <a:t>. В этом сценарии аналоговые речевые сигналы от микрофона абонента А преобразуются в цифровую форму с помощью аналого-цифрового преобразователя (АЦП). Отсчеты речевых данных в цифровой форме затем сжимаются кодирующим устройством для сокращения нужной для их передачи полосы в отношении 4:1, 8:1 или 10:1. Выходные данные после сжатия формируются в пакеты, к которым добавляются заголовки протоколов, и затем пакеты передаются через IP-сеть в систему IP-телефонии, обслуживающую абонента Б. </a:t>
            </a:r>
            <a:endParaRPr lang="ru-RU" dirty="0"/>
          </a:p>
        </p:txBody>
      </p:sp>
    </p:spTree>
    <p:extLst>
      <p:ext uri="{BB962C8B-B14F-4D97-AF65-F5344CB8AC3E}">
        <p14:creationId xmlns:p14="http://schemas.microsoft.com/office/powerpoint/2010/main" val="623214010"/>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500042"/>
            <a:ext cx="8572560" cy="5617692"/>
          </a:xfrm>
          <a:prstGeom prst="rect">
            <a:avLst/>
          </a:prstGeom>
        </p:spPr>
        <p:txBody>
          <a:bodyPr wrap="square">
            <a:spAutoFit/>
          </a:bodyPr>
          <a:lstStyle/>
          <a:p>
            <a:pPr algn="just">
              <a:lnSpc>
                <a:spcPct val="150000"/>
              </a:lnSpc>
              <a:spcAft>
                <a:spcPts val="0"/>
              </a:spcAft>
            </a:pPr>
            <a:r>
              <a:rPr lang="ru-RU" dirty="0" smtClean="0">
                <a:latin typeface="Times New Roman"/>
                <a:ea typeface="Times New Roman"/>
                <a:cs typeface="Times New Roman"/>
              </a:rPr>
              <a:t>      </a:t>
            </a:r>
            <a:r>
              <a:rPr lang="ru-RU" sz="2200" dirty="0" smtClean="0">
                <a:latin typeface="Times New Roman"/>
                <a:ea typeface="Times New Roman"/>
                <a:cs typeface="Times New Roman"/>
              </a:rPr>
              <a:t>Когда </a:t>
            </a:r>
            <a:r>
              <a:rPr lang="ru-RU" sz="2200" dirty="0">
                <a:latin typeface="Times New Roman"/>
                <a:ea typeface="Times New Roman"/>
                <a:cs typeface="Times New Roman"/>
              </a:rPr>
              <a:t>пакеты принимаются системой абонента Б, заголовки протокола удаляются, а сжатые речевые данные поступают в устройство, развертывающее их в первоначальную форму, после чего речевые данные снова преобразуются в аналоговую форму с помощью цифро-аналогового преобразователя (ЦАП) и попадают в динамик телефона абонента Б. Для обычного соединения между двумя абонентами системы IP-телефонии на каждом конце одновременно реализуют как функции передачи, так и функции приема. Под IP-сетью, изображенной на </a:t>
            </a:r>
            <a:r>
              <a:rPr lang="ru-RU" sz="2200" dirty="0">
                <a:solidFill>
                  <a:srgbClr val="0000FF"/>
                </a:solidFill>
                <a:latin typeface="Times New Roman"/>
                <a:ea typeface="Times New Roman"/>
                <a:cs typeface="Times New Roman"/>
              </a:rPr>
              <a:t> </a:t>
            </a:r>
            <a:r>
              <a:rPr lang="ru-RU" sz="2200" dirty="0" smtClean="0">
                <a:latin typeface="Times New Roman"/>
                <a:ea typeface="Times New Roman"/>
                <a:cs typeface="Times New Roman"/>
              </a:rPr>
              <a:t>рис.</a:t>
            </a:r>
            <a:r>
              <a:rPr lang="ru-RU" sz="2200" dirty="0" smtClean="0">
                <a:latin typeface="Times New Roman"/>
                <a:ea typeface="Times New Roman"/>
              </a:rPr>
              <a:t> 11.7</a:t>
            </a:r>
            <a:r>
              <a:rPr lang="ru-RU" sz="2200" dirty="0" smtClean="0">
                <a:latin typeface="Times New Roman"/>
                <a:ea typeface="Times New Roman"/>
                <a:cs typeface="Times New Roman"/>
              </a:rPr>
              <a:t>, </a:t>
            </a:r>
            <a:r>
              <a:rPr lang="ru-RU" sz="2200" dirty="0">
                <a:latin typeface="Times New Roman"/>
                <a:ea typeface="Times New Roman"/>
                <a:cs typeface="Times New Roman"/>
              </a:rPr>
              <a:t>подразумевается либо глобальная сеть Интернет, либо корпоративная сеть предприятия </a:t>
            </a:r>
            <a:r>
              <a:rPr lang="ru-RU" sz="2200" dirty="0" err="1">
                <a:latin typeface="Times New Roman"/>
                <a:ea typeface="Times New Roman"/>
                <a:cs typeface="Times New Roman"/>
              </a:rPr>
              <a:t>Intranet</a:t>
            </a:r>
            <a:r>
              <a:rPr lang="ru-RU" sz="2200" dirty="0">
                <a:latin typeface="Times New Roman"/>
                <a:ea typeface="Times New Roman"/>
                <a:cs typeface="Times New Roman"/>
              </a:rPr>
              <a:t>.</a:t>
            </a:r>
            <a:endParaRPr lang="ru-RU" sz="2200" dirty="0">
              <a:effectLst/>
              <a:latin typeface="Times New Roman"/>
              <a:ea typeface="Times New Roman"/>
            </a:endParaRPr>
          </a:p>
        </p:txBody>
      </p:sp>
      <p:sp>
        <p:nvSpPr>
          <p:cNvPr id="3" name="Прямоугольник 2"/>
          <p:cNvSpPr/>
          <p:nvPr/>
        </p:nvSpPr>
        <p:spPr>
          <a:xfrm>
            <a:off x="-13387" y="3026182"/>
            <a:ext cx="9144000" cy="458074"/>
          </a:xfrm>
          <a:prstGeom prst="rect">
            <a:avLst/>
          </a:prstGeom>
        </p:spPr>
        <p:txBody>
          <a:bodyPr wrap="square">
            <a:spAutoFit/>
          </a:bodyPr>
          <a:lstStyle/>
          <a:p>
            <a:pPr algn="just">
              <a:lnSpc>
                <a:spcPct val="150000"/>
              </a:lnSpc>
              <a:spcAft>
                <a:spcPts val="0"/>
              </a:spcAft>
            </a:pPr>
            <a:r>
              <a:rPr lang="ru-RU" dirty="0" smtClean="0">
                <a:latin typeface="Times New Roman"/>
                <a:ea typeface="Times New Roman"/>
                <a:cs typeface="Times New Roman"/>
              </a:rPr>
              <a:t>      </a:t>
            </a:r>
            <a:endParaRPr lang="ru-RU" sz="1600" dirty="0">
              <a:effectLst/>
              <a:latin typeface="Times New Roman"/>
              <a:ea typeface="Times New Roman"/>
            </a:endParaRPr>
          </a:p>
        </p:txBody>
      </p:sp>
    </p:spTree>
    <p:extLst>
      <p:ext uri="{BB962C8B-B14F-4D97-AF65-F5344CB8AC3E}">
        <p14:creationId xmlns:p14="http://schemas.microsoft.com/office/powerpoint/2010/main" val="791715808"/>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2"/>
            <a:ext cx="8572560" cy="6124497"/>
          </a:xfrm>
          <a:prstGeom prst="rect">
            <a:avLst/>
          </a:prstGeom>
        </p:spPr>
        <p:txBody>
          <a:bodyPr wrap="square">
            <a:spAutoFit/>
          </a:bodyPr>
          <a:lstStyle/>
          <a:p>
            <a:pPr algn="just">
              <a:lnSpc>
                <a:spcPct val="150000"/>
              </a:lnSpc>
            </a:pPr>
            <a:r>
              <a:rPr lang="ru-RU" sz="2200" dirty="0" smtClean="0">
                <a:latin typeface="Times New Roman"/>
                <a:ea typeface="Times New Roman"/>
                <a:cs typeface="Times New Roman"/>
              </a:rPr>
              <a:t>Для поддержки сценария "компьютер-компьютер" поставщику услуг Интернет необходимо иметь отдельный сервер (</a:t>
            </a:r>
            <a:r>
              <a:rPr lang="ru-RU" sz="2200" dirty="0" err="1" smtClean="0">
                <a:latin typeface="Times New Roman"/>
                <a:ea typeface="Times New Roman"/>
                <a:cs typeface="Times New Roman"/>
              </a:rPr>
              <a:t>Gate</a:t>
            </a:r>
            <a:r>
              <a:rPr lang="ru-RU" sz="2200" dirty="0" smtClean="0">
                <a:latin typeface="Times New Roman"/>
                <a:ea typeface="Times New Roman"/>
                <a:cs typeface="Times New Roman"/>
              </a:rPr>
              <a:t> </a:t>
            </a:r>
            <a:r>
              <a:rPr lang="ru-RU" sz="2200" dirty="0" err="1" smtClean="0">
                <a:latin typeface="Times New Roman"/>
                <a:ea typeface="Times New Roman"/>
                <a:cs typeface="Times New Roman"/>
              </a:rPr>
              <a:t>Keeper</a:t>
            </a:r>
            <a:r>
              <a:rPr lang="ru-RU" sz="2200" dirty="0" smtClean="0">
                <a:latin typeface="Times New Roman"/>
                <a:ea typeface="Times New Roman"/>
                <a:cs typeface="Times New Roman"/>
              </a:rPr>
              <a:t>), преобразующий имена пользователей в динамические адреса IP. Сам сценарий ориентирован на пользователя, которому сеть нужна в основном для передачи данных, а программное обеспечение IP-телефонии требуется лишь иногда для разговоров с коллегами. Эффективное использование телефонной связи по сценарию "компьютер-компьютер" обычно связано с повышением продуктивности работы крупных компаний, например, при организации виртуальной презентации в корпоративной сети с возможностью не только видеть документы на </a:t>
            </a:r>
            <a:r>
              <a:rPr lang="ru-RU" sz="2200" dirty="0" err="1" smtClean="0">
                <a:latin typeface="Times New Roman"/>
                <a:ea typeface="Times New Roman"/>
                <a:cs typeface="Times New Roman"/>
              </a:rPr>
              <a:t>веб-сервере</a:t>
            </a:r>
            <a:r>
              <a:rPr lang="ru-RU" sz="2200" dirty="0" smtClean="0">
                <a:latin typeface="Times New Roman"/>
                <a:ea typeface="Times New Roman"/>
                <a:cs typeface="Times New Roman"/>
              </a:rPr>
              <a:t>, но и обсуждать их содержание с помощью IP-телефона.</a:t>
            </a:r>
            <a:endParaRPr lang="ru-RU" sz="2200" dirty="0"/>
          </a:p>
        </p:txBody>
      </p:sp>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13" descr="Сценарий IP-телефонии &quot;компьютер-компьютер&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82" y="285728"/>
            <a:ext cx="8429684" cy="571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0" y="6143644"/>
            <a:ext cx="9144000" cy="507831"/>
          </a:xfrm>
          <a:prstGeom prst="rect">
            <a:avLst/>
          </a:prstGeom>
        </p:spPr>
        <p:txBody>
          <a:bodyPr wrap="square">
            <a:spAutoFit/>
          </a:bodyPr>
          <a:lstStyle/>
          <a:p>
            <a:pPr algn="just">
              <a:lnSpc>
                <a:spcPct val="150000"/>
              </a:lnSpc>
              <a:spcAft>
                <a:spcPts val="0"/>
              </a:spcAft>
            </a:pPr>
            <a:r>
              <a:rPr lang="ru-RU" dirty="0" smtClean="0">
                <a:latin typeface="Times New Roman"/>
                <a:ea typeface="Times New Roman"/>
                <a:cs typeface="Times New Roman"/>
              </a:rPr>
              <a:t>                           Рис</a:t>
            </a:r>
            <a:r>
              <a:rPr lang="ru-RU" dirty="0">
                <a:latin typeface="Times New Roman"/>
                <a:ea typeface="Times New Roman"/>
                <a:cs typeface="Times New Roman"/>
              </a:rPr>
              <a:t>. </a:t>
            </a:r>
            <a:r>
              <a:rPr lang="ru-RU" dirty="0" smtClean="0">
                <a:latin typeface="Times New Roman"/>
                <a:ea typeface="Times New Roman"/>
                <a:cs typeface="Times New Roman"/>
              </a:rPr>
              <a:t>11.7.</a:t>
            </a:r>
            <a:r>
              <a:rPr lang="ru-RU" dirty="0">
                <a:latin typeface="Times New Roman"/>
                <a:ea typeface="Times New Roman"/>
                <a:cs typeface="Times New Roman"/>
              </a:rPr>
              <a:t>  Сценарий IP-телефонии "компьютер-компьютер" </a:t>
            </a:r>
            <a:endParaRPr lang="ru-RU" sz="1600" dirty="0">
              <a:effectLst/>
              <a:latin typeface="Times New Roman"/>
              <a:ea typeface="Times New Roman"/>
            </a:endParaRPr>
          </a:p>
        </p:txBody>
      </p:sp>
    </p:spTree>
    <p:extLst>
      <p:ext uri="{BB962C8B-B14F-4D97-AF65-F5344CB8AC3E}">
        <p14:creationId xmlns:p14="http://schemas.microsoft.com/office/powerpoint/2010/main" val="578638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8843" y="188640"/>
            <a:ext cx="8439619" cy="6572568"/>
          </a:xfrm>
          <a:prstGeom prst="rect">
            <a:avLst/>
          </a:prstGeom>
        </p:spPr>
        <p:txBody>
          <a:bodyPr wrap="square">
            <a:spAutoFit/>
          </a:bodyPr>
          <a:lstStyle/>
          <a:p>
            <a:pPr marL="12700" indent="519113" algn="ctr">
              <a:lnSpc>
                <a:spcPct val="115000"/>
              </a:lnSpc>
              <a:spcBef>
                <a:spcPts val="1800"/>
              </a:spcBef>
              <a:spcAft>
                <a:spcPts val="0"/>
              </a:spcAft>
            </a:pPr>
            <a:r>
              <a:rPr lang="ru-RU" sz="2000" b="1" dirty="0">
                <a:solidFill>
                  <a:srgbClr val="C00000"/>
                </a:solidFill>
                <a:latin typeface="Times New Roman" pitchFamily="18" charset="0"/>
                <a:ea typeface="Times New Roman"/>
                <a:cs typeface="Times New Roman" pitchFamily="18" charset="0"/>
              </a:rPr>
              <a:t>Лекция 3. МЕТОДЫ МНОГОСТАНЦИОННОГО ДОСТУПА</a:t>
            </a:r>
            <a:endParaRPr lang="ru-RU" sz="2000" dirty="0">
              <a:solidFill>
                <a:srgbClr val="C00000"/>
              </a:solidFill>
              <a:latin typeface="Times New Roman" pitchFamily="18" charset="0"/>
              <a:ea typeface="Times New Roman"/>
              <a:cs typeface="Times New Roman" pitchFamily="18" charset="0"/>
            </a:endParaRPr>
          </a:p>
          <a:p>
            <a:pPr marL="12700" marR="254000" indent="519113" algn="just">
              <a:lnSpc>
                <a:spcPct val="115000"/>
              </a:lnSpc>
              <a:spcBef>
                <a:spcPts val="1800"/>
              </a:spcBef>
              <a:spcAft>
                <a:spcPts val="0"/>
              </a:spcAft>
            </a:pPr>
            <a:r>
              <a:rPr lang="ru-RU" sz="2000" b="1" u="sng" dirty="0">
                <a:solidFill>
                  <a:srgbClr val="000000"/>
                </a:solidFill>
                <a:latin typeface="Times New Roman" pitchFamily="18" charset="0"/>
                <a:ea typeface="Times New Roman"/>
                <a:cs typeface="Times New Roman" pitchFamily="18" charset="0"/>
              </a:rPr>
              <a:t>Краткая аннотация лекции</a:t>
            </a:r>
            <a:r>
              <a:rPr lang="ru-RU" sz="2000" dirty="0">
                <a:latin typeface="Times New Roman" pitchFamily="18" charset="0"/>
                <a:ea typeface="Times New Roman"/>
                <a:cs typeface="Times New Roman" pitchFamily="18" charset="0"/>
              </a:rPr>
              <a:t>: приведены описание методов многостанционного доступа, особенности и проведен сравнительный анализ систем с кодовым разделением по сравнению с частотным и временным разделением каналов.</a:t>
            </a:r>
          </a:p>
          <a:p>
            <a:pPr marL="12700" marR="254000" indent="519113" algn="just">
              <a:lnSpc>
                <a:spcPct val="115000"/>
              </a:lnSpc>
              <a:spcBef>
                <a:spcPts val="1800"/>
              </a:spcBef>
              <a:spcAft>
                <a:spcPts val="0"/>
              </a:spcAft>
            </a:pPr>
            <a:r>
              <a:rPr lang="ru-RU" sz="2000" b="1" u="sng" dirty="0">
                <a:solidFill>
                  <a:srgbClr val="000000"/>
                </a:solidFill>
                <a:latin typeface="Times New Roman" pitchFamily="18" charset="0"/>
                <a:ea typeface="Times New Roman"/>
                <a:cs typeface="Times New Roman" pitchFamily="18" charset="0"/>
              </a:rPr>
              <a:t>Цель лекции</a:t>
            </a:r>
            <a:r>
              <a:rPr lang="ru-RU" sz="2000" dirty="0">
                <a:latin typeface="Times New Roman" pitchFamily="18" charset="0"/>
                <a:ea typeface="Times New Roman"/>
                <a:cs typeface="Times New Roman" pitchFamily="18" charset="0"/>
              </a:rPr>
              <a:t>: изучить основы построения систем с различными видами предоставления множественного доступа..</a:t>
            </a:r>
          </a:p>
          <a:p>
            <a:pPr indent="-342900" algn="ctr">
              <a:lnSpc>
                <a:spcPct val="115000"/>
              </a:lnSpc>
              <a:spcBef>
                <a:spcPts val="1800"/>
              </a:spcBef>
              <a:spcAft>
                <a:spcPts val="0"/>
              </a:spcAft>
              <a:tabLst>
                <a:tab pos="351790" algn="l"/>
              </a:tabLst>
            </a:pPr>
            <a:r>
              <a:rPr lang="ru-RU" dirty="0">
                <a:latin typeface="Times New Roman Tj"/>
                <a:ea typeface="Times New Roman"/>
              </a:rPr>
              <a:t> </a:t>
            </a:r>
            <a:r>
              <a:rPr lang="ru-RU" sz="2000" b="1" dirty="0">
                <a:solidFill>
                  <a:srgbClr val="C00000"/>
                </a:solidFill>
                <a:latin typeface="Times New Roman" pitchFamily="18" charset="0"/>
                <a:ea typeface="Times New Roman"/>
                <a:cs typeface="Times New Roman" pitchFamily="18" charset="0"/>
              </a:rPr>
              <a:t>3.1 Виды систем множественного доступа</a:t>
            </a:r>
            <a:endParaRPr lang="ru-RU" sz="2000" dirty="0">
              <a:solidFill>
                <a:srgbClr val="C00000"/>
              </a:solidFill>
              <a:latin typeface="Times New Roman" pitchFamily="18" charset="0"/>
              <a:ea typeface="Times New Roman"/>
              <a:cs typeface="Times New Roman" pitchFamily="18" charset="0"/>
            </a:endParaRPr>
          </a:p>
          <a:p>
            <a:pPr marL="12700" marR="12700" indent="457200" algn="just">
              <a:lnSpc>
                <a:spcPct val="115000"/>
              </a:lnSpc>
              <a:spcBef>
                <a:spcPts val="1800"/>
              </a:spcBef>
              <a:spcAft>
                <a:spcPts val="0"/>
              </a:spcAft>
            </a:pPr>
            <a:r>
              <a:rPr lang="ru-RU" sz="2200" dirty="0">
                <a:latin typeface="Times New Roman" pitchFamily="18" charset="0"/>
                <a:ea typeface="Times New Roman"/>
                <a:cs typeface="Times New Roman" pitchFamily="18" charset="0"/>
              </a:rPr>
              <a:t>Основная проблема построения системы связи - это выбор и техническая реализация передачи и приема информации. Эти задачи очень тесно связаны с такими процессами, как модуляция и демодуляция. При более тщательном изучении вопросов очень часто сталкиваются с такими вопросами, как синхронизация и разработка методов демодуляции для каналов с памятью, когда происходит рассеяние сигнала по времени и по частоте</a:t>
            </a:r>
            <a:r>
              <a:rPr lang="ru-RU" sz="2200" dirty="0" smtClean="0">
                <a:latin typeface="Times New Roman" pitchFamily="18" charset="0"/>
                <a:ea typeface="Times New Roman"/>
                <a:cs typeface="Times New Roman" pitchFamily="18" charset="0"/>
              </a:rPr>
              <a:t>.</a:t>
            </a:r>
            <a:endParaRPr lang="ru-RU" sz="22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381221829"/>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428604"/>
            <a:ext cx="8572528" cy="5617692"/>
          </a:xfrm>
          <a:prstGeom prst="rect">
            <a:avLst/>
          </a:prstGeom>
        </p:spPr>
        <p:txBody>
          <a:bodyPr wrap="square">
            <a:spAutoFit/>
          </a:bodyPr>
          <a:lstStyle/>
          <a:p>
            <a:pPr algn="just">
              <a:lnSpc>
                <a:spcPct val="150000"/>
              </a:lnSpc>
              <a:spcAft>
                <a:spcPts val="0"/>
              </a:spcAft>
            </a:pPr>
            <a:r>
              <a:rPr lang="ru-RU" i="1" dirty="0">
                <a:latin typeface="Times New Roman"/>
                <a:ea typeface="Times New Roman"/>
                <a:cs typeface="Times New Roman"/>
              </a:rPr>
              <a:t> </a:t>
            </a:r>
            <a:r>
              <a:rPr lang="ru-RU" sz="2200" dirty="0">
                <a:latin typeface="Times New Roman"/>
                <a:ea typeface="Times New Roman"/>
                <a:cs typeface="Times New Roman"/>
              </a:rPr>
              <a:t>Для проведения телефонных разговоров друг с другом абоненты А и Б должны иметь доступ к Интернету или к другой сети с протоколом IP. Разберем возможный алгоритм организации связи между этими абонентами на примере протокола H.323.</a:t>
            </a:r>
            <a:endParaRPr lang="ru-RU" sz="2200" dirty="0">
              <a:latin typeface="Times New Roman"/>
              <a:ea typeface="Times New Roman"/>
            </a:endParaRPr>
          </a:p>
          <a:p>
            <a:pPr marL="342900" lvl="0" indent="-342900" algn="just">
              <a:lnSpc>
                <a:spcPct val="150000"/>
              </a:lnSpc>
              <a:spcAft>
                <a:spcPts val="0"/>
              </a:spcAft>
              <a:buFont typeface="+mj-lt"/>
              <a:buAutoNum type="arabicPeriod"/>
              <a:tabLst>
                <a:tab pos="457200" algn="l"/>
              </a:tabLst>
            </a:pPr>
            <a:r>
              <a:rPr lang="ru-RU" sz="2200" dirty="0">
                <a:latin typeface="Times New Roman"/>
                <a:ea typeface="Times New Roman"/>
                <a:cs typeface="Times New Roman"/>
              </a:rPr>
              <a:t>Абонент А запускает свое приложение IP-телефонии, поддерживающее протокол Н.323. </a:t>
            </a:r>
          </a:p>
          <a:p>
            <a:pPr marL="342900" lvl="0" indent="-342900" algn="just">
              <a:lnSpc>
                <a:spcPct val="150000"/>
              </a:lnSpc>
              <a:spcAft>
                <a:spcPts val="0"/>
              </a:spcAft>
              <a:buFont typeface="+mj-lt"/>
              <a:buAutoNum type="arabicPeriod"/>
              <a:tabLst>
                <a:tab pos="457200" algn="l"/>
              </a:tabLst>
            </a:pPr>
            <a:r>
              <a:rPr lang="ru-RU" sz="2200" dirty="0">
                <a:latin typeface="Times New Roman"/>
                <a:ea typeface="Times New Roman"/>
                <a:cs typeface="Times New Roman"/>
              </a:rPr>
              <a:t>Абонент Б также заранее запустил свое приложение IP-телефонии, поддерживающее протокол Н.323. </a:t>
            </a:r>
          </a:p>
          <a:p>
            <a:pPr marL="342900" lvl="0" indent="-342900" algn="just">
              <a:lnSpc>
                <a:spcPct val="150000"/>
              </a:lnSpc>
              <a:spcAft>
                <a:spcPts val="0"/>
              </a:spcAft>
              <a:buFont typeface="+mj-lt"/>
              <a:buAutoNum type="arabicPeriod"/>
              <a:tabLst>
                <a:tab pos="457200" algn="l"/>
              </a:tabLst>
            </a:pPr>
            <a:r>
              <a:rPr lang="ru-RU" sz="2200" dirty="0">
                <a:latin typeface="Times New Roman"/>
                <a:ea typeface="Times New Roman"/>
                <a:cs typeface="Times New Roman"/>
              </a:rPr>
              <a:t>Абонент А знает доменное имя абонента Б - </a:t>
            </a:r>
            <a:r>
              <a:rPr lang="ru-RU" sz="2200" dirty="0" err="1">
                <a:latin typeface="Times New Roman"/>
                <a:ea typeface="Times New Roman"/>
                <a:cs typeface="Times New Roman"/>
              </a:rPr>
              <a:t>Domain</a:t>
            </a:r>
            <a:r>
              <a:rPr lang="ru-RU" sz="2200" dirty="0">
                <a:latin typeface="Times New Roman"/>
                <a:ea typeface="Times New Roman"/>
                <a:cs typeface="Times New Roman"/>
              </a:rPr>
              <a:t> </a:t>
            </a:r>
            <a:r>
              <a:rPr lang="ru-RU" sz="2200" dirty="0" err="1">
                <a:latin typeface="Times New Roman"/>
                <a:ea typeface="Times New Roman"/>
                <a:cs typeface="Times New Roman"/>
              </a:rPr>
              <a:t>Name</a:t>
            </a:r>
            <a:r>
              <a:rPr lang="ru-RU" sz="2200" dirty="0">
                <a:latin typeface="Times New Roman"/>
                <a:ea typeface="Times New Roman"/>
                <a:cs typeface="Times New Roman"/>
              </a:rPr>
              <a:t> </a:t>
            </a:r>
            <a:r>
              <a:rPr lang="ru-RU" sz="2200" dirty="0" err="1">
                <a:latin typeface="Times New Roman"/>
                <a:ea typeface="Times New Roman"/>
                <a:cs typeface="Times New Roman"/>
              </a:rPr>
              <a:t>System</a:t>
            </a:r>
            <a:r>
              <a:rPr lang="ru-RU" sz="2200" dirty="0">
                <a:latin typeface="Times New Roman"/>
                <a:ea typeface="Times New Roman"/>
                <a:cs typeface="Times New Roman"/>
              </a:rPr>
              <a:t> (DNS), вводит это имя в раздел "кому позвонить" в своем приложении IP-телефонии и нажимает кнопку </a:t>
            </a:r>
            <a:r>
              <a:rPr lang="ru-RU" sz="2200" dirty="0" err="1">
                <a:latin typeface="Times New Roman"/>
                <a:ea typeface="Times New Roman"/>
                <a:cs typeface="Times New Roman"/>
              </a:rPr>
              <a:t>Return</a:t>
            </a:r>
            <a:r>
              <a:rPr lang="ru-RU" sz="2200" dirty="0">
                <a:latin typeface="Times New Roman"/>
                <a:ea typeface="Times New Roman"/>
                <a:cs typeface="Times New Roman"/>
              </a:rPr>
              <a:t>. </a:t>
            </a:r>
          </a:p>
        </p:txBody>
      </p:sp>
    </p:spTree>
    <p:extLst>
      <p:ext uri="{BB962C8B-B14F-4D97-AF65-F5344CB8AC3E}">
        <p14:creationId xmlns:p14="http://schemas.microsoft.com/office/powerpoint/2010/main" val="1448802026"/>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66596"/>
            <a:ext cx="8143932" cy="5108834"/>
          </a:xfrm>
          <a:prstGeom prst="rect">
            <a:avLst/>
          </a:prstGeom>
        </p:spPr>
        <p:txBody>
          <a:bodyPr wrap="square">
            <a:spAutoFit/>
          </a:bodyPr>
          <a:lstStyle/>
          <a:p>
            <a:pPr marL="342900" lvl="0" indent="-342900" algn="just">
              <a:lnSpc>
                <a:spcPct val="150000"/>
              </a:lnSpc>
              <a:spcAft>
                <a:spcPts val="0"/>
              </a:spcAft>
              <a:tabLst>
                <a:tab pos="457200" algn="l"/>
              </a:tabLst>
            </a:pPr>
            <a:r>
              <a:rPr lang="en-US" sz="2200" dirty="0" smtClean="0">
                <a:latin typeface="Times New Roman"/>
                <a:ea typeface="Times New Roman"/>
                <a:cs typeface="Times New Roman"/>
              </a:rPr>
              <a:t>4. </a:t>
            </a:r>
            <a:r>
              <a:rPr lang="ru-RU" sz="2200" dirty="0" smtClean="0">
                <a:latin typeface="Times New Roman"/>
                <a:ea typeface="Times New Roman"/>
                <a:cs typeface="Times New Roman"/>
              </a:rPr>
              <a:t>Приложение IP-телефонии обращается к DNS-серверу (который в данном примере реализован непосредственно в персональном компьютере абонента А) для того, чтобы преобразовать доменное имя абонента Б в IP-адрес. </a:t>
            </a:r>
          </a:p>
          <a:p>
            <a:pPr marL="342900" lvl="0" indent="-342900" algn="just">
              <a:lnSpc>
                <a:spcPct val="150000"/>
              </a:lnSpc>
              <a:spcAft>
                <a:spcPts val="0"/>
              </a:spcAft>
              <a:tabLst>
                <a:tab pos="457200" algn="l"/>
              </a:tabLst>
            </a:pPr>
            <a:r>
              <a:rPr lang="en-US" sz="2200" dirty="0" smtClean="0">
                <a:latin typeface="Times New Roman"/>
                <a:ea typeface="Times New Roman"/>
                <a:cs typeface="Times New Roman"/>
              </a:rPr>
              <a:t>5. </a:t>
            </a:r>
            <a:r>
              <a:rPr lang="ru-RU" sz="2200" dirty="0" smtClean="0">
                <a:latin typeface="Times New Roman"/>
                <a:ea typeface="Times New Roman"/>
                <a:cs typeface="Times New Roman"/>
              </a:rPr>
              <a:t>Сервер DNS возвращает IP-адрес абонента Б. </a:t>
            </a:r>
          </a:p>
          <a:p>
            <a:pPr marL="342900" lvl="0" indent="-342900" algn="just">
              <a:lnSpc>
                <a:spcPct val="150000"/>
              </a:lnSpc>
              <a:spcAft>
                <a:spcPts val="0"/>
              </a:spcAft>
              <a:tabLst>
                <a:tab pos="457200" algn="l"/>
              </a:tabLst>
            </a:pPr>
            <a:r>
              <a:rPr lang="en-US" sz="2200" dirty="0" smtClean="0">
                <a:latin typeface="Times New Roman"/>
                <a:ea typeface="Times New Roman"/>
                <a:cs typeface="Times New Roman"/>
              </a:rPr>
              <a:t>6. </a:t>
            </a:r>
            <a:r>
              <a:rPr lang="ru-RU" sz="2200" dirty="0" smtClean="0">
                <a:latin typeface="Times New Roman"/>
                <a:ea typeface="Times New Roman"/>
                <a:cs typeface="Times New Roman"/>
              </a:rPr>
              <a:t>Приложение IP-телефонии абонента А получает IP-адрес абонента Б и отправляет по этому адресу сигнальное сообщение Н.225 </a:t>
            </a:r>
            <a:r>
              <a:rPr lang="ru-RU" sz="2200" dirty="0" err="1" smtClean="0">
                <a:latin typeface="Times New Roman"/>
                <a:ea typeface="Times New Roman"/>
                <a:cs typeface="Times New Roman"/>
              </a:rPr>
              <a:t>Setup</a:t>
            </a:r>
            <a:r>
              <a:rPr lang="ru-RU" sz="2200" dirty="0" smtClean="0">
                <a:latin typeface="Times New Roman"/>
                <a:ea typeface="Times New Roman"/>
                <a:cs typeface="Times New Roman"/>
              </a:rPr>
              <a:t>. </a:t>
            </a:r>
          </a:p>
          <a:p>
            <a:pPr marL="342900" lvl="0" indent="-342900" algn="just">
              <a:lnSpc>
                <a:spcPct val="150000"/>
              </a:lnSpc>
              <a:spcAft>
                <a:spcPts val="0"/>
              </a:spcAft>
              <a:tabLst>
                <a:tab pos="457200" algn="l"/>
              </a:tabLst>
            </a:pPr>
            <a:r>
              <a:rPr lang="en-US" sz="2200" dirty="0" smtClean="0">
                <a:latin typeface="Times New Roman"/>
                <a:ea typeface="Times New Roman"/>
                <a:cs typeface="Times New Roman"/>
              </a:rPr>
              <a:t>7. </a:t>
            </a:r>
            <a:r>
              <a:rPr lang="ru-RU" sz="2200" dirty="0" smtClean="0">
                <a:latin typeface="Times New Roman"/>
                <a:ea typeface="Times New Roman"/>
                <a:cs typeface="Times New Roman"/>
              </a:rPr>
              <a:t>При получении сообщения Н.225 </a:t>
            </a:r>
            <a:r>
              <a:rPr lang="ru-RU" sz="2200" dirty="0" err="1" smtClean="0">
                <a:latin typeface="Times New Roman"/>
                <a:ea typeface="Times New Roman"/>
                <a:cs typeface="Times New Roman"/>
              </a:rPr>
              <a:t>Setup</a:t>
            </a:r>
            <a:r>
              <a:rPr lang="ru-RU" sz="2200" dirty="0" smtClean="0">
                <a:latin typeface="Times New Roman"/>
                <a:ea typeface="Times New Roman"/>
                <a:cs typeface="Times New Roman"/>
              </a:rPr>
              <a:t> приложение Б сигнализирует абоненту Б о входящем вызове. </a:t>
            </a:r>
            <a:endParaRPr lang="ru-RU" sz="2200" dirty="0"/>
          </a:p>
        </p:txBody>
      </p:sp>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16632"/>
            <a:ext cx="8572560" cy="3831818"/>
          </a:xfrm>
          <a:prstGeom prst="rect">
            <a:avLst/>
          </a:prstGeom>
        </p:spPr>
        <p:txBody>
          <a:bodyPr wrap="square">
            <a:spAutoFit/>
          </a:bodyPr>
          <a:lstStyle/>
          <a:p>
            <a:pPr marL="342900" lvl="0" indent="-342900" algn="just">
              <a:lnSpc>
                <a:spcPct val="150000"/>
              </a:lnSpc>
              <a:spcAft>
                <a:spcPts val="0"/>
              </a:spcAft>
              <a:buFont typeface="+mj-lt"/>
              <a:buAutoNum type="arabicPeriod"/>
              <a:tabLst>
                <a:tab pos="265113" algn="l"/>
              </a:tabLst>
            </a:pPr>
            <a:r>
              <a:rPr lang="ru-RU" dirty="0">
                <a:latin typeface="Times New Roman"/>
                <a:ea typeface="Times New Roman"/>
                <a:cs typeface="Times New Roman"/>
              </a:rPr>
              <a:t>Абонент Б принимает вызов и приложение IP-телефонии отправляет ответное сообщение Н.225 </a:t>
            </a:r>
            <a:r>
              <a:rPr lang="ru-RU" dirty="0" err="1">
                <a:latin typeface="Times New Roman"/>
                <a:ea typeface="Times New Roman"/>
                <a:cs typeface="Times New Roman"/>
              </a:rPr>
              <a:t>Connect</a:t>
            </a:r>
            <a:r>
              <a:rPr lang="ru-RU" dirty="0">
                <a:latin typeface="Times New Roman"/>
                <a:ea typeface="Times New Roman"/>
                <a:cs typeface="Times New Roman"/>
              </a:rPr>
              <a:t>. </a:t>
            </a:r>
          </a:p>
          <a:p>
            <a:pPr marL="342900" lvl="0" indent="-342900" algn="just">
              <a:lnSpc>
                <a:spcPct val="150000"/>
              </a:lnSpc>
              <a:spcAft>
                <a:spcPts val="0"/>
              </a:spcAft>
              <a:buFont typeface="+mj-lt"/>
              <a:buAutoNum type="arabicPeriod"/>
              <a:tabLst>
                <a:tab pos="265113" algn="l"/>
              </a:tabLst>
            </a:pPr>
            <a:r>
              <a:rPr lang="ru-RU" dirty="0">
                <a:latin typeface="Times New Roman"/>
                <a:ea typeface="Times New Roman"/>
                <a:cs typeface="Times New Roman"/>
              </a:rPr>
              <a:t>Приложение IP-телефонии у абонента А начинает взаимодействие с приложением у абонента Б в соответствии с рекомендацией Н.245. </a:t>
            </a:r>
          </a:p>
          <a:p>
            <a:pPr marL="342900" lvl="0" indent="-342900" algn="just">
              <a:lnSpc>
                <a:spcPct val="150000"/>
              </a:lnSpc>
              <a:spcAft>
                <a:spcPts val="0"/>
              </a:spcAft>
              <a:buFont typeface="+mj-lt"/>
              <a:buAutoNum type="arabicPeriod"/>
              <a:tabLst>
                <a:tab pos="265113" algn="l"/>
              </a:tabLst>
            </a:pPr>
            <a:r>
              <a:rPr lang="ru-RU" dirty="0">
                <a:latin typeface="Times New Roman"/>
                <a:ea typeface="Times New Roman"/>
                <a:cs typeface="Times New Roman"/>
              </a:rPr>
              <a:t>После окончания взаимодействия по протоколу Н.245 и открытия логических каналов абоненты А и Б могут разговаривать друг с другом через IP-сеть.</a:t>
            </a:r>
          </a:p>
          <a:p>
            <a:pPr algn="just">
              <a:lnSpc>
                <a:spcPct val="150000"/>
              </a:lnSpc>
              <a:spcAft>
                <a:spcPts val="0"/>
              </a:spcAft>
              <a:tabLst>
                <a:tab pos="265113" algn="l"/>
              </a:tabLst>
            </a:pPr>
            <a:r>
              <a:rPr lang="ru-RU" dirty="0" smtClean="0">
                <a:latin typeface="Times New Roman"/>
                <a:ea typeface="Times New Roman"/>
                <a:cs typeface="Times New Roman"/>
              </a:rPr>
              <a:t>     При </a:t>
            </a:r>
            <a:r>
              <a:rPr lang="ru-RU" dirty="0">
                <a:latin typeface="Times New Roman"/>
                <a:ea typeface="Times New Roman"/>
                <a:cs typeface="Times New Roman"/>
              </a:rPr>
              <a:t>этом блок "Управление и сигнализация" управляет </a:t>
            </a:r>
            <a:r>
              <a:rPr lang="ru-RU" dirty="0" err="1">
                <a:latin typeface="Times New Roman"/>
                <a:ea typeface="Times New Roman"/>
                <a:cs typeface="Times New Roman"/>
              </a:rPr>
              <a:t>пакетизацией</a:t>
            </a:r>
            <a:r>
              <a:rPr lang="ru-RU" dirty="0">
                <a:latin typeface="Times New Roman"/>
                <a:ea typeface="Times New Roman"/>
                <a:cs typeface="Times New Roman"/>
              </a:rPr>
              <a:t> и </a:t>
            </a:r>
            <a:r>
              <a:rPr lang="ru-RU" dirty="0" err="1">
                <a:latin typeface="Times New Roman"/>
                <a:ea typeface="Times New Roman"/>
                <a:cs typeface="Times New Roman"/>
              </a:rPr>
              <a:t>депакетизацией</a:t>
            </a:r>
            <a:r>
              <a:rPr lang="ru-RU" dirty="0">
                <a:latin typeface="Times New Roman"/>
                <a:ea typeface="Times New Roman"/>
                <a:cs typeface="Times New Roman"/>
              </a:rPr>
              <a:t> передаваемых фрагментов, а также осуществляет контроль при их передаче</a:t>
            </a:r>
            <a:r>
              <a:rPr lang="ru-RU" dirty="0" smtClean="0">
                <a:latin typeface="Times New Roman"/>
                <a:ea typeface="Times New Roman"/>
                <a:cs typeface="Times New Roman"/>
              </a:rPr>
              <a:t>.</a:t>
            </a:r>
            <a:endParaRPr lang="ru-RU" dirty="0">
              <a:latin typeface="Times New Roman"/>
              <a:ea typeface="Times New Roman"/>
            </a:endParaRPr>
          </a:p>
        </p:txBody>
      </p:sp>
      <p:pic>
        <p:nvPicPr>
          <p:cNvPr id="3" name="Рисунок 2" descr="Упрощенный сценарий IP-телефонии &quot;компьютер-компьютер&quot;"/>
          <p:cNvPicPr/>
          <p:nvPr/>
        </p:nvPicPr>
        <p:blipFill>
          <a:blip r:embed="rId2" cstate="print"/>
          <a:srcRect/>
          <a:stretch>
            <a:fillRect/>
          </a:stretch>
        </p:blipFill>
        <p:spPr bwMode="auto">
          <a:xfrm>
            <a:off x="857224" y="4143380"/>
            <a:ext cx="7429552" cy="2237948"/>
          </a:xfrm>
          <a:prstGeom prst="rect">
            <a:avLst/>
          </a:prstGeom>
          <a:noFill/>
          <a:ln w="9525">
            <a:noFill/>
            <a:miter lim="800000"/>
            <a:headEnd/>
            <a:tailEnd/>
          </a:ln>
        </p:spPr>
      </p:pic>
      <p:sp>
        <p:nvSpPr>
          <p:cNvPr id="4" name="Прямоугольник 3"/>
          <p:cNvSpPr/>
          <p:nvPr/>
        </p:nvSpPr>
        <p:spPr>
          <a:xfrm>
            <a:off x="467544" y="6424918"/>
            <a:ext cx="8568952" cy="369332"/>
          </a:xfrm>
          <a:prstGeom prst="rect">
            <a:avLst/>
          </a:prstGeom>
        </p:spPr>
        <p:txBody>
          <a:bodyPr wrap="square">
            <a:spAutoFit/>
          </a:bodyPr>
          <a:lstStyle/>
          <a:p>
            <a:r>
              <a:rPr lang="ru-RU" b="1" dirty="0">
                <a:latin typeface="Times New Roman"/>
                <a:ea typeface="Times New Roman"/>
                <a:cs typeface="Times New Roman"/>
              </a:rPr>
              <a:t>Рис. </a:t>
            </a:r>
            <a:r>
              <a:rPr lang="ru-RU" b="1" dirty="0" smtClean="0">
                <a:latin typeface="Times New Roman"/>
                <a:ea typeface="Times New Roman"/>
                <a:cs typeface="Times New Roman"/>
              </a:rPr>
              <a:t>11.8.</a:t>
            </a:r>
            <a:r>
              <a:rPr lang="ru-RU" b="1" dirty="0">
                <a:latin typeface="Times New Roman"/>
                <a:ea typeface="Times New Roman"/>
                <a:cs typeface="Times New Roman"/>
              </a:rPr>
              <a:t>  Упрощенный сценарий IP-телефонии "компьютер-компьютер" </a:t>
            </a:r>
            <a:endParaRPr lang="ru-RU" b="1" dirty="0"/>
          </a:p>
        </p:txBody>
      </p:sp>
    </p:spTree>
    <p:extLst>
      <p:ext uri="{BB962C8B-B14F-4D97-AF65-F5344CB8AC3E}">
        <p14:creationId xmlns:p14="http://schemas.microsoft.com/office/powerpoint/2010/main" val="959570783"/>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285728"/>
            <a:ext cx="8572560" cy="5932393"/>
          </a:xfrm>
          <a:prstGeom prst="rect">
            <a:avLst/>
          </a:prstGeom>
        </p:spPr>
        <p:txBody>
          <a:bodyPr wrap="square">
            <a:spAutoFit/>
          </a:bodyPr>
          <a:lstStyle/>
          <a:p>
            <a:pPr marL="180340" indent="457200" algn="just">
              <a:lnSpc>
                <a:spcPct val="150000"/>
              </a:lnSpc>
              <a:spcAft>
                <a:spcPts val="0"/>
              </a:spcAft>
            </a:pPr>
            <a:r>
              <a:rPr lang="ru-RU" sz="2300" dirty="0">
                <a:solidFill>
                  <a:srgbClr val="000000"/>
                </a:solidFill>
                <a:latin typeface="Times New Roman" pitchFamily="18" charset="0"/>
                <a:ea typeface="Times New Roman"/>
                <a:cs typeface="Times New Roman" pitchFamily="18" charset="0"/>
              </a:rPr>
              <a:t>Для построения сетей </a:t>
            </a:r>
            <a:r>
              <a:rPr lang="en-US" sz="2300" dirty="0">
                <a:solidFill>
                  <a:srgbClr val="000000"/>
                </a:solidFill>
                <a:latin typeface="Times New Roman" pitchFamily="18" charset="0"/>
                <a:ea typeface="Times New Roman"/>
                <a:cs typeface="Times New Roman" pitchFamily="18" charset="0"/>
              </a:rPr>
              <a:t>IP</a:t>
            </a:r>
            <a:r>
              <a:rPr lang="ru-RU" sz="2300" dirty="0">
                <a:solidFill>
                  <a:srgbClr val="000000"/>
                </a:solidFill>
                <a:latin typeface="Times New Roman" pitchFamily="18" charset="0"/>
                <a:ea typeface="Times New Roman"/>
                <a:cs typeface="Times New Roman" pitchFamily="18" charset="0"/>
              </a:rPr>
              <a:t>–телефонии первой стала </a:t>
            </a:r>
            <a:r>
              <a:rPr lang="ru-RU" sz="2300" dirty="0" smtClean="0">
                <a:solidFill>
                  <a:srgbClr val="000000"/>
                </a:solidFill>
                <a:latin typeface="Times New Roman" pitchFamily="18" charset="0"/>
                <a:ea typeface="Times New Roman"/>
                <a:cs typeface="Times New Roman" pitchFamily="18" charset="0"/>
              </a:rPr>
              <a:t>рекомендация </a:t>
            </a:r>
            <a:r>
              <a:rPr lang="ru-RU" sz="2300" dirty="0">
                <a:solidFill>
                  <a:srgbClr val="000000"/>
                </a:solidFill>
                <a:latin typeface="Times New Roman" pitchFamily="18" charset="0"/>
                <a:ea typeface="Times New Roman"/>
                <a:cs typeface="Times New Roman" pitchFamily="18" charset="0"/>
              </a:rPr>
              <a:t>Н.323 МСЭ–Т, которая является первой </a:t>
            </a:r>
            <a:r>
              <a:rPr lang="ru-RU" sz="2300" dirty="0" smtClean="0">
                <a:solidFill>
                  <a:srgbClr val="000000"/>
                </a:solidFill>
                <a:latin typeface="Times New Roman" pitchFamily="18" charset="0"/>
                <a:ea typeface="Times New Roman"/>
                <a:cs typeface="Times New Roman" pitchFamily="18" charset="0"/>
              </a:rPr>
              <a:t>зонтичной </a:t>
            </a:r>
            <a:r>
              <a:rPr lang="ru-RU" sz="2300" dirty="0">
                <a:solidFill>
                  <a:srgbClr val="000000"/>
                </a:solidFill>
                <a:latin typeface="Times New Roman" pitchFamily="18" charset="0"/>
                <a:ea typeface="Times New Roman"/>
                <a:cs typeface="Times New Roman" pitchFamily="18" charset="0"/>
              </a:rPr>
              <a:t>спецификацией систем мультимедийной связи для </a:t>
            </a:r>
            <a:r>
              <a:rPr lang="ru-RU" sz="2300" dirty="0" smtClean="0">
                <a:solidFill>
                  <a:srgbClr val="000000"/>
                </a:solidFill>
                <a:latin typeface="Times New Roman" pitchFamily="18" charset="0"/>
                <a:ea typeface="Times New Roman"/>
                <a:cs typeface="Times New Roman" pitchFamily="18" charset="0"/>
              </a:rPr>
              <a:t>работы </a:t>
            </a:r>
            <a:r>
              <a:rPr lang="ru-RU" sz="2300" dirty="0">
                <a:solidFill>
                  <a:srgbClr val="000000"/>
                </a:solidFill>
                <a:latin typeface="Times New Roman" pitchFamily="18" charset="0"/>
                <a:ea typeface="Times New Roman"/>
                <a:cs typeface="Times New Roman" pitchFamily="18" charset="0"/>
              </a:rPr>
              <a:t>в сетях с коммутацией пакетов, не обеспечивающих </a:t>
            </a:r>
            <a:r>
              <a:rPr lang="ru-RU" sz="2300" dirty="0" smtClean="0">
                <a:solidFill>
                  <a:srgbClr val="000000"/>
                </a:solidFill>
                <a:latin typeface="Times New Roman" pitchFamily="18" charset="0"/>
                <a:ea typeface="Times New Roman"/>
                <a:cs typeface="Times New Roman" pitchFamily="18" charset="0"/>
              </a:rPr>
              <a:t>гарантированное </a:t>
            </a:r>
            <a:r>
              <a:rPr lang="ru-RU" sz="2300" dirty="0">
                <a:solidFill>
                  <a:srgbClr val="000000"/>
                </a:solidFill>
                <a:latin typeface="Times New Roman" pitchFamily="18" charset="0"/>
                <a:ea typeface="Times New Roman"/>
                <a:cs typeface="Times New Roman" pitchFamily="18" charset="0"/>
              </a:rPr>
              <a:t>качество </a:t>
            </a:r>
            <a:r>
              <a:rPr lang="ru-RU" sz="2300" dirty="0" smtClean="0">
                <a:solidFill>
                  <a:srgbClr val="000000"/>
                </a:solidFill>
                <a:latin typeface="Times New Roman" pitchFamily="18" charset="0"/>
                <a:ea typeface="Times New Roman"/>
                <a:cs typeface="Times New Roman" pitchFamily="18" charset="0"/>
              </a:rPr>
              <a:t>обслуживания</a:t>
            </a:r>
            <a:r>
              <a:rPr lang="ru-RU" sz="2300" dirty="0" smtClean="0">
                <a:latin typeface="Times New Roman" pitchFamily="18" charset="0"/>
                <a:ea typeface="Times New Roman"/>
                <a:cs typeface="Times New Roman" pitchFamily="18" charset="0"/>
              </a:rPr>
              <a:t>. </a:t>
            </a:r>
            <a:r>
              <a:rPr lang="en-US" sz="2300" dirty="0" smtClean="0">
                <a:solidFill>
                  <a:srgbClr val="000000"/>
                </a:solidFill>
                <a:latin typeface="Times New Roman" pitchFamily="18" charset="0"/>
                <a:ea typeface="Times New Roman"/>
                <a:cs typeface="Times New Roman" pitchFamily="18" charset="0"/>
              </a:rPr>
              <a:t>ITU</a:t>
            </a:r>
            <a:r>
              <a:rPr lang="ru-RU" sz="2300" dirty="0">
                <a:solidFill>
                  <a:srgbClr val="000000"/>
                </a:solidFill>
                <a:latin typeface="Times New Roman" pitchFamily="18" charset="0"/>
                <a:ea typeface="Times New Roman"/>
                <a:cs typeface="Times New Roman" pitchFamily="18" charset="0"/>
              </a:rPr>
              <a:t>–</a:t>
            </a:r>
            <a:r>
              <a:rPr lang="en-US" sz="2300" dirty="0">
                <a:solidFill>
                  <a:srgbClr val="000000"/>
                </a:solidFill>
                <a:latin typeface="Times New Roman" pitchFamily="18" charset="0"/>
                <a:ea typeface="Times New Roman"/>
                <a:cs typeface="Times New Roman" pitchFamily="18" charset="0"/>
              </a:rPr>
              <a:t>T</a:t>
            </a:r>
            <a:r>
              <a:rPr lang="ru-RU" sz="2300" dirty="0">
                <a:solidFill>
                  <a:srgbClr val="000000"/>
                </a:solidFill>
                <a:latin typeface="Times New Roman" pitchFamily="18" charset="0"/>
                <a:ea typeface="Times New Roman"/>
                <a:cs typeface="Times New Roman" pitchFamily="18" charset="0"/>
              </a:rPr>
              <a:t> исторически занимался проблемами </a:t>
            </a:r>
            <a:r>
              <a:rPr lang="ru-RU" sz="2300" dirty="0" smtClean="0">
                <a:solidFill>
                  <a:srgbClr val="000000"/>
                </a:solidFill>
                <a:latin typeface="Times New Roman" pitchFamily="18" charset="0"/>
                <a:ea typeface="Times New Roman"/>
                <a:cs typeface="Times New Roman" pitchFamily="18" charset="0"/>
              </a:rPr>
              <a:t>телефонных </a:t>
            </a:r>
            <a:r>
              <a:rPr lang="ru-RU" sz="2300" dirty="0">
                <a:solidFill>
                  <a:srgbClr val="000000"/>
                </a:solidFill>
                <a:latin typeface="Times New Roman" pitchFamily="18" charset="0"/>
                <a:ea typeface="Times New Roman"/>
                <a:cs typeface="Times New Roman" pitchFamily="18" charset="0"/>
              </a:rPr>
              <a:t>сетей, поэтому и предложенная рекомендация была в большей степени ориентирована на передачу телефонного трафика по сети с коммутацией пакетов. Сети, построенные на базе протоколов Н.323, ориентированы на интеграцию с телефонными сетями и могут рассматриваться как сети </a:t>
            </a:r>
            <a:r>
              <a:rPr lang="en-US" sz="2300" dirty="0">
                <a:solidFill>
                  <a:srgbClr val="000000"/>
                </a:solidFill>
                <a:latin typeface="Times New Roman" pitchFamily="18" charset="0"/>
                <a:ea typeface="Times New Roman"/>
                <a:cs typeface="Times New Roman" pitchFamily="18" charset="0"/>
              </a:rPr>
              <a:t>ISDN</a:t>
            </a:r>
            <a:r>
              <a:rPr lang="ru-RU" sz="2300" dirty="0">
                <a:solidFill>
                  <a:srgbClr val="000000"/>
                </a:solidFill>
                <a:latin typeface="Times New Roman" pitchFamily="18" charset="0"/>
                <a:ea typeface="Times New Roman"/>
                <a:cs typeface="Times New Roman" pitchFamily="18" charset="0"/>
              </a:rPr>
              <a:t>, наложенные на сети передачи данных. </a:t>
            </a:r>
            <a:endParaRPr lang="ru-RU" sz="23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869610304"/>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285728"/>
            <a:ext cx="8501122" cy="6186309"/>
          </a:xfrm>
          <a:prstGeom prst="rect">
            <a:avLst/>
          </a:prstGeom>
        </p:spPr>
        <p:txBody>
          <a:bodyPr wrap="square">
            <a:spAutoFit/>
          </a:bodyPr>
          <a:lstStyle/>
          <a:p>
            <a:pPr algn="just">
              <a:lnSpc>
                <a:spcPct val="150000"/>
              </a:lnSpc>
            </a:pPr>
            <a:r>
              <a:rPr lang="en-US" sz="2200" dirty="0" smtClean="0">
                <a:solidFill>
                  <a:srgbClr val="000000"/>
                </a:solidFill>
                <a:latin typeface="Times New Roman" pitchFamily="18" charset="0"/>
                <a:ea typeface="Times New Roman"/>
                <a:cs typeface="Times New Roman" pitchFamily="18" charset="0"/>
              </a:rPr>
              <a:t>      </a:t>
            </a:r>
            <a:r>
              <a:rPr lang="ru-RU" sz="2200" dirty="0" smtClean="0">
                <a:solidFill>
                  <a:srgbClr val="000000"/>
                </a:solidFill>
                <a:latin typeface="Times New Roman" pitchFamily="18" charset="0"/>
                <a:ea typeface="Times New Roman"/>
                <a:cs typeface="Times New Roman" pitchFamily="18" charset="0"/>
              </a:rPr>
              <a:t>В частности, процедура установления соединения в таких сетях </a:t>
            </a:r>
            <a:r>
              <a:rPr lang="en-US" sz="2200" dirty="0" smtClean="0">
                <a:solidFill>
                  <a:srgbClr val="000000"/>
                </a:solidFill>
                <a:latin typeface="Times New Roman" pitchFamily="18" charset="0"/>
                <a:ea typeface="Times New Roman"/>
                <a:cs typeface="Times New Roman" pitchFamily="18" charset="0"/>
              </a:rPr>
              <a:t>IP</a:t>
            </a:r>
            <a:r>
              <a:rPr lang="ru-RU" sz="2200" dirty="0" smtClean="0">
                <a:solidFill>
                  <a:srgbClr val="000000"/>
                </a:solidFill>
                <a:latin typeface="Times New Roman" pitchFamily="18" charset="0"/>
                <a:ea typeface="Times New Roman"/>
                <a:cs typeface="Times New Roman" pitchFamily="18" charset="0"/>
              </a:rPr>
              <a:t>–телефонии базируется на рекомендации </a:t>
            </a:r>
            <a:r>
              <a:rPr lang="en-US" sz="2200" dirty="0" smtClean="0">
                <a:solidFill>
                  <a:srgbClr val="000000"/>
                </a:solidFill>
                <a:latin typeface="Times New Roman" pitchFamily="18" charset="0"/>
                <a:ea typeface="Times New Roman"/>
                <a:cs typeface="Times New Roman" pitchFamily="18" charset="0"/>
              </a:rPr>
              <a:t>ITU</a:t>
            </a:r>
            <a:r>
              <a:rPr lang="ru-RU" sz="2200" dirty="0" smtClean="0">
                <a:solidFill>
                  <a:srgbClr val="000000"/>
                </a:solidFill>
                <a:latin typeface="Times New Roman" pitchFamily="18" charset="0"/>
                <a:ea typeface="Times New Roman"/>
                <a:cs typeface="Times New Roman" pitchFamily="18" charset="0"/>
              </a:rPr>
              <a:t>–</a:t>
            </a:r>
            <a:r>
              <a:rPr lang="en-US" sz="2200" dirty="0" smtClean="0">
                <a:solidFill>
                  <a:srgbClr val="000000"/>
                </a:solidFill>
                <a:latin typeface="Times New Roman" pitchFamily="18" charset="0"/>
                <a:ea typeface="Times New Roman"/>
                <a:cs typeface="Times New Roman" pitchFamily="18" charset="0"/>
              </a:rPr>
              <a:t>T Q</a:t>
            </a:r>
            <a:r>
              <a:rPr lang="ru-RU" sz="2200" dirty="0" smtClean="0">
                <a:solidFill>
                  <a:srgbClr val="000000"/>
                </a:solidFill>
                <a:latin typeface="Times New Roman" pitchFamily="18" charset="0"/>
                <a:ea typeface="Times New Roman"/>
                <a:cs typeface="Times New Roman" pitchFamily="18" charset="0"/>
              </a:rPr>
              <a:t>.931 и прак­тически идентична той же процедуре в сетях </a:t>
            </a:r>
            <a:r>
              <a:rPr lang="en-US" sz="2200" dirty="0" smtClean="0">
                <a:solidFill>
                  <a:srgbClr val="000000"/>
                </a:solidFill>
                <a:latin typeface="Times New Roman" pitchFamily="18" charset="0"/>
                <a:ea typeface="Times New Roman"/>
                <a:cs typeface="Times New Roman" pitchFamily="18" charset="0"/>
              </a:rPr>
              <a:t>ISDN</a:t>
            </a:r>
            <a:r>
              <a:rPr lang="ru-RU" sz="2200" dirty="0" smtClean="0">
                <a:solidFill>
                  <a:srgbClr val="000000"/>
                </a:solidFill>
                <a:latin typeface="Times New Roman" pitchFamily="18" charset="0"/>
                <a:ea typeface="Times New Roman"/>
                <a:cs typeface="Times New Roman" pitchFamily="18" charset="0"/>
              </a:rPr>
              <a:t>.При этом рекомендация Н.323 предусматривает применение разнообразных алгоритмов сжатия речевой информации, что позволяет использовать полосу пропускания ресурсов передачи гораздо более эффективно, чем в сетях с коммутацией каналов.</a:t>
            </a:r>
            <a:r>
              <a:rPr lang="ru-RU" sz="2200" dirty="0" smtClean="0">
                <a:latin typeface="Times New Roman" pitchFamily="18" charset="0"/>
                <a:ea typeface="Times New Roman"/>
                <a:cs typeface="Times New Roman" pitchFamily="18" charset="0"/>
              </a:rPr>
              <a:t> </a:t>
            </a:r>
            <a:r>
              <a:rPr lang="ru-RU" sz="2200" dirty="0" smtClean="0">
                <a:solidFill>
                  <a:srgbClr val="000000"/>
                </a:solidFill>
                <a:latin typeface="Times New Roman" pitchFamily="18" charset="0"/>
                <a:ea typeface="Times New Roman"/>
                <a:cs typeface="Times New Roman" pitchFamily="18" charset="0"/>
              </a:rPr>
              <a:t>Этот вариант построения сетей </a:t>
            </a:r>
            <a:r>
              <a:rPr lang="en-US" sz="2200" dirty="0" smtClean="0">
                <a:solidFill>
                  <a:srgbClr val="000000"/>
                </a:solidFill>
                <a:latin typeface="Times New Roman" pitchFamily="18" charset="0"/>
                <a:ea typeface="Times New Roman"/>
                <a:cs typeface="Times New Roman" pitchFamily="18" charset="0"/>
              </a:rPr>
              <a:t>IP</a:t>
            </a:r>
            <a:r>
              <a:rPr lang="ru-RU" sz="2200" dirty="0" smtClean="0">
                <a:solidFill>
                  <a:srgbClr val="000000"/>
                </a:solidFill>
                <a:latin typeface="Times New Roman" pitchFamily="18" charset="0"/>
                <a:ea typeface="Times New Roman"/>
                <a:cs typeface="Times New Roman" pitchFamily="18" charset="0"/>
              </a:rPr>
              <a:t>–телефонии ориентирован на операторов местной телефонной связи (или на компании, владеющие транспортными сетями), которые хотят использовать сети с маршрутизацией пакетов </a:t>
            </a:r>
            <a:r>
              <a:rPr lang="en-US" sz="2200" dirty="0" smtClean="0">
                <a:solidFill>
                  <a:srgbClr val="000000"/>
                </a:solidFill>
                <a:latin typeface="Times New Roman" pitchFamily="18" charset="0"/>
                <a:ea typeface="Times New Roman"/>
                <a:cs typeface="Times New Roman" pitchFamily="18" charset="0"/>
              </a:rPr>
              <a:t>IP</a:t>
            </a:r>
            <a:r>
              <a:rPr lang="ru-RU" sz="2200" dirty="0" smtClean="0">
                <a:solidFill>
                  <a:srgbClr val="000000"/>
                </a:solidFill>
                <a:latin typeface="Times New Roman" pitchFamily="18" charset="0"/>
                <a:ea typeface="Times New Roman"/>
                <a:cs typeface="Times New Roman" pitchFamily="18" charset="0"/>
              </a:rPr>
              <a:t> для предоставления услуг междугородной и международной связи (рис</a:t>
            </a:r>
            <a:r>
              <a:rPr lang="kk-KZ" sz="2200" dirty="0" smtClean="0">
                <a:solidFill>
                  <a:srgbClr val="000000"/>
                </a:solidFill>
                <a:latin typeface="Times New Roman" pitchFamily="18" charset="0"/>
                <a:ea typeface="Times New Roman"/>
                <a:cs typeface="Times New Roman" pitchFamily="18" charset="0"/>
              </a:rPr>
              <a:t>унок </a:t>
            </a:r>
            <a:r>
              <a:rPr lang="ru-RU" sz="2200" dirty="0" smtClean="0">
                <a:solidFill>
                  <a:srgbClr val="000000"/>
                </a:solidFill>
                <a:latin typeface="Times New Roman" pitchFamily="18" charset="0"/>
                <a:ea typeface="Times New Roman"/>
                <a:cs typeface="Times New Roman" pitchFamily="18" charset="0"/>
              </a:rPr>
              <a:t>11.9).</a:t>
            </a:r>
            <a:endParaRPr lang="ru-RU" sz="2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58" y="240812"/>
            <a:ext cx="8215370" cy="592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396149" y="6361217"/>
            <a:ext cx="3820148" cy="369332"/>
          </a:xfrm>
          <a:prstGeom prst="rect">
            <a:avLst/>
          </a:prstGeom>
        </p:spPr>
        <p:txBody>
          <a:bodyPr wrap="none">
            <a:spAutoFit/>
          </a:bodyPr>
          <a:lstStyle/>
          <a:p>
            <a:pPr algn="just">
              <a:spcAft>
                <a:spcPts val="0"/>
              </a:spcAft>
            </a:pPr>
            <a:r>
              <a:rPr lang="ru-RU" dirty="0">
                <a:latin typeface="Arial"/>
                <a:ea typeface="Times New Roman"/>
              </a:rPr>
              <a:t>Рис. </a:t>
            </a:r>
            <a:r>
              <a:rPr lang="ru-RU" dirty="0" smtClean="0">
                <a:latin typeface="Arial"/>
                <a:ea typeface="Times New Roman"/>
              </a:rPr>
              <a:t>11.9. Архитектура </a:t>
            </a:r>
            <a:r>
              <a:rPr lang="ru-RU" dirty="0">
                <a:latin typeface="Arial"/>
                <a:ea typeface="Times New Roman"/>
              </a:rPr>
              <a:t>сети Н.323</a:t>
            </a:r>
            <a:endParaRPr lang="ru-RU" sz="1100" dirty="0">
              <a:effectLst/>
              <a:latin typeface="Arial"/>
              <a:ea typeface="Times New Roman"/>
            </a:endParaRPr>
          </a:p>
        </p:txBody>
      </p:sp>
    </p:spTree>
    <p:extLst>
      <p:ext uri="{BB962C8B-B14F-4D97-AF65-F5344CB8AC3E}">
        <p14:creationId xmlns:p14="http://schemas.microsoft.com/office/powerpoint/2010/main" val="4165204011"/>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2844" y="0"/>
            <a:ext cx="8715436" cy="7325082"/>
          </a:xfrm>
          <a:prstGeom prst="rect">
            <a:avLst/>
          </a:prstGeom>
        </p:spPr>
        <p:txBody>
          <a:bodyPr wrap="square">
            <a:spAutoFit/>
          </a:bodyPr>
          <a:lstStyle/>
          <a:p>
            <a:pPr indent="457200" algn="just">
              <a:lnSpc>
                <a:spcPct val="200000"/>
              </a:lnSpc>
              <a:spcAft>
                <a:spcPts val="0"/>
              </a:spcAft>
            </a:pPr>
            <a:r>
              <a:rPr lang="ru-RU" sz="2000" dirty="0">
                <a:latin typeface="Times New Roman" panose="02020603050405020304" pitchFamily="18" charset="0"/>
                <a:ea typeface="Times New Roman"/>
                <a:cs typeface="Times New Roman" panose="02020603050405020304" pitchFamily="18" charset="0"/>
              </a:rPr>
              <a:t>На рис </a:t>
            </a:r>
            <a:r>
              <a:rPr lang="ru-RU" sz="2000" dirty="0" smtClean="0">
                <a:latin typeface="Times New Roman" panose="02020603050405020304" pitchFamily="18" charset="0"/>
                <a:ea typeface="Times New Roman"/>
                <a:cs typeface="Times New Roman" panose="02020603050405020304" pitchFamily="18" charset="0"/>
              </a:rPr>
              <a:t>11.9. </a:t>
            </a:r>
            <a:r>
              <a:rPr lang="ru-RU" sz="2000" dirty="0">
                <a:latin typeface="Times New Roman" panose="02020603050405020304" pitchFamily="18" charset="0"/>
                <a:ea typeface="Times New Roman"/>
                <a:cs typeface="Times New Roman" panose="02020603050405020304" pitchFamily="18" charset="0"/>
              </a:rPr>
              <a:t>представлена архитектура сети на базе рекомендации Н.323. Основными устройствами сети являются: терминал (</a:t>
            </a:r>
            <a:r>
              <a:rPr lang="ru-RU" sz="2000" dirty="0" err="1">
                <a:latin typeface="Times New Roman" panose="02020603050405020304" pitchFamily="18" charset="0"/>
                <a:ea typeface="Times New Roman"/>
                <a:cs typeface="Times New Roman" panose="02020603050405020304" pitchFamily="18" charset="0"/>
              </a:rPr>
              <a:t>Terminal</a:t>
            </a:r>
            <a:r>
              <a:rPr lang="ru-RU" sz="2000" dirty="0">
                <a:latin typeface="Times New Roman" panose="02020603050405020304" pitchFamily="18" charset="0"/>
                <a:ea typeface="Times New Roman"/>
                <a:cs typeface="Times New Roman" panose="02020603050405020304" pitchFamily="18" charset="0"/>
              </a:rPr>
              <a:t>), шлюз (</a:t>
            </a:r>
            <a:r>
              <a:rPr lang="ru-RU" sz="2000" dirty="0" err="1">
                <a:latin typeface="Times New Roman" panose="02020603050405020304" pitchFamily="18" charset="0"/>
                <a:ea typeface="Times New Roman"/>
                <a:cs typeface="Times New Roman" panose="02020603050405020304" pitchFamily="18" charset="0"/>
              </a:rPr>
              <a:t>Gateway</a:t>
            </a:r>
            <a:r>
              <a:rPr lang="ru-RU" sz="2000" dirty="0">
                <a:latin typeface="Times New Roman" panose="02020603050405020304" pitchFamily="18" charset="0"/>
                <a:ea typeface="Times New Roman"/>
                <a:cs typeface="Times New Roman" panose="02020603050405020304" pitchFamily="18" charset="0"/>
              </a:rPr>
              <a:t>), привратник (</a:t>
            </a:r>
            <a:r>
              <a:rPr lang="ru-RU" sz="2000" dirty="0" err="1">
                <a:latin typeface="Times New Roman" panose="02020603050405020304" pitchFamily="18" charset="0"/>
                <a:ea typeface="Times New Roman"/>
                <a:cs typeface="Times New Roman" panose="02020603050405020304" pitchFamily="18" charset="0"/>
              </a:rPr>
              <a:t>Gatekeeper</a:t>
            </a:r>
            <a:r>
              <a:rPr lang="ru-RU" sz="2000" dirty="0">
                <a:latin typeface="Times New Roman" panose="02020603050405020304" pitchFamily="18" charset="0"/>
                <a:ea typeface="Times New Roman"/>
                <a:cs typeface="Times New Roman" panose="02020603050405020304" pitchFamily="18" charset="0"/>
              </a:rPr>
              <a:t>) и устройство управления конференциями (</a:t>
            </a:r>
            <a:r>
              <a:rPr lang="ru-RU" sz="2000" dirty="0" err="1">
                <a:latin typeface="Times New Roman" panose="02020603050405020304" pitchFamily="18" charset="0"/>
                <a:ea typeface="Times New Roman"/>
                <a:cs typeface="Times New Roman" panose="02020603050405020304" pitchFamily="18" charset="0"/>
              </a:rPr>
              <a:t>Multipoint</a:t>
            </a:r>
            <a:r>
              <a:rPr lang="ru-RU" sz="2000" dirty="0">
                <a:latin typeface="Times New Roman" panose="02020603050405020304" pitchFamily="18" charset="0"/>
                <a:ea typeface="Times New Roman"/>
                <a:cs typeface="Times New Roman" panose="02020603050405020304" pitchFamily="18" charset="0"/>
              </a:rPr>
              <a:t> </a:t>
            </a:r>
            <a:r>
              <a:rPr lang="ru-RU" sz="2000" dirty="0" err="1">
                <a:latin typeface="Times New Roman" panose="02020603050405020304" pitchFamily="18" charset="0"/>
                <a:ea typeface="Times New Roman"/>
                <a:cs typeface="Times New Roman" panose="02020603050405020304" pitchFamily="18" charset="0"/>
              </a:rPr>
              <a:t>Control</a:t>
            </a:r>
            <a:r>
              <a:rPr lang="ru-RU" sz="2000" dirty="0">
                <a:latin typeface="Times New Roman" panose="02020603050405020304" pitchFamily="18" charset="0"/>
                <a:ea typeface="Times New Roman"/>
                <a:cs typeface="Times New Roman" panose="02020603050405020304" pitchFamily="18" charset="0"/>
              </a:rPr>
              <a:t> </a:t>
            </a:r>
            <a:r>
              <a:rPr lang="ru-RU" sz="2000" dirty="0" err="1">
                <a:latin typeface="Times New Roman" panose="02020603050405020304" pitchFamily="18" charset="0"/>
                <a:ea typeface="Times New Roman"/>
                <a:cs typeface="Times New Roman" panose="02020603050405020304" pitchFamily="18" charset="0"/>
              </a:rPr>
              <a:t>Unit</a:t>
            </a:r>
            <a:r>
              <a:rPr lang="ru-RU" sz="2000" dirty="0">
                <a:latin typeface="Times New Roman" panose="02020603050405020304" pitchFamily="18" charset="0"/>
                <a:ea typeface="Times New Roman"/>
                <a:cs typeface="Times New Roman" panose="02020603050405020304" pitchFamily="18" charset="0"/>
              </a:rPr>
              <a:t>- MCU</a:t>
            </a:r>
            <a:r>
              <a:rPr lang="ru-RU" sz="2000" dirty="0" smtClean="0">
                <a:latin typeface="Times New Roman" panose="02020603050405020304" pitchFamily="18" charset="0"/>
                <a:ea typeface="Times New Roman"/>
                <a:cs typeface="Times New Roman" panose="02020603050405020304" pitchFamily="18" charset="0"/>
              </a:rPr>
              <a:t>).Терминал </a:t>
            </a:r>
            <a:r>
              <a:rPr lang="ru-RU" sz="2000" dirty="0">
                <a:latin typeface="Times New Roman" panose="02020603050405020304" pitchFamily="18" charset="0"/>
                <a:ea typeface="Times New Roman"/>
                <a:cs typeface="Times New Roman" panose="02020603050405020304" pitchFamily="18" charset="0"/>
              </a:rPr>
              <a:t>Н.323 - оконечное устройство пользователя сети IP-телефонии, которое обеспечивает двухстороннюю речевую (мультимедийную) связь с другим терминалом Н.323, шлюзом или устройством управления </a:t>
            </a:r>
            <a:r>
              <a:rPr lang="ru-RU" sz="2000" dirty="0" smtClean="0">
                <a:latin typeface="Times New Roman" panose="02020603050405020304" pitchFamily="18" charset="0"/>
                <a:ea typeface="Times New Roman"/>
                <a:cs typeface="Times New Roman" panose="02020603050405020304" pitchFamily="18" charset="0"/>
              </a:rPr>
              <a:t>конференциями. Шлюз </a:t>
            </a:r>
            <a:r>
              <a:rPr lang="ru-RU" sz="2000" dirty="0">
                <a:latin typeface="Times New Roman" panose="02020603050405020304" pitchFamily="18" charset="0"/>
                <a:ea typeface="Times New Roman"/>
                <a:cs typeface="Times New Roman" panose="02020603050405020304" pitchFamily="18" charset="0"/>
              </a:rPr>
              <a:t>IP-телефонии реализует передачу речевого трафика по сетям с маршрутизацией пакетов IP по протоколу Н.323. Основное назначение шлюза - преобразование речевой информации, поступающей со стороны ТФОП, в вид, пригодный для передачи по сетям с маршрутизацией пакетов IP. </a:t>
            </a:r>
          </a:p>
          <a:p>
            <a:pPr indent="457200" algn="just">
              <a:lnSpc>
                <a:spcPct val="150000"/>
              </a:lnSpc>
              <a:spcAft>
                <a:spcPts val="0"/>
              </a:spcAft>
            </a:pPr>
            <a:endParaRPr lang="ru-RU" sz="200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917964610"/>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2"/>
            <a:ext cx="8643998" cy="6247864"/>
          </a:xfrm>
          <a:prstGeom prst="rect">
            <a:avLst/>
          </a:prstGeom>
        </p:spPr>
        <p:txBody>
          <a:bodyPr wrap="square">
            <a:spAutoFit/>
          </a:bodyPr>
          <a:lstStyle/>
          <a:p>
            <a:pPr algn="just">
              <a:lnSpc>
                <a:spcPct val="200000"/>
              </a:lnSpc>
            </a:pPr>
            <a:r>
              <a:rPr lang="ru-RU" sz="2000" dirty="0" smtClean="0">
                <a:latin typeface="Times New Roman" panose="02020603050405020304" pitchFamily="18" charset="0"/>
                <a:ea typeface="Times New Roman"/>
                <a:cs typeface="Times New Roman" panose="02020603050405020304" pitchFamily="18" charset="0"/>
              </a:rPr>
              <a:t>Кроме того, шлюз преобразует сигнальные сообщения систем сигнализации DSS1 и ОКС7 в сигнальные сообщения Н.323 и производит обратное преобразование в соответствии с рекомендацией ITU H.246. В привратнике сосредоточен весь интеллект сети IP-телефонии. Сеть, построенная в соответствии с рекомендацией Н.323, имеет зонную архитектуру (рис. 11.10). Привратник выполняет функции управления одной зоной сети IP-телефонии, в которую входят: терминалы, шлюзы, устройства управления конференциями, зарегистрированные у данного привратника. Отдельные фрагменты зоны сети Н.323 могут быть территориально разнесены и соединяться друг с другом через </a:t>
            </a:r>
            <a:r>
              <a:rPr lang="ru-RU" sz="2000" dirty="0" err="1" smtClean="0">
                <a:latin typeface="Times New Roman" panose="02020603050405020304" pitchFamily="18" charset="0"/>
                <a:ea typeface="Times New Roman"/>
                <a:cs typeface="Times New Roman" panose="02020603050405020304" pitchFamily="18" charset="0"/>
              </a:rPr>
              <a:t>маршрутизаторы</a:t>
            </a:r>
            <a:r>
              <a:rPr lang="ru-RU" sz="2000" dirty="0" smtClean="0">
                <a:latin typeface="Times New Roman" panose="02020603050405020304" pitchFamily="18" charset="0"/>
                <a:ea typeface="Times New Roman"/>
                <a:cs typeface="Times New Roman" panose="02020603050405020304" pitchFamily="18" charset="0"/>
              </a:rPr>
              <a:t>.</a:t>
            </a:r>
            <a:endParaRPr lang="ru-RU" sz="2000" dirty="0"/>
          </a:p>
        </p:txBody>
      </p:sp>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a:stretch>
            <a:fillRect/>
          </a:stretch>
        </p:blipFill>
        <p:spPr bwMode="auto">
          <a:xfrm>
            <a:off x="714348" y="142852"/>
            <a:ext cx="7429552" cy="25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712095" y="2714620"/>
            <a:ext cx="2855910" cy="369332"/>
          </a:xfrm>
          <a:prstGeom prst="rect">
            <a:avLst/>
          </a:prstGeom>
        </p:spPr>
        <p:txBody>
          <a:bodyPr wrap="none">
            <a:spAutoFit/>
          </a:bodyPr>
          <a:lstStyle/>
          <a:p>
            <a:pPr algn="just">
              <a:spcAft>
                <a:spcPts val="0"/>
              </a:spcAft>
            </a:pPr>
            <a:r>
              <a:rPr lang="ru-RU" dirty="0">
                <a:latin typeface="Times New Roman" pitchFamily="18" charset="0"/>
                <a:ea typeface="Times New Roman"/>
                <a:cs typeface="Times New Roman" pitchFamily="18" charset="0"/>
              </a:rPr>
              <a:t>Рис. </a:t>
            </a:r>
            <a:r>
              <a:rPr lang="ru-RU" dirty="0" smtClean="0">
                <a:latin typeface="Times New Roman" pitchFamily="18" charset="0"/>
                <a:ea typeface="Times New Roman"/>
                <a:cs typeface="Times New Roman" pitchFamily="18" charset="0"/>
              </a:rPr>
              <a:t>11.10. </a:t>
            </a:r>
            <a:r>
              <a:rPr lang="ru-RU" dirty="0">
                <a:latin typeface="Times New Roman" pitchFamily="18" charset="0"/>
                <a:ea typeface="Times New Roman"/>
                <a:cs typeface="Times New Roman" pitchFamily="18" charset="0"/>
              </a:rPr>
              <a:t>Зона сети Н.323</a:t>
            </a:r>
            <a:endParaRPr lang="ru-RU" sz="1100" dirty="0">
              <a:effectLst/>
              <a:latin typeface="Times New Roman" pitchFamily="18" charset="0"/>
              <a:ea typeface="Times New Roman"/>
              <a:cs typeface="Times New Roman" pitchFamily="18" charset="0"/>
            </a:endParaRPr>
          </a:p>
        </p:txBody>
      </p:sp>
      <p:sp>
        <p:nvSpPr>
          <p:cNvPr id="3" name="Прямоугольник 2"/>
          <p:cNvSpPr/>
          <p:nvPr/>
        </p:nvSpPr>
        <p:spPr>
          <a:xfrm>
            <a:off x="214282" y="3026182"/>
            <a:ext cx="8715436" cy="3831818"/>
          </a:xfrm>
          <a:prstGeom prst="rect">
            <a:avLst/>
          </a:prstGeom>
        </p:spPr>
        <p:txBody>
          <a:bodyPr wrap="square">
            <a:spAutoFit/>
          </a:bodyPr>
          <a:lstStyle/>
          <a:p>
            <a:pPr indent="265113" algn="just">
              <a:lnSpc>
                <a:spcPct val="150000"/>
              </a:lnSpc>
              <a:spcAft>
                <a:spcPts val="0"/>
              </a:spcAft>
            </a:pPr>
            <a:r>
              <a:rPr lang="ru-RU" dirty="0">
                <a:latin typeface="Times New Roman" panose="02020603050405020304" pitchFamily="18" charset="0"/>
                <a:ea typeface="Times New Roman"/>
                <a:cs typeface="Times New Roman" panose="02020603050405020304" pitchFamily="18" charset="0"/>
              </a:rPr>
              <a:t>Наиболее важными </a:t>
            </a:r>
            <a:r>
              <a:rPr lang="ru-RU" sz="1600" dirty="0">
                <a:latin typeface="Times New Roman" panose="02020603050405020304" pitchFamily="18" charset="0"/>
                <a:ea typeface="Times New Roman"/>
                <a:cs typeface="Times New Roman" panose="02020603050405020304" pitchFamily="18" charset="0"/>
              </a:rPr>
              <a:t>функциями привратника являются</a:t>
            </a:r>
            <a:r>
              <a:rPr lang="ru-RU" dirty="0">
                <a:latin typeface="Times New Roman" panose="02020603050405020304" pitchFamily="18" charset="0"/>
                <a:ea typeface="Times New Roman"/>
                <a:cs typeface="Times New Roman" panose="02020603050405020304" pitchFamily="18" charset="0"/>
              </a:rPr>
              <a:t>:</a:t>
            </a:r>
          </a:p>
          <a:p>
            <a:pPr indent="265113" algn="just">
              <a:lnSpc>
                <a:spcPct val="150000"/>
              </a:lnSpc>
              <a:spcAft>
                <a:spcPts val="0"/>
              </a:spcAft>
            </a:pPr>
            <a:r>
              <a:rPr lang="ru-RU" dirty="0">
                <a:latin typeface="Times New Roman" panose="02020603050405020304" pitchFamily="18" charset="0"/>
                <a:ea typeface="Times New Roman"/>
                <a:cs typeface="Times New Roman" panose="02020603050405020304" pitchFamily="18" charset="0"/>
              </a:rPr>
              <a:t>• регистрация оконечных и других устройств;</a:t>
            </a:r>
          </a:p>
          <a:p>
            <a:pPr indent="265113" algn="just">
              <a:lnSpc>
                <a:spcPct val="150000"/>
              </a:lnSpc>
              <a:spcAft>
                <a:spcPts val="0"/>
              </a:spcAft>
            </a:pPr>
            <a:r>
              <a:rPr lang="ru-RU" dirty="0">
                <a:latin typeface="Times New Roman" panose="02020603050405020304" pitchFamily="18" charset="0"/>
                <a:ea typeface="Times New Roman"/>
                <a:cs typeface="Times New Roman" panose="02020603050405020304" pitchFamily="18" charset="0"/>
              </a:rPr>
              <a:t>• контроль доступа пользователей системы к услугам IP-телефонии при помощи сигнализации RAS;</a:t>
            </a:r>
          </a:p>
          <a:p>
            <a:pPr indent="265113" algn="just">
              <a:lnSpc>
                <a:spcPct val="150000"/>
              </a:lnSpc>
              <a:spcAft>
                <a:spcPts val="0"/>
              </a:spcAft>
            </a:pPr>
            <a:r>
              <a:rPr lang="ru-RU" dirty="0">
                <a:latin typeface="Times New Roman" panose="02020603050405020304" pitchFamily="18" charset="0"/>
                <a:ea typeface="Times New Roman"/>
                <a:cs typeface="Times New Roman" panose="02020603050405020304" pitchFamily="18" charset="0"/>
              </a:rPr>
              <a:t>• преобразование </a:t>
            </a:r>
            <a:r>
              <a:rPr lang="ru-RU" dirty="0" smtClean="0">
                <a:latin typeface="Times New Roman" panose="02020603050405020304" pitchFamily="18" charset="0"/>
                <a:ea typeface="Times New Roman"/>
                <a:cs typeface="Times New Roman" panose="02020603050405020304" pitchFamily="18" charset="0"/>
              </a:rPr>
              <a:t>вызываемого </a:t>
            </a:r>
            <a:r>
              <a:rPr lang="ru-RU" dirty="0">
                <a:latin typeface="Times New Roman" panose="02020603050405020304" pitchFamily="18" charset="0"/>
                <a:ea typeface="Times New Roman"/>
                <a:cs typeface="Times New Roman" panose="02020603050405020304" pitchFamily="18" charset="0"/>
              </a:rPr>
              <a:t>пользователя (объявленного имени абонента, телефонного номера, адреса электронной почты и др.) в транспортный адрес сетей с маршрутизацией пакетов IP (IP адрес + номер порта TCP);</a:t>
            </a:r>
          </a:p>
          <a:p>
            <a:pPr indent="265113" algn="just">
              <a:lnSpc>
                <a:spcPct val="150000"/>
              </a:lnSpc>
              <a:spcAft>
                <a:spcPts val="0"/>
              </a:spcAft>
            </a:pPr>
            <a:r>
              <a:rPr lang="ru-RU" dirty="0">
                <a:latin typeface="Times New Roman" panose="02020603050405020304" pitchFamily="18" charset="0"/>
                <a:ea typeface="Times New Roman"/>
                <a:cs typeface="Times New Roman" panose="02020603050405020304" pitchFamily="18" charset="0"/>
              </a:rPr>
              <a:t>• контроль, управление и резервирование пропускной способности сети</a:t>
            </a:r>
            <a:r>
              <a:rPr lang="ru-RU" dirty="0" smtClean="0">
                <a:latin typeface="Times New Roman" panose="02020603050405020304" pitchFamily="18" charset="0"/>
                <a:ea typeface="Times New Roman"/>
                <a:cs typeface="Times New Roman" panose="02020603050405020304" pitchFamily="18" charset="0"/>
              </a:rPr>
              <a:t>;</a:t>
            </a:r>
            <a:endParaRPr lang="ru-RU" dirty="0">
              <a:latin typeface="Times New Roman" panose="02020603050405020304" pitchFamily="18" charset="0"/>
              <a:ea typeface="Times New Roman"/>
              <a:cs typeface="Times New Roman" panose="02020603050405020304" pitchFamily="18" charset="0"/>
            </a:endParaRPr>
          </a:p>
          <a:p>
            <a:pPr indent="265113" algn="just">
              <a:lnSpc>
                <a:spcPct val="150000"/>
              </a:lnSpc>
              <a:spcAft>
                <a:spcPts val="0"/>
              </a:spcAft>
            </a:pPr>
            <a:r>
              <a:rPr lang="ru-RU" dirty="0">
                <a:latin typeface="Times New Roman" panose="02020603050405020304" pitchFamily="18" charset="0"/>
                <a:ea typeface="Times New Roman"/>
                <a:cs typeface="Times New Roman" panose="02020603050405020304" pitchFamily="18" charset="0"/>
              </a:rPr>
              <a:t>• ретрансляция сигнальных сообщений Н.323 между </a:t>
            </a:r>
            <a:r>
              <a:rPr lang="ru-RU" dirty="0" smtClean="0">
                <a:latin typeface="Times New Roman" panose="02020603050405020304" pitchFamily="18" charset="0"/>
                <a:ea typeface="Times New Roman"/>
                <a:cs typeface="Times New Roman" panose="02020603050405020304" pitchFamily="18" charset="0"/>
              </a:rPr>
              <a:t>терминалами.</a:t>
            </a:r>
          </a:p>
        </p:txBody>
      </p:sp>
    </p:spTree>
    <p:extLst>
      <p:ext uri="{BB962C8B-B14F-4D97-AF65-F5344CB8AC3E}">
        <p14:creationId xmlns:p14="http://schemas.microsoft.com/office/powerpoint/2010/main" val="82802404"/>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260648"/>
            <a:ext cx="8572560" cy="6038641"/>
          </a:xfrm>
          <a:prstGeom prst="rect">
            <a:avLst/>
          </a:prstGeom>
        </p:spPr>
        <p:txBody>
          <a:bodyPr wrap="square">
            <a:spAutoFit/>
          </a:bodyPr>
          <a:lstStyle/>
          <a:p>
            <a:pPr indent="457200" algn="just">
              <a:lnSpc>
                <a:spcPct val="150000"/>
              </a:lnSpc>
              <a:spcAft>
                <a:spcPts val="0"/>
              </a:spcAft>
            </a:pPr>
            <a:r>
              <a:rPr lang="ru-RU" sz="2000" dirty="0">
                <a:latin typeface="Times New Roman" panose="02020603050405020304" pitchFamily="18" charset="0"/>
                <a:ea typeface="Times New Roman"/>
                <a:cs typeface="Times New Roman" panose="02020603050405020304" pitchFamily="18" charset="0"/>
              </a:rPr>
              <a:t>В одной сети IP-телефонии, отвечающей требованиям рекомендации ITU Н.323, может находиться несколько привратников, взаимодействующих друг с другом по протоколу RAS.</a:t>
            </a:r>
          </a:p>
          <a:p>
            <a:pPr indent="457200" algn="just">
              <a:lnSpc>
                <a:spcPct val="150000"/>
              </a:lnSpc>
              <a:spcAft>
                <a:spcPts val="0"/>
              </a:spcAft>
            </a:pPr>
            <a:r>
              <a:rPr lang="ru-RU" sz="2000" dirty="0">
                <a:latin typeface="Times New Roman" panose="02020603050405020304" pitchFamily="18" charset="0"/>
                <a:ea typeface="Times New Roman"/>
                <a:cs typeface="Times New Roman" panose="02020603050405020304" pitchFamily="18" charset="0"/>
              </a:rPr>
              <a:t>Кроме основных функций, определенных рекомендацией Н.323, привратник может отвечать за аутентификацию пользователей и начисление платы (</a:t>
            </a:r>
            <a:r>
              <a:rPr lang="ru-RU" sz="2000" dirty="0" err="1">
                <a:latin typeface="Times New Roman" panose="02020603050405020304" pitchFamily="18" charset="0"/>
                <a:ea typeface="Times New Roman"/>
                <a:cs typeface="Times New Roman" panose="02020603050405020304" pitchFamily="18" charset="0"/>
              </a:rPr>
              <a:t>биллинг</a:t>
            </a:r>
            <a:r>
              <a:rPr lang="ru-RU" sz="2000" dirty="0">
                <a:latin typeface="Times New Roman" panose="02020603050405020304" pitchFamily="18" charset="0"/>
                <a:ea typeface="Times New Roman"/>
                <a:cs typeface="Times New Roman" panose="02020603050405020304" pitchFamily="18" charset="0"/>
              </a:rPr>
              <a:t>) за телефонные соединения.</a:t>
            </a:r>
          </a:p>
          <a:p>
            <a:pPr indent="457200" algn="just">
              <a:lnSpc>
                <a:spcPct val="150000"/>
              </a:lnSpc>
              <a:spcAft>
                <a:spcPts val="0"/>
              </a:spcAft>
            </a:pPr>
            <a:r>
              <a:rPr lang="ru-RU" sz="2000" dirty="0">
                <a:latin typeface="Times New Roman" panose="02020603050405020304" pitchFamily="18" charset="0"/>
                <a:ea typeface="Times New Roman"/>
                <a:cs typeface="Times New Roman" panose="02020603050405020304" pitchFamily="18" charset="0"/>
              </a:rPr>
              <a:t>Устройство управления конференциями обеспечивает возможность организации связи между тремя или более участниками. Рекомендация Н.323 предусматривает три вида конференции (рис. </a:t>
            </a:r>
            <a:r>
              <a:rPr lang="ru-RU" sz="2000" dirty="0" smtClean="0">
                <a:latin typeface="Times New Roman" panose="02020603050405020304" pitchFamily="18" charset="0"/>
                <a:ea typeface="Times New Roman"/>
                <a:cs typeface="Times New Roman" panose="02020603050405020304" pitchFamily="18" charset="0"/>
              </a:rPr>
              <a:t>11.11): централизованная </a:t>
            </a:r>
            <a:r>
              <a:rPr lang="ru-RU" sz="2000" dirty="0">
                <a:latin typeface="Times New Roman" panose="02020603050405020304" pitchFamily="18" charset="0"/>
                <a:ea typeface="Times New Roman"/>
                <a:cs typeface="Times New Roman" panose="02020603050405020304" pitchFamily="18" charset="0"/>
              </a:rPr>
              <a:t>(т.е. управляемая MCU, с которым каждый участник конференции соединяется в режиме точка-точка), децентрализованная (когда каждый участник конференции соединяется с остальными ее участниками в режиме точка-группа точек) и смешанная.</a:t>
            </a:r>
            <a:endParaRPr lang="ru-RU" sz="200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8526240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41205"/>
            <a:ext cx="8496944" cy="6417141"/>
          </a:xfrm>
          <a:prstGeom prst="rect">
            <a:avLst/>
          </a:prstGeom>
        </p:spPr>
        <p:txBody>
          <a:bodyPr wrap="square">
            <a:spAutoFit/>
          </a:bodyPr>
          <a:lstStyle/>
          <a:p>
            <a:pPr marL="12700" marR="12700" indent="457200" algn="just">
              <a:lnSpc>
                <a:spcPct val="150000"/>
              </a:lnSpc>
              <a:spcBef>
                <a:spcPts val="1800"/>
              </a:spcBef>
              <a:spcAft>
                <a:spcPts val="0"/>
              </a:spcAft>
            </a:pPr>
            <a:r>
              <a:rPr lang="ru-RU" sz="2400" dirty="0">
                <a:latin typeface="Times New Roman" pitchFamily="18" charset="0"/>
                <a:ea typeface="Times New Roman"/>
                <a:cs typeface="Times New Roman" pitchFamily="18" charset="0"/>
              </a:rPr>
              <a:t>Любая система связи проектируется таким образом, чтобы, используя существующие ресурсы - временные, частотные, энергетические, динамический диапазон, обеспечить передачу наибольшего объема информации с заданным качеством связи и минимально возможными энергетическими потерями.</a:t>
            </a:r>
          </a:p>
          <a:p>
            <a:pPr marL="12700" marR="12700" indent="457200" algn="just">
              <a:lnSpc>
                <a:spcPct val="150000"/>
              </a:lnSpc>
              <a:spcBef>
                <a:spcPts val="1800"/>
              </a:spcBef>
              <a:spcAft>
                <a:spcPts val="0"/>
              </a:spcAft>
            </a:pPr>
            <a:r>
              <a:rPr lang="ru-RU" sz="2400" dirty="0">
                <a:latin typeface="Times New Roman" pitchFamily="18" charset="0"/>
                <a:ea typeface="Times New Roman"/>
                <a:cs typeface="Times New Roman" pitchFamily="18" charset="0"/>
              </a:rPr>
              <a:t>В современном мире, аналоговой передачи уже, как таковой, нет. Это произошло из-за того, что современная микроэлектроника позволяет реализовывать достаточно сложные алгоритмы обработки цифровых сигналов. И качество передачи сообщений при прочих об</a:t>
            </a:r>
            <a:r>
              <a:rPr lang="ru-RU" sz="2400" u="sng" dirty="0">
                <a:solidFill>
                  <a:srgbClr val="000000"/>
                </a:solidFill>
                <a:latin typeface="Times New Roman" pitchFamily="18" charset="0"/>
                <a:ea typeface="Times New Roman"/>
                <a:cs typeface="Times New Roman" pitchFamily="18" charset="0"/>
              </a:rPr>
              <a:t>щи</a:t>
            </a:r>
            <a:r>
              <a:rPr lang="ru-RU" sz="2400" dirty="0">
                <a:latin typeface="Times New Roman" pitchFamily="18" charset="0"/>
                <a:ea typeface="Times New Roman"/>
                <a:cs typeface="Times New Roman" pitchFamily="18" charset="0"/>
              </a:rPr>
              <a:t>х условиях оказывает выше в цифровых системах, чем в аналоговых.</a:t>
            </a:r>
            <a:endParaRPr lang="ru-RU" sz="24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46670643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214290"/>
            <a:ext cx="8358246" cy="580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697878" y="6237312"/>
            <a:ext cx="5166320" cy="369332"/>
          </a:xfrm>
          <a:prstGeom prst="rect">
            <a:avLst/>
          </a:prstGeom>
        </p:spPr>
        <p:txBody>
          <a:bodyPr wrap="square">
            <a:spAutoFit/>
          </a:bodyPr>
          <a:lstStyle/>
          <a:p>
            <a:pPr algn="just">
              <a:spcAft>
                <a:spcPts val="0"/>
              </a:spcAft>
            </a:pPr>
            <a:r>
              <a:rPr lang="ru-RU" dirty="0">
                <a:latin typeface="Arial"/>
                <a:ea typeface="Times New Roman"/>
              </a:rPr>
              <a:t>Рис. </a:t>
            </a:r>
            <a:r>
              <a:rPr lang="ru-RU" dirty="0" smtClean="0">
                <a:latin typeface="Arial"/>
                <a:ea typeface="Times New Roman"/>
              </a:rPr>
              <a:t>11.11 </a:t>
            </a:r>
            <a:r>
              <a:rPr lang="ru-RU" dirty="0">
                <a:latin typeface="Arial"/>
                <a:ea typeface="Times New Roman"/>
              </a:rPr>
              <a:t>Виды конференции в сетях Н.323</a:t>
            </a:r>
            <a:endParaRPr lang="ru-RU" sz="1100" dirty="0">
              <a:effectLst/>
              <a:latin typeface="Arial"/>
              <a:ea typeface="Times New Roman"/>
            </a:endParaRPr>
          </a:p>
        </p:txBody>
      </p:sp>
    </p:spTree>
    <p:extLst>
      <p:ext uri="{BB962C8B-B14F-4D97-AF65-F5344CB8AC3E}">
        <p14:creationId xmlns:p14="http://schemas.microsoft.com/office/powerpoint/2010/main" val="1394724018"/>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0"/>
            <a:ext cx="8643998" cy="7017306"/>
          </a:xfrm>
          <a:prstGeom prst="rect">
            <a:avLst/>
          </a:prstGeom>
        </p:spPr>
        <p:txBody>
          <a:bodyPr wrap="square">
            <a:spAutoFit/>
          </a:bodyPr>
          <a:lstStyle/>
          <a:p>
            <a:pPr indent="457200" algn="just">
              <a:lnSpc>
                <a:spcPct val="150000"/>
              </a:lnSpc>
              <a:spcAft>
                <a:spcPts val="0"/>
              </a:spcAft>
            </a:pPr>
            <a:r>
              <a:rPr lang="ru-RU" sz="2000" dirty="0">
                <a:latin typeface="Times New Roman" panose="02020603050405020304" pitchFamily="18" charset="0"/>
                <a:ea typeface="Times New Roman"/>
                <a:cs typeface="Times New Roman" panose="02020603050405020304" pitchFamily="18" charset="0"/>
              </a:rPr>
              <a:t>Преимуществом централизованной конференции является сравнительно простое терминальное оборудование, недостатком - большая стоимость устройства управления </a:t>
            </a:r>
            <a:r>
              <a:rPr lang="ru-RU" sz="2000" dirty="0" smtClean="0">
                <a:latin typeface="Times New Roman" panose="02020603050405020304" pitchFamily="18" charset="0"/>
                <a:ea typeface="Times New Roman"/>
                <a:cs typeface="Times New Roman" panose="02020603050405020304" pitchFamily="18" charset="0"/>
              </a:rPr>
              <a:t>конференциями. Для </a:t>
            </a:r>
            <a:r>
              <a:rPr lang="ru-RU" sz="2000" dirty="0">
                <a:latin typeface="Times New Roman" panose="02020603050405020304" pitchFamily="18" charset="0"/>
                <a:ea typeface="Times New Roman"/>
                <a:cs typeface="Times New Roman" panose="02020603050405020304" pitchFamily="18" charset="0"/>
              </a:rPr>
              <a:t>децентрализованной конференции требуется более сложное терминальное оборудование и желательно, чтобы в сети IP поддерживалась передача пакетов IP в режиме многоадресной рассылки (IP </a:t>
            </a:r>
            <a:r>
              <a:rPr lang="ru-RU" sz="2000" dirty="0" err="1">
                <a:latin typeface="Times New Roman" panose="02020603050405020304" pitchFamily="18" charset="0"/>
                <a:ea typeface="Times New Roman"/>
                <a:cs typeface="Times New Roman" panose="02020603050405020304" pitchFamily="18" charset="0"/>
              </a:rPr>
              <a:t>multicasting</a:t>
            </a:r>
            <a:r>
              <a:rPr lang="ru-RU" sz="2000" dirty="0">
                <a:latin typeface="Times New Roman" panose="02020603050405020304" pitchFamily="18" charset="0"/>
                <a:ea typeface="Times New Roman"/>
                <a:cs typeface="Times New Roman" panose="02020603050405020304" pitchFamily="18" charset="0"/>
              </a:rPr>
              <a:t>). Если этот режим в сети не поддерживается, терминал должен передавать речевую информацию каждому из остальных участников конференции в режиме </a:t>
            </a:r>
            <a:r>
              <a:rPr lang="ru-RU" sz="2000" dirty="0" smtClean="0">
                <a:latin typeface="Times New Roman" panose="02020603050405020304" pitchFamily="18" charset="0"/>
                <a:ea typeface="Times New Roman"/>
                <a:cs typeface="Times New Roman" panose="02020603050405020304" pitchFamily="18" charset="0"/>
              </a:rPr>
              <a:t>точка-точка. Устройство </a:t>
            </a:r>
            <a:r>
              <a:rPr lang="ru-RU" sz="2000" dirty="0">
                <a:latin typeface="Times New Roman" panose="02020603050405020304" pitchFamily="18" charset="0"/>
                <a:ea typeface="Times New Roman"/>
                <a:cs typeface="Times New Roman" panose="02020603050405020304" pitchFamily="18" charset="0"/>
              </a:rPr>
              <a:t>управления конференциями состоит из одного обязательного элемента-контроллера конференций (</a:t>
            </a:r>
            <a:r>
              <a:rPr lang="ru-RU" sz="2000" dirty="0" err="1">
                <a:latin typeface="Times New Roman" panose="02020603050405020304" pitchFamily="18" charset="0"/>
                <a:ea typeface="Times New Roman"/>
                <a:cs typeface="Times New Roman" panose="02020603050405020304" pitchFamily="18" charset="0"/>
              </a:rPr>
              <a:t>Multipoint</a:t>
            </a:r>
            <a:r>
              <a:rPr lang="ru-RU" sz="2000" dirty="0">
                <a:latin typeface="Times New Roman" panose="02020603050405020304" pitchFamily="18" charset="0"/>
                <a:ea typeface="Times New Roman"/>
                <a:cs typeface="Times New Roman" panose="02020603050405020304" pitchFamily="18" charset="0"/>
              </a:rPr>
              <a:t> </a:t>
            </a:r>
            <a:r>
              <a:rPr lang="ru-RU" sz="2000" dirty="0" err="1">
                <a:latin typeface="Times New Roman" panose="02020603050405020304" pitchFamily="18" charset="0"/>
                <a:ea typeface="Times New Roman"/>
                <a:cs typeface="Times New Roman" panose="02020603050405020304" pitchFamily="18" charset="0"/>
              </a:rPr>
              <a:t>Controller</a:t>
            </a:r>
            <a:r>
              <a:rPr lang="ru-RU" sz="2000" dirty="0">
                <a:latin typeface="Times New Roman" panose="02020603050405020304" pitchFamily="18" charset="0"/>
                <a:ea typeface="Times New Roman"/>
                <a:cs typeface="Times New Roman" panose="02020603050405020304" pitchFamily="18" charset="0"/>
              </a:rPr>
              <a:t> - МС), и, кроме того, может включать в себя один или более </a:t>
            </a:r>
            <a:r>
              <a:rPr lang="ru-RU" sz="2000" dirty="0" smtClean="0">
                <a:latin typeface="Times New Roman" panose="02020603050405020304" pitchFamily="18" charset="0"/>
                <a:ea typeface="Times New Roman"/>
                <a:cs typeface="Times New Roman" panose="02020603050405020304" pitchFamily="18" charset="0"/>
              </a:rPr>
              <a:t>процессоров </a:t>
            </a:r>
            <a:r>
              <a:rPr lang="ru-RU" sz="2000" dirty="0">
                <a:latin typeface="Times New Roman" panose="02020603050405020304" pitchFamily="18" charset="0"/>
                <a:ea typeface="Times New Roman"/>
                <a:cs typeface="Times New Roman" panose="02020603050405020304" pitchFamily="18" charset="0"/>
              </a:rPr>
              <a:t>для обработки пользовательской информации (</a:t>
            </a:r>
            <a:r>
              <a:rPr lang="ru-RU" sz="2000" dirty="0" err="1">
                <a:latin typeface="Times New Roman" panose="02020603050405020304" pitchFamily="18" charset="0"/>
                <a:ea typeface="Times New Roman"/>
                <a:cs typeface="Times New Roman" panose="02020603050405020304" pitchFamily="18" charset="0"/>
              </a:rPr>
              <a:t>Multipoint</a:t>
            </a:r>
            <a:r>
              <a:rPr lang="ru-RU" sz="2000" dirty="0">
                <a:latin typeface="Times New Roman" panose="02020603050405020304" pitchFamily="18" charset="0"/>
                <a:ea typeface="Times New Roman"/>
                <a:cs typeface="Times New Roman" panose="02020603050405020304" pitchFamily="18" charset="0"/>
              </a:rPr>
              <a:t> </a:t>
            </a:r>
            <a:r>
              <a:rPr lang="ru-RU" sz="2000" dirty="0" err="1">
                <a:latin typeface="Times New Roman" panose="02020603050405020304" pitchFamily="18" charset="0"/>
                <a:ea typeface="Times New Roman"/>
                <a:cs typeface="Times New Roman" panose="02020603050405020304" pitchFamily="18" charset="0"/>
              </a:rPr>
              <a:t>Processor</a:t>
            </a:r>
            <a:r>
              <a:rPr lang="ru-RU" sz="2000" dirty="0">
                <a:latin typeface="Times New Roman" panose="02020603050405020304" pitchFamily="18" charset="0"/>
                <a:ea typeface="Times New Roman"/>
                <a:cs typeface="Times New Roman" panose="02020603050405020304" pitchFamily="18" charset="0"/>
              </a:rPr>
              <a:t> - МР). Контроллер может быть физически совмещен с привратником, шлюзом или устройством управления конференциями, а последнее, в свою очередь, может быть совмещено со шлюзом или </a:t>
            </a:r>
            <a:r>
              <a:rPr lang="ru-RU" sz="2000" dirty="0" smtClean="0">
                <a:latin typeface="Times New Roman" panose="02020603050405020304" pitchFamily="18" charset="0"/>
                <a:ea typeface="Times New Roman"/>
                <a:cs typeface="Times New Roman" panose="02020603050405020304" pitchFamily="18" charset="0"/>
              </a:rPr>
              <a:t>привратником. </a:t>
            </a:r>
            <a:endParaRPr lang="ru-RU" sz="200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3267155655"/>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2844" y="214290"/>
            <a:ext cx="8715436" cy="6247864"/>
          </a:xfrm>
          <a:prstGeom prst="rect">
            <a:avLst/>
          </a:prstGeom>
        </p:spPr>
        <p:txBody>
          <a:bodyPr wrap="square">
            <a:spAutoFit/>
          </a:bodyPr>
          <a:lstStyle/>
          <a:p>
            <a:pPr algn="just">
              <a:lnSpc>
                <a:spcPct val="200000"/>
              </a:lnSpc>
              <a:spcAft>
                <a:spcPts val="0"/>
              </a:spcAft>
            </a:pPr>
            <a:r>
              <a:rPr lang="ru-RU" dirty="0">
                <a:latin typeface="Times New Roman"/>
                <a:ea typeface="Times New Roman"/>
                <a:cs typeface="Times New Roman"/>
              </a:rPr>
              <a:t> </a:t>
            </a:r>
            <a:r>
              <a:rPr lang="ru-RU" sz="2000" dirty="0">
                <a:latin typeface="Times New Roman"/>
                <a:ea typeface="Times New Roman"/>
                <a:cs typeface="Times New Roman"/>
              </a:rPr>
              <a:t>Следующий сценарий "телефон-компьютер" находит применение в разного рода справочно-информационных службах Интернета, в службах сбыта товаров или в службах технической поддержки. Пользователь, подключившийся к </a:t>
            </a:r>
            <a:r>
              <a:rPr lang="ru-RU" sz="2000" dirty="0" err="1">
                <a:latin typeface="Times New Roman"/>
                <a:ea typeface="Times New Roman"/>
                <a:cs typeface="Times New Roman"/>
              </a:rPr>
              <a:t>cepвepy</a:t>
            </a:r>
            <a:r>
              <a:rPr lang="ru-RU" sz="2000" dirty="0">
                <a:latin typeface="Times New Roman"/>
                <a:ea typeface="Times New Roman"/>
                <a:cs typeface="Times New Roman"/>
              </a:rPr>
              <a:t> WWW какой-либо компании, имеет возможность обратиться к оператору справочной службы. Это вполне соответствует стилю жизни современных потребителей, связанному с потребностью в дополнительных удобствах и экономии времени</a:t>
            </a:r>
            <a:r>
              <a:rPr lang="ru-RU" sz="2000" dirty="0" smtClean="0">
                <a:latin typeface="Times New Roman"/>
                <a:ea typeface="Times New Roman"/>
                <a:cs typeface="Times New Roman"/>
              </a:rPr>
              <a:t>. Во </a:t>
            </a:r>
            <a:r>
              <a:rPr lang="ru-RU" sz="2000" dirty="0">
                <a:latin typeface="Times New Roman"/>
                <a:ea typeface="Times New Roman"/>
                <a:cs typeface="Times New Roman"/>
              </a:rPr>
              <a:t>втором сценарии "телефон-компьютер" соединение устанавливается между пользователем </a:t>
            </a:r>
            <a:r>
              <a:rPr lang="ru-RU" sz="2000" dirty="0" err="1">
                <a:latin typeface="Times New Roman"/>
                <a:ea typeface="Times New Roman"/>
                <a:cs typeface="Times New Roman"/>
              </a:rPr>
              <a:t>ТфОП</a:t>
            </a:r>
            <a:r>
              <a:rPr lang="ru-RU" sz="2000" dirty="0">
                <a:latin typeface="Times New Roman"/>
                <a:ea typeface="Times New Roman"/>
                <a:cs typeface="Times New Roman"/>
              </a:rPr>
              <a:t> и пользователем IP-сети (</a:t>
            </a:r>
            <a:r>
              <a:rPr lang="ru-RU" sz="2000" dirty="0" smtClean="0">
                <a:latin typeface="Times New Roman"/>
                <a:ea typeface="Times New Roman"/>
              </a:rPr>
              <a:t>рис 11.12</a:t>
            </a:r>
            <a:r>
              <a:rPr lang="ru-RU" sz="2000" dirty="0" smtClean="0">
                <a:latin typeface="Times New Roman"/>
                <a:ea typeface="Times New Roman"/>
                <a:cs typeface="Times New Roman"/>
              </a:rPr>
              <a:t>). </a:t>
            </a:r>
            <a:r>
              <a:rPr lang="ru-RU" sz="2000" dirty="0">
                <a:latin typeface="Times New Roman"/>
                <a:ea typeface="Times New Roman"/>
                <a:cs typeface="Times New Roman"/>
              </a:rPr>
              <a:t>Предполагается, что установление соединения инициирует пользователь сети коммутации каналов</a:t>
            </a:r>
            <a:r>
              <a:rPr lang="ru-RU" sz="2000" dirty="0" smtClean="0">
                <a:latin typeface="Times New Roman"/>
                <a:ea typeface="Times New Roman"/>
                <a:cs typeface="Times New Roman"/>
              </a:rPr>
              <a:t>.</a:t>
            </a:r>
            <a:endParaRPr lang="ru-RU" sz="2000" dirty="0">
              <a:latin typeface="Times New Roman"/>
              <a:ea typeface="Times New Roman"/>
            </a:endParaRPr>
          </a:p>
        </p:txBody>
      </p:sp>
    </p:spTree>
    <p:extLst>
      <p:ext uri="{BB962C8B-B14F-4D97-AF65-F5344CB8AC3E}">
        <p14:creationId xmlns:p14="http://schemas.microsoft.com/office/powerpoint/2010/main" val="3273095272"/>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15" descr="Пользователя IP-сети вызывает абонент ТфОП по сценарию &quot;телефон-компьютер&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82" y="285728"/>
            <a:ext cx="8358246" cy="557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53752" y="5992840"/>
            <a:ext cx="9090248" cy="873572"/>
          </a:xfrm>
          <a:prstGeom prst="rect">
            <a:avLst/>
          </a:prstGeom>
        </p:spPr>
        <p:txBody>
          <a:bodyPr wrap="square">
            <a:spAutoFit/>
          </a:bodyPr>
          <a:lstStyle/>
          <a:p>
            <a:pPr algn="ctr">
              <a:lnSpc>
                <a:spcPct val="150000"/>
              </a:lnSpc>
              <a:spcAft>
                <a:spcPts val="0"/>
              </a:spcAft>
              <a:tabLst>
                <a:tab pos="4600575" algn="l"/>
              </a:tabLst>
            </a:pPr>
            <a:r>
              <a:rPr lang="ru-RU" b="1" dirty="0" smtClean="0">
                <a:latin typeface="Times New Roman"/>
                <a:ea typeface="Times New Roman"/>
                <a:cs typeface="Times New Roman"/>
              </a:rPr>
              <a:t>Рис.11.12.</a:t>
            </a:r>
            <a:r>
              <a:rPr lang="ru-RU" b="1" dirty="0">
                <a:latin typeface="Times New Roman"/>
                <a:ea typeface="Times New Roman"/>
                <a:cs typeface="Times New Roman"/>
              </a:rPr>
              <a:t>  Пользователя IP-сети вызывает абонент </a:t>
            </a:r>
            <a:r>
              <a:rPr lang="ru-RU" b="1" dirty="0" err="1">
                <a:latin typeface="Times New Roman"/>
                <a:ea typeface="Times New Roman"/>
                <a:cs typeface="Times New Roman"/>
              </a:rPr>
              <a:t>ТфОП</a:t>
            </a:r>
            <a:r>
              <a:rPr lang="ru-RU" b="1" dirty="0">
                <a:latin typeface="Times New Roman"/>
                <a:ea typeface="Times New Roman"/>
                <a:cs typeface="Times New Roman"/>
              </a:rPr>
              <a:t> по сценарию </a:t>
            </a:r>
            <a:endParaRPr lang="ru-RU" b="1" dirty="0" smtClean="0">
              <a:latin typeface="Times New Roman"/>
              <a:ea typeface="Times New Roman"/>
              <a:cs typeface="Times New Roman"/>
            </a:endParaRPr>
          </a:p>
          <a:p>
            <a:pPr algn="ctr">
              <a:lnSpc>
                <a:spcPct val="150000"/>
              </a:lnSpc>
              <a:spcAft>
                <a:spcPts val="0"/>
              </a:spcAft>
              <a:tabLst>
                <a:tab pos="4600575" algn="l"/>
              </a:tabLst>
            </a:pPr>
            <a:r>
              <a:rPr lang="ru-RU" b="1" dirty="0" smtClean="0">
                <a:latin typeface="Times New Roman"/>
                <a:ea typeface="Times New Roman"/>
                <a:cs typeface="Times New Roman"/>
              </a:rPr>
              <a:t>"телефон-компьютер«.</a:t>
            </a:r>
            <a:endParaRPr lang="ru-RU" sz="1600" b="1" dirty="0">
              <a:effectLst/>
              <a:latin typeface="Times New Roman"/>
              <a:ea typeface="Times New Roman"/>
            </a:endParaRPr>
          </a:p>
        </p:txBody>
      </p:sp>
    </p:spTree>
    <p:extLst>
      <p:ext uri="{BB962C8B-B14F-4D97-AF65-F5344CB8AC3E}">
        <p14:creationId xmlns:p14="http://schemas.microsoft.com/office/powerpoint/2010/main" val="67658655"/>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282" y="500042"/>
            <a:ext cx="8501122" cy="5909310"/>
          </a:xfrm>
          <a:prstGeom prst="rect">
            <a:avLst/>
          </a:prstGeom>
        </p:spPr>
        <p:txBody>
          <a:bodyPr wrap="square">
            <a:spAutoFit/>
          </a:bodyPr>
          <a:lstStyle/>
          <a:p>
            <a:pPr algn="just">
              <a:lnSpc>
                <a:spcPct val="150000"/>
              </a:lnSpc>
            </a:pPr>
            <a:r>
              <a:rPr lang="ru-RU" i="1" dirty="0">
                <a:latin typeface="Times New Roman"/>
                <a:ea typeface="Times New Roman"/>
                <a:cs typeface="Times New Roman"/>
              </a:rPr>
              <a:t> </a:t>
            </a:r>
            <a:r>
              <a:rPr lang="ru-RU" dirty="0">
                <a:latin typeface="Times New Roman"/>
                <a:ea typeface="Times New Roman"/>
                <a:cs typeface="Times New Roman"/>
              </a:rPr>
              <a:t>Шлюз для взаимодействия сетей </a:t>
            </a:r>
            <a:r>
              <a:rPr lang="ru-RU" dirty="0" err="1">
                <a:latin typeface="Times New Roman"/>
                <a:ea typeface="Times New Roman"/>
                <a:cs typeface="Times New Roman"/>
              </a:rPr>
              <a:t>ТфОП</a:t>
            </a:r>
            <a:r>
              <a:rPr lang="ru-RU" dirty="0">
                <a:latin typeface="Times New Roman"/>
                <a:ea typeface="Times New Roman"/>
                <a:cs typeface="Times New Roman"/>
              </a:rPr>
              <a:t> и IP может быть реализован как отдельным устройством, так и интегрированным в существующее оборудование </a:t>
            </a:r>
            <a:r>
              <a:rPr lang="ru-RU" dirty="0" err="1">
                <a:latin typeface="Times New Roman"/>
                <a:ea typeface="Times New Roman"/>
                <a:cs typeface="Times New Roman"/>
              </a:rPr>
              <a:t>ТфОП</a:t>
            </a:r>
            <a:r>
              <a:rPr lang="ru-RU" dirty="0">
                <a:latin typeface="Times New Roman"/>
                <a:ea typeface="Times New Roman"/>
                <a:cs typeface="Times New Roman"/>
              </a:rPr>
              <a:t> или IP-сети. Показанная на рисунке сеть коммутации каналов может быть корпоративной сетью или сетью общего пользования.  Возможна и иная разновидность второго сценария, когда соединение устанавливается между пользователем IP-сети и абонентом </a:t>
            </a:r>
            <a:r>
              <a:rPr lang="ru-RU" dirty="0" err="1">
                <a:latin typeface="Times New Roman"/>
                <a:ea typeface="Times New Roman"/>
                <a:cs typeface="Times New Roman"/>
              </a:rPr>
              <a:t>ТфОП</a:t>
            </a:r>
            <a:r>
              <a:rPr lang="ru-RU" dirty="0">
                <a:latin typeface="Times New Roman"/>
                <a:ea typeface="Times New Roman"/>
                <a:cs typeface="Times New Roman"/>
              </a:rPr>
              <a:t>, но инициирует его создание абонент </a:t>
            </a:r>
            <a:r>
              <a:rPr lang="ru-RU" dirty="0" err="1" smtClean="0">
                <a:latin typeface="Times New Roman"/>
                <a:ea typeface="Times New Roman"/>
                <a:cs typeface="Times New Roman"/>
              </a:rPr>
              <a:t>ТфОП</a:t>
            </a:r>
            <a:r>
              <a:rPr lang="ru-RU" dirty="0" smtClean="0">
                <a:latin typeface="Times New Roman"/>
                <a:ea typeface="Times New Roman"/>
                <a:cs typeface="Times New Roman"/>
              </a:rPr>
              <a:t>. Рассмотрим </a:t>
            </a:r>
            <a:r>
              <a:rPr lang="ru-RU" dirty="0">
                <a:latin typeface="Times New Roman"/>
                <a:ea typeface="Times New Roman"/>
                <a:cs typeface="Times New Roman"/>
              </a:rPr>
              <a:t>несколько подробнее пример представленной </a:t>
            </a:r>
            <a:r>
              <a:rPr lang="ru-RU" dirty="0" smtClean="0">
                <a:latin typeface="Times New Roman"/>
                <a:ea typeface="Times New Roman"/>
                <a:cs typeface="Times New Roman"/>
              </a:rPr>
              <a:t>на упрощенной </a:t>
            </a:r>
            <a:r>
              <a:rPr lang="ru-RU" dirty="0">
                <a:latin typeface="Times New Roman"/>
                <a:ea typeface="Times New Roman"/>
                <a:cs typeface="Times New Roman"/>
              </a:rPr>
              <a:t>архитектуры системы IP-телефонии по сценарию "телефон-компьютер". При попытке вызвать справочно-информационную службу, используя услуги пакетной телефонии и обычный телефон, на начальной фазе абонент А вызывает близлежащий шлюз IP-телефонии для минимизации затрат на услуги связи. От шлюза к абоненту А поступает запрос ввести номер, к которому должен быть направлен вызов (например, номер службы), и личный идентификационный номер (PIN) для аутентификации и последующего начисления платы, если эта служба платная. </a:t>
            </a:r>
            <a:endParaRPr lang="ru-RU" dirty="0"/>
          </a:p>
        </p:txBody>
      </p:sp>
    </p:spTree>
    <p:extLst>
      <p:ext uri="{BB962C8B-B14F-4D97-AF65-F5344CB8AC3E}">
        <p14:creationId xmlns:p14="http://schemas.microsoft.com/office/powerpoint/2010/main" val="1094256343"/>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428604"/>
            <a:ext cx="8429684" cy="5632311"/>
          </a:xfrm>
          <a:prstGeom prst="rect">
            <a:avLst/>
          </a:prstGeom>
        </p:spPr>
        <p:txBody>
          <a:bodyPr wrap="square">
            <a:spAutoFit/>
          </a:bodyPr>
          <a:lstStyle/>
          <a:p>
            <a:pPr algn="just">
              <a:lnSpc>
                <a:spcPct val="150000"/>
              </a:lnSpc>
              <a:spcAft>
                <a:spcPts val="0"/>
              </a:spcAft>
            </a:pPr>
            <a:r>
              <a:rPr lang="ru-RU" sz="2000" dirty="0" smtClean="0">
                <a:latin typeface="Times New Roman"/>
                <a:ea typeface="Times New Roman"/>
                <a:cs typeface="Times New Roman"/>
              </a:rPr>
              <a:t>Основываясь на вызываемом номере, шлюз определяет наиболее доступный путь к данной службе. Кроме того, шлюз активизирует свои функции. Разъединение с любой стороны передается противоположной стороне по протоколу сигнализации и вызывает завершение установленных соединений и освобождение ресурсов шлюза для обслуживания следующего вызова. Третий </a:t>
            </a:r>
            <a:r>
              <a:rPr lang="ru-RU" sz="2000" dirty="0">
                <a:latin typeface="Times New Roman"/>
                <a:ea typeface="Times New Roman"/>
                <a:cs typeface="Times New Roman"/>
              </a:rPr>
              <a:t>сценарий "телефон-телефон" в значительной степени отличается от первых двух сценариев IP-телефонии своей социальной значимостью, поскольку целью его применения является предоставление обычным абонентам </a:t>
            </a:r>
            <a:r>
              <a:rPr lang="ru-RU" sz="2000" dirty="0" err="1">
                <a:latin typeface="Times New Roman"/>
                <a:ea typeface="Times New Roman"/>
                <a:cs typeface="Times New Roman"/>
              </a:rPr>
              <a:t>ТфОП</a:t>
            </a:r>
            <a:r>
              <a:rPr lang="ru-RU" sz="2000" dirty="0">
                <a:latin typeface="Times New Roman"/>
                <a:ea typeface="Times New Roman"/>
                <a:cs typeface="Times New Roman"/>
              </a:rPr>
              <a:t> альтернативной возможности междугородной и международной телефонной связи. Как правило, обслуживание вызовов по такому сценарию IP-телефонии выглядит следующим образом. </a:t>
            </a:r>
            <a:endParaRPr lang="ru-RU" sz="2000" dirty="0">
              <a:effectLst/>
              <a:latin typeface="Times New Roman"/>
              <a:ea typeface="Times New Roman"/>
            </a:endParaRPr>
          </a:p>
        </p:txBody>
      </p:sp>
    </p:spTree>
    <p:extLst>
      <p:ext uri="{BB962C8B-B14F-4D97-AF65-F5344CB8AC3E}">
        <p14:creationId xmlns:p14="http://schemas.microsoft.com/office/powerpoint/2010/main" val="3433896136"/>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428604"/>
            <a:ext cx="8358246" cy="6154057"/>
          </a:xfrm>
          <a:prstGeom prst="rect">
            <a:avLst/>
          </a:prstGeom>
        </p:spPr>
        <p:txBody>
          <a:bodyPr wrap="square">
            <a:spAutoFit/>
          </a:bodyPr>
          <a:lstStyle/>
          <a:p>
            <a:pPr algn="just">
              <a:lnSpc>
                <a:spcPct val="200000"/>
              </a:lnSpc>
              <a:spcAft>
                <a:spcPts val="0"/>
              </a:spcAft>
            </a:pPr>
            <a:r>
              <a:rPr lang="ru-RU" sz="2000" dirty="0" smtClean="0">
                <a:latin typeface="Times New Roman"/>
                <a:ea typeface="Times New Roman"/>
                <a:cs typeface="Times New Roman"/>
              </a:rPr>
              <a:t>Поставщик услуг IP-телефонии подключает свой шлюз к коммутационному узлу или станции </a:t>
            </a:r>
            <a:r>
              <a:rPr lang="ru-RU" sz="2000" dirty="0" err="1" smtClean="0">
                <a:latin typeface="Times New Roman"/>
                <a:ea typeface="Times New Roman"/>
                <a:cs typeface="Times New Roman"/>
              </a:rPr>
              <a:t>ТфОП</a:t>
            </a:r>
            <a:r>
              <a:rPr lang="ru-RU" sz="2000" dirty="0" smtClean="0">
                <a:latin typeface="Times New Roman"/>
                <a:ea typeface="Times New Roman"/>
                <a:cs typeface="Times New Roman"/>
              </a:rPr>
              <a:t> по сети Интернет или по выделенному каналу к аналогичному шлюзу, находящемуся в другом городе или другой стране.</a:t>
            </a:r>
            <a:endParaRPr lang="ru-RU" sz="2000" dirty="0" smtClean="0">
              <a:latin typeface="Times New Roman"/>
              <a:ea typeface="Times New Roman"/>
            </a:endParaRPr>
          </a:p>
          <a:p>
            <a:pPr algn="just">
              <a:lnSpc>
                <a:spcPct val="200000"/>
              </a:lnSpc>
              <a:spcAft>
                <a:spcPts val="0"/>
              </a:spcAft>
            </a:pPr>
            <a:r>
              <a:rPr lang="ru-RU" sz="2000" dirty="0" smtClean="0">
                <a:latin typeface="Times New Roman"/>
                <a:ea typeface="Times New Roman"/>
                <a:cs typeface="Times New Roman"/>
              </a:rPr>
              <a:t>     Типичная услуга IP-телефонии по сценарию "телефон-телефон" использует стандартный IP-телефон, а вместо междугороднего компонента </a:t>
            </a:r>
            <a:r>
              <a:rPr lang="ru-RU" sz="2000" dirty="0" err="1" smtClean="0">
                <a:latin typeface="Times New Roman"/>
                <a:ea typeface="Times New Roman"/>
                <a:cs typeface="Times New Roman"/>
              </a:rPr>
              <a:t>ТфОП</a:t>
            </a:r>
            <a:r>
              <a:rPr lang="ru-RU" sz="2000" dirty="0" smtClean="0">
                <a:latin typeface="Times New Roman"/>
                <a:ea typeface="Times New Roman"/>
                <a:cs typeface="Times New Roman"/>
              </a:rPr>
              <a:t> задействует либо частную IP-сеть, либо сеть Интернет. Благодаря маршрутизации телефонного трафика по IP-сети стало возможным обходить сети общего пользования и, соответственно, не платить за междугороднюю/международную связь операторам этих сетей.</a:t>
            </a:r>
            <a:endParaRPr lang="ru-RU" sz="2000" dirty="0">
              <a:latin typeface="Times New Roman"/>
              <a:ea typeface="Times New Roman"/>
            </a:endParaRPr>
          </a:p>
        </p:txBody>
      </p:sp>
    </p:spTree>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11" y="36149"/>
            <a:ext cx="9036496" cy="6961970"/>
          </a:xfrm>
          <a:prstGeom prst="rect">
            <a:avLst/>
          </a:prstGeom>
        </p:spPr>
        <p:txBody>
          <a:bodyPr wrap="square">
            <a:spAutoFit/>
          </a:bodyPr>
          <a:lstStyle/>
          <a:p>
            <a:pPr algn="just">
              <a:lnSpc>
                <a:spcPct val="150000"/>
              </a:lnSpc>
              <a:spcAft>
                <a:spcPts val="0"/>
              </a:spcAft>
            </a:pPr>
            <a:r>
              <a:rPr lang="ru-RU" sz="2000" dirty="0">
                <a:latin typeface="Times New Roman"/>
                <a:ea typeface="Times New Roman"/>
                <a:cs typeface="Times New Roman"/>
              </a:rPr>
              <a:t>Как показано на </a:t>
            </a:r>
            <a:r>
              <a:rPr lang="ru-RU" sz="2000" dirty="0" smtClean="0">
                <a:solidFill>
                  <a:srgbClr val="0000FF"/>
                </a:solidFill>
                <a:latin typeface="Times New Roman"/>
                <a:ea typeface="Times New Roman"/>
                <a:cs typeface="Times New Roman"/>
              </a:rPr>
              <a:t>рис.</a:t>
            </a:r>
            <a:r>
              <a:rPr lang="ru-RU" sz="2000" dirty="0" smtClean="0">
                <a:solidFill>
                  <a:srgbClr val="0000FF"/>
                </a:solidFill>
                <a:latin typeface="Times New Roman"/>
                <a:ea typeface="Times New Roman"/>
                <a:cs typeface="Times New Roman"/>
                <a:hlinkClick r:id="rId2"/>
              </a:rPr>
              <a:t> </a:t>
            </a:r>
            <a:r>
              <a:rPr lang="ru-RU" sz="2000" dirty="0" smtClean="0">
                <a:solidFill>
                  <a:srgbClr val="0000FF"/>
                </a:solidFill>
                <a:latin typeface="Times New Roman"/>
                <a:ea typeface="Times New Roman"/>
                <a:cs typeface="Times New Roman"/>
              </a:rPr>
              <a:t>1</a:t>
            </a:r>
            <a:r>
              <a:rPr lang="ru-RU" sz="2000" dirty="0" smtClean="0">
                <a:latin typeface="Times New Roman"/>
                <a:ea typeface="Times New Roman"/>
                <a:cs typeface="Times New Roman"/>
              </a:rPr>
              <a:t>1.13 </a:t>
            </a:r>
            <a:r>
              <a:rPr lang="ru-RU" sz="2000" dirty="0">
                <a:latin typeface="Times New Roman"/>
                <a:ea typeface="Times New Roman"/>
                <a:cs typeface="Times New Roman"/>
              </a:rPr>
              <a:t>, поставщики услуг IP-телефонии предоставляют услуги "телефон-телефон" путем установки шлюзов IP-телефонии на входе и выходе IP-сетей. Абоненты подключаются к шлюзу поставщика услуг IP-телефонии через </a:t>
            </a:r>
            <a:r>
              <a:rPr lang="ru-RU" sz="2000" dirty="0" err="1">
                <a:latin typeface="Times New Roman"/>
                <a:ea typeface="Times New Roman"/>
                <a:cs typeface="Times New Roman"/>
              </a:rPr>
              <a:t>ТфОП</a:t>
            </a:r>
            <a:r>
              <a:rPr lang="ru-RU" sz="2000" dirty="0">
                <a:latin typeface="Times New Roman"/>
                <a:ea typeface="Times New Roman"/>
                <a:cs typeface="Times New Roman"/>
              </a:rPr>
              <a:t>, набирая специальный номер доступа. Абонент получает доступ к шлюзу, используя персональный идентификационный номер (PIN) или услугу идентификации номера вызывающего абонента (</a:t>
            </a:r>
            <a:r>
              <a:rPr lang="ru-RU" sz="2000" dirty="0" err="1">
                <a:latin typeface="Times New Roman"/>
                <a:ea typeface="Times New Roman"/>
                <a:cs typeface="Times New Roman"/>
              </a:rPr>
              <a:t>Calling</a:t>
            </a:r>
            <a:r>
              <a:rPr lang="ru-RU" sz="2000" dirty="0">
                <a:latin typeface="Times New Roman"/>
                <a:ea typeface="Times New Roman"/>
                <a:cs typeface="Times New Roman"/>
              </a:rPr>
              <a:t> </a:t>
            </a:r>
            <a:r>
              <a:rPr lang="ru-RU" sz="2000" dirty="0" err="1">
                <a:latin typeface="Times New Roman"/>
                <a:ea typeface="Times New Roman"/>
                <a:cs typeface="Times New Roman"/>
              </a:rPr>
              <a:t>Line</a:t>
            </a:r>
            <a:r>
              <a:rPr lang="ru-RU" sz="2000" dirty="0">
                <a:latin typeface="Times New Roman"/>
                <a:ea typeface="Times New Roman"/>
                <a:cs typeface="Times New Roman"/>
              </a:rPr>
              <a:t> </a:t>
            </a:r>
            <a:r>
              <a:rPr lang="ru-RU" sz="2000" dirty="0" err="1">
                <a:latin typeface="Times New Roman"/>
                <a:ea typeface="Times New Roman"/>
                <a:cs typeface="Times New Roman"/>
              </a:rPr>
              <a:t>Identification</a:t>
            </a:r>
            <a:r>
              <a:rPr lang="ru-RU" sz="2000" dirty="0">
                <a:latin typeface="Times New Roman"/>
                <a:ea typeface="Times New Roman"/>
                <a:cs typeface="Times New Roman"/>
              </a:rPr>
              <a:t>). После этого шлюз просит ввести телефонный номер вызываемого абонента, анализирует этот номер и определяет, какой шлюз имеет лучший доступ к нужному телефону. Как только между входным и выходным шлюзами устанавливается контакт, дальнейшее установление соединения к вызываемому абоненту выполняется выходным шлюзом через его местную телефонную сеть.</a:t>
            </a:r>
            <a:endParaRPr lang="ru-RU" sz="2000" dirty="0">
              <a:latin typeface="Times New Roman"/>
              <a:ea typeface="Times New Roman"/>
            </a:endParaRPr>
          </a:p>
          <a:p>
            <a:pPr algn="just">
              <a:lnSpc>
                <a:spcPct val="150000"/>
              </a:lnSpc>
              <a:spcAft>
                <a:spcPts val="0"/>
              </a:spcAft>
            </a:pPr>
            <a:r>
              <a:rPr lang="ru-RU" sz="2000" dirty="0">
                <a:latin typeface="Times New Roman"/>
                <a:ea typeface="Times New Roman"/>
                <a:cs typeface="Times New Roman"/>
              </a:rPr>
              <a:t>Полная стоимость такой связи будет складываться для пользователя из расценок </a:t>
            </a:r>
            <a:r>
              <a:rPr lang="ru-RU" sz="2000" dirty="0" err="1">
                <a:latin typeface="Times New Roman"/>
                <a:ea typeface="Times New Roman"/>
                <a:cs typeface="Times New Roman"/>
              </a:rPr>
              <a:t>ТфОП</a:t>
            </a:r>
            <a:r>
              <a:rPr lang="ru-RU" sz="2000" dirty="0">
                <a:latin typeface="Times New Roman"/>
                <a:ea typeface="Times New Roman"/>
                <a:cs typeface="Times New Roman"/>
              </a:rPr>
              <a:t> на связь с входным шлюзом, расценок </a:t>
            </a:r>
            <a:r>
              <a:rPr lang="ru-RU" sz="2000" dirty="0" err="1">
                <a:latin typeface="Times New Roman"/>
                <a:ea typeface="Times New Roman"/>
                <a:cs typeface="Times New Roman"/>
              </a:rPr>
              <a:t>интернет-провайдера</a:t>
            </a:r>
            <a:r>
              <a:rPr lang="ru-RU" sz="2000" dirty="0">
                <a:latin typeface="Times New Roman"/>
                <a:ea typeface="Times New Roman"/>
                <a:cs typeface="Times New Roman"/>
              </a:rPr>
              <a:t> на транспортировку данных и расценок удаленной </a:t>
            </a:r>
            <a:r>
              <a:rPr lang="ru-RU" sz="2000" dirty="0" err="1">
                <a:latin typeface="Times New Roman"/>
                <a:ea typeface="Times New Roman"/>
                <a:cs typeface="Times New Roman"/>
              </a:rPr>
              <a:t>ТфОП</a:t>
            </a:r>
            <a:r>
              <a:rPr lang="ru-RU" sz="2000" dirty="0">
                <a:latin typeface="Times New Roman"/>
                <a:ea typeface="Times New Roman"/>
                <a:cs typeface="Times New Roman"/>
              </a:rPr>
              <a:t> на связь выходного шлюза с вызванным абонентом.</a:t>
            </a:r>
            <a:endParaRPr lang="ru-RU" sz="2000" dirty="0">
              <a:effectLst/>
              <a:latin typeface="Times New Roman"/>
              <a:ea typeface="Times New Roman"/>
            </a:endParaRPr>
          </a:p>
        </p:txBody>
      </p:sp>
    </p:spTree>
    <p:extLst>
      <p:ext uri="{BB962C8B-B14F-4D97-AF65-F5344CB8AC3E}">
        <p14:creationId xmlns:p14="http://schemas.microsoft.com/office/powerpoint/2010/main" val="3847815320"/>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6" descr="Соединение абонентов ТфОП через транзитную IP-сеть по сценарию &quot;телефон-телефон&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662" y="142852"/>
            <a:ext cx="6715172" cy="378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42844" y="3929066"/>
            <a:ext cx="8786842" cy="2723823"/>
          </a:xfrm>
          <a:prstGeom prst="rect">
            <a:avLst/>
          </a:prstGeom>
        </p:spPr>
        <p:txBody>
          <a:bodyPr wrap="square">
            <a:spAutoFit/>
          </a:bodyPr>
          <a:lstStyle/>
          <a:p>
            <a:pPr algn="ctr"/>
            <a:r>
              <a:rPr lang="ru-RU" dirty="0" smtClean="0">
                <a:latin typeface="Times New Roman"/>
                <a:ea typeface="Times New Roman"/>
                <a:cs typeface="Times New Roman"/>
              </a:rPr>
              <a:t>Рис.11.13.</a:t>
            </a:r>
            <a:r>
              <a:rPr lang="ru-RU" dirty="0">
                <a:latin typeface="Times New Roman"/>
                <a:ea typeface="Times New Roman"/>
                <a:cs typeface="Times New Roman"/>
              </a:rPr>
              <a:t>  Соединение абонентов </a:t>
            </a:r>
            <a:r>
              <a:rPr lang="ru-RU" dirty="0" err="1">
                <a:latin typeface="Times New Roman"/>
                <a:ea typeface="Times New Roman"/>
                <a:cs typeface="Times New Roman"/>
              </a:rPr>
              <a:t>ТфОП</a:t>
            </a:r>
            <a:r>
              <a:rPr lang="ru-RU" dirty="0">
                <a:latin typeface="Times New Roman"/>
                <a:ea typeface="Times New Roman"/>
                <a:cs typeface="Times New Roman"/>
              </a:rPr>
              <a:t> через транзитную IP-сеть </a:t>
            </a:r>
            <a:endParaRPr lang="ru-RU" dirty="0" smtClean="0">
              <a:latin typeface="Times New Roman"/>
              <a:ea typeface="Times New Roman"/>
              <a:cs typeface="Times New Roman"/>
            </a:endParaRPr>
          </a:p>
          <a:p>
            <a:pPr algn="ctr"/>
            <a:r>
              <a:rPr lang="ru-RU" dirty="0" smtClean="0">
                <a:latin typeface="Times New Roman"/>
                <a:ea typeface="Times New Roman"/>
                <a:cs typeface="Times New Roman"/>
              </a:rPr>
              <a:t>по </a:t>
            </a:r>
            <a:r>
              <a:rPr lang="ru-RU" dirty="0">
                <a:latin typeface="Times New Roman"/>
                <a:ea typeface="Times New Roman"/>
                <a:cs typeface="Times New Roman"/>
              </a:rPr>
              <a:t>сценарию "телефон-телефон" </a:t>
            </a:r>
            <a:endParaRPr lang="en-US" dirty="0" smtClean="0">
              <a:latin typeface="Times New Roman"/>
              <a:ea typeface="Times New Roman"/>
              <a:cs typeface="Times New Roman"/>
            </a:endParaRPr>
          </a:p>
          <a:p>
            <a:pPr algn="just">
              <a:lnSpc>
                <a:spcPct val="150000"/>
              </a:lnSpc>
            </a:pPr>
            <a:r>
              <a:rPr lang="en-US" dirty="0" smtClean="0">
                <a:latin typeface="Times New Roman"/>
                <a:ea typeface="Times New Roman"/>
                <a:cs typeface="Times New Roman"/>
              </a:rPr>
              <a:t>       </a:t>
            </a:r>
            <a:r>
              <a:rPr lang="ru-RU" dirty="0" smtClean="0">
                <a:latin typeface="Times New Roman"/>
                <a:ea typeface="Times New Roman"/>
                <a:cs typeface="Times New Roman"/>
              </a:rPr>
              <a:t>Одним из алгоритмов организации связи по сценарию "телефон-телефон" является выпуск поставщиком услуги своих телефонных карт. Имея такую карту, пользователь, желающий позвонить в другой город, набирает номер поставщика данной услуги, затем в режиме до</a:t>
            </a:r>
            <a:r>
              <a:rPr lang="en-US" dirty="0" smtClean="0">
                <a:latin typeface="Times New Roman"/>
                <a:ea typeface="Times New Roman"/>
                <a:cs typeface="Times New Roman"/>
              </a:rPr>
              <a:t> </a:t>
            </a:r>
            <a:r>
              <a:rPr lang="ru-RU" dirty="0" smtClean="0">
                <a:latin typeface="Times New Roman"/>
                <a:ea typeface="Times New Roman"/>
                <a:cs typeface="Times New Roman"/>
              </a:rPr>
              <a:t>набора вводит свой идентификационный номер и PIN-код, указанный на карте. После процедуры аутентификации он набирает телефонный номер адресата.</a:t>
            </a:r>
            <a:endParaRPr lang="ru-RU" dirty="0"/>
          </a:p>
        </p:txBody>
      </p:sp>
    </p:spTree>
    <p:extLst>
      <p:ext uri="{BB962C8B-B14F-4D97-AF65-F5344CB8AC3E}">
        <p14:creationId xmlns:p14="http://schemas.microsoft.com/office/powerpoint/2010/main" val="3765306028"/>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8715404" cy="457241"/>
          </a:xfrm>
          <a:prstGeom prst="rect">
            <a:avLst/>
          </a:prstGeom>
        </p:spPr>
        <p:txBody>
          <a:bodyPr wrap="square">
            <a:spAutoFit/>
          </a:bodyPr>
          <a:lstStyle/>
          <a:p>
            <a:pPr algn="just">
              <a:lnSpc>
                <a:spcPct val="150000"/>
              </a:lnSpc>
            </a:pPr>
            <a:r>
              <a:rPr lang="ru-RU" dirty="0">
                <a:latin typeface="Times New Roman"/>
                <a:ea typeface="Times New Roman"/>
                <a:cs typeface="Times New Roman"/>
              </a:rPr>
              <a:t> </a:t>
            </a:r>
            <a:endParaRPr lang="ru-RU" dirty="0"/>
          </a:p>
        </p:txBody>
      </p:sp>
      <p:sp>
        <p:nvSpPr>
          <p:cNvPr id="4" name="Прямоугольник 3"/>
          <p:cNvSpPr/>
          <p:nvPr/>
        </p:nvSpPr>
        <p:spPr>
          <a:xfrm>
            <a:off x="285720" y="357166"/>
            <a:ext cx="8358246" cy="6247864"/>
          </a:xfrm>
          <a:prstGeom prst="rect">
            <a:avLst/>
          </a:prstGeom>
        </p:spPr>
        <p:txBody>
          <a:bodyPr wrap="square">
            <a:spAutoFit/>
          </a:bodyPr>
          <a:lstStyle/>
          <a:p>
            <a:pPr algn="just">
              <a:lnSpc>
                <a:spcPct val="200000"/>
              </a:lnSpc>
              <a:spcAft>
                <a:spcPts val="0"/>
              </a:spcAft>
            </a:pPr>
            <a:r>
              <a:rPr lang="en-US" sz="2000" b="1" dirty="0" smtClean="0">
                <a:solidFill>
                  <a:srgbClr val="C00000"/>
                </a:solidFill>
                <a:latin typeface="Times New Roman"/>
                <a:ea typeface="Times New Roman"/>
              </a:rPr>
              <a:t>                 </a:t>
            </a:r>
            <a:r>
              <a:rPr lang="ru-RU" sz="2000" b="1" dirty="0" smtClean="0">
                <a:solidFill>
                  <a:srgbClr val="C00000"/>
                </a:solidFill>
                <a:latin typeface="Times New Roman"/>
                <a:ea typeface="Times New Roman"/>
              </a:rPr>
              <a:t>2.6.Преимущества </a:t>
            </a:r>
            <a:r>
              <a:rPr lang="ru-RU" sz="2000" b="1" dirty="0">
                <a:solidFill>
                  <a:srgbClr val="C00000"/>
                </a:solidFill>
                <a:latin typeface="Times New Roman"/>
                <a:ea typeface="Times New Roman"/>
              </a:rPr>
              <a:t>использования </a:t>
            </a:r>
            <a:r>
              <a:rPr lang="en-US" sz="2000" b="1" dirty="0">
                <a:solidFill>
                  <a:srgbClr val="C00000"/>
                </a:solidFill>
                <a:latin typeface="Times New Roman"/>
                <a:ea typeface="Times New Roman"/>
              </a:rPr>
              <a:t>IP</a:t>
            </a:r>
            <a:r>
              <a:rPr lang="ru-RU" sz="2000" b="1" dirty="0" smtClean="0">
                <a:solidFill>
                  <a:srgbClr val="C00000"/>
                </a:solidFill>
                <a:latin typeface="Times New Roman"/>
                <a:ea typeface="Times New Roman"/>
              </a:rPr>
              <a:t>-телефонии</a:t>
            </a:r>
            <a:endParaRPr lang="ru-RU" sz="2000" dirty="0">
              <a:solidFill>
                <a:srgbClr val="C00000"/>
              </a:solidFill>
              <a:latin typeface="Times New Roman"/>
              <a:ea typeface="Times New Roman"/>
            </a:endParaRPr>
          </a:p>
          <a:p>
            <a:pPr indent="450215" algn="just">
              <a:lnSpc>
                <a:spcPct val="150000"/>
              </a:lnSpc>
              <a:spcAft>
                <a:spcPts val="0"/>
              </a:spcAft>
            </a:pPr>
            <a:r>
              <a:rPr lang="ru-RU" sz="2000" dirty="0">
                <a:latin typeface="Times New Roman"/>
                <a:ea typeface="Times New Roman"/>
              </a:rPr>
              <a:t>Конечный пользователь </a:t>
            </a:r>
            <a:r>
              <a:rPr lang="en-US" sz="2000" dirty="0">
                <a:latin typeface="Times New Roman"/>
                <a:ea typeface="Times New Roman"/>
              </a:rPr>
              <a:t>IP</a:t>
            </a:r>
            <a:r>
              <a:rPr lang="ru-RU" sz="2000" dirty="0">
                <a:latin typeface="Times New Roman"/>
                <a:ea typeface="Times New Roman"/>
              </a:rPr>
              <a:t>-телефонии не только сохранит имеющиеся преимущества телефонной сети общего пользования, которые включают широкий диапазон услуг, простоту использования, надежность и качество голоса, но и получит следующие дополнительные преимущества:</a:t>
            </a:r>
          </a:p>
          <a:p>
            <a:pPr indent="450215" algn="just">
              <a:lnSpc>
                <a:spcPct val="150000"/>
              </a:lnSpc>
              <a:spcAft>
                <a:spcPts val="0"/>
              </a:spcAft>
            </a:pPr>
            <a:r>
              <a:rPr lang="ru-RU" sz="2000" dirty="0">
                <a:latin typeface="Times New Roman"/>
                <a:ea typeface="Times New Roman"/>
              </a:rPr>
              <a:t>- более низкие цены на традиционные услуги телефонной связи;</a:t>
            </a:r>
          </a:p>
          <a:p>
            <a:pPr indent="450215" algn="just">
              <a:lnSpc>
                <a:spcPct val="150000"/>
              </a:lnSpc>
              <a:spcAft>
                <a:spcPts val="0"/>
              </a:spcAft>
              <a:buFontTx/>
              <a:buChar char="-"/>
            </a:pPr>
            <a:r>
              <a:rPr lang="en-US" sz="2000" dirty="0" smtClean="0">
                <a:latin typeface="Times New Roman"/>
                <a:ea typeface="Times New Roman"/>
              </a:rPr>
              <a:t>IP</a:t>
            </a:r>
            <a:r>
              <a:rPr lang="ru-RU" sz="2000" dirty="0">
                <a:latin typeface="Times New Roman"/>
                <a:ea typeface="Times New Roman"/>
              </a:rPr>
              <a:t>-телефония одновременно поддерживает голос и данные, удовлетворяя требованиям конвергенции. Это означает, что клиенты получат дополнительные преимущества от экономии в развитии, возможные за счет использования единой сети, а также за счет того, что объемы трафика и шаблоны быстро сменяются от данных к голосу и наоборот и это защищает клиента</a:t>
            </a:r>
            <a:r>
              <a:rPr lang="ru-RU" sz="2000" dirty="0" smtClean="0">
                <a:latin typeface="Times New Roman"/>
                <a:ea typeface="Times New Roman"/>
              </a:rPr>
              <a:t>;</a:t>
            </a:r>
            <a:endParaRPr lang="en-US" sz="2000" dirty="0" smtClean="0">
              <a:latin typeface="Times New Roman"/>
              <a:ea typeface="Times New Roman"/>
            </a:endParaRPr>
          </a:p>
          <a:p>
            <a:pPr indent="450215" algn="just">
              <a:lnSpc>
                <a:spcPct val="150000"/>
              </a:lnSpc>
              <a:spcAft>
                <a:spcPts val="0"/>
              </a:spcAft>
              <a:buFontTx/>
              <a:buChar char="-"/>
            </a:pPr>
            <a:endParaRPr lang="ru-RU" sz="2000" dirty="0">
              <a:effectLst/>
              <a:latin typeface="Times New Roman"/>
              <a:ea typeface="Times New Roman"/>
            </a:endParaRPr>
          </a:p>
        </p:txBody>
      </p:sp>
    </p:spTree>
    <p:extLst>
      <p:ext uri="{BB962C8B-B14F-4D97-AF65-F5344CB8AC3E}">
        <p14:creationId xmlns:p14="http://schemas.microsoft.com/office/powerpoint/2010/main" val="5448870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568952" cy="6555641"/>
          </a:xfrm>
          <a:prstGeom prst="rect">
            <a:avLst/>
          </a:prstGeom>
        </p:spPr>
        <p:txBody>
          <a:bodyPr wrap="square">
            <a:spAutoFit/>
          </a:bodyPr>
          <a:lstStyle/>
          <a:p>
            <a:pPr marL="12700" indent="457200" algn="just">
              <a:spcBef>
                <a:spcPts val="1800"/>
              </a:spcBef>
              <a:spcAft>
                <a:spcPts val="0"/>
              </a:spcAft>
            </a:pPr>
            <a:r>
              <a:rPr lang="ru-RU" sz="2200" dirty="0">
                <a:latin typeface="Times New Roman" pitchFamily="18" charset="0"/>
                <a:ea typeface="Times New Roman"/>
                <a:cs typeface="Times New Roman" pitchFamily="18" charset="0"/>
              </a:rPr>
              <a:t>Цифровые системы обладают двумя особенностями:</a:t>
            </a:r>
          </a:p>
          <a:p>
            <a:pPr marL="12700" marR="12700" lvl="0" indent="457200" algn="just">
              <a:spcBef>
                <a:spcPts val="1800"/>
              </a:spcBef>
              <a:spcAft>
                <a:spcPts val="0"/>
              </a:spcAft>
              <a:buClr>
                <a:srgbClr val="000000"/>
              </a:buClr>
              <a:buSzPts val="1300"/>
              <a:buFont typeface="+mj-lt"/>
              <a:buAutoNum type="arabicPeriod"/>
              <a:tabLst>
                <a:tab pos="674370" algn="l"/>
              </a:tabLst>
            </a:pPr>
            <a:r>
              <a:rPr lang="ru-RU" sz="2200" dirty="0">
                <a:latin typeface="Times New Roman" pitchFamily="18" charset="0"/>
                <a:ea typeface="Times New Roman"/>
                <a:cs typeface="Times New Roman" pitchFamily="18" charset="0"/>
              </a:rPr>
              <a:t>Сообщения передаются в виде последовательности битов, которые могут принимать значения {0, 1}.</a:t>
            </a:r>
          </a:p>
          <a:p>
            <a:pPr marL="12700" marR="12700" lvl="0" indent="457200" algn="just">
              <a:spcBef>
                <a:spcPts val="1800"/>
              </a:spcBef>
              <a:spcAft>
                <a:spcPts val="0"/>
              </a:spcAft>
              <a:buClr>
                <a:srgbClr val="000000"/>
              </a:buClr>
              <a:buSzPts val="1300"/>
              <a:buFont typeface="+mj-lt"/>
              <a:buAutoNum type="arabicPeriod"/>
              <a:tabLst>
                <a:tab pos="671195" algn="l"/>
              </a:tabLst>
            </a:pPr>
            <a:r>
              <a:rPr lang="ru-RU" sz="2200" dirty="0">
                <a:latin typeface="Times New Roman" pitchFamily="18" charset="0"/>
                <a:ea typeface="Times New Roman"/>
                <a:cs typeface="Times New Roman" pitchFamily="18" charset="0"/>
              </a:rPr>
              <a:t>Последовательность битов передается одним из сигналов, которые называются </a:t>
            </a:r>
            <a:r>
              <a:rPr lang="ru-RU" sz="2200" i="1" dirty="0">
                <a:latin typeface="Times New Roman" pitchFamily="18" charset="0"/>
                <a:ea typeface="Times New Roman"/>
                <a:cs typeface="Times New Roman" pitchFamily="18" charset="0"/>
              </a:rPr>
              <a:t>канальными символами</a:t>
            </a:r>
            <a:r>
              <a:rPr lang="ru-RU" sz="2200" dirty="0">
                <a:latin typeface="Times New Roman" pitchFamily="18" charset="0"/>
                <a:ea typeface="Times New Roman"/>
                <a:cs typeface="Times New Roman" pitchFamily="18" charset="0"/>
              </a:rPr>
              <a:t>. Если 1 бит передается одним канальным символом, то система называемся двоичной, в противном случае М-</a:t>
            </a:r>
            <a:r>
              <a:rPr lang="ru-RU" sz="2200" dirty="0" err="1">
                <a:latin typeface="Times New Roman" pitchFamily="18" charset="0"/>
                <a:ea typeface="Times New Roman"/>
                <a:cs typeface="Times New Roman" pitchFamily="18" charset="0"/>
              </a:rPr>
              <a:t>ичной</a:t>
            </a:r>
            <a:r>
              <a:rPr lang="ru-RU" sz="2200" dirty="0">
                <a:latin typeface="Times New Roman" pitchFamily="18" charset="0"/>
                <a:ea typeface="Times New Roman"/>
                <a:cs typeface="Times New Roman" pitchFamily="18" charset="0"/>
              </a:rPr>
              <a:t>.</a:t>
            </a:r>
          </a:p>
          <a:p>
            <a:pPr marL="12700" indent="457200" algn="just">
              <a:spcBef>
                <a:spcPts val="1800"/>
              </a:spcBef>
              <a:spcAft>
                <a:spcPts val="0"/>
              </a:spcAft>
            </a:pPr>
            <a:r>
              <a:rPr lang="ru-RU" sz="2200" dirty="0">
                <a:latin typeface="Times New Roman" pitchFamily="18" charset="0"/>
                <a:ea typeface="Times New Roman"/>
                <a:cs typeface="Times New Roman" pitchFamily="18" charset="0"/>
              </a:rPr>
              <a:t>В настоящее время в системах с подвижными объектами </a:t>
            </a:r>
            <a:r>
              <a:rPr lang="ru-RU" sz="2200" dirty="0" smtClean="0">
                <a:latin typeface="Times New Roman" pitchFamily="18" charset="0"/>
                <a:ea typeface="Times New Roman"/>
                <a:cs typeface="Times New Roman" pitchFamily="18" charset="0"/>
              </a:rPr>
              <a:t>используется основных </a:t>
            </a:r>
            <a:r>
              <a:rPr lang="ru-RU" sz="2200" dirty="0">
                <a:latin typeface="Times New Roman" pitchFamily="18" charset="0"/>
                <a:ea typeface="Times New Roman"/>
                <a:cs typeface="Times New Roman" pitchFamily="18" charset="0"/>
              </a:rPr>
              <a:t>способа множественный доступа:</a:t>
            </a:r>
          </a:p>
          <a:p>
            <a:pPr marL="12700" marR="12700" lvl="0" indent="457200">
              <a:spcBef>
                <a:spcPts val="1800"/>
              </a:spcBef>
              <a:spcAft>
                <a:spcPts val="0"/>
              </a:spcAft>
              <a:buClr>
                <a:srgbClr val="000000"/>
              </a:buClr>
              <a:buSzPts val="1300"/>
              <a:buFont typeface="Symbol"/>
              <a:buChar char="-"/>
            </a:pPr>
            <a:r>
              <a:rPr lang="en-US" sz="2200" b="1" dirty="0">
                <a:latin typeface="Times New Roman" pitchFamily="18" charset="0"/>
                <a:ea typeface="Times New Roman"/>
                <a:cs typeface="Times New Roman" pitchFamily="18" charset="0"/>
              </a:rPr>
              <a:t>TDMA</a:t>
            </a:r>
            <a:r>
              <a:rPr lang="ru-RU" sz="2200" b="1" dirty="0">
                <a:latin typeface="Times New Roman" pitchFamily="18" charset="0"/>
                <a:ea typeface="Times New Roman"/>
                <a:cs typeface="Times New Roman" pitchFamily="18" charset="0"/>
              </a:rPr>
              <a:t> </a:t>
            </a:r>
            <a:r>
              <a:rPr lang="ru-RU" sz="2200" dirty="0">
                <a:latin typeface="Times New Roman" pitchFamily="18" charset="0"/>
                <a:ea typeface="Times New Roman"/>
                <a:cs typeface="Times New Roman" pitchFamily="18" charset="0"/>
              </a:rPr>
              <a:t>(</a:t>
            </a:r>
            <a:r>
              <a:rPr lang="en-US" sz="2200" dirty="0" err="1">
                <a:latin typeface="Times New Roman" pitchFamily="18" charset="0"/>
                <a:ea typeface="Times New Roman"/>
                <a:cs typeface="Times New Roman" pitchFamily="18" charset="0"/>
              </a:rPr>
              <a:t>TimeDivisionMultipleAccess</a:t>
            </a:r>
            <a:r>
              <a:rPr lang="ru-RU" sz="2200" dirty="0">
                <a:latin typeface="Times New Roman" pitchFamily="18" charset="0"/>
                <a:ea typeface="Times New Roman"/>
                <a:cs typeface="Times New Roman" pitchFamily="18" charset="0"/>
              </a:rPr>
              <a:t>) - множественный доступ с временным разделением;</a:t>
            </a:r>
          </a:p>
          <a:p>
            <a:pPr marL="12700" marR="12700" lvl="0" indent="457200">
              <a:spcBef>
                <a:spcPts val="1800"/>
              </a:spcBef>
              <a:spcAft>
                <a:spcPts val="0"/>
              </a:spcAft>
              <a:buClr>
                <a:srgbClr val="000000"/>
              </a:buClr>
              <a:buSzPts val="1300"/>
              <a:buFont typeface="Symbol"/>
              <a:buChar char="-"/>
            </a:pPr>
            <a:r>
              <a:rPr lang="en-US" sz="2200" b="1" dirty="0">
                <a:latin typeface="Times New Roman" pitchFamily="18" charset="0"/>
                <a:ea typeface="Times New Roman"/>
                <a:cs typeface="Times New Roman" pitchFamily="18" charset="0"/>
              </a:rPr>
              <a:t>FDMA </a:t>
            </a:r>
            <a:r>
              <a:rPr lang="ru-RU" sz="2200" dirty="0">
                <a:latin typeface="Times New Roman" pitchFamily="18" charset="0"/>
                <a:ea typeface="Times New Roman"/>
                <a:cs typeface="Times New Roman" pitchFamily="18" charset="0"/>
              </a:rPr>
              <a:t>(</a:t>
            </a:r>
            <a:r>
              <a:rPr lang="en-US" sz="2200" dirty="0" err="1">
                <a:latin typeface="Times New Roman" pitchFamily="18" charset="0"/>
                <a:ea typeface="Times New Roman"/>
                <a:cs typeface="Times New Roman" pitchFamily="18" charset="0"/>
              </a:rPr>
              <a:t>FrequencyDivisionMultipleAccess</a:t>
            </a:r>
            <a:r>
              <a:rPr lang="ru-RU" sz="2200" dirty="0">
                <a:latin typeface="Times New Roman" pitchFamily="18" charset="0"/>
                <a:ea typeface="Times New Roman"/>
                <a:cs typeface="Times New Roman" pitchFamily="18" charset="0"/>
              </a:rPr>
              <a:t>) - множественный доступ с частотным разделением;</a:t>
            </a:r>
          </a:p>
          <a:p>
            <a:pPr marL="12700" marR="12700" lvl="0" indent="457200">
              <a:spcBef>
                <a:spcPts val="1800"/>
              </a:spcBef>
              <a:spcAft>
                <a:spcPts val="0"/>
              </a:spcAft>
              <a:buClr>
                <a:srgbClr val="000000"/>
              </a:buClr>
              <a:buSzPts val="1300"/>
              <a:buFont typeface="Symbol"/>
              <a:buChar char="-"/>
            </a:pPr>
            <a:r>
              <a:rPr lang="en-US" sz="2200" b="1" dirty="0">
                <a:latin typeface="Times New Roman" pitchFamily="18" charset="0"/>
                <a:ea typeface="Times New Roman"/>
                <a:cs typeface="Times New Roman" pitchFamily="18" charset="0"/>
              </a:rPr>
              <a:t>CDMA</a:t>
            </a:r>
            <a:r>
              <a:rPr lang="ru-RU" sz="2200" dirty="0">
                <a:latin typeface="Times New Roman" pitchFamily="18" charset="0"/>
                <a:ea typeface="Times New Roman"/>
                <a:cs typeface="Times New Roman" pitchFamily="18" charset="0"/>
              </a:rPr>
              <a:t> (</a:t>
            </a:r>
            <a:r>
              <a:rPr lang="en-US" sz="2200" dirty="0" err="1">
                <a:latin typeface="Times New Roman" pitchFamily="18" charset="0"/>
                <a:ea typeface="Times New Roman"/>
                <a:cs typeface="Times New Roman" pitchFamily="18" charset="0"/>
              </a:rPr>
              <a:t>Codedivisionmultipleaccess</a:t>
            </a:r>
            <a:r>
              <a:rPr lang="ru-RU" sz="2200" dirty="0">
                <a:latin typeface="Times New Roman" pitchFamily="18" charset="0"/>
                <a:ea typeface="Times New Roman"/>
                <a:cs typeface="Times New Roman" pitchFamily="18" charset="0"/>
              </a:rPr>
              <a:t>) - множественный доступ с кодовым разделением.</a:t>
            </a:r>
            <a:endParaRPr lang="ru-RU" sz="2200" u="none" strike="noStrike" spc="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42583136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357166"/>
            <a:ext cx="8572560" cy="5909310"/>
          </a:xfrm>
          <a:prstGeom prst="rect">
            <a:avLst/>
          </a:prstGeom>
        </p:spPr>
        <p:txBody>
          <a:bodyPr wrap="square">
            <a:spAutoFit/>
          </a:bodyPr>
          <a:lstStyle/>
          <a:p>
            <a:pPr indent="450215" algn="just">
              <a:lnSpc>
                <a:spcPct val="150000"/>
              </a:lnSpc>
              <a:spcAft>
                <a:spcPts val="0"/>
              </a:spcAft>
            </a:pPr>
            <a:r>
              <a:rPr lang="ru-RU" dirty="0">
                <a:latin typeface="Times New Roman"/>
                <a:ea typeface="Times New Roman"/>
              </a:rPr>
              <a:t>- феноменальная мобильность пользователя, которую обеспечивает сеть </a:t>
            </a:r>
            <a:r>
              <a:rPr lang="en-US" dirty="0">
                <a:latin typeface="Times New Roman"/>
                <a:ea typeface="Times New Roman"/>
              </a:rPr>
              <a:t>IP</a:t>
            </a:r>
            <a:r>
              <a:rPr lang="ru-RU" dirty="0">
                <a:latin typeface="Times New Roman"/>
                <a:ea typeface="Times New Roman"/>
              </a:rPr>
              <a:t>-телефонии: звонки и факсы автоматически перенаправляются в любую точку мира, пользователи будут иметь доступ к одному и тому же набору услуг вне зависимости от того, где и как они подключаются к сети. Эта распределенная архитектура обеспечивает прекрасную  гибкость и делает возможным отсутствие привязки к месту предоставления услуги;</a:t>
            </a:r>
          </a:p>
          <a:p>
            <a:pPr indent="450215" algn="just">
              <a:lnSpc>
                <a:spcPct val="150000"/>
              </a:lnSpc>
              <a:spcAft>
                <a:spcPts val="0"/>
              </a:spcAft>
            </a:pPr>
            <a:r>
              <a:rPr lang="ru-RU" dirty="0">
                <a:latin typeface="Times New Roman"/>
                <a:ea typeface="Times New Roman"/>
              </a:rPr>
              <a:t>- новый набор устройств доступа, от традиционных телефонов и факсов до компьютеров;</a:t>
            </a:r>
          </a:p>
          <a:p>
            <a:pPr indent="450215" algn="just">
              <a:lnSpc>
                <a:spcPct val="150000"/>
              </a:lnSpc>
              <a:spcAft>
                <a:spcPts val="0"/>
              </a:spcAft>
            </a:pPr>
            <a:r>
              <a:rPr lang="ru-RU" dirty="0">
                <a:latin typeface="Times New Roman"/>
                <a:ea typeface="Times New Roman"/>
              </a:rPr>
              <a:t>- доступ к новым услугам (голосовая почта, конференцсвязь, передача факса и др.) через открытый интерфейс архитектуры на базе </a:t>
            </a:r>
            <a:r>
              <a:rPr lang="en-US" dirty="0">
                <a:latin typeface="Times New Roman"/>
                <a:ea typeface="Times New Roman"/>
              </a:rPr>
              <a:t>IP</a:t>
            </a:r>
            <a:r>
              <a:rPr lang="ru-RU" dirty="0">
                <a:latin typeface="Times New Roman"/>
                <a:ea typeface="Times New Roman"/>
              </a:rPr>
              <a:t>, что обеспечивает совместимость для широкого спектра разработчиков приложений;</a:t>
            </a:r>
          </a:p>
          <a:p>
            <a:pPr indent="450215" algn="just">
              <a:lnSpc>
                <a:spcPct val="150000"/>
              </a:lnSpc>
              <a:spcAft>
                <a:spcPts val="0"/>
              </a:spcAft>
            </a:pPr>
            <a:r>
              <a:rPr lang="ru-RU" dirty="0">
                <a:latin typeface="Times New Roman"/>
                <a:ea typeface="Times New Roman"/>
              </a:rPr>
              <a:t>- возможность настройки набора услуг;</a:t>
            </a:r>
          </a:p>
          <a:p>
            <a:pPr indent="450215" algn="just">
              <a:lnSpc>
                <a:spcPct val="150000"/>
              </a:lnSpc>
              <a:spcAft>
                <a:spcPts val="0"/>
              </a:spcAft>
            </a:pPr>
            <a:r>
              <a:rPr lang="ru-RU" dirty="0">
                <a:latin typeface="Times New Roman"/>
                <a:ea typeface="Times New Roman"/>
              </a:rPr>
              <a:t>- простота оплаты услуг </a:t>
            </a:r>
            <a:r>
              <a:rPr lang="en-US" dirty="0">
                <a:latin typeface="Times New Roman"/>
                <a:ea typeface="Times New Roman"/>
              </a:rPr>
              <a:t>IP</a:t>
            </a:r>
            <a:r>
              <a:rPr lang="ru-RU" dirty="0">
                <a:latin typeface="Times New Roman"/>
                <a:ea typeface="Times New Roman"/>
              </a:rPr>
              <a:t>-телефонии (обычно с помощью предоплаченных телефонных карточек</a:t>
            </a:r>
            <a:r>
              <a:rPr lang="ru-RU" dirty="0" smtClean="0">
                <a:latin typeface="Times New Roman"/>
                <a:ea typeface="Times New Roman"/>
              </a:rPr>
              <a:t>);</a:t>
            </a:r>
            <a:endParaRPr lang="ru-RU" dirty="0">
              <a:latin typeface="Times New Roman"/>
              <a:ea typeface="Times New Roman"/>
            </a:endParaRPr>
          </a:p>
        </p:txBody>
      </p:sp>
    </p:spTree>
    <p:extLst>
      <p:ext uri="{BB962C8B-B14F-4D97-AF65-F5344CB8AC3E}">
        <p14:creationId xmlns:p14="http://schemas.microsoft.com/office/powerpoint/2010/main" val="3461384639"/>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642918"/>
            <a:ext cx="8429684" cy="4939814"/>
          </a:xfrm>
          <a:prstGeom prst="rect">
            <a:avLst/>
          </a:prstGeom>
        </p:spPr>
        <p:txBody>
          <a:bodyPr wrap="square">
            <a:spAutoFit/>
          </a:bodyPr>
          <a:lstStyle/>
          <a:p>
            <a:pPr indent="450215" algn="just">
              <a:lnSpc>
                <a:spcPct val="150000"/>
              </a:lnSpc>
              <a:spcAft>
                <a:spcPts val="0"/>
              </a:spcAft>
            </a:pPr>
            <a:endParaRPr lang="en-US" dirty="0" smtClean="0">
              <a:latin typeface="Times New Roman"/>
              <a:ea typeface="Times New Roman"/>
            </a:endParaRPr>
          </a:p>
          <a:p>
            <a:pPr indent="450215" algn="just">
              <a:lnSpc>
                <a:spcPct val="200000"/>
              </a:lnSpc>
            </a:pPr>
            <a:r>
              <a:rPr lang="ru-RU" dirty="0" smtClean="0">
                <a:latin typeface="Times New Roman"/>
                <a:ea typeface="Times New Roman"/>
              </a:rPr>
              <a:t>- простота контроля пользователем состояния его расчетного счета (через сеть Интернет).</a:t>
            </a:r>
          </a:p>
          <a:p>
            <a:pPr indent="450215" algn="just">
              <a:lnSpc>
                <a:spcPct val="200000"/>
              </a:lnSpc>
              <a:spcAft>
                <a:spcPts val="0"/>
              </a:spcAft>
            </a:pPr>
            <a:r>
              <a:rPr lang="ru-RU" dirty="0" smtClean="0">
                <a:latin typeface="Times New Roman"/>
                <a:ea typeface="Times New Roman"/>
              </a:rPr>
              <a:t>Таким </a:t>
            </a:r>
            <a:r>
              <a:rPr lang="ru-RU" dirty="0">
                <a:latin typeface="Times New Roman"/>
                <a:ea typeface="Times New Roman"/>
              </a:rPr>
              <a:t>образом, для крупных операторов </a:t>
            </a:r>
            <a:r>
              <a:rPr lang="en-US" dirty="0">
                <a:latin typeface="Times New Roman"/>
                <a:ea typeface="Times New Roman"/>
              </a:rPr>
              <a:t>IP</a:t>
            </a:r>
            <a:r>
              <a:rPr lang="ru-RU" dirty="0">
                <a:latin typeface="Times New Roman"/>
                <a:ea typeface="Times New Roman"/>
              </a:rPr>
              <a:t>-телефония сегодня – это способ более эффективно использовать существующий сетевой ресурс и возможность предоставления своим клиентам современного спектра дополнительных услуг (голосовая почта, конференцсвязь, поиск номеров, контроль за расчетами и многое другое), которые не реализуемы в традиционной телефонной сети, и за счет которых оператор может получить дополнительную </a:t>
            </a:r>
            <a:r>
              <a:rPr lang="ru-RU" dirty="0" smtClean="0">
                <a:latin typeface="Times New Roman"/>
                <a:ea typeface="Times New Roman"/>
              </a:rPr>
              <a:t>прибыл.</a:t>
            </a:r>
            <a:endParaRPr lang="ru-RU" sz="1600" dirty="0">
              <a:effectLst/>
              <a:latin typeface="Times New Roman"/>
              <a:ea typeface="Times New Roman"/>
            </a:endParaRPr>
          </a:p>
        </p:txBody>
      </p:sp>
    </p:spTree>
    <p:extLst>
      <p:ext uri="{BB962C8B-B14F-4D97-AF65-F5344CB8AC3E}">
        <p14:creationId xmlns:p14="http://schemas.microsoft.com/office/powerpoint/2010/main" val="24546835"/>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1"/>
          <p:cNvSpPr>
            <a:spLocks noChangeArrowheads="1"/>
          </p:cNvSpPr>
          <p:nvPr/>
        </p:nvSpPr>
        <p:spPr bwMode="auto">
          <a:xfrm>
            <a:off x="142844" y="136589"/>
            <a:ext cx="8643998" cy="65094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sz="19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Сеть на базе протокола </a:t>
            </a:r>
            <a:r>
              <a:rPr kumimoji="0" lang="en-US" sz="19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SIP</a:t>
            </a:r>
            <a:endParaRPr kumimoji="0" lang="ru-RU"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Протокол инициирования сеансов - </a:t>
            </a:r>
            <a:r>
              <a:rPr kumimoji="0" lang="ru-RU" sz="1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Session</a:t>
            </a: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Initiation</a:t>
            </a: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Protocol</a:t>
            </a: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(SIP) является протоколом прикладного уровня и предназначается для организации, модификации и завершения сеансов связи (например,  </a:t>
            </a:r>
            <a:r>
              <a:rPr kumimoji="0" lang="ru-RU" sz="1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мультимедийных</a:t>
            </a: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конференций, телефонных соединений). Пользователи могут принимать участие в существующих сеансах связи, приглашать других пользователей и быть приглашенными ими к новому сеансу связи.</a:t>
            </a:r>
            <a:r>
              <a:rPr lang="en-US" sz="1900" dirty="0" smtClean="0">
                <a:latin typeface="Times New Roman" pitchFamily="18" charset="0"/>
                <a:ea typeface="Calibri" pitchFamily="34" charset="0"/>
                <a:cs typeface="Times New Roman" pitchFamily="18" charset="0"/>
              </a:rPr>
              <a:t> </a:t>
            </a:r>
            <a:r>
              <a:rPr lang="ru-RU" sz="1400" dirty="0" smtClean="0">
                <a:latin typeface="Times New Roman" pitchFamily="18" charset="0"/>
                <a:ea typeface="Calibri" pitchFamily="34" charset="0"/>
                <a:cs typeface="Times New Roman" pitchFamily="18" charset="0"/>
              </a:rPr>
              <a:t>(Инициирование – создание, активация, определение параметров).</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Одной из важнейших особенностей протокола SIP является его независимость от транспортных технологий. Структура сообщений SIP не зависит от выбранной транспортной технологии. Но, в то же время, предпочтение отдается технологии маршрутизации пакетов IP и протоколу UDP. Следует оговориться, что для этого необходимо создать дополнительные механизмы для надежной доставки сигнальной информации. К таким механизмам относятся повторная передача информации при ее потере, подтверждение приема и др.</a:t>
            </a:r>
            <a:endParaRPr kumimoji="0" lang="ru-RU" sz="19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7" name="Rectangle 1"/>
          <p:cNvSpPr>
            <a:spLocks noChangeArrowheads="1"/>
          </p:cNvSpPr>
          <p:nvPr/>
        </p:nvSpPr>
        <p:spPr bwMode="auto">
          <a:xfrm>
            <a:off x="214282" y="115024"/>
            <a:ext cx="8643998"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Сигнальные сообщения могут переноситься не только протоколом транспортного уровня UDP, но и протоколом TCP. Протокол UDP позволяет быстрее, чем TCP, доставлять сигнальную информацию а также вести параллельный поиск местоположения пользователей и передавать приглашения к участию в сеансе связи в режиме многоадресной рассылки. В свою очередь, протокол TCP упрощает работу с межсетевыми экранами (</a:t>
            </a:r>
            <a:r>
              <a:rPr kumimoji="0" lang="ru-RU"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firewall</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 также гарантирует надежную доставку данных. На рисунке 7. показано место, занимаемое протоколом SIP в стеке протоколов TCP/IP.</a:t>
            </a:r>
            <a:endParaRPr kumimoji="0" lang="ru-RU" sz="2000"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2" cstate="print"/>
          <a:srcRect r="8914"/>
          <a:stretch>
            <a:fillRect/>
          </a:stretch>
        </p:blipFill>
        <p:spPr bwMode="auto">
          <a:xfrm>
            <a:off x="1071538" y="3929066"/>
            <a:ext cx="6715172" cy="2357454"/>
          </a:xfrm>
          <a:prstGeom prst="rect">
            <a:avLst/>
          </a:prstGeom>
          <a:noFill/>
          <a:ln w="9525">
            <a:noFill/>
            <a:miter lim="800000"/>
            <a:headEnd/>
            <a:tailEnd/>
          </a:ln>
        </p:spPr>
      </p:pic>
      <p:sp>
        <p:nvSpPr>
          <p:cNvPr id="1022978" name="Rectangle 2"/>
          <p:cNvSpPr>
            <a:spLocks noChangeArrowheads="1"/>
          </p:cNvSpPr>
          <p:nvPr/>
        </p:nvSpPr>
        <p:spPr bwMode="auto">
          <a:xfrm>
            <a:off x="1000100" y="6311792"/>
            <a:ext cx="728664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Рисунок 7. Место протокола SIP в стеке протоколов TCP/IP</a:t>
            </a:r>
            <a:endParaRPr kumimoji="0" lang="ru-RU" sz="2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3" name="Rectangle 1"/>
          <p:cNvSpPr>
            <a:spLocks noChangeArrowheads="1"/>
          </p:cNvSpPr>
          <p:nvPr/>
        </p:nvSpPr>
        <p:spPr bwMode="auto">
          <a:xfrm>
            <a:off x="142844" y="142852"/>
            <a:ext cx="8572560" cy="63248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Адресация в </a:t>
            </a:r>
            <a:r>
              <a:rPr kumimoji="0" lang="en-US"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SIP</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Для того чтобы вызвать кого-то, необходимо знать его адрес или хотя бы имя. В сети Интернет для нахождения хоста используется URL (для SIP он обозначается как SIP URL). В качестве адреса в SIP выбран самый распространенный тип - адрес электронной почты. Он уже сейчас является основным адресом, не зависящим от местоположения пользователя. Существуют четыре основные формы адреса: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имя@домен</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имя@хост</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имя@IP-адрес</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телефона-@шлюз</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Адрес состоит из двух частей. Первая - это та часть, в которой указывается адрес домена, хоста или шлюза. Она может быть представлена и alias-адресом; тогда, чтобы найти IP-адрес, необходимо обратиться к сервису системы DNS. Если же здесь помещен IP-адрес, то никакого преобразования не надо, так как в этом случае достаточно напрямую связаться с адресатом.</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Вторая часть адреса - это имя пользователя в домене или хосте. Если в первой части указан адрес шлюза, то вторая часть представлена телефонным номером абонента в глобальной или частной системе нумерации.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1" name="Rectangle 1"/>
          <p:cNvSpPr>
            <a:spLocks noChangeArrowheads="1"/>
          </p:cNvSpPr>
          <p:nvPr/>
        </p:nvSpPr>
        <p:spPr bwMode="auto">
          <a:xfrm>
            <a:off x="142844" y="285728"/>
            <a:ext cx="8643998" cy="6038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начале адреса ставятся слово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sip</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указывающее, что это именно SIP-адрес, так как бывают другие (например,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mailto</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SIP-адрес может соответствовать разным физическим адресам в зависимости от времени суток, алгоритма работы и т.п. Он может направлять вызов к одному определенному пользователю, первому свободному из группы пользователей или ко всей группе. Благодаря этому можно организовать такие услуги, как ночной вызов, переадресация, конференция и др.</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Возможно использование адреса электронной почты в качестве публикуемого SIP-адреса. Применение URL позволяет, например, размещать свой адрес на Web-страницах: </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sip: user1@rts.loniis.ru</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sip: user1@ 195.201.37.104</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sip</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273-44-55@gateway.ru</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5" name="Rectangle 1"/>
          <p:cNvSpPr>
            <a:spLocks noChangeArrowheads="1"/>
          </p:cNvSpPr>
          <p:nvPr/>
        </p:nvSpPr>
        <p:spPr bwMode="auto">
          <a:xfrm>
            <a:off x="142844" y="350321"/>
            <a:ext cx="8572560" cy="63248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Элементы SIP-сети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Сеть SIP содержит следующие основные элементы. Агент пользователя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User</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Agent</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или SIP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client</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является приложением терминального оборудования и включает в себя две составляющие: клиент агента пользователя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User</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Agent</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Client</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UAC) и сервер агента пользователя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User</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Agent</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Server</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UAS), иначе называемые клиент и сервер. Клиент UAC инициирует SIP-запросы, т.е. выступает в качестве вызывающей стороны. Сервер UAS принимает запросы и отвечает на них, т.е. выступает в качестве вызываемой стороны.</a:t>
            </a:r>
            <a:r>
              <a:rPr lang="en-US" dirty="0" smtClean="0">
                <a:latin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Запросы могут передаваться не прямо адресату, а на некоторый промежуточный узел. Такие узлы бывают двух основных типов: прокси-сервер и сервер переадресации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Прокси-сервер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proxy</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server</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принимает запросы, обрабатывает их и отправляет дальше на следующий сервер, который может быть как другим прокси-сервером, так и последним UAS. Таким образом, прокси-сервер принимает и отправляет запросы и клиента, и сервера. Приняв запрос от UAC, прокси-сервер действует от имени этого UAC.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1"/>
          <p:cNvSpPr>
            <a:spLocks noChangeArrowheads="1"/>
          </p:cNvSpPr>
          <p:nvPr/>
        </p:nvSpPr>
        <p:spPr bwMode="auto">
          <a:xfrm>
            <a:off x="214282" y="142852"/>
            <a:ext cx="8501122" cy="14216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Сети SIP строятся из элементов трех основных типов: терминалов, прокси-серверов и серверов переадресации. На рисунке 9. приведен пример возможного построения сети SIP</a:t>
            </a:r>
            <a:endParaRPr kumimoji="0" lang="ru-RU" sz="2000" b="0" i="0"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2" cstate="print">
            <a:lum contrast="12000"/>
          </a:blip>
          <a:srcRect/>
          <a:stretch>
            <a:fillRect/>
          </a:stretch>
        </p:blipFill>
        <p:spPr bwMode="auto">
          <a:xfrm>
            <a:off x="714348" y="1938337"/>
            <a:ext cx="7572428" cy="4205307"/>
          </a:xfrm>
          <a:prstGeom prst="rect">
            <a:avLst/>
          </a:prstGeom>
          <a:noFill/>
          <a:ln w="9525">
            <a:noFill/>
            <a:miter lim="800000"/>
            <a:headEnd/>
            <a:tailEnd/>
          </a:ln>
        </p:spPr>
      </p:pic>
      <p:sp>
        <p:nvSpPr>
          <p:cNvPr id="1024002" name="Rectangle 2"/>
          <p:cNvSpPr>
            <a:spLocks noChangeArrowheads="1"/>
          </p:cNvSpPr>
          <p:nvPr/>
        </p:nvSpPr>
        <p:spPr bwMode="auto">
          <a:xfrm>
            <a:off x="857224" y="6311792"/>
            <a:ext cx="64293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Рисунок 9. Пример построения сети SIP</a:t>
            </a:r>
            <a:endParaRPr kumimoji="0" lang="ru-RU" sz="2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130" name="Picture 2"/>
          <p:cNvPicPr>
            <a:picLocks noChangeAspect="1" noChangeArrowheads="1"/>
          </p:cNvPicPr>
          <p:nvPr/>
        </p:nvPicPr>
        <p:blipFill>
          <a:blip r:embed="rId2" cstate="print"/>
          <a:srcRect/>
          <a:stretch>
            <a:fillRect/>
          </a:stretch>
        </p:blipFill>
        <p:spPr bwMode="auto">
          <a:xfrm>
            <a:off x="428596" y="214290"/>
            <a:ext cx="7929618" cy="5643602"/>
          </a:xfrm>
          <a:prstGeom prst="rect">
            <a:avLst/>
          </a:prstGeom>
          <a:noFill/>
          <a:ln w="9525">
            <a:noFill/>
            <a:miter lim="800000"/>
            <a:headEnd/>
            <a:tailEnd/>
          </a:ln>
        </p:spPr>
      </p:pic>
      <p:sp>
        <p:nvSpPr>
          <p:cNvPr id="3" name="Прямоугольник 2"/>
          <p:cNvSpPr/>
          <p:nvPr/>
        </p:nvSpPr>
        <p:spPr>
          <a:xfrm>
            <a:off x="642910" y="6215082"/>
            <a:ext cx="7572428" cy="369332"/>
          </a:xfrm>
          <a:prstGeom prst="rect">
            <a:avLst/>
          </a:prstGeom>
        </p:spPr>
        <p:txBody>
          <a:bodyPr wrap="square">
            <a:spAutoFit/>
          </a:bodyPr>
          <a:lstStyle/>
          <a:p>
            <a:pPr algn="ctr"/>
            <a:r>
              <a:rPr lang="ru-RU" dirty="0" smtClean="0">
                <a:latin typeface="Times New Roman" pitchFamily="18" charset="0"/>
                <a:cs typeface="Times New Roman" pitchFamily="18" charset="0"/>
              </a:rPr>
              <a:t>Рис. 2.7. Место протокола SIP в стеке протоколов TCP/IP</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65" y="33028"/>
            <a:ext cx="9085935" cy="6492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3126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496944" cy="3017364"/>
          </a:xfrm>
          <a:prstGeom prst="rect">
            <a:avLst/>
          </a:prstGeom>
        </p:spPr>
        <p:txBody>
          <a:bodyPr wrap="square">
            <a:spAutoFit/>
          </a:bodyPr>
          <a:lstStyle/>
          <a:p>
            <a:pPr algn="ctr">
              <a:lnSpc>
                <a:spcPct val="115000"/>
              </a:lnSpc>
              <a:spcBef>
                <a:spcPts val="1800"/>
              </a:spcBef>
              <a:spcAft>
                <a:spcPts val="0"/>
              </a:spcAft>
              <a:tabLst>
                <a:tab pos="313690" algn="l"/>
              </a:tabLst>
            </a:pPr>
            <a:r>
              <a:rPr lang="ru-RU" sz="2200" b="1" dirty="0">
                <a:latin typeface="Times New Roman" pitchFamily="18" charset="0"/>
                <a:ea typeface="Times New Roman"/>
                <a:cs typeface="Times New Roman" pitchFamily="18" charset="0"/>
              </a:rPr>
              <a:t>3.2.</a:t>
            </a:r>
            <a:r>
              <a:rPr lang="en-US" sz="2200" b="1" dirty="0">
                <a:latin typeface="Times New Roman" pitchFamily="18" charset="0"/>
                <a:ea typeface="Times New Roman"/>
                <a:cs typeface="Times New Roman" pitchFamily="18" charset="0"/>
              </a:rPr>
              <a:t>TDMA</a:t>
            </a:r>
            <a:r>
              <a:rPr lang="ru-RU" sz="2200" dirty="0">
                <a:latin typeface="Times New Roman" pitchFamily="18" charset="0"/>
                <a:ea typeface="Times New Roman"/>
                <a:cs typeface="Times New Roman" pitchFamily="18" charset="0"/>
              </a:rPr>
              <a:t>- множественный доступ с временным </a:t>
            </a:r>
            <a:r>
              <a:rPr lang="ru-RU" sz="2200" dirty="0" smtClean="0">
                <a:latin typeface="Times New Roman" pitchFamily="18" charset="0"/>
                <a:ea typeface="Times New Roman"/>
                <a:cs typeface="Times New Roman" pitchFamily="18" charset="0"/>
              </a:rPr>
              <a:t>разделением</a:t>
            </a:r>
            <a:r>
              <a:rPr lang="ru-RU" sz="2200" b="1" dirty="0">
                <a:latin typeface="Times New Roman" pitchFamily="18" charset="0"/>
                <a:ea typeface="Times New Roman"/>
                <a:cs typeface="Times New Roman" pitchFamily="18" charset="0"/>
              </a:rPr>
              <a:t> </a:t>
            </a:r>
            <a:endParaRPr lang="ru-RU" sz="2200" dirty="0">
              <a:latin typeface="Times New Roman" pitchFamily="18" charset="0"/>
              <a:ea typeface="Times New Roman"/>
              <a:cs typeface="Times New Roman" pitchFamily="18" charset="0"/>
            </a:endParaRPr>
          </a:p>
          <a:p>
            <a:pPr marL="14605" marR="14605" indent="442595" algn="just">
              <a:lnSpc>
                <a:spcPct val="115000"/>
              </a:lnSpc>
              <a:spcBef>
                <a:spcPts val="1800"/>
              </a:spcBef>
              <a:spcAft>
                <a:spcPts val="0"/>
              </a:spcAft>
            </a:pPr>
            <a:r>
              <a:rPr lang="ru-RU" sz="2200" dirty="0">
                <a:latin typeface="Times New Roman" pitchFamily="18" charset="0"/>
                <a:ea typeface="Times New Roman"/>
                <a:cs typeface="Times New Roman" pitchFamily="18" charset="0"/>
              </a:rPr>
              <a:t>Основной принцип </a:t>
            </a:r>
            <a:r>
              <a:rPr lang="en-US" sz="2200" dirty="0">
                <a:latin typeface="Times New Roman" pitchFamily="18" charset="0"/>
                <a:ea typeface="Times New Roman"/>
                <a:cs typeface="Times New Roman" pitchFamily="18" charset="0"/>
              </a:rPr>
              <a:t>TDMA</a:t>
            </a:r>
            <a:r>
              <a:rPr lang="ru-RU" sz="2200" dirty="0">
                <a:latin typeface="Times New Roman" pitchFamily="18" charset="0"/>
                <a:ea typeface="Times New Roman"/>
                <a:cs typeface="Times New Roman" pitchFamily="18" charset="0"/>
              </a:rPr>
              <a:t> заключается в том, что имеющийся ресурс разделяется между участниками информационного обмена на циклически повторяющиеся промежутки времени. Промежутки времени получили название "</a:t>
            </a:r>
            <a:r>
              <a:rPr lang="ru-RU" sz="2200" dirty="0" err="1">
                <a:latin typeface="Times New Roman" pitchFamily="18" charset="0"/>
                <a:ea typeface="Times New Roman"/>
                <a:cs typeface="Times New Roman" pitchFamily="18" charset="0"/>
              </a:rPr>
              <a:t>таймслот</a:t>
            </a:r>
            <a:r>
              <a:rPr lang="ru-RU" sz="2200" dirty="0">
                <a:latin typeface="Times New Roman" pitchFamily="18" charset="0"/>
                <a:ea typeface="Times New Roman"/>
                <a:cs typeface="Times New Roman" pitchFamily="18" charset="0"/>
              </a:rPr>
              <a:t>" (</a:t>
            </a:r>
            <a:r>
              <a:rPr lang="en-US" sz="2200" dirty="0">
                <a:latin typeface="Times New Roman" pitchFamily="18" charset="0"/>
                <a:ea typeface="Times New Roman"/>
                <a:cs typeface="Times New Roman" pitchFamily="18" charset="0"/>
              </a:rPr>
              <a:t>timeslot</a:t>
            </a:r>
            <a:r>
              <a:rPr lang="ru-RU" sz="2200" dirty="0">
                <a:latin typeface="Times New Roman" pitchFamily="18" charset="0"/>
                <a:ea typeface="Times New Roman"/>
                <a:cs typeface="Times New Roman" pitchFamily="18" charset="0"/>
              </a:rPr>
              <a:t>, </a:t>
            </a:r>
            <a:r>
              <a:rPr lang="en-US" sz="2200" dirty="0">
                <a:latin typeface="Times New Roman" pitchFamily="18" charset="0"/>
                <a:ea typeface="Times New Roman"/>
                <a:cs typeface="Times New Roman" pitchFamily="18" charset="0"/>
              </a:rPr>
              <a:t>TS</a:t>
            </a:r>
            <a:r>
              <a:rPr lang="ru-RU" sz="2200" dirty="0">
                <a:latin typeface="Times New Roman" pitchFamily="18" charset="0"/>
                <a:ea typeface="Times New Roman"/>
                <a:cs typeface="Times New Roman" pitchFamily="18" charset="0"/>
              </a:rPr>
              <a:t>) (рис. 3.1). При этом абонент может использовать всю ширину пропускания канала, но только в определенные временные отрезки (рис. 3.1).</a:t>
            </a:r>
            <a:endParaRPr lang="ru-RU" sz="2200" dirty="0">
              <a:effectLst/>
              <a:latin typeface="Times New Roman" pitchFamily="18" charset="0"/>
              <a:ea typeface="Times New Roman"/>
              <a:cs typeface="Times New Roman" pitchFamily="18" charset="0"/>
            </a:endParaRPr>
          </a:p>
        </p:txBody>
      </p:sp>
      <p:pic>
        <p:nvPicPr>
          <p:cNvPr id="3" name="Рисунок 2" descr="TDMA"/>
          <p:cNvPicPr/>
          <p:nvPr/>
        </p:nvPicPr>
        <p:blipFill>
          <a:blip r:embed="rId2">
            <a:extLst>
              <a:ext uri="{28A0092B-C50C-407E-A947-70E740481C1C}">
                <a14:useLocalDpi xmlns:a14="http://schemas.microsoft.com/office/drawing/2010/main" val="0"/>
              </a:ext>
            </a:extLst>
          </a:blip>
          <a:srcRect/>
          <a:stretch>
            <a:fillRect/>
          </a:stretch>
        </p:blipFill>
        <p:spPr bwMode="auto">
          <a:xfrm>
            <a:off x="755576" y="3428999"/>
            <a:ext cx="7704856" cy="2736305"/>
          </a:xfrm>
          <a:prstGeom prst="rect">
            <a:avLst/>
          </a:prstGeom>
          <a:noFill/>
          <a:ln>
            <a:noFill/>
          </a:ln>
        </p:spPr>
      </p:pic>
      <p:sp>
        <p:nvSpPr>
          <p:cNvPr id="4" name="Прямоугольник 3"/>
          <p:cNvSpPr/>
          <p:nvPr/>
        </p:nvSpPr>
        <p:spPr>
          <a:xfrm>
            <a:off x="1475656" y="6355150"/>
            <a:ext cx="6318448" cy="446276"/>
          </a:xfrm>
          <a:prstGeom prst="rect">
            <a:avLst/>
          </a:prstGeom>
        </p:spPr>
        <p:txBody>
          <a:bodyPr wrap="square">
            <a:spAutoFit/>
          </a:bodyPr>
          <a:lstStyle/>
          <a:p>
            <a:pPr marL="14605" marR="14605" indent="-342900" algn="just">
              <a:lnSpc>
                <a:spcPct val="115000"/>
              </a:lnSpc>
              <a:spcBef>
                <a:spcPts val="1800"/>
              </a:spcBef>
              <a:spcAft>
                <a:spcPts val="0"/>
              </a:spcAft>
            </a:pPr>
            <a:r>
              <a:rPr lang="ru-RU" sz="2000" dirty="0">
                <a:latin typeface="Times New Roman" pitchFamily="18" charset="0"/>
                <a:ea typeface="Times New Roman"/>
                <a:cs typeface="Times New Roman" pitchFamily="18" charset="0"/>
              </a:rPr>
              <a:t>Рис.3.1. Промежутки времени "</a:t>
            </a:r>
            <a:r>
              <a:rPr lang="ru-RU" sz="2000" dirty="0" err="1">
                <a:latin typeface="Times New Roman" pitchFamily="18" charset="0"/>
                <a:ea typeface="Times New Roman"/>
                <a:cs typeface="Times New Roman" pitchFamily="18" charset="0"/>
              </a:rPr>
              <a:t>таймслот</a:t>
            </a:r>
            <a:r>
              <a:rPr lang="ru-RU" sz="2000" dirty="0">
                <a:latin typeface="Times New Roman" pitchFamily="18" charset="0"/>
                <a:ea typeface="Times New Roman"/>
                <a:cs typeface="Times New Roman" pitchFamily="18" charset="0"/>
              </a:rPr>
              <a:t>" (</a:t>
            </a:r>
            <a:r>
              <a:rPr lang="en-US" sz="2000" dirty="0">
                <a:latin typeface="Times New Roman" pitchFamily="18" charset="0"/>
                <a:ea typeface="Times New Roman"/>
                <a:cs typeface="Times New Roman" pitchFamily="18" charset="0"/>
              </a:rPr>
              <a:t>timeslot</a:t>
            </a:r>
            <a:r>
              <a:rPr lang="ru-RU" sz="2000" dirty="0">
                <a:latin typeface="Times New Roman" pitchFamily="18" charset="0"/>
                <a:ea typeface="Times New Roman"/>
                <a:cs typeface="Times New Roman" pitchFamily="18" charset="0"/>
              </a:rPr>
              <a:t>, </a:t>
            </a:r>
            <a:r>
              <a:rPr lang="en-US" sz="2000" dirty="0">
                <a:latin typeface="Times New Roman" pitchFamily="18" charset="0"/>
                <a:ea typeface="Times New Roman"/>
                <a:cs typeface="Times New Roman" pitchFamily="18" charset="0"/>
              </a:rPr>
              <a:t>TS</a:t>
            </a:r>
            <a:r>
              <a:rPr lang="ru-RU" dirty="0">
                <a:latin typeface="Times New Roman Tj"/>
                <a:ea typeface="Times New Roman"/>
              </a:rPr>
              <a:t>)</a:t>
            </a:r>
            <a:endParaRPr lang="ru-RU" dirty="0">
              <a:effectLst/>
              <a:latin typeface="Times New Roman"/>
              <a:ea typeface="Times New Roman"/>
            </a:endParaRPr>
          </a:p>
        </p:txBody>
      </p:sp>
    </p:spTree>
    <p:extLst>
      <p:ext uri="{BB962C8B-B14F-4D97-AF65-F5344CB8AC3E}">
        <p14:creationId xmlns:p14="http://schemas.microsoft.com/office/powerpoint/2010/main" val="1693747528"/>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57166"/>
            <a:ext cx="8590058" cy="6096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0075628"/>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1"/>
          <p:cNvSpPr>
            <a:spLocks noChangeArrowheads="1"/>
          </p:cNvSpPr>
          <p:nvPr/>
        </p:nvSpPr>
        <p:spPr bwMode="auto">
          <a:xfrm>
            <a:off x="214282" y="286121"/>
            <a:ext cx="8429684" cy="632480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ctr" defTabSz="914400" rtl="0" eaLnBrk="1" fontAlgn="base" latinLnBrk="0" hangingPunct="1">
              <a:lnSpc>
                <a:spcPct val="150000"/>
              </a:lnSpc>
              <a:spcBef>
                <a:spcPct val="0"/>
              </a:spcBef>
              <a:spcAft>
                <a:spcPct val="0"/>
              </a:spcAft>
              <a:buClrTx/>
              <a:buSzTx/>
              <a:buFontTx/>
              <a:buNone/>
              <a:tabLst>
                <a:tab pos="111125" algn="l"/>
              </a:tabLst>
            </a:pPr>
            <a:r>
              <a:rPr kumimoji="0" lang="ru-RU" sz="2000" b="1" i="0" u="none" strike="noStrike" cap="none" normalizeH="0" baseline="0" dirty="0" smtClean="0">
                <a:ln>
                  <a:noFill/>
                </a:ln>
                <a:solidFill>
                  <a:srgbClr val="000000"/>
                </a:solidFill>
                <a:effectLst/>
                <a:latin typeface="Times New Roman" pitchFamily="18" charset="0"/>
                <a:cs typeface="Times New Roman" pitchFamily="18" charset="0"/>
              </a:rPr>
              <a:t>ЛЕКЦИЯ № 12. Сети передачи данных</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50000"/>
              </a:lnSpc>
              <a:spcBef>
                <a:spcPct val="0"/>
              </a:spcBef>
              <a:spcAft>
                <a:spcPct val="0"/>
              </a:spcAft>
              <a:buClrTx/>
              <a:buSzTx/>
              <a:buFontTx/>
              <a:buNone/>
              <a:tabLst>
                <a:tab pos="111125" algn="l"/>
              </a:tabLst>
            </a:pPr>
            <a:r>
              <a:rPr kumimoji="0" lang="ru-RU" sz="2000" b="1" i="0" u="none" strike="noStrike" cap="none" normalizeH="0" baseline="0" dirty="0" smtClean="0">
                <a:ln>
                  <a:noFill/>
                </a:ln>
                <a:solidFill>
                  <a:srgbClr val="000000"/>
                </a:solidFill>
                <a:effectLst/>
                <a:latin typeface="Times New Roman" pitchFamily="18" charset="0"/>
                <a:cs typeface="Times New Roman" pitchFamily="18" charset="0"/>
              </a:rPr>
              <a:t>12.1 Классификация компьютерных сетей</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111125" algn="l"/>
              </a:tabLst>
            </a:pP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Компьютерные сети, называемые также вычислительными сетями, или сетями передачи данных, являются логическим результатом эволюции двух важнейших научно-технических отраслей современной цивилизации – компьютерных и информационных технологий. С одной стороны, сети представляют собой частный случай распределенных вычислительных систем, в которых группа компьютеров согласованно выполняет набор взаимосвязанных задач, обмениваясь данными в автоматическом режиме. С другой стороны, компьютерные сети могут рассматриваться как средство передачи информации на большие расстояния, для чего в них применяются методы кодирования и мультиплексирования данных, получивших развитие в различных телекоммуникационных системах. Все многообразие компьютерных сетей можно классифицировать по нескольким основным признакам. Классификация компьютерных сетей представлена в таблице 12.1.</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14282" y="785794"/>
          <a:ext cx="8643998" cy="5887657"/>
        </p:xfrm>
        <a:graphic>
          <a:graphicData uri="http://schemas.openxmlformats.org/drawingml/2006/table">
            <a:tbl>
              <a:tblPr/>
              <a:tblGrid>
                <a:gridCol w="2344135"/>
                <a:gridCol w="6299863"/>
              </a:tblGrid>
              <a:tr h="337867">
                <a:tc>
                  <a:txBody>
                    <a:bodyPr/>
                    <a:lstStyle/>
                    <a:p>
                      <a:pPr marR="0" indent="0" algn="just" rtl="0">
                        <a:lnSpc>
                          <a:spcPct val="114000"/>
                        </a:lnSpc>
                        <a:spcBef>
                          <a:spcPts val="500"/>
                        </a:spcBef>
                        <a:spcAft>
                          <a:spcPts val="600"/>
                        </a:spcAft>
                      </a:pPr>
                      <a:r>
                        <a:rPr lang="ru-RU" sz="1800" kern="1400" spc="-10" dirty="0">
                          <a:solidFill>
                            <a:srgbClr val="000000"/>
                          </a:solidFill>
                          <a:latin typeface="Times New Roman"/>
                        </a:rPr>
                        <a:t>Классификационный признак</a:t>
                      </a:r>
                      <a:endParaRPr lang="ru-RU" sz="1800" kern="1400" dirty="0">
                        <a:solidFill>
                          <a:srgbClr val="000000"/>
                        </a:solidFill>
                        <a:latin typeface="Calibri"/>
                      </a:endParaRPr>
                    </a:p>
                  </a:txBody>
                  <a:tcPr marL="25953" marR="25953" marT="25953" marB="2595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0" algn="just" rtl="0">
                        <a:lnSpc>
                          <a:spcPct val="114000"/>
                        </a:lnSpc>
                        <a:spcBef>
                          <a:spcPts val="500"/>
                        </a:spcBef>
                        <a:spcAft>
                          <a:spcPts val="600"/>
                        </a:spcAft>
                      </a:pPr>
                      <a:r>
                        <a:rPr lang="ru-RU" sz="1800" kern="1400" spc="-10" dirty="0">
                          <a:solidFill>
                            <a:srgbClr val="000000"/>
                          </a:solidFill>
                          <a:latin typeface="Times New Roman"/>
                        </a:rPr>
                        <a:t>Тип сети</a:t>
                      </a:r>
                      <a:endParaRPr lang="ru-RU" sz="1800" kern="1400" dirty="0">
                        <a:solidFill>
                          <a:srgbClr val="000000"/>
                        </a:solidFill>
                        <a:latin typeface="Calibri"/>
                      </a:endParaRPr>
                    </a:p>
                  </a:txBody>
                  <a:tcPr marL="25953" marR="25953" marT="25953" marB="2595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6096">
                <a:tc>
                  <a:txBody>
                    <a:bodyPr/>
                    <a:lstStyle/>
                    <a:p>
                      <a:pPr marR="0" indent="0" algn="just" rtl="0">
                        <a:lnSpc>
                          <a:spcPct val="114000"/>
                        </a:lnSpc>
                        <a:spcBef>
                          <a:spcPts val="500"/>
                        </a:spcBef>
                        <a:spcAft>
                          <a:spcPts val="600"/>
                        </a:spcAft>
                      </a:pPr>
                      <a:r>
                        <a:rPr lang="ru-RU" sz="1400" kern="1400" spc="-10" dirty="0">
                          <a:solidFill>
                            <a:srgbClr val="000000"/>
                          </a:solidFill>
                          <a:latin typeface="Times New Roman"/>
                        </a:rPr>
                        <a:t>Территориальная распространенность</a:t>
                      </a:r>
                      <a:endParaRPr lang="ru-RU" sz="1400" kern="1400" dirty="0">
                        <a:solidFill>
                          <a:srgbClr val="000000"/>
                        </a:solidFill>
                        <a:latin typeface="Calibri"/>
                      </a:endParaRPr>
                    </a:p>
                  </a:txBody>
                  <a:tcPr marL="25953" marR="25953" marT="25953" marB="25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indent="21577" algn="just" rtl="0">
                        <a:lnSpc>
                          <a:spcPct val="114000"/>
                        </a:lnSpc>
                        <a:spcBef>
                          <a:spcPts val="0"/>
                        </a:spcBef>
                        <a:spcAft>
                          <a:spcPts val="600"/>
                        </a:spcAft>
                        <a:tabLst>
                          <a:tab pos="21031" algn="l"/>
                          <a:tab pos="-2008936800" algn="l"/>
                          <a:tab pos="210312" algn="l"/>
                        </a:tabLst>
                      </a:pPr>
                      <a:r>
                        <a:rPr lang="ru-RU" sz="1400" kern="1400">
                          <a:solidFill>
                            <a:srgbClr val="000000"/>
                          </a:solidFill>
                          <a:latin typeface="Symbol"/>
                        </a:rPr>
                        <a:t>·</a:t>
                      </a:r>
                      <a:r>
                        <a:rPr lang="ru-RU" sz="1400" kern="1400">
                          <a:solidFill>
                            <a:srgbClr val="000000"/>
                          </a:solidFill>
                          <a:latin typeface="Calibri"/>
                        </a:rPr>
                        <a:t> </a:t>
                      </a:r>
                      <a:r>
                        <a:rPr lang="ru-RU" sz="1400" kern="1400" spc="-10">
                          <a:solidFill>
                            <a:srgbClr val="000000"/>
                          </a:solidFill>
                          <a:latin typeface="Times New Roman"/>
                        </a:rPr>
                        <a:t>локальные</a:t>
                      </a:r>
                      <a:r>
                        <a:rPr lang="ru-RU" sz="1400" i="1" kern="1400" spc="-10">
                          <a:solidFill>
                            <a:srgbClr val="000000"/>
                          </a:solidFill>
                          <a:latin typeface="Times New Roman"/>
                        </a:rPr>
                        <a:t> –</a:t>
                      </a:r>
                      <a:r>
                        <a:rPr lang="ru-RU" sz="1400" kern="1400" spc="-10">
                          <a:solidFill>
                            <a:srgbClr val="000000"/>
                          </a:solidFill>
                          <a:latin typeface="Times New Roman"/>
                        </a:rPr>
                        <a:t> сети, перекрывающие территорию не более 10 км</a:t>
                      </a:r>
                      <a:r>
                        <a:rPr lang="ru-RU" sz="1400" kern="1400" spc="-10" baseline="30000">
                          <a:solidFill>
                            <a:srgbClr val="000000"/>
                          </a:solidFill>
                          <a:latin typeface="Times New Roman"/>
                        </a:rPr>
                        <a:t>2</a:t>
                      </a:r>
                      <a:endParaRPr lang="ru-RU" sz="1400" kern="1400">
                        <a:solidFill>
                          <a:srgbClr val="000000"/>
                        </a:solidFill>
                        <a:latin typeface="Calibri"/>
                      </a:endParaRPr>
                    </a:p>
                    <a:p>
                      <a:pPr marL="21590" marR="0" indent="-21590" algn="just" rtl="0">
                        <a:lnSpc>
                          <a:spcPct val="114000"/>
                        </a:lnSpc>
                        <a:spcBef>
                          <a:spcPts val="0"/>
                        </a:spcBef>
                        <a:spcAft>
                          <a:spcPts val="600"/>
                        </a:spcAft>
                        <a:tabLst>
                          <a:tab pos="-2008936800" algn="l"/>
                          <a:tab pos="210312" algn="l"/>
                        </a:tabLst>
                      </a:pPr>
                      <a:r>
                        <a:rPr lang="ru-RU" sz="1400" kern="1400">
                          <a:solidFill>
                            <a:srgbClr val="000000"/>
                          </a:solidFill>
                          <a:latin typeface="Symbol"/>
                        </a:rPr>
                        <a:t>·</a:t>
                      </a:r>
                      <a:r>
                        <a:rPr lang="ru-RU" sz="1400" kern="1400">
                          <a:solidFill>
                            <a:srgbClr val="000000"/>
                          </a:solidFill>
                          <a:latin typeface="Calibri"/>
                        </a:rPr>
                        <a:t> </a:t>
                      </a:r>
                      <a:r>
                        <a:rPr lang="ru-RU" sz="1400" kern="1400" spc="-10">
                          <a:solidFill>
                            <a:srgbClr val="000000"/>
                          </a:solidFill>
                          <a:latin typeface="Times New Roman"/>
                        </a:rPr>
                        <a:t>региональные – сети, расположенные на территории города или области</a:t>
                      </a:r>
                      <a:endParaRPr lang="ru-RU" sz="1400" kern="1400">
                        <a:solidFill>
                          <a:srgbClr val="000000"/>
                        </a:solidFill>
                        <a:latin typeface="Calibri"/>
                      </a:endParaRPr>
                    </a:p>
                    <a:p>
                      <a:pPr marR="0" indent="0" algn="just" rtl="0">
                        <a:lnSpc>
                          <a:spcPct val="114000"/>
                        </a:lnSpc>
                        <a:spcBef>
                          <a:spcPts val="500"/>
                        </a:spcBef>
                        <a:spcAft>
                          <a:spcPts val="500"/>
                        </a:spcAft>
                        <a:tabLst>
                          <a:tab pos="-2008936800" algn="l"/>
                          <a:tab pos="-416966400" algn="l"/>
                        </a:tabLst>
                      </a:pPr>
                      <a:r>
                        <a:rPr lang="ru-RU" sz="1400" kern="1400">
                          <a:solidFill>
                            <a:srgbClr val="000000"/>
                          </a:solidFill>
                          <a:latin typeface="Symbol"/>
                        </a:rPr>
                        <a:t>·</a:t>
                      </a:r>
                      <a:r>
                        <a:rPr lang="ru-RU" sz="1400" kern="1400">
                          <a:solidFill>
                            <a:srgbClr val="000000"/>
                          </a:solidFill>
                          <a:latin typeface="Calibri"/>
                        </a:rPr>
                        <a:t> </a:t>
                      </a:r>
                      <a:r>
                        <a:rPr lang="ru-RU" sz="1400" kern="1400" spc="-10">
                          <a:solidFill>
                            <a:srgbClr val="000000"/>
                          </a:solidFill>
                          <a:latin typeface="Times New Roman"/>
                        </a:rPr>
                        <a:t>глобальные</a:t>
                      </a:r>
                      <a:r>
                        <a:rPr lang="ru-RU" sz="1400" i="1" kern="1400" spc="-10">
                          <a:solidFill>
                            <a:srgbClr val="000000"/>
                          </a:solidFill>
                          <a:latin typeface="Times New Roman"/>
                        </a:rPr>
                        <a:t> -</a:t>
                      </a:r>
                      <a:r>
                        <a:rPr lang="ru-RU" sz="1400" kern="1400" spc="-10">
                          <a:solidFill>
                            <a:srgbClr val="000000"/>
                          </a:solidFill>
                          <a:latin typeface="Times New Roman"/>
                        </a:rPr>
                        <a:t> сети, расположенные на территории государства или группы</a:t>
                      </a:r>
                      <a:endParaRPr lang="ru-RU" sz="1400" kern="1400">
                        <a:solidFill>
                          <a:srgbClr val="000000"/>
                        </a:solidFill>
                        <a:latin typeface="Calibri"/>
                      </a:endParaRPr>
                    </a:p>
                  </a:txBody>
                  <a:tcPr marL="25953" marR="25953" marT="25953" marB="2595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06496">
                <a:tc>
                  <a:txBody>
                    <a:bodyPr/>
                    <a:lstStyle/>
                    <a:p>
                      <a:pPr marR="0" indent="0" algn="just" rtl="0">
                        <a:lnSpc>
                          <a:spcPct val="114000"/>
                        </a:lnSpc>
                        <a:spcBef>
                          <a:spcPts val="500"/>
                        </a:spcBef>
                        <a:spcAft>
                          <a:spcPts val="600"/>
                        </a:spcAft>
                      </a:pPr>
                      <a:r>
                        <a:rPr lang="ru-RU" sz="1400" kern="1400" spc="-10">
                          <a:solidFill>
                            <a:srgbClr val="000000"/>
                          </a:solidFill>
                          <a:latin typeface="Times New Roman"/>
                        </a:rPr>
                        <a:t>Ведомственная принадлежность</a:t>
                      </a:r>
                      <a:endParaRPr lang="ru-RU" sz="1400" kern="1400">
                        <a:solidFill>
                          <a:srgbClr val="000000"/>
                        </a:solidFill>
                        <a:latin typeface="Calibri"/>
                      </a:endParaRPr>
                    </a:p>
                  </a:txBody>
                  <a:tcPr marL="25953" marR="25953" marT="25953" marB="25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1590" marR="0" indent="-21590" algn="just" rtl="0">
                        <a:lnSpc>
                          <a:spcPct val="114000"/>
                        </a:lnSpc>
                        <a:spcBef>
                          <a:spcPts val="0"/>
                        </a:spcBef>
                        <a:spcAft>
                          <a:spcPts val="600"/>
                        </a:spcAft>
                        <a:tabLst>
                          <a:tab pos="21946" algn="l"/>
                          <a:tab pos="-2008936800" algn="l"/>
                          <a:tab pos="210312" algn="l"/>
                        </a:tabLst>
                      </a:pPr>
                      <a:r>
                        <a:rPr lang="ru-RU" sz="1400" kern="1400">
                          <a:solidFill>
                            <a:srgbClr val="000000"/>
                          </a:solidFill>
                          <a:latin typeface="Symbol"/>
                        </a:rPr>
                        <a:t>·</a:t>
                      </a:r>
                      <a:r>
                        <a:rPr lang="ru-RU" sz="1400" kern="1400">
                          <a:solidFill>
                            <a:srgbClr val="000000"/>
                          </a:solidFill>
                          <a:latin typeface="Calibri"/>
                        </a:rPr>
                        <a:t> </a:t>
                      </a:r>
                      <a:r>
                        <a:rPr lang="ru-RU" sz="1400" kern="1400" spc="-10">
                          <a:solidFill>
                            <a:srgbClr val="000000"/>
                          </a:solidFill>
                          <a:latin typeface="Times New Roman"/>
                        </a:rPr>
                        <a:t>ведомственные сети - сети, принадлежащие одной организации и находящиеся на ее территории (например, локальная сеть одного предприятия)</a:t>
                      </a:r>
                      <a:endParaRPr lang="ru-RU" sz="1400" kern="1400">
                        <a:solidFill>
                          <a:srgbClr val="000000"/>
                        </a:solidFill>
                        <a:latin typeface="Calibri"/>
                      </a:endParaRPr>
                    </a:p>
                    <a:p>
                      <a:pPr marL="21590" marR="0" indent="-21590" algn="just" rtl="0">
                        <a:lnSpc>
                          <a:spcPct val="114000"/>
                        </a:lnSpc>
                        <a:spcBef>
                          <a:spcPts val="500"/>
                        </a:spcBef>
                        <a:spcAft>
                          <a:spcPts val="500"/>
                        </a:spcAft>
                        <a:tabLst>
                          <a:tab pos="-2008936800" algn="l"/>
                        </a:tabLst>
                      </a:pPr>
                      <a:r>
                        <a:rPr lang="ru-RU" sz="1400" kern="1400">
                          <a:solidFill>
                            <a:srgbClr val="000000"/>
                          </a:solidFill>
                          <a:latin typeface="Symbol"/>
                        </a:rPr>
                        <a:t>·</a:t>
                      </a:r>
                      <a:r>
                        <a:rPr lang="ru-RU" sz="1400" kern="1400">
                          <a:solidFill>
                            <a:srgbClr val="000000"/>
                          </a:solidFill>
                          <a:latin typeface="Calibri"/>
                        </a:rPr>
                        <a:t> </a:t>
                      </a:r>
                      <a:r>
                        <a:rPr lang="ru-RU" sz="1400" kern="1400" spc="-10">
                          <a:solidFill>
                            <a:srgbClr val="000000"/>
                          </a:solidFill>
                          <a:latin typeface="Times New Roman"/>
                        </a:rPr>
                        <a:t>государственные сети - сети, используемые в государственных структурах</a:t>
                      </a:r>
                      <a:endParaRPr lang="ru-RU" sz="1400" kern="1400">
                        <a:solidFill>
                          <a:srgbClr val="000000"/>
                        </a:solidFill>
                        <a:latin typeface="Calibri"/>
                      </a:endParaRPr>
                    </a:p>
                  </a:txBody>
                  <a:tcPr marL="25953" marR="25953" marT="25953" marB="2595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6096">
                <a:tc>
                  <a:txBody>
                    <a:bodyPr/>
                    <a:lstStyle/>
                    <a:p>
                      <a:pPr marR="0" indent="0" algn="just" rtl="0">
                        <a:lnSpc>
                          <a:spcPct val="114000"/>
                        </a:lnSpc>
                        <a:spcBef>
                          <a:spcPts val="500"/>
                        </a:spcBef>
                        <a:spcAft>
                          <a:spcPts val="600"/>
                        </a:spcAft>
                      </a:pPr>
                      <a:r>
                        <a:rPr lang="ru-RU" sz="1400" kern="1400" spc="-10">
                          <a:solidFill>
                            <a:srgbClr val="000000"/>
                          </a:solidFill>
                          <a:latin typeface="Times New Roman"/>
                        </a:rPr>
                        <a:t>Скорость передачи информации</a:t>
                      </a:r>
                      <a:endParaRPr lang="ru-RU" sz="1400" kern="1400">
                        <a:solidFill>
                          <a:srgbClr val="000000"/>
                        </a:solidFill>
                        <a:latin typeface="Calibri"/>
                      </a:endParaRPr>
                    </a:p>
                  </a:txBody>
                  <a:tcPr marL="25953" marR="25953" marT="25953" marB="25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92100" marR="0" indent="-292100" algn="just" rtl="0">
                        <a:lnSpc>
                          <a:spcPct val="114000"/>
                        </a:lnSpc>
                        <a:spcBef>
                          <a:spcPts val="0"/>
                        </a:spcBef>
                        <a:spcAft>
                          <a:spcPts val="600"/>
                        </a:spcAft>
                        <a:tabLst>
                          <a:tab pos="-2008936800" algn="l"/>
                          <a:tab pos="-1373428800" algn="l"/>
                          <a:tab pos="210312" algn="l"/>
                        </a:tabLst>
                      </a:pPr>
                      <a:r>
                        <a:rPr lang="ru-RU" sz="1400" kern="1400">
                          <a:solidFill>
                            <a:srgbClr val="000000"/>
                          </a:solidFill>
                          <a:latin typeface="Symbol"/>
                        </a:rPr>
                        <a:t>·</a:t>
                      </a:r>
                      <a:r>
                        <a:rPr lang="ru-RU" sz="1400" kern="1400">
                          <a:solidFill>
                            <a:srgbClr val="000000"/>
                          </a:solidFill>
                          <a:latin typeface="Calibri"/>
                        </a:rPr>
                        <a:t> </a:t>
                      </a:r>
                      <a:r>
                        <a:rPr lang="ru-RU" sz="1400" kern="1400" spc="-10">
                          <a:solidFill>
                            <a:srgbClr val="000000"/>
                          </a:solidFill>
                          <a:latin typeface="Times New Roman"/>
                        </a:rPr>
                        <a:t>низкоскоростные</a:t>
                      </a:r>
                      <a:endParaRPr lang="ru-RU" sz="1400" kern="1400">
                        <a:solidFill>
                          <a:srgbClr val="000000"/>
                        </a:solidFill>
                        <a:latin typeface="Calibri"/>
                      </a:endParaRPr>
                    </a:p>
                    <a:p>
                      <a:pPr marL="292100" marR="0" indent="-292100" algn="just" rtl="0">
                        <a:lnSpc>
                          <a:spcPct val="114000"/>
                        </a:lnSpc>
                        <a:spcBef>
                          <a:spcPts val="0"/>
                        </a:spcBef>
                        <a:spcAft>
                          <a:spcPts val="600"/>
                        </a:spcAft>
                        <a:tabLst>
                          <a:tab pos="-2008936800" algn="l"/>
                          <a:tab pos="-1373428800" algn="l"/>
                          <a:tab pos="210312" algn="l"/>
                        </a:tabLst>
                      </a:pPr>
                      <a:r>
                        <a:rPr lang="ru-RU" sz="1400" kern="1400">
                          <a:solidFill>
                            <a:srgbClr val="000000"/>
                          </a:solidFill>
                          <a:latin typeface="Symbol"/>
                        </a:rPr>
                        <a:t>·</a:t>
                      </a:r>
                      <a:r>
                        <a:rPr lang="ru-RU" sz="1400" kern="1400">
                          <a:solidFill>
                            <a:srgbClr val="000000"/>
                          </a:solidFill>
                          <a:latin typeface="Calibri"/>
                        </a:rPr>
                        <a:t> </a:t>
                      </a:r>
                      <a:r>
                        <a:rPr lang="ru-RU" sz="1400" kern="1400" spc="-10">
                          <a:solidFill>
                            <a:srgbClr val="000000"/>
                          </a:solidFill>
                          <a:latin typeface="Times New Roman"/>
                        </a:rPr>
                        <a:t>среднескоростные</a:t>
                      </a:r>
                      <a:endParaRPr lang="ru-RU" sz="1400" kern="1400">
                        <a:solidFill>
                          <a:srgbClr val="000000"/>
                        </a:solidFill>
                        <a:latin typeface="Calibri"/>
                      </a:endParaRPr>
                    </a:p>
                    <a:p>
                      <a:pPr marL="292100" marR="0" indent="-292100" algn="just" rtl="0">
                        <a:lnSpc>
                          <a:spcPct val="114000"/>
                        </a:lnSpc>
                        <a:spcBef>
                          <a:spcPts val="500"/>
                        </a:spcBef>
                        <a:spcAft>
                          <a:spcPts val="500"/>
                        </a:spcAft>
                        <a:tabLst>
                          <a:tab pos="-2008936800" algn="l"/>
                        </a:tabLst>
                      </a:pPr>
                      <a:r>
                        <a:rPr lang="ru-RU" sz="1400" kern="1400">
                          <a:solidFill>
                            <a:srgbClr val="000000"/>
                          </a:solidFill>
                          <a:latin typeface="Symbol"/>
                        </a:rPr>
                        <a:t>·</a:t>
                      </a:r>
                      <a:r>
                        <a:rPr lang="ru-RU" sz="1400" kern="1400">
                          <a:solidFill>
                            <a:srgbClr val="000000"/>
                          </a:solidFill>
                          <a:latin typeface="Calibri"/>
                        </a:rPr>
                        <a:t> </a:t>
                      </a:r>
                      <a:r>
                        <a:rPr lang="ru-RU" sz="1400" kern="1400" spc="-10">
                          <a:solidFill>
                            <a:srgbClr val="000000"/>
                          </a:solidFill>
                          <a:latin typeface="Times New Roman"/>
                        </a:rPr>
                        <a:t>высокоскоростные </a:t>
                      </a:r>
                      <a:endParaRPr lang="ru-RU" sz="1400" kern="1400">
                        <a:solidFill>
                          <a:srgbClr val="000000"/>
                        </a:solidFill>
                        <a:latin typeface="Calibri"/>
                      </a:endParaRPr>
                    </a:p>
                  </a:txBody>
                  <a:tcPr marL="25953" marR="25953" marT="25953" marB="2595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31588">
                <a:tc>
                  <a:txBody>
                    <a:bodyPr/>
                    <a:lstStyle/>
                    <a:p>
                      <a:pPr marR="0" indent="0" algn="just" rtl="0">
                        <a:lnSpc>
                          <a:spcPct val="114000"/>
                        </a:lnSpc>
                        <a:spcBef>
                          <a:spcPts val="500"/>
                        </a:spcBef>
                        <a:spcAft>
                          <a:spcPts val="600"/>
                        </a:spcAft>
                      </a:pPr>
                      <a:r>
                        <a:rPr lang="ru-RU" sz="1400" kern="1400" spc="-10">
                          <a:solidFill>
                            <a:srgbClr val="000000"/>
                          </a:solidFill>
                          <a:latin typeface="Times New Roman"/>
                        </a:rPr>
                        <a:t>Тип среды передачи (определяет основные отличия в принципах построения сетей)</a:t>
                      </a:r>
                      <a:endParaRPr lang="ru-RU" sz="1400" kern="1400">
                        <a:solidFill>
                          <a:srgbClr val="000000"/>
                        </a:solidFill>
                        <a:latin typeface="Calibri"/>
                      </a:endParaRPr>
                    </a:p>
                  </a:txBody>
                  <a:tcPr marL="25953" marR="25953" marT="25953" marB="2595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92100" marR="0" indent="-292100" algn="just" rtl="0">
                        <a:lnSpc>
                          <a:spcPct val="114000"/>
                        </a:lnSpc>
                        <a:spcBef>
                          <a:spcPts val="0"/>
                        </a:spcBef>
                        <a:spcAft>
                          <a:spcPts val="600"/>
                        </a:spcAft>
                        <a:tabLst>
                          <a:tab pos="-2008936800" algn="l"/>
                          <a:tab pos="-1373428800" algn="l"/>
                          <a:tab pos="210312" algn="l"/>
                        </a:tabLst>
                      </a:pPr>
                      <a:r>
                        <a:rPr lang="ru-RU" sz="1400" kern="1400" dirty="0">
                          <a:solidFill>
                            <a:srgbClr val="000000"/>
                          </a:solidFill>
                          <a:latin typeface="Symbol"/>
                        </a:rPr>
                        <a:t>·</a:t>
                      </a:r>
                      <a:r>
                        <a:rPr lang="ru-RU" sz="1400" kern="1400" dirty="0">
                          <a:solidFill>
                            <a:srgbClr val="000000"/>
                          </a:solidFill>
                          <a:latin typeface="Calibri"/>
                        </a:rPr>
                        <a:t> </a:t>
                      </a:r>
                      <a:r>
                        <a:rPr lang="ru-RU" sz="1400" kern="1400" spc="-10" dirty="0">
                          <a:solidFill>
                            <a:srgbClr val="000000"/>
                          </a:solidFill>
                          <a:latin typeface="Times New Roman"/>
                        </a:rPr>
                        <a:t>сети коаксиальные</a:t>
                      </a:r>
                      <a:endParaRPr lang="ru-RU" sz="1400" kern="1400" dirty="0">
                        <a:solidFill>
                          <a:srgbClr val="000000"/>
                        </a:solidFill>
                        <a:latin typeface="Calibri"/>
                      </a:endParaRPr>
                    </a:p>
                    <a:p>
                      <a:pPr marL="292100" marR="0" indent="-292100" algn="just" rtl="0">
                        <a:lnSpc>
                          <a:spcPct val="114000"/>
                        </a:lnSpc>
                        <a:spcBef>
                          <a:spcPts val="0"/>
                        </a:spcBef>
                        <a:spcAft>
                          <a:spcPts val="600"/>
                        </a:spcAft>
                        <a:tabLst>
                          <a:tab pos="-2008936800" algn="l"/>
                          <a:tab pos="-1373428800" algn="l"/>
                          <a:tab pos="210312" algn="l"/>
                        </a:tabLst>
                      </a:pPr>
                      <a:r>
                        <a:rPr lang="ru-RU" sz="1400" kern="1400" dirty="0">
                          <a:solidFill>
                            <a:srgbClr val="000000"/>
                          </a:solidFill>
                          <a:latin typeface="Symbol"/>
                        </a:rPr>
                        <a:t>·</a:t>
                      </a:r>
                      <a:r>
                        <a:rPr lang="ru-RU" sz="1400" kern="1400" dirty="0">
                          <a:solidFill>
                            <a:srgbClr val="000000"/>
                          </a:solidFill>
                          <a:latin typeface="Calibri"/>
                        </a:rPr>
                        <a:t> </a:t>
                      </a:r>
                      <a:r>
                        <a:rPr lang="ru-RU" sz="1400" kern="1400" spc="-10" dirty="0">
                          <a:solidFill>
                            <a:srgbClr val="000000"/>
                          </a:solidFill>
                          <a:latin typeface="Times New Roman"/>
                        </a:rPr>
                        <a:t>сети на витой паре</a:t>
                      </a:r>
                      <a:endParaRPr lang="ru-RU" sz="1400" kern="1400" dirty="0">
                        <a:solidFill>
                          <a:srgbClr val="000000"/>
                        </a:solidFill>
                        <a:latin typeface="Calibri"/>
                      </a:endParaRPr>
                    </a:p>
                    <a:p>
                      <a:pPr marL="292100" marR="0" indent="-292100" algn="just" rtl="0">
                        <a:lnSpc>
                          <a:spcPct val="114000"/>
                        </a:lnSpc>
                        <a:spcBef>
                          <a:spcPts val="0"/>
                        </a:spcBef>
                        <a:spcAft>
                          <a:spcPts val="600"/>
                        </a:spcAft>
                        <a:tabLst>
                          <a:tab pos="-2008936800" algn="l"/>
                          <a:tab pos="-1373428800" algn="l"/>
                          <a:tab pos="210312" algn="l"/>
                        </a:tabLst>
                      </a:pPr>
                      <a:r>
                        <a:rPr lang="ru-RU" sz="1400" kern="1400" dirty="0">
                          <a:solidFill>
                            <a:srgbClr val="000000"/>
                          </a:solidFill>
                          <a:latin typeface="Symbol"/>
                        </a:rPr>
                        <a:t>·</a:t>
                      </a:r>
                      <a:r>
                        <a:rPr lang="ru-RU" sz="1400" kern="1400" dirty="0">
                          <a:solidFill>
                            <a:srgbClr val="000000"/>
                          </a:solidFill>
                          <a:latin typeface="Calibri"/>
                        </a:rPr>
                        <a:t> </a:t>
                      </a:r>
                      <a:r>
                        <a:rPr lang="ru-RU" sz="1400" kern="1400" spc="-10" dirty="0">
                          <a:solidFill>
                            <a:srgbClr val="000000"/>
                          </a:solidFill>
                          <a:latin typeface="Times New Roman"/>
                        </a:rPr>
                        <a:t>оптоволоконные сети</a:t>
                      </a:r>
                      <a:endParaRPr lang="ru-RU" sz="1400" kern="1400" dirty="0">
                        <a:solidFill>
                          <a:srgbClr val="000000"/>
                        </a:solidFill>
                        <a:latin typeface="Calibri"/>
                      </a:endParaRPr>
                    </a:p>
                    <a:p>
                      <a:pPr marL="21590" marR="0" indent="0" algn="just" rtl="0">
                        <a:lnSpc>
                          <a:spcPct val="114000"/>
                        </a:lnSpc>
                        <a:spcBef>
                          <a:spcPts val="500"/>
                        </a:spcBef>
                        <a:spcAft>
                          <a:spcPts val="500"/>
                        </a:spcAft>
                        <a:tabLst>
                          <a:tab pos="201168" algn="l"/>
                        </a:tabLst>
                      </a:pPr>
                      <a:r>
                        <a:rPr lang="ru-RU" sz="1400" kern="1400" dirty="0">
                          <a:solidFill>
                            <a:srgbClr val="000000"/>
                          </a:solidFill>
                          <a:latin typeface="Symbol"/>
                        </a:rPr>
                        <a:t>·</a:t>
                      </a:r>
                      <a:r>
                        <a:rPr lang="ru-RU" sz="1400" kern="1400" dirty="0">
                          <a:solidFill>
                            <a:srgbClr val="000000"/>
                          </a:solidFill>
                          <a:latin typeface="Calibri"/>
                        </a:rPr>
                        <a:t> </a:t>
                      </a:r>
                      <a:r>
                        <a:rPr lang="ru-RU" sz="1400" kern="1400" spc="-10" dirty="0">
                          <a:solidFill>
                            <a:srgbClr val="000000"/>
                          </a:solidFill>
                          <a:latin typeface="Times New Roman"/>
                        </a:rPr>
                        <a:t>сети с передачей информации по радиоканалам и др. </a:t>
                      </a:r>
                      <a:endParaRPr lang="ru-RU" sz="1400" kern="1400" dirty="0">
                        <a:solidFill>
                          <a:srgbClr val="000000"/>
                        </a:solidFill>
                        <a:latin typeface="Calibri"/>
                      </a:endParaRPr>
                    </a:p>
                  </a:txBody>
                  <a:tcPr marL="25953" marR="25953" marT="25953" marB="25953">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74177" name="Rectangle 1"/>
          <p:cNvSpPr>
            <a:spLocks noChangeArrowheads="1"/>
          </p:cNvSpPr>
          <p:nvPr/>
        </p:nvSpPr>
        <p:spPr bwMode="auto">
          <a:xfrm>
            <a:off x="142844" y="152735"/>
            <a:ext cx="8786842" cy="67710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tab pos="201613" algn="l"/>
              </a:tabLst>
            </a:pPr>
            <a:r>
              <a:rPr kumimoji="0" lang="ru-RU" sz="1600" b="0" i="0" u="none" strike="noStrike" cap="none" normalizeH="0" baseline="0" dirty="0" smtClean="0">
                <a:ln>
                  <a:noFill/>
                </a:ln>
                <a:solidFill>
                  <a:srgbClr val="000000"/>
                </a:solidFill>
                <a:effectLst/>
                <a:latin typeface="Times New Roman" pitchFamily="18" charset="0"/>
              </a:rPr>
              <a:t>Таблица 12.1 </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1613" algn="l"/>
              </a:tabLst>
            </a:pPr>
            <a:r>
              <a:rPr kumimoji="0" lang="ru-RU" sz="1600" b="0" i="0" u="none" strike="noStrike" cap="none" normalizeH="0" baseline="0" dirty="0" smtClean="0">
                <a:ln>
                  <a:noFill/>
                </a:ln>
                <a:solidFill>
                  <a:srgbClr val="000000"/>
                </a:solidFill>
                <a:effectLst/>
                <a:latin typeface="Times New Roman" pitchFamily="18" charset="0"/>
              </a:rPr>
              <a:t>Классификация компьютерных сетей</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01613" algn="l"/>
              </a:tabLst>
            </a:pPr>
            <a:r>
              <a:rPr kumimoji="0" lang="en-US" sz="1200" b="0" i="0" u="none" strike="noStrike" cap="none" normalizeH="0" baseline="0" dirty="0" smtClean="0">
                <a:ln>
                  <a:noFill/>
                </a:ln>
                <a:solidFill>
                  <a:srgbClr val="000000"/>
                </a:solidFill>
                <a:effectLst/>
                <a:latin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Rectangle 2"/>
          <p:cNvSpPr>
            <a:spLocks noChangeArrowheads="1"/>
          </p:cNvSpPr>
          <p:nvPr/>
        </p:nvSpPr>
        <p:spPr bwMode="auto">
          <a:xfrm>
            <a:off x="142844" y="285728"/>
            <a:ext cx="8643998" cy="623247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just" defTabSz="914400" rtl="0" eaLnBrk="1" fontAlgn="base" latinLnBrk="0" hangingPunct="1">
              <a:lnSpc>
                <a:spcPct val="15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rPr>
              <a:t>Компьютеры, включаемые в компьютерные сети, выполняют функции либо серверов, либо рабочих станций. Серверы - это достаточно мощные ЭВМ, предоставляющие свои ресурсы менее мощным машинам, выполняющим роль рабочих станций. В качестве последних используются персональные компьютеры. Серверы различают по основным функциям, которые они выполняют: файловые, печати, приложений и т.д. Файловый сервер служит для хранения файлов и предоставления их для использования рабочим станциям сети. Сервер печати производит функции сетевой печати. </a:t>
            </a:r>
            <a:endParaRPr kumimoji="0" lang="ru-RU"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rPr>
              <a:t>Если компьютеры находятся на территории одного предприятия (организации) и включены в одну локальную сеть, то рабочие станции подключаются к серверам через сетевое оборудование локальных сетей. Компьютеры, подключенные к разным локальным сетям, удаленным друг от друга на существенное расстояние, соединяются с использованием средств региональных или глобальных компьютерных сетей. Возможен доступ к серверам локальных сетей с использованием сетей связи общего пользования, например, телефонной или региональных (глобальных) сетей передачи данных.</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5" name="Rectangle 1"/>
          <p:cNvSpPr>
            <a:spLocks noChangeArrowheads="1"/>
          </p:cNvSpPr>
          <p:nvPr/>
        </p:nvSpPr>
        <p:spPr bwMode="auto">
          <a:xfrm>
            <a:off x="142844" y="268772"/>
            <a:ext cx="8715436" cy="646330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tab pos="-32207200" algn="l"/>
                <a:tab pos="111125" algn="l"/>
                <a:tab pos="36779200" algn="l"/>
              </a:tabLst>
            </a:pPr>
            <a:r>
              <a:rPr kumimoji="0" lang="ru-RU" sz="1700" b="1" i="0" u="none" strike="noStrike" cap="none" normalizeH="0" baseline="0" dirty="0" smtClean="0">
                <a:ln>
                  <a:noFill/>
                </a:ln>
                <a:solidFill>
                  <a:srgbClr val="000000"/>
                </a:solidFill>
                <a:effectLst/>
                <a:latin typeface="Times New Roman" pitchFamily="18" charset="0"/>
              </a:rPr>
              <a:t>12.2 Локальные сети</a:t>
            </a:r>
            <a:endParaRPr kumimoji="0" lang="ru-RU" sz="17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32207200" algn="l"/>
                <a:tab pos="111125" algn="l"/>
                <a:tab pos="36779200" algn="l"/>
              </a:tabLst>
            </a:pPr>
            <a:r>
              <a:rPr kumimoji="0" lang="en-US" sz="1700" b="1" i="1" u="none" strike="noStrike" cap="none" normalizeH="0" baseline="0" dirty="0" smtClean="0">
                <a:ln>
                  <a:noFill/>
                </a:ln>
                <a:solidFill>
                  <a:srgbClr val="000000"/>
                </a:solidFill>
                <a:effectLst/>
                <a:latin typeface="Times New Roman" pitchFamily="18" charset="0"/>
              </a:rPr>
              <a:t>     </a:t>
            </a:r>
            <a:r>
              <a:rPr kumimoji="0" lang="ru-RU" sz="1700" b="1" i="1" u="none" strike="noStrike" cap="none" normalizeH="0" baseline="0" dirty="0" smtClean="0">
                <a:ln>
                  <a:noFill/>
                </a:ln>
                <a:solidFill>
                  <a:srgbClr val="000000"/>
                </a:solidFill>
                <a:effectLst/>
                <a:latin typeface="Times New Roman" pitchFamily="18" charset="0"/>
              </a:rPr>
              <a:t>Локальная компьютерная сеть</a:t>
            </a:r>
            <a:r>
              <a:rPr kumimoji="0" lang="ru-RU" sz="1700" b="0" i="0" u="none" strike="noStrike" cap="none" normalizeH="0" baseline="0" dirty="0" smtClean="0">
                <a:ln>
                  <a:noFill/>
                </a:ln>
                <a:solidFill>
                  <a:srgbClr val="000000"/>
                </a:solidFill>
                <a:effectLst/>
                <a:latin typeface="Times New Roman" pitchFamily="18" charset="0"/>
              </a:rPr>
              <a:t> – это распределенная </a:t>
            </a:r>
            <a:r>
              <a:rPr kumimoji="0" lang="ru-RU" sz="1700" b="0" i="0" u="none" strike="noStrike" cap="none" normalizeH="0" baseline="0" dirty="0" err="1" smtClean="0">
                <a:ln>
                  <a:noFill/>
                </a:ln>
                <a:solidFill>
                  <a:srgbClr val="000000"/>
                </a:solidFill>
                <a:effectLst/>
                <a:latin typeface="Times New Roman" pitchFamily="18" charset="0"/>
              </a:rPr>
              <a:t>коммуникационно-информационная</a:t>
            </a:r>
            <a:r>
              <a:rPr kumimoji="0" lang="ru-RU" sz="1700" b="0" i="0" u="none" strike="noStrike" cap="none" normalizeH="0" baseline="0" dirty="0" smtClean="0">
                <a:ln>
                  <a:noFill/>
                </a:ln>
                <a:solidFill>
                  <a:srgbClr val="000000"/>
                </a:solidFill>
                <a:effectLst/>
                <a:latin typeface="Times New Roman" pitchFamily="18" charset="0"/>
              </a:rPr>
              <a:t> система, сосредоточенная на небольшой территории, реализованная на базе компьютеров и другого сетевого оборудования, объединенного с помощью высокоскоростной кабельной магистрали или беспроводных радиоканалов.</a:t>
            </a:r>
            <a:endParaRPr kumimoji="0" lang="ru-RU" sz="17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32207200" algn="l"/>
                <a:tab pos="111125" algn="l"/>
                <a:tab pos="36779200" algn="l"/>
              </a:tabLst>
            </a:pPr>
            <a:r>
              <a:rPr kumimoji="0" lang="en-US" sz="1700" b="0" i="0" u="none" strike="noStrike" cap="none" normalizeH="0" baseline="0" dirty="0" smtClean="0">
                <a:ln>
                  <a:noFill/>
                </a:ln>
                <a:solidFill>
                  <a:srgbClr val="000000"/>
                </a:solidFill>
                <a:effectLst/>
                <a:latin typeface="Times New Roman" pitchFamily="18" charset="0"/>
              </a:rPr>
              <a:t>     </a:t>
            </a:r>
            <a:r>
              <a:rPr kumimoji="0" lang="ru-RU" sz="1700" b="0" i="0" u="none" strike="noStrike" cap="none" normalizeH="0" baseline="0" dirty="0" smtClean="0">
                <a:ln>
                  <a:noFill/>
                </a:ln>
                <a:solidFill>
                  <a:srgbClr val="000000"/>
                </a:solidFill>
                <a:effectLst/>
                <a:latin typeface="Times New Roman" pitchFamily="18" charset="0"/>
              </a:rPr>
              <a:t>К локальной компьютерной сети могут подключаться следующие устройства: ЭВМ (персональные компьютеры), терминалы, сетевые устройства внешней памяти, сетевые печатающие устройства, графопостроители, фотокопировальные устройства, контрольное и управляющее оборудование, телефоны, телекамеры и мониторы, шлюзы и мосты (переходные устройства к другим сетям).</a:t>
            </a:r>
            <a:r>
              <a:rPr lang="en-US" sz="1700" dirty="0" smtClean="0">
                <a:latin typeface="Arial" pitchFamily="34" charset="0"/>
              </a:rPr>
              <a:t> </a:t>
            </a:r>
            <a:r>
              <a:rPr kumimoji="0" lang="ru-RU" sz="1700" b="0" i="0" u="none" strike="noStrike" cap="none" normalizeH="0" baseline="0" dirty="0" smtClean="0">
                <a:ln>
                  <a:noFill/>
                </a:ln>
                <a:solidFill>
                  <a:srgbClr val="000000"/>
                </a:solidFill>
                <a:effectLst/>
                <a:latin typeface="Times New Roman" pitchFamily="18" charset="0"/>
              </a:rPr>
              <a:t>Локальная сеть предназначена обеспечить пользователям:</a:t>
            </a:r>
            <a:endParaRPr kumimoji="0" lang="ru-RU" sz="17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32207200" algn="l"/>
                <a:tab pos="111125" algn="l"/>
                <a:tab pos="36779200" algn="l"/>
              </a:tabLst>
            </a:pPr>
            <a:r>
              <a:rPr kumimoji="0" lang="ru-RU" sz="1700" b="0" i="0" u="none" strike="noStrike" cap="none" normalizeH="0" baseline="0" dirty="0" smtClean="0">
                <a:ln>
                  <a:noFill/>
                </a:ln>
                <a:solidFill>
                  <a:srgbClr val="000000"/>
                </a:solidFill>
                <a:effectLst/>
                <a:latin typeface="Calibri" pitchFamily="34" charset="0"/>
              </a:rPr>
              <a:t>- </a:t>
            </a:r>
            <a:r>
              <a:rPr kumimoji="0" lang="ru-RU" sz="1700" b="0" i="0" u="none" strike="noStrike" cap="none" normalizeH="0" baseline="0" dirty="0" smtClean="0">
                <a:ln>
                  <a:noFill/>
                </a:ln>
                <a:solidFill>
                  <a:srgbClr val="000000"/>
                </a:solidFill>
                <a:effectLst/>
                <a:latin typeface="Times New Roman" pitchFamily="18" charset="0"/>
              </a:rPr>
              <a:t>совместное использование ресурсов всех компьютеров;</a:t>
            </a:r>
            <a:endParaRPr kumimoji="0" lang="ru-RU" sz="17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32207200" algn="l"/>
                <a:tab pos="111125" algn="l"/>
                <a:tab pos="36779200" algn="l"/>
              </a:tabLst>
            </a:pPr>
            <a:r>
              <a:rPr kumimoji="0" lang="ru-RU" sz="1700" b="0" i="0" u="none" strike="noStrike" cap="none" normalizeH="0" baseline="0" dirty="0" smtClean="0">
                <a:ln>
                  <a:noFill/>
                </a:ln>
                <a:solidFill>
                  <a:srgbClr val="000000"/>
                </a:solidFill>
                <a:effectLst/>
                <a:latin typeface="Calibri" pitchFamily="34" charset="0"/>
              </a:rPr>
              <a:t>- </a:t>
            </a:r>
            <a:r>
              <a:rPr kumimoji="0" lang="ru-RU" sz="1700" b="0" i="0" u="none" strike="noStrike" cap="none" normalizeH="0" baseline="0" dirty="0" smtClean="0">
                <a:ln>
                  <a:noFill/>
                </a:ln>
                <a:solidFill>
                  <a:srgbClr val="000000"/>
                </a:solidFill>
                <a:effectLst/>
                <a:latin typeface="Times New Roman" pitchFamily="18" charset="0"/>
              </a:rPr>
              <a:t>возможности распределенных вычислений и обработку данных, что значительно повышает производительность всей системы;</a:t>
            </a:r>
            <a:endParaRPr kumimoji="0" lang="ru-RU" sz="17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32207200" algn="l"/>
                <a:tab pos="111125" algn="l"/>
                <a:tab pos="36779200" algn="l"/>
              </a:tabLst>
            </a:pPr>
            <a:r>
              <a:rPr kumimoji="0" lang="ru-RU" sz="1700" b="0" i="0" u="none" strike="noStrike" cap="none" normalizeH="0" baseline="0" dirty="0" smtClean="0">
                <a:ln>
                  <a:noFill/>
                </a:ln>
                <a:solidFill>
                  <a:srgbClr val="000000"/>
                </a:solidFill>
                <a:effectLst/>
                <a:latin typeface="Calibri" pitchFamily="34" charset="0"/>
              </a:rPr>
              <a:t>- </a:t>
            </a:r>
            <a:r>
              <a:rPr kumimoji="0" lang="ru-RU" sz="1700" b="0" i="0" u="none" strike="noStrike" cap="none" normalizeH="0" baseline="0" dirty="0" smtClean="0">
                <a:ln>
                  <a:noFill/>
                </a:ln>
                <a:solidFill>
                  <a:srgbClr val="000000"/>
                </a:solidFill>
                <a:effectLst/>
                <a:latin typeface="Times New Roman" pitchFamily="18" charset="0"/>
              </a:rPr>
              <a:t>эффективный доступ к сетевой информации;</a:t>
            </a:r>
            <a:endParaRPr kumimoji="0" lang="ru-RU" sz="17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32207200" algn="l"/>
                <a:tab pos="111125" algn="l"/>
                <a:tab pos="36779200" algn="l"/>
              </a:tabLst>
            </a:pPr>
            <a:r>
              <a:rPr kumimoji="0" lang="ru-RU" sz="1700" b="0" i="0" u="none" strike="noStrike" cap="none" normalizeH="0" baseline="0" dirty="0" smtClean="0">
                <a:ln>
                  <a:noFill/>
                </a:ln>
                <a:solidFill>
                  <a:srgbClr val="000000"/>
                </a:solidFill>
                <a:effectLst/>
                <a:latin typeface="Calibri" pitchFamily="34" charset="0"/>
              </a:rPr>
              <a:t>- </a:t>
            </a:r>
            <a:r>
              <a:rPr kumimoji="0" lang="ru-RU" sz="1700" b="0" i="0" u="none" strike="noStrike" cap="none" normalizeH="0" baseline="0" dirty="0" smtClean="0">
                <a:ln>
                  <a:noFill/>
                </a:ln>
                <a:solidFill>
                  <a:srgbClr val="000000"/>
                </a:solidFill>
                <a:effectLst/>
                <a:latin typeface="Times New Roman" pitchFamily="18" charset="0"/>
              </a:rPr>
              <a:t>быстрое и качественное решение производственных вопросов (поддержку систем принятия решений, документооборота, электронной почты и т. п.).</a:t>
            </a:r>
            <a:endParaRPr kumimoji="0" lang="ru-RU" sz="17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2207200" algn="l"/>
                <a:tab pos="111125" algn="l"/>
                <a:tab pos="36779200" algn="l"/>
              </a:tabLst>
            </a:pPr>
            <a:r>
              <a:rPr kumimoji="0" lang="en-US" sz="1200" b="0" i="0" u="none" strike="noStrike" cap="none" normalizeH="0" baseline="0" dirty="0" smtClean="0">
                <a:ln>
                  <a:noFill/>
                </a:ln>
                <a:solidFill>
                  <a:srgbClr val="000000"/>
                </a:solidFill>
                <a:effectLst/>
                <a:latin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49" name="Rectangle 1"/>
          <p:cNvSpPr>
            <a:spLocks noChangeArrowheads="1"/>
          </p:cNvSpPr>
          <p:nvPr/>
        </p:nvSpPr>
        <p:spPr bwMode="auto">
          <a:xfrm>
            <a:off x="214282" y="214290"/>
            <a:ext cx="8501122" cy="244291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just"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rPr>
              <a:t>Для соединения компьютеров в сети определяют конфигурацию физических связей, или топологии. Под </a:t>
            </a:r>
            <a:r>
              <a:rPr kumimoji="0" lang="ru-RU" b="1" i="1" u="none" strike="noStrike" cap="none" normalizeH="0" baseline="0" dirty="0" smtClean="0">
                <a:ln>
                  <a:noFill/>
                </a:ln>
                <a:solidFill>
                  <a:srgbClr val="000000"/>
                </a:solidFill>
                <a:effectLst/>
                <a:latin typeface="Times New Roman" pitchFamily="18" charset="0"/>
              </a:rPr>
              <a:t>топологией сети</a:t>
            </a:r>
            <a:r>
              <a:rPr kumimoji="0" lang="ru-RU" b="0" i="0" u="none" strike="noStrike" cap="none" normalizeH="0" baseline="0" dirty="0" smtClean="0">
                <a:ln>
                  <a:noFill/>
                </a:ln>
                <a:solidFill>
                  <a:srgbClr val="000000"/>
                </a:solidFill>
                <a:effectLst/>
                <a:latin typeface="Times New Roman" pitchFamily="18" charset="0"/>
              </a:rPr>
              <a:t> понимается конфигурация графа, вершинам которого соответствуют конечные узлы сети (например, компьютеры) и коммуникационное оборудование (например, </a:t>
            </a:r>
            <a:r>
              <a:rPr kumimoji="0" lang="ru-RU" b="0" i="0" u="none" strike="noStrike" cap="none" normalizeH="0" baseline="0" dirty="0" err="1" smtClean="0">
                <a:ln>
                  <a:noFill/>
                </a:ln>
                <a:solidFill>
                  <a:srgbClr val="000000"/>
                </a:solidFill>
                <a:effectLst/>
                <a:latin typeface="Times New Roman" pitchFamily="18" charset="0"/>
              </a:rPr>
              <a:t>маршрутизаторы</a:t>
            </a:r>
            <a:r>
              <a:rPr kumimoji="0" lang="ru-RU" b="0" i="0" u="none" strike="noStrike" cap="none" normalizeH="0" baseline="0" dirty="0" smtClean="0">
                <a:ln>
                  <a:noFill/>
                </a:ln>
                <a:solidFill>
                  <a:srgbClr val="000000"/>
                </a:solidFill>
                <a:effectLst/>
                <a:latin typeface="Times New Roman" pitchFamily="18" charset="0"/>
              </a:rPr>
              <a:t>), а ребрам – электрические и информационные связи между ними </a:t>
            </a:r>
            <a:r>
              <a:rPr kumimoji="0" lang="en-US" b="0" i="0" u="none" strike="noStrike" cap="none" normalizeH="0" baseline="0" dirty="0" smtClean="0">
                <a:ln>
                  <a:noFill/>
                </a:ln>
                <a:solidFill>
                  <a:srgbClr val="000000"/>
                </a:solidFill>
                <a:effectLst/>
                <a:latin typeface="Symbol" pitchFamily="18" charset="2"/>
              </a:rPr>
              <a:t>[</a:t>
            </a:r>
            <a:r>
              <a:rPr kumimoji="0" lang="en-US" b="0" i="0" u="none" strike="noStrike" cap="none" normalizeH="0" baseline="0" dirty="0" smtClean="0">
                <a:ln>
                  <a:noFill/>
                </a:ln>
                <a:solidFill>
                  <a:srgbClr val="000000"/>
                </a:solidFill>
                <a:effectLst/>
                <a:latin typeface="Times New Roman" pitchFamily="18" charset="0"/>
              </a:rPr>
              <a:t>32</a:t>
            </a:r>
            <a:r>
              <a:rPr kumimoji="0" lang="en-US" b="0" i="0" u="none" strike="noStrike" cap="none" normalizeH="0" baseline="0" dirty="0" smtClean="0">
                <a:ln>
                  <a:noFill/>
                </a:ln>
                <a:solidFill>
                  <a:srgbClr val="000000"/>
                </a:solidFill>
                <a:effectLst/>
                <a:latin typeface="Symbol" pitchFamily="18" charset="2"/>
              </a:rPr>
              <a:t>]</a:t>
            </a:r>
            <a:r>
              <a:rPr kumimoji="0" lang="ru-RU" b="0" i="0" u="none" strike="noStrike" cap="none" normalizeH="0" baseline="0" dirty="0" smtClean="0">
                <a:ln>
                  <a:noFill/>
                </a:ln>
                <a:solidFill>
                  <a:srgbClr val="000000"/>
                </a:solidFill>
                <a:effectLst/>
                <a:latin typeface="Times New Roman" pitchFamily="18" charset="0"/>
              </a:rPr>
              <a:t>.</a:t>
            </a:r>
            <a:endParaRPr kumimoji="0" lang="ru-RU"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Times New Roman" pitchFamily="18" charset="0"/>
              </a:rPr>
              <a:t> </a:t>
            </a:r>
            <a:endParaRPr kumimoji="0" lang="en-US" b="0" i="0" u="none" strike="noStrike" cap="none" normalizeH="0" baseline="0" dirty="0" smtClean="0">
              <a:ln>
                <a:noFill/>
              </a:ln>
              <a:solidFill>
                <a:schemeClr val="tx1"/>
              </a:solidFill>
              <a:effectLst/>
              <a:latin typeface="Arial" pitchFamily="34" charset="0"/>
            </a:endParaRPr>
          </a:p>
        </p:txBody>
      </p:sp>
      <p:sp>
        <p:nvSpPr>
          <p:cNvPr id="1077252" name="Rectangle 4"/>
          <p:cNvSpPr>
            <a:spLocks noChangeArrowheads="1"/>
          </p:cNvSpPr>
          <p:nvPr/>
        </p:nvSpPr>
        <p:spPr bwMode="auto">
          <a:xfrm>
            <a:off x="214282" y="2550849"/>
            <a:ext cx="8072494" cy="55399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rPr>
              <a:t>Структура основных топологий локальных сетей показана на рисунке 12.1.</a:t>
            </a:r>
            <a:endParaRPr kumimoji="0" lang="ru-RU"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Times New Roman" pitchFamily="18" charset="0"/>
              </a:rPr>
              <a:t> </a:t>
            </a:r>
            <a:endParaRPr kumimoji="0" lang="en-US" b="0" i="0" u="none" strike="noStrike" cap="none" normalizeH="0" baseline="0" dirty="0" smtClean="0">
              <a:ln>
                <a:noFill/>
              </a:ln>
              <a:solidFill>
                <a:schemeClr val="tx1"/>
              </a:solidFill>
              <a:effectLst/>
              <a:latin typeface="Arial" pitchFamily="34" charset="0"/>
            </a:endParaRPr>
          </a:p>
        </p:txBody>
      </p:sp>
      <p:pic>
        <p:nvPicPr>
          <p:cNvPr id="1077253" name="Picture 5"/>
          <p:cNvPicPr>
            <a:picLocks noChangeAspect="1" noChangeArrowheads="1"/>
          </p:cNvPicPr>
          <p:nvPr/>
        </p:nvPicPr>
        <p:blipFill>
          <a:blip r:embed="rId2" cstate="print"/>
          <a:srcRect/>
          <a:stretch>
            <a:fillRect/>
          </a:stretch>
        </p:blipFill>
        <p:spPr bwMode="auto">
          <a:xfrm>
            <a:off x="357158" y="3143248"/>
            <a:ext cx="8215370" cy="1714512"/>
          </a:xfrm>
          <a:prstGeom prst="rect">
            <a:avLst/>
          </a:prstGeom>
          <a:noFill/>
          <a:ln w="9525" algn="in">
            <a:noFill/>
            <a:miter lim="800000"/>
            <a:headEnd/>
            <a:tailEnd/>
          </a:ln>
          <a:effectLst/>
        </p:spPr>
      </p:pic>
      <p:sp>
        <p:nvSpPr>
          <p:cNvPr id="1077254" name="Rectangle 6"/>
          <p:cNvSpPr>
            <a:spLocks noChangeArrowheads="1"/>
          </p:cNvSpPr>
          <p:nvPr/>
        </p:nvSpPr>
        <p:spPr bwMode="auto">
          <a:xfrm>
            <a:off x="142844" y="4732391"/>
            <a:ext cx="8572560" cy="203132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rPr>
              <a:t>Рисунок 12.1 – Основные топологии локальных сетей</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rPr>
              <a:t>Структура </a:t>
            </a:r>
            <a:r>
              <a:rPr kumimoji="0" lang="ru-RU" sz="1600" b="1" i="1" u="none" strike="noStrike" cap="none" normalizeH="0" baseline="0" dirty="0" smtClean="0">
                <a:ln>
                  <a:noFill/>
                </a:ln>
                <a:solidFill>
                  <a:srgbClr val="000000"/>
                </a:solidFill>
                <a:effectLst/>
                <a:latin typeface="Times New Roman" pitchFamily="18" charset="0"/>
              </a:rPr>
              <a:t>типа «шина»</a:t>
            </a:r>
            <a:r>
              <a:rPr kumimoji="0" lang="ru-RU" sz="1600" b="0" i="0" u="none" strike="noStrike" cap="none" normalizeH="0" baseline="0" dirty="0" smtClean="0">
                <a:ln>
                  <a:noFill/>
                </a:ln>
                <a:solidFill>
                  <a:srgbClr val="000000"/>
                </a:solidFill>
                <a:effectLst/>
                <a:latin typeface="Times New Roman" pitchFamily="18" charset="0"/>
              </a:rPr>
              <a:t> (рисунок 12.1, а) проще и экономичнее, так как для нее не требуется дополнительное устройство и расходуется меньше кабеля. Но она очень чувствительна к неисправностям кабельной системы. Если кабель поврежден хотя бы в одном месте, то возникают проблемы для всей сети. Место неисправности трудно обнаружить.</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7" name="Rectangle 1"/>
          <p:cNvSpPr>
            <a:spLocks noChangeArrowheads="1"/>
          </p:cNvSpPr>
          <p:nvPr/>
        </p:nvSpPr>
        <p:spPr bwMode="auto">
          <a:xfrm>
            <a:off x="214282" y="260689"/>
            <a:ext cx="8429684" cy="623247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just" defTabSz="914400" rtl="0" eaLnBrk="1" fontAlgn="base" latinLnBrk="0" hangingPunct="1">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rPr>
              <a:t>Структура </a:t>
            </a:r>
            <a:r>
              <a:rPr kumimoji="0" lang="ru-RU" b="1" i="1" u="none" strike="noStrike" cap="none" normalizeH="0" baseline="0" dirty="0" smtClean="0">
                <a:ln>
                  <a:noFill/>
                </a:ln>
                <a:solidFill>
                  <a:srgbClr val="000000"/>
                </a:solidFill>
                <a:effectLst/>
                <a:latin typeface="Times New Roman" pitchFamily="18" charset="0"/>
              </a:rPr>
              <a:t>типа «звезда»</a:t>
            </a:r>
            <a:r>
              <a:rPr kumimoji="0" lang="ru-RU" b="1" i="0" u="none" strike="noStrike" cap="none" normalizeH="0" baseline="0" dirty="0" smtClean="0">
                <a:ln>
                  <a:noFill/>
                </a:ln>
                <a:solidFill>
                  <a:srgbClr val="000000"/>
                </a:solidFill>
                <a:effectLst/>
                <a:latin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rPr>
              <a:t>(рисунок 12.1, б) более устойчива к неисправностям. Поврежденный кабель – проблема для одного конкретного компьютера, на работе сети в целом это не сказывается. Не требуется усилий по локализации неисправности. Недостаток данной структуры – более высокая стоимость сетевого оборудования из-за необходимости приобретения специализированного центрального устройства. Структура, образованная путем иерархического соединения нескольких центральных устройств структур типа «звезда», получила название </a:t>
            </a:r>
            <a:r>
              <a:rPr kumimoji="0" lang="ru-RU" b="1" i="1" u="none" strike="noStrike" cap="none" normalizeH="0" baseline="0" dirty="0" smtClean="0">
                <a:ln>
                  <a:noFill/>
                </a:ln>
                <a:solidFill>
                  <a:srgbClr val="000000"/>
                </a:solidFill>
                <a:effectLst/>
                <a:latin typeface="Times New Roman" pitchFamily="18" charset="0"/>
              </a:rPr>
              <a:t>древовидной структуры</a:t>
            </a:r>
            <a:r>
              <a:rPr kumimoji="0" lang="ru-RU" b="0" i="0" u="none" strike="noStrike" cap="none" normalizeH="0" baseline="0" dirty="0" smtClean="0">
                <a:ln>
                  <a:noFill/>
                </a:ln>
                <a:solidFill>
                  <a:srgbClr val="000000"/>
                </a:solidFill>
                <a:effectLst/>
                <a:latin typeface="Times New Roman" pitchFamily="18" charset="0"/>
              </a:rPr>
              <a:t> (рисунок 12.1, в).</a:t>
            </a:r>
            <a:endParaRPr kumimoji="0" lang="ru-RU"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rPr>
              <a:t>В сети, имеющей структуру </a:t>
            </a:r>
            <a:r>
              <a:rPr kumimoji="0" lang="ru-RU" b="1" i="1" u="none" strike="noStrike" cap="none" normalizeH="0" baseline="0" dirty="0" smtClean="0">
                <a:ln>
                  <a:noFill/>
                </a:ln>
                <a:solidFill>
                  <a:srgbClr val="000000"/>
                </a:solidFill>
                <a:effectLst/>
                <a:latin typeface="Times New Roman" pitchFamily="18" charset="0"/>
              </a:rPr>
              <a:t>типа «кольцо»,</a:t>
            </a:r>
            <a:r>
              <a:rPr kumimoji="0" lang="ru-RU" b="0" i="0" u="none" strike="noStrike" cap="none" normalizeH="0" baseline="0" dirty="0" smtClean="0">
                <a:ln>
                  <a:noFill/>
                </a:ln>
                <a:solidFill>
                  <a:srgbClr val="000000"/>
                </a:solidFill>
                <a:effectLst/>
                <a:latin typeface="Times New Roman" pitchFamily="18" charset="0"/>
              </a:rPr>
              <a:t> (рисунок 12.1, г) информация передается по кольцу от одного компьютера к другому по кольцу. Главным достоинством кольца является то, что оно по своей природе обладает свойством резервирования связей: любая пара узлов соединена здесь двумя путями – по часовой стрелке и против нее. Кольцо представляет собой удобную конфигурацию и для организации обратной связи – данные, сделав полные оборот, возвращаются к </a:t>
            </a:r>
            <a:r>
              <a:rPr kumimoji="0" lang="ru-RU" b="0" i="0" u="none" strike="noStrike" cap="none" normalizeH="0" baseline="0" smtClean="0">
                <a:ln>
                  <a:noFill/>
                </a:ln>
                <a:solidFill>
                  <a:srgbClr val="000000"/>
                </a:solidFill>
                <a:effectLst/>
                <a:latin typeface="Times New Roman" pitchFamily="18" charset="0"/>
              </a:rPr>
              <a:t>узлу-источнику.</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49" name="Rectangle 1"/>
          <p:cNvSpPr>
            <a:spLocks noChangeArrowheads="1"/>
          </p:cNvSpPr>
          <p:nvPr/>
        </p:nvSpPr>
        <p:spPr bwMode="auto">
          <a:xfrm>
            <a:off x="142844" y="211065"/>
            <a:ext cx="8858312" cy="65787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ru-RU" sz="15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Сети передачи данных. Общая структура построение сети Интернет</a:t>
            </a:r>
            <a:endParaRPr kumimoji="0" lang="ru-RU" sz="15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200000"/>
              </a:lnSpc>
              <a:spcBef>
                <a:spcPct val="0"/>
              </a:spcBef>
              <a:spcAft>
                <a:spcPct val="0"/>
              </a:spcAft>
              <a:buClrTx/>
              <a:buSzTx/>
              <a:buFontTx/>
              <a:buNone/>
              <a:tabLst/>
            </a:pPr>
            <a:r>
              <a:rPr kumimoji="0" lang="ru-RU" sz="1500" b="1" i="0" u="none" strike="noStrike" cap="none" normalizeH="0" baseline="0" dirty="0" smtClean="0">
                <a:ln>
                  <a:noFill/>
                </a:ln>
                <a:solidFill>
                  <a:srgbClr val="662B2B"/>
                </a:solidFill>
                <a:effectLst/>
                <a:latin typeface="Times New Roman" pitchFamily="18" charset="0"/>
                <a:ea typeface="Times New Roman" pitchFamily="18" charset="0"/>
                <a:cs typeface="Times New Roman" pitchFamily="18" charset="0"/>
              </a:rPr>
              <a:t>1. Структура и основные принципы построения сети Интернет</a:t>
            </a:r>
            <a:endParaRPr kumimoji="0" lang="ru-RU" sz="15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500" b="1" u="none" strike="noStrike" cap="none" normalizeH="0" baseline="0" dirty="0" err="1" smtClean="0">
                <a:ln>
                  <a:noFill/>
                </a:ln>
                <a:solidFill>
                  <a:srgbClr val="C00000"/>
                </a:solidFill>
                <a:effectLst/>
                <a:latin typeface="Times New Roman" pitchFamily="18" charset="0"/>
                <a:ea typeface="Times New Roman" pitchFamily="18" charset="0"/>
                <a:cs typeface="Times New Roman" pitchFamily="18" charset="0"/>
              </a:rPr>
              <a:t>Internet</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 всемирная информационная компьютерная сеть, представляющая собой объединение множества региональных компьютерных сетей и компьютеров, обменивающих друг с другом информацией по каналам общественных телекоммуникаций (выделенным телефонным аналоговым и цифровым линиям, оптическим каналам связи и радиоканалам, в том числе спутниковым линиям связи).</a:t>
            </a:r>
            <a:endParaRPr kumimoji="0" lang="ru-RU" sz="15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sz="15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Информация в </a:t>
            </a:r>
            <a:r>
              <a:rPr kumimoji="0" lang="ru-RU" sz="15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Internet</a:t>
            </a:r>
            <a:r>
              <a:rPr kumimoji="0" lang="ru-RU" sz="15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хранится на серверах. Серверы имеют свои адреса и управляются специализированными программами. Они позволяют пересылать почту и файлы, производить поиск в базах данных и выполнять другие задачи. Сервер (сеть)- логический или физический узел сети, обслуживающий запросы к одному адресу и/или доменному имени (смежным доменными именами), состоящий из одного или системы аппаратных серверов, на котором выполняется один или система </a:t>
            </a:r>
            <a:r>
              <a:rPr kumimoji="0" lang="ru-RU" sz="15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сервеных</a:t>
            </a:r>
            <a:r>
              <a:rPr kumimoji="0" lang="ru-RU" sz="15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программ.</a:t>
            </a:r>
            <a:endParaRPr kumimoji="0" lang="ru-RU" sz="15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sz="15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1.Сервер (аппаратное обеспечение) – компьютер (или специальное компьютерное оборудование) выделенный и/или специализированный для выполнения определенных сервисных функций.</a:t>
            </a:r>
            <a:endParaRPr kumimoji="0" lang="ru-RU" sz="15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sz="15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2.Сервер в информационных технологиях — программный компонент вычислительной системы, выполняющий сервисные (обслуживающие) функции по запросу клиента, предоставляя ему доступ к определённым ресурсам.</a:t>
            </a:r>
            <a:endParaRPr kumimoji="0" lang="ru-RU" sz="15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3.Сервер - это хранилище готовой продукции.</a:t>
            </a: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5" name="Rectangle 1"/>
          <p:cNvSpPr>
            <a:spLocks noChangeArrowheads="1"/>
          </p:cNvSpPr>
          <p:nvPr/>
        </p:nvSpPr>
        <p:spPr bwMode="auto">
          <a:xfrm>
            <a:off x="142844" y="214290"/>
            <a:ext cx="8643998" cy="62750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Обмен информацией между серверами сети выполняется по высокоскоростным каналам связи (выделенным телефонным линиям, оптоволоконным и спутниковым каналам связи). Доступ отдельных пользователей к информационным ресурсам </a:t>
            </a:r>
            <a:r>
              <a:rPr kumimoji="0" lang="ru-RU"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Internet</a:t>
            </a:r>
            <a:r>
              <a:rPr kumimoji="0" lang="ru-RU"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обычно осуществляется через провайдера или корпоративную сеть.</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Провайдер - поставщик сетевых услуг – лицо или организация предоставляющие услуги по подключению к компьютерным сетям. В качестве провайдера выступает некоторая организация, имеющая модемный пул для соединения с клиентами и выхода во всемирную сеть.</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Основными ячейками глобальной сети являются локальные вычислительные сети. Если некоторая локальная сеть непосредственно подключена к глобальной, то и каждая рабочая станция этой сети может быть подключена к ней.</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Существуют также компьютеры, которые непосредственно подключены к глобальной сети. Они называются хост - компьютерами (</a:t>
            </a:r>
            <a:r>
              <a:rPr kumimoji="0" lang="ru-RU"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host</a:t>
            </a:r>
            <a:r>
              <a:rPr kumimoji="0" lang="ru-RU"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 хозяин). Хост – это любой компьютер, являющийся постоянной частью </a:t>
            </a:r>
            <a:r>
              <a:rPr kumimoji="0" lang="ru-RU"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Internet</a:t>
            </a:r>
            <a:r>
              <a:rPr kumimoji="0" lang="ru-RU"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т.е. соединенный по </a:t>
            </a:r>
            <a:r>
              <a:rPr kumimoji="0" lang="ru-RU"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Internet</a:t>
            </a:r>
            <a:r>
              <a:rPr kumimoji="0" lang="ru-RU"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 протоколу с другим хостом, который в свою очередь, соединен с другим, и так далее.</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poznayka.org/baza1/1018296977531.files/image04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596" y="285729"/>
            <a:ext cx="8143932" cy="5715040"/>
          </a:xfrm>
          <a:prstGeom prst="rect">
            <a:avLst/>
          </a:prstGeom>
          <a:noFill/>
          <a:ln>
            <a:noFill/>
          </a:ln>
        </p:spPr>
      </p:pic>
      <p:sp>
        <p:nvSpPr>
          <p:cNvPr id="1261569" name="Rectangle 1"/>
          <p:cNvSpPr>
            <a:spLocks noChangeArrowheads="1"/>
          </p:cNvSpPr>
          <p:nvPr/>
        </p:nvSpPr>
        <p:spPr bwMode="auto">
          <a:xfrm>
            <a:off x="2000232" y="6286520"/>
            <a:ext cx="471490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effectLst/>
                <a:latin typeface="Times New Roman" pitchFamily="18" charset="0"/>
                <a:ea typeface="Times New Roman" pitchFamily="18" charset="0"/>
                <a:cs typeface="Times New Roman" pitchFamily="18" charset="0"/>
              </a:rPr>
              <a:t>Рис. 1. Структура глобальной сети </a:t>
            </a:r>
            <a:r>
              <a:rPr kumimoji="0" lang="ru-RU" b="0" i="0" u="none" strike="noStrike" cap="none" normalizeH="0" baseline="0" dirty="0" err="1" smtClean="0">
                <a:ln>
                  <a:noFill/>
                </a:ln>
                <a:effectLst/>
                <a:latin typeface="Times New Roman" pitchFamily="18" charset="0"/>
                <a:ea typeface="Times New Roman" pitchFamily="18" charset="0"/>
                <a:cs typeface="Times New Roman" pitchFamily="18" charset="0"/>
              </a:rPr>
              <a:t>Internet</a:t>
            </a:r>
            <a:endParaRPr kumimoji="0" lang="ru-RU" b="0" i="0" u="none" strike="noStrike" cap="none" normalizeH="0" baseline="0" dirty="0" smtClean="0">
              <a:ln>
                <a:noFill/>
              </a:ln>
              <a:effectLst/>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188640"/>
            <a:ext cx="8208912" cy="6555641"/>
          </a:xfrm>
          <a:prstGeom prst="rect">
            <a:avLst/>
          </a:prstGeom>
        </p:spPr>
        <p:txBody>
          <a:bodyPr wrap="square">
            <a:spAutoFit/>
          </a:bodyPr>
          <a:lstStyle/>
          <a:p>
            <a:pPr indent="450850" algn="just">
              <a:lnSpc>
                <a:spcPct val="150000"/>
              </a:lnSpc>
              <a:spcAft>
                <a:spcPts val="0"/>
              </a:spcAft>
            </a:pPr>
            <a:r>
              <a:rPr lang="ru-RU" i="1" dirty="0">
                <a:solidFill>
                  <a:srgbClr val="111111"/>
                </a:solidFill>
                <a:latin typeface="Times New Roman"/>
                <a:ea typeface="Times New Roman"/>
              </a:rPr>
              <a:t>Доисторическая эра</a:t>
            </a:r>
            <a:r>
              <a:rPr lang="ru-RU" b="1" dirty="0">
                <a:solidFill>
                  <a:srgbClr val="111111"/>
                </a:solidFill>
                <a:latin typeface="Times New Roman"/>
                <a:ea typeface="Times New Roman"/>
              </a:rPr>
              <a:t> - </a:t>
            </a:r>
            <a:r>
              <a:rPr lang="ru-RU" dirty="0">
                <a:solidFill>
                  <a:srgbClr val="111111"/>
                </a:solidFill>
                <a:latin typeface="Times New Roman"/>
                <a:ea typeface="Times New Roman"/>
              </a:rPr>
              <a:t>Сигнальные костры, маяки, дымовые сигналы, барабаны связи, рога: первые попытки человека по дистанционной связи были чрезвычайно ограничены. </a:t>
            </a:r>
            <a:r>
              <a:rPr lang="ru-RU" dirty="0">
                <a:solidFill>
                  <a:srgbClr val="E84747"/>
                </a:solidFill>
                <a:latin typeface="Times New Roman"/>
                <a:ea typeface="Times New Roman"/>
                <a:hlinkClick r:id="rId2"/>
              </a:rPr>
              <a:t>Первобытный человек</a:t>
            </a:r>
            <a:r>
              <a:rPr lang="ru-RU" dirty="0">
                <a:solidFill>
                  <a:srgbClr val="111111"/>
                </a:solidFill>
                <a:latin typeface="Times New Roman"/>
                <a:ea typeface="Times New Roman"/>
              </a:rPr>
              <a:t> полагался на сигналы огня и дыма, а также на барабанные сообщения для кодирования информации в ограниченной географической области, когда они пытались связаться с соседними племенами. </a:t>
            </a:r>
            <a:endParaRPr lang="ru-RU" dirty="0" smtClean="0">
              <a:solidFill>
                <a:srgbClr val="111111"/>
              </a:solidFill>
              <a:latin typeface="Times New Roman"/>
              <a:ea typeface="Times New Roman"/>
            </a:endParaRPr>
          </a:p>
          <a:p>
            <a:pPr indent="450850" algn="just">
              <a:lnSpc>
                <a:spcPct val="150000"/>
              </a:lnSpc>
              <a:spcAft>
                <a:spcPts val="0"/>
              </a:spcAft>
            </a:pPr>
            <a:endParaRPr lang="ru-RU" sz="2000" dirty="0">
              <a:solidFill>
                <a:srgbClr val="111111"/>
              </a:solidFill>
              <a:latin typeface="Times New Roman"/>
              <a:ea typeface="Times New Roman"/>
            </a:endParaRPr>
          </a:p>
          <a:p>
            <a:pPr indent="450850" algn="just">
              <a:lnSpc>
                <a:spcPct val="150000"/>
              </a:lnSpc>
              <a:spcAft>
                <a:spcPts val="0"/>
              </a:spcAft>
            </a:pPr>
            <a:endParaRPr lang="ru-RU" sz="2000" dirty="0" smtClean="0">
              <a:solidFill>
                <a:srgbClr val="111111"/>
              </a:solidFill>
              <a:latin typeface="Times New Roman"/>
              <a:ea typeface="Times New Roman"/>
            </a:endParaRPr>
          </a:p>
          <a:p>
            <a:pPr indent="450850" algn="just">
              <a:lnSpc>
                <a:spcPct val="150000"/>
              </a:lnSpc>
              <a:spcAft>
                <a:spcPts val="0"/>
              </a:spcAft>
            </a:pPr>
            <a:endParaRPr lang="ru-RU" sz="2000" dirty="0" smtClean="0">
              <a:solidFill>
                <a:srgbClr val="111111"/>
              </a:solidFill>
              <a:latin typeface="Times New Roman"/>
              <a:ea typeface="Times New Roman"/>
            </a:endParaRPr>
          </a:p>
          <a:p>
            <a:pPr indent="450850" algn="just">
              <a:lnSpc>
                <a:spcPct val="150000"/>
              </a:lnSpc>
              <a:spcAft>
                <a:spcPts val="0"/>
              </a:spcAft>
            </a:pPr>
            <a:endParaRPr lang="ru-RU" sz="2000" dirty="0">
              <a:solidFill>
                <a:srgbClr val="111111"/>
              </a:solidFill>
              <a:latin typeface="Times New Roman"/>
              <a:ea typeface="Times New Roman"/>
            </a:endParaRPr>
          </a:p>
          <a:p>
            <a:pPr indent="450850" algn="just">
              <a:lnSpc>
                <a:spcPct val="150000"/>
              </a:lnSpc>
              <a:spcAft>
                <a:spcPts val="0"/>
              </a:spcAft>
            </a:pPr>
            <a:endParaRPr lang="ru-RU" sz="2000" dirty="0">
              <a:solidFill>
                <a:srgbClr val="111111"/>
              </a:solidFill>
              <a:latin typeface="Times New Roman"/>
              <a:ea typeface="Times New Roman"/>
            </a:endParaRPr>
          </a:p>
          <a:p>
            <a:pPr indent="450850" algn="just">
              <a:lnSpc>
                <a:spcPct val="150000"/>
              </a:lnSpc>
              <a:spcAft>
                <a:spcPts val="0"/>
              </a:spcAft>
            </a:pPr>
            <a:r>
              <a:rPr lang="ru-RU" dirty="0" smtClean="0">
                <a:solidFill>
                  <a:srgbClr val="111111"/>
                </a:solidFill>
                <a:latin typeface="Times New Roman"/>
                <a:ea typeface="Times New Roman"/>
              </a:rPr>
              <a:t>Эти </a:t>
            </a:r>
            <a:r>
              <a:rPr lang="ru-RU" dirty="0">
                <a:solidFill>
                  <a:srgbClr val="111111"/>
                </a:solidFill>
                <a:latin typeface="Times New Roman"/>
                <a:ea typeface="Times New Roman"/>
              </a:rPr>
              <a:t>сигналы также должны были иметь очень простые, заранее определенные значения, такие как «безопасный» или «опасность» или «победа», или могли использоваться в качестве системы сигнализации для оповещения доисторических племен, к примеру, о вторжении чужаков.</a:t>
            </a:r>
            <a:endParaRPr lang="ru-RU" dirty="0">
              <a:solidFill>
                <a:srgbClr val="000000"/>
              </a:solidFill>
              <a:effectLst/>
              <a:latin typeface="Courier New"/>
              <a:ea typeface="Courier New"/>
            </a:endParaRPr>
          </a:p>
        </p:txBody>
      </p:sp>
      <p:pic>
        <p:nvPicPr>
          <p:cNvPr id="4" name="Рисунок 3" descr="сигнальные костры"/>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708921"/>
            <a:ext cx="4104456" cy="2232248"/>
          </a:xfrm>
          <a:prstGeom prst="rect">
            <a:avLst/>
          </a:prstGeom>
          <a:noFill/>
          <a:ln>
            <a:noFill/>
          </a:ln>
        </p:spPr>
      </p:pic>
    </p:spTree>
    <p:extLst>
      <p:ext uri="{BB962C8B-B14F-4D97-AF65-F5344CB8AC3E}">
        <p14:creationId xmlns:p14="http://schemas.microsoft.com/office/powerpoint/2010/main" val="3348833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age13"/>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348662"/>
            <a:ext cx="5616624" cy="1672626"/>
          </a:xfrm>
          <a:prstGeom prst="rect">
            <a:avLst/>
          </a:prstGeom>
          <a:noFill/>
          <a:ln>
            <a:noFill/>
          </a:ln>
        </p:spPr>
      </p:pic>
      <p:sp>
        <p:nvSpPr>
          <p:cNvPr id="4" name="Прямоугольник 3"/>
          <p:cNvSpPr/>
          <p:nvPr/>
        </p:nvSpPr>
        <p:spPr>
          <a:xfrm>
            <a:off x="323528" y="197346"/>
            <a:ext cx="8280920" cy="3957302"/>
          </a:xfrm>
          <a:prstGeom prst="rect">
            <a:avLst/>
          </a:prstGeom>
        </p:spPr>
        <p:txBody>
          <a:bodyPr wrap="square">
            <a:spAutoFit/>
          </a:bodyPr>
          <a:lstStyle/>
          <a:p>
            <a:pPr marL="14605" marR="14605" indent="442595" algn="just">
              <a:lnSpc>
                <a:spcPct val="115000"/>
              </a:lnSpc>
              <a:spcBef>
                <a:spcPts val="1800"/>
              </a:spcBef>
              <a:spcAft>
                <a:spcPts val="0"/>
              </a:spcAft>
            </a:pPr>
            <a:r>
              <a:rPr lang="ru-RU" sz="2000" dirty="0">
                <a:latin typeface="Times New Roman" pitchFamily="18" charset="0"/>
                <a:ea typeface="Times New Roman"/>
                <a:cs typeface="Times New Roman" pitchFamily="18" charset="0"/>
              </a:rPr>
              <a:t>В такой ситуации главное, чтобы сигналы соседних </a:t>
            </a:r>
            <a:r>
              <a:rPr lang="ru-RU" sz="2000" dirty="0" err="1">
                <a:latin typeface="Times New Roman" pitchFamily="18" charset="0"/>
                <a:ea typeface="Times New Roman"/>
                <a:cs typeface="Times New Roman" pitchFamily="18" charset="0"/>
              </a:rPr>
              <a:t>таймслотов</a:t>
            </a:r>
            <a:r>
              <a:rPr lang="ru-RU" sz="2000" dirty="0">
                <a:latin typeface="Times New Roman" pitchFamily="18" charset="0"/>
                <a:ea typeface="Times New Roman"/>
                <a:cs typeface="Times New Roman" pitchFamily="18" charset="0"/>
              </a:rPr>
              <a:t> не накладывались друг на друга. Это может быть вызвано как слишком высокой мощностью передачи, так и помехами в канале, несовершенством используемого оборудования. Чтобы избежать подобных </a:t>
            </a:r>
            <a:r>
              <a:rPr lang="ru-RU" sz="2000" dirty="0" err="1">
                <a:latin typeface="Times New Roman" pitchFamily="18" charset="0"/>
                <a:ea typeface="Times New Roman"/>
                <a:cs typeface="Times New Roman" pitchFamily="18" charset="0"/>
              </a:rPr>
              <a:t>межслотовых</a:t>
            </a:r>
            <a:r>
              <a:rPr lang="ru-RU" sz="2000" dirty="0">
                <a:latin typeface="Times New Roman" pitchFamily="18" charset="0"/>
                <a:ea typeface="Times New Roman"/>
                <a:cs typeface="Times New Roman" pitchFamily="18" charset="0"/>
              </a:rPr>
              <a:t> помех часто вводят специальный защитный временной интервал. Таким образом, если часть энергии одного передатчика просочится за пределы отведенного ему </a:t>
            </a:r>
            <a:r>
              <a:rPr lang="ru-RU" sz="2000" dirty="0" err="1">
                <a:latin typeface="Times New Roman" pitchFamily="18" charset="0"/>
                <a:ea typeface="Times New Roman"/>
                <a:cs typeface="Times New Roman" pitchFamily="18" charset="0"/>
              </a:rPr>
              <a:t>таймслота</a:t>
            </a:r>
            <a:r>
              <a:rPr lang="ru-RU" sz="2000" dirty="0">
                <a:latin typeface="Times New Roman" pitchFamily="18" charset="0"/>
                <a:ea typeface="Times New Roman"/>
                <a:cs typeface="Times New Roman" pitchFamily="18" charset="0"/>
              </a:rPr>
              <a:t>, то она будет оказывать воздействие лишь на не несущий информацию защитный интервал. Введение такого интервала снижает общую пропускную способность канала связи, но необходимо для поддержания заданных характеристик качества обслуживания.</a:t>
            </a:r>
            <a:endParaRPr lang="ru-RU" sz="2000" dirty="0">
              <a:effectLst/>
              <a:latin typeface="Times New Roman" pitchFamily="18" charset="0"/>
              <a:ea typeface="Times New Roman"/>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241081071"/>
              </p:ext>
            </p:extLst>
          </p:nvPr>
        </p:nvGraphicFramePr>
        <p:xfrm>
          <a:off x="1763688" y="6021288"/>
          <a:ext cx="5679246" cy="432048"/>
        </p:xfrm>
        <a:graphic>
          <a:graphicData uri="http://schemas.openxmlformats.org/drawingml/2006/table">
            <a:tbl>
              <a:tblPr/>
              <a:tblGrid>
                <a:gridCol w="5679246"/>
              </a:tblGrid>
              <a:tr h="432048">
                <a:tc>
                  <a:txBody>
                    <a:bodyPr/>
                    <a:lstStyle/>
                    <a:p>
                      <a:pPr algn="ctr">
                        <a:lnSpc>
                          <a:spcPct val="115000"/>
                        </a:lnSpc>
                        <a:spcAft>
                          <a:spcPts val="0"/>
                        </a:spcAft>
                      </a:pPr>
                      <a:r>
                        <a:rPr lang="ru-RU" sz="2000" dirty="0">
                          <a:solidFill>
                            <a:srgbClr val="000000"/>
                          </a:solidFill>
                          <a:effectLst/>
                          <a:latin typeface="Times New Roman" pitchFamily="18" charset="0"/>
                          <a:ea typeface="Courier New"/>
                          <a:cs typeface="Times New Roman" pitchFamily="18" charset="0"/>
                        </a:rPr>
                        <a:t>Рис. 3.2. Защитные интервалы в цикле </a:t>
                      </a:r>
                      <a:r>
                        <a:rPr lang="en-US" sz="2000" dirty="0">
                          <a:solidFill>
                            <a:srgbClr val="000000"/>
                          </a:solidFill>
                          <a:effectLst/>
                          <a:latin typeface="Times New Roman" pitchFamily="18" charset="0"/>
                          <a:ea typeface="Courier New"/>
                          <a:cs typeface="Times New Roman" pitchFamily="18" charset="0"/>
                        </a:rPr>
                        <a:t>TDMA</a:t>
                      </a:r>
                      <a:endParaRPr lang="ru-RU" sz="2000" dirty="0">
                        <a:solidFill>
                          <a:srgbClr val="000000"/>
                        </a:solidFill>
                        <a:effectLst/>
                        <a:latin typeface="Times New Roman" pitchFamily="18" charset="0"/>
                        <a:ea typeface="Courier New"/>
                        <a:cs typeface="Times New Roman" pitchFamily="18" charset="0"/>
                      </a:endParaRPr>
                    </a:p>
                  </a:txBody>
                  <a:tcPr marL="0" marR="0" marT="0" marB="0">
                    <a:lnL>
                      <a:noFill/>
                    </a:lnL>
                    <a:lnR>
                      <a:noFill/>
                    </a:lnR>
                    <a:lnT>
                      <a:noFill/>
                    </a:lnT>
                    <a:lnB>
                      <a:noFill/>
                    </a:lnB>
                  </a:tcPr>
                </a:tc>
              </a:tr>
            </a:tbl>
          </a:graphicData>
        </a:graphic>
      </p:graphicFrame>
      <p:sp>
        <p:nvSpPr>
          <p:cNvPr id="6" name="Rectangle 1"/>
          <p:cNvSpPr>
            <a:spLocks noChangeArrowheads="1"/>
          </p:cNvSpPr>
          <p:nvPr/>
        </p:nvSpPr>
        <p:spPr bwMode="auto">
          <a:xfrm>
            <a:off x="2052638" y="3622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70728831"/>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3" name="Rectangle 1"/>
          <p:cNvSpPr>
            <a:spLocks noChangeArrowheads="1"/>
          </p:cNvSpPr>
          <p:nvPr/>
        </p:nvSpPr>
        <p:spPr bwMode="auto">
          <a:xfrm>
            <a:off x="142844" y="314349"/>
            <a:ext cx="8786874"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Для подсоединения линий связи к компьютерам используются специальные электронные устройства, которые называются сетевыми платами, сетевыми адаптерами, модемами и т.д.</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Практически все услуги </a:t>
            </a:r>
            <a:r>
              <a:rPr kumimoji="0" lang="ru-RU" sz="17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Internet</a:t>
            </a:r>
            <a:r>
              <a:rPr kumimoji="0" lang="ru-RU"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построены на принципе клиент-сервер. Вся информация в Интернет хранится на серверах. Обмен информацией между серверами осуществляется по высокоскоростным каналам связи или магистралям. Серверы, объединенные высокоскоростными магистралями, составляют базовую часть сети Интернет.</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Отдельные пользователи подключаются к сети через компьютеры местных поставщиков услуг Интернета, </a:t>
            </a:r>
            <a:r>
              <a:rPr kumimoji="0" lang="ru-RU" sz="17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Internet</a:t>
            </a:r>
            <a:r>
              <a:rPr kumimoji="0" lang="ru-RU"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 провайдеров (</a:t>
            </a:r>
            <a:r>
              <a:rPr kumimoji="0" lang="ru-RU" sz="17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Internet</a:t>
            </a:r>
            <a:r>
              <a:rPr kumimoji="0" lang="ru-RU"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7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Service</a:t>
            </a:r>
            <a:r>
              <a:rPr kumimoji="0" lang="ru-RU"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7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Provider</a:t>
            </a:r>
            <a:r>
              <a:rPr kumimoji="0" lang="ru-RU"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 ISP), которые имеют постоянное подключение к Интернет. Региональный провайдер, подключается к более крупному провайдеру национального масштаба, имеющего узлы в различных городах страны. Сети национальных провайдеров объединяются в сети транснациональных провайдеров или провайдеров первого уровня. Объединенные сети провайдеров первого уровня составляют глобальную сеть </a:t>
            </a:r>
            <a:r>
              <a:rPr kumimoji="0" lang="ru-RU" sz="17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Internet</a:t>
            </a:r>
            <a:r>
              <a:rPr kumimoji="0" lang="ru-RU"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ru-RU" sz="17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Передача информации в Интернет обеспечивается благодаря тому, что каждый компьютер в сети имеет уникальный адрес (IP-адрес), а сетевые протоколы обеспечивают взаимодействие разнотипных компьютеров, работающих под управлением различных операционных систем.</a:t>
            </a:r>
            <a:endParaRPr kumimoji="0" lang="ru-RU" sz="17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7" name="Rectangle 1"/>
          <p:cNvSpPr>
            <a:spLocks noChangeArrowheads="1"/>
          </p:cNvSpPr>
          <p:nvPr/>
        </p:nvSpPr>
        <p:spPr bwMode="auto">
          <a:xfrm>
            <a:off x="142844" y="-546493"/>
            <a:ext cx="864399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В основном в Интернет используется семейство сетевых протоколов (стек) TCP/IP. На канальном и физическом уровне стек TCP/IP поддерживает технологию </a:t>
            </a:r>
            <a:r>
              <a:rPr kumimoji="0" lang="ru-RU" sz="16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Ethernet</a:t>
            </a:r>
            <a:r>
              <a:rPr kumimoji="0" lang="ru-RU" sz="16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FDDI и другие технологии. Основой семейства протоколов TCP/IP является сетевой уровень, представленный протоколом IP, а также различными протоколами маршрутизации. Этот уровень обеспечивает перемещение пакетов в сети и управляет их </a:t>
            </a:r>
            <a:r>
              <a:rPr kumimoji="0" lang="ru-RU" sz="16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машрутизацией</a:t>
            </a:r>
            <a:r>
              <a:rPr kumimoji="0" lang="ru-RU" sz="16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Размер пакета, параметры передачи, контроль целостности осуществляется на транспортном уровне TCP.</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algn="just" eaLnBrk="0" fontAlgn="base" hangingPunct="0">
              <a:lnSpc>
                <a:spcPct val="150000"/>
              </a:lnSpc>
              <a:spcBef>
                <a:spcPct val="0"/>
              </a:spcBef>
              <a:spcAft>
                <a:spcPct val="0"/>
              </a:spcAft>
            </a:pPr>
            <a:r>
              <a:rPr kumimoji="0" lang="en-US" sz="16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Прикладной уровень объединяет все службы, которые система предоставляет пользователю. К основным прикладным протоколам относятся: протокол удаленного доступа </a:t>
            </a:r>
            <a:r>
              <a:rPr kumimoji="0" lang="ru-RU" sz="16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telnet</a:t>
            </a:r>
            <a:r>
              <a:rPr kumimoji="0" lang="ru-RU" sz="16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протокол передачи файлов FTP, протокол передачи гипертекста HTTP, протоколы электронной почты: SMTP, POP, IMAP, MIME.</a:t>
            </a:r>
            <a:r>
              <a:rPr lang="ru-RU" sz="1600" dirty="0" smtClean="0">
                <a:solidFill>
                  <a:srgbClr val="000000"/>
                </a:solidFill>
                <a:latin typeface="Times New Roman" pitchFamily="18" charset="0"/>
                <a:ea typeface="Times New Roman" pitchFamily="18" charset="0"/>
                <a:cs typeface="Times New Roman" pitchFamily="18" charset="0"/>
              </a:rPr>
              <a:t> Семейство протоколов ТСР/IP позволяет построить универсальную сеть, осуществляющую указанные выше принципы. Оно включает в себя протоколы 4-х уровней коммуникаций (рис. 2.2).</a:t>
            </a:r>
            <a:endParaRPr lang="ru-RU" sz="1600" dirty="0" smtClean="0">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US" sz="16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263618" name="Рисунок 5" descr="https://studfiles.net/html/2706/1243/html_Uo88BfLj8Y.W4Ho/img-55E_nx.png"/>
          <p:cNvPicPr>
            <a:picLocks noChangeAspect="1" noChangeArrowheads="1"/>
          </p:cNvPicPr>
          <p:nvPr/>
        </p:nvPicPr>
        <p:blipFill>
          <a:blip r:embed="rId2" cstate="print"/>
          <a:srcRect/>
          <a:stretch>
            <a:fillRect/>
          </a:stretch>
        </p:blipFill>
        <p:spPr bwMode="auto">
          <a:xfrm>
            <a:off x="2571736" y="4071942"/>
            <a:ext cx="4000504" cy="2138365"/>
          </a:xfrm>
          <a:prstGeom prst="rect">
            <a:avLst/>
          </a:prstGeom>
          <a:noFill/>
        </p:spPr>
      </p:pic>
      <p:sp>
        <p:nvSpPr>
          <p:cNvPr id="1263620" name="Rectangle 4"/>
          <p:cNvSpPr>
            <a:spLocks noChangeArrowheads="1"/>
          </p:cNvSpPr>
          <p:nvPr/>
        </p:nvSpPr>
        <p:spPr bwMode="auto">
          <a:xfrm>
            <a:off x="1857356" y="6286520"/>
            <a:ext cx="5857852" cy="2857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Рис. 2.2. Уровни стека протоколов TCP/IP</a:t>
            </a: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1" name="Rectangle 1"/>
          <p:cNvSpPr>
            <a:spLocks noChangeArrowheads="1"/>
          </p:cNvSpPr>
          <p:nvPr/>
        </p:nvSpPr>
        <p:spPr bwMode="auto">
          <a:xfrm>
            <a:off x="142844" y="285728"/>
            <a:ext cx="8572560" cy="50285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Основным и наиболее распространенным устройством доступа в Интернет для конечного пользователя является компьютер. Для расширения возможностей он может быть оснащен микрофоном, видеокамерой, звуковыми колонками и другими устройствами, превращающими его в </a:t>
            </a:r>
            <a:r>
              <a:rPr kumimoji="0" lang="ru-RU"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мультимедийный</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центр. Компьютер может находиться дома, в офисе фирмы или в любом другом месте, обладающем современными средствами коммуникации.</a:t>
            </a:r>
            <a:endPar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Доступ в Интернет, который предоставляется организациями, называемыми поставщиками услуг Интернета (</a:t>
            </a:r>
            <a:r>
              <a:rPr kumimoji="0" lang="ru-RU"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Internet</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Service</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Provider</a:t>
            </a:r>
            <a:r>
              <a:rPr kumimoji="0" lang="ru-RU"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ISP), пользователь может получить, например, из дома через модем или из офиса через локальную сеть организации. Для подключения к поставщику услуг Интернета могут использоваться обычные телефонные линии, кабельные сети телевидения, радио каналы связи или спутниковую связь.</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studfiles.net/html/2706/1243/html_Uo88BfLj8Y.W4Ho/img-cu6Zj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3042" y="171450"/>
            <a:ext cx="5786478" cy="6186508"/>
          </a:xfrm>
          <a:prstGeom prst="rect">
            <a:avLst/>
          </a:prstGeom>
          <a:noFill/>
          <a:ln>
            <a:noFill/>
          </a:ln>
        </p:spPr>
      </p:pic>
      <p:sp>
        <p:nvSpPr>
          <p:cNvPr id="1265665" name="Rectangle 1"/>
          <p:cNvSpPr>
            <a:spLocks noChangeArrowheads="1"/>
          </p:cNvSpPr>
          <p:nvPr/>
        </p:nvSpPr>
        <p:spPr bwMode="auto">
          <a:xfrm>
            <a:off x="1714480" y="6429396"/>
            <a:ext cx="650082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Рис. 2.1. Общая логическая схема построения Интернета</a:t>
            </a: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89" name="Rectangle 1"/>
          <p:cNvSpPr>
            <a:spLocks noChangeArrowheads="1"/>
          </p:cNvSpPr>
          <p:nvPr/>
        </p:nvSpPr>
        <p:spPr bwMode="auto">
          <a:xfrm>
            <a:off x="142844" y="214290"/>
            <a:ext cx="9001156" cy="63248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457200" algn="l"/>
              </a:tabLst>
            </a:pPr>
            <a:r>
              <a:rPr kumimoji="0" lang="ru-RU" sz="1500" b="1" i="0" u="none" strike="noStrike" cap="none" normalizeH="0" baseline="0" dirty="0" smtClean="0">
                <a:ln>
                  <a:noFill/>
                </a:ln>
                <a:solidFill>
                  <a:srgbClr val="662B2B"/>
                </a:solidFill>
                <a:effectLst/>
                <a:latin typeface="Times New Roman" pitchFamily="18" charset="0"/>
                <a:ea typeface="Times New Roman" pitchFamily="18" charset="0"/>
                <a:cs typeface="Times New Roman" pitchFamily="18" charset="0"/>
              </a:rPr>
              <a:t>Способы доступа к глобальные сети Интернет</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457200" algn="l"/>
              </a:tabLst>
            </a:pP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В настоящее время  известны следующие способы доступа в Интернет:</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457200" algn="l"/>
              </a:tabLst>
            </a:pP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Dial-Up</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(когда компьютер пользователя подключается к серверу провайдера, используя телефон)– коммутируемый доступ по аналоговой телефонной сети скорость передачи данных до 56 Кбит/с.</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457200" algn="l"/>
              </a:tabLst>
            </a:pP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DSL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Digital</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Subscriber</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Line</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 семейство цифровых абонентских линий, предназначенных для организации  доступа по аналоговой телефонной сети, используя кабельный модем. Эта технология (ADSL, VDSL, HDSL, ISDL, SDSL, SHDSL, RADSL под общим названием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xDSL</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обеспечивает высокоскоростное соединение до 50 Мбит/с (фактическая скорость до 2 Мбит/с). Основным преимуществом технологий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xDSL</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является возможность значительно увеличить скорость передачи данных по телефонным проводам без модернизации абонентской телефонной линии. Пользователь получает доступ в сеть Интернет с сохранением обычной работы телефонной связи.</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457200" algn="l"/>
              </a:tabLst>
            </a:pP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ISDN - коммутируемый доступ по цифровой телефонной сети. Главная особенность использования ISDN - это высокая скорость передачи информации, по сравнению с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Dial-Up</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доступом. Скорость передачи данных составляет 64 Кбит/с при использовании одного и 128 Кбит/с, при использовании двух каналов связи.</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457200" algn="l"/>
              </a:tabLst>
            </a:pP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Доступ в Интернет по выделенным линиям (аналоговым и цифровым). Доступ по выделенной линии - это такой способ подключения к Интернет, когда компьютер пользователя соединен с сервером провайдера с помощью кабеля (витой пары) и это соединение является постоянным, т.е. некоммутируемым, и в этом главное отличие от обычной телефонной связи. Скорость передачи данных до 100 Мбит/</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c</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2"/>
          <p:cNvSpPr>
            <a:spLocks noChangeArrowheads="1"/>
          </p:cNvSpPr>
          <p:nvPr/>
        </p:nvSpPr>
        <p:spPr bwMode="auto">
          <a:xfrm>
            <a:off x="142844" y="152381"/>
            <a:ext cx="9001156" cy="66710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Char char="•"/>
              <a:tabLst>
                <a:tab pos="914400" algn="l"/>
              </a:tabLst>
            </a:pP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Доступ в Интернет по локальной сети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Fast</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Ethernet</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Подключение осуществляется с помощью сетевой карты (10/100 Мбит/с) со скоростью передачи данных до 1 Гбит/с на магистральных участках и 100 Мбит/сек для конечного пользователя. Для подключения компьютера пользователя к Интернет в квартиру подводится отдельный кабель (витая пара), при этом телефонная линия всегда свободна.</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914400" algn="l"/>
              </a:tabLst>
            </a:pP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Спутниковый доступ в Интернет или спутниковый Интернет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DirecPC</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Europe</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Online</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Спутниковый доступ в Интернет бывает двух видов - ассиметричный и симметричный:</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457200" marR="0" lvl="1" indent="0" algn="just" defTabSz="914400" rtl="0" eaLnBrk="0" fontAlgn="base" latinLnBrk="0" hangingPunct="0">
              <a:lnSpc>
                <a:spcPct val="150000"/>
              </a:lnSpc>
              <a:spcBef>
                <a:spcPct val="0"/>
              </a:spcBef>
              <a:spcAft>
                <a:spcPct val="0"/>
              </a:spcAft>
              <a:buClrTx/>
              <a:buSzTx/>
              <a:buFontTx/>
              <a:buChar char="•"/>
              <a:tabLst>
                <a:tab pos="914400" algn="l"/>
              </a:tabLst>
            </a:pP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обмен данными компьютера пользователя со спутником двухсторонний;</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457200" marR="0" lvl="1" indent="0" algn="just" defTabSz="914400" rtl="0" eaLnBrk="0" fontAlgn="base" latinLnBrk="0" hangingPunct="0">
              <a:lnSpc>
                <a:spcPct val="150000"/>
              </a:lnSpc>
              <a:spcBef>
                <a:spcPct val="0"/>
              </a:spcBef>
              <a:spcAft>
                <a:spcPct val="0"/>
              </a:spcAft>
              <a:buClrTx/>
              <a:buSzTx/>
              <a:buFontTx/>
              <a:buChar char="•"/>
              <a:tabLst>
                <a:tab pos="914400" algn="l"/>
              </a:tabLst>
            </a:pP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запросы от пользователя передаются на сервер спутникового оператора через любое доступное наземное подключение, а сервер передает данные пользователю со спутника. Максимальная скорость приема данных до 52,5 Мбит/с (реальная средняя скорость до 3 Мбит/с).</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914400" algn="l"/>
              </a:tabLst>
            </a:pP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Доступ в Интернет с использованием каналов кабельной телевизионной сети, скорость приема данных  от 2 до 56 Мб/сек. Кабельный Интернет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coax</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at</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a</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home</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В настоящее время известны две архитектуры передачи данных это симметричная и асимметричная архитектуры. Кроме того, существует два способа подключения: а) кабельный модем устанавливается отдельно в каждой квартире пользователей; б) кабельный модем устанавливается в доме, где живет сразу несколько пользователей услуг Интернета. Для подключения пользователей к общему кабельному модему используется локальная сеть и устанавливается общее на всех оборудование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Ethernet</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Char char="•"/>
              <a:tabLst>
                <a:tab pos="914400" algn="l"/>
              </a:tabLst>
            </a:pP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Беспроводные технологии последней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мили:WiFi</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a:t>
            </a:r>
            <a:r>
              <a:rPr kumimoji="0" lang="en-US"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WiMax</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a:t>
            </a:r>
            <a:r>
              <a:rPr lang="en-US" sz="1500" dirty="0" smtClean="0">
                <a:latin typeface="Times New Roman" pitchFamily="18" charset="0"/>
                <a:cs typeface="Times New Roman" pitchFamily="18" charset="0"/>
              </a:rPr>
              <a:t>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RadioEthernet</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a:t>
            </a:r>
            <a:r>
              <a:rPr lang="en-US" sz="1500" dirty="0" smtClean="0">
                <a:latin typeface="Times New Roman" pitchFamily="18" charset="0"/>
                <a:cs typeface="Times New Roman" pitchFamily="18" charset="0"/>
              </a:rPr>
              <a:t>  </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MMDS;</a:t>
            </a:r>
            <a:r>
              <a:rPr lang="en-US" sz="1500" dirty="0" smtClean="0">
                <a:latin typeface="Times New Roman" pitchFamily="18" charset="0"/>
                <a:cs typeface="Times New Roman" pitchFamily="18" charset="0"/>
              </a:rPr>
              <a:t>  </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LMDS</a:t>
            </a:r>
            <a:r>
              <a:rPr lang="ru-RU" sz="1500" dirty="0" smtClean="0">
                <a:solidFill>
                  <a:srgbClr val="222222"/>
                </a:solidFill>
                <a:latin typeface="Times New Roman" pitchFamily="18" charset="0"/>
                <a:ea typeface="Times New Roman" pitchFamily="18" charset="0"/>
                <a:cs typeface="Times New Roman" pitchFamily="18" charset="0"/>
              </a:rPr>
              <a:t>,</a:t>
            </a:r>
            <a:r>
              <a:rPr lang="en-US" sz="1500" dirty="0" smtClean="0">
                <a:latin typeface="Times New Roman" pitchFamily="18" charset="0"/>
                <a:cs typeface="Times New Roman" pitchFamily="18" charset="0"/>
              </a:rPr>
              <a:t>  </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мобильный GPRS –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Интернет;мобильный</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CDMA – </a:t>
            </a:r>
            <a:r>
              <a:rPr kumimoji="0" lang="ru-RU" sz="1500" b="0" i="0" u="none" strike="noStrike" cap="none" normalizeH="0" baseline="0" dirty="0" err="1" smtClean="0">
                <a:ln>
                  <a:noFill/>
                </a:ln>
                <a:solidFill>
                  <a:srgbClr val="222222"/>
                </a:solidFill>
                <a:effectLst/>
                <a:latin typeface="Times New Roman" pitchFamily="18" charset="0"/>
                <a:ea typeface="Times New Roman" pitchFamily="18" charset="0"/>
                <a:cs typeface="Times New Roman" pitchFamily="18" charset="0"/>
              </a:rPr>
              <a:t>Internet</a:t>
            </a:r>
            <a:r>
              <a:rPr kumimoji="0" lang="ru-RU" sz="15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a:t>
            </a:r>
            <a:endParaRPr kumimoji="0" lang="ru-RU" sz="15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69" name="Rectangle 1"/>
          <p:cNvSpPr>
            <a:spLocks noChangeArrowheads="1"/>
          </p:cNvSpPr>
          <p:nvPr/>
        </p:nvSpPr>
        <p:spPr bwMode="auto">
          <a:xfrm>
            <a:off x="142844" y="216478"/>
            <a:ext cx="8786874" cy="646330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just" defTabSz="914400" rtl="0" eaLnBrk="1" fontAlgn="base" latinLnBrk="0" hangingPunct="1">
              <a:lnSpc>
                <a:spcPct val="200000"/>
              </a:lnSpc>
              <a:spcBef>
                <a:spcPct val="0"/>
              </a:spcBef>
              <a:spcAft>
                <a:spcPct val="0"/>
              </a:spcAft>
              <a:buClrTx/>
              <a:buSzTx/>
              <a:buFontTx/>
              <a:buNone/>
              <a:tabLst>
                <a:tab pos="0" algn="l"/>
                <a:tab pos="200025" algn="l"/>
              </a:tabLst>
            </a:pPr>
            <a:r>
              <a:rPr lang="ru-RU" b="1" dirty="0" smtClean="0">
                <a:solidFill>
                  <a:srgbClr val="000000"/>
                </a:solidFill>
                <a:latin typeface="Times New Roman" pitchFamily="18" charset="0"/>
                <a:cs typeface="Times New Roman" pitchFamily="18" charset="0"/>
              </a:rPr>
              <a:t>Лекция №21</a:t>
            </a:r>
            <a:r>
              <a:rPr kumimoji="0" lang="ru-RU" b="1" i="0" u="none" strike="noStrike" cap="none" normalizeH="0" baseline="0" dirty="0" smtClean="0">
                <a:ln>
                  <a:noFill/>
                </a:ln>
                <a:solidFill>
                  <a:srgbClr val="000000"/>
                </a:solidFill>
                <a:effectLst/>
                <a:latin typeface="Times New Roman" pitchFamily="18" charset="0"/>
                <a:cs typeface="Times New Roman" pitchFamily="18" charset="0"/>
              </a:rPr>
              <a:t> Архитектура сетей связи следующего поколения (</a:t>
            </a:r>
            <a:r>
              <a:rPr kumimoji="0" lang="en-US" b="1" i="0" u="none" strike="noStrike" cap="none" normalizeH="0" baseline="0" dirty="0" smtClean="0">
                <a:ln>
                  <a:noFill/>
                </a:ln>
                <a:solidFill>
                  <a:srgbClr val="000000"/>
                </a:solidFill>
                <a:effectLst/>
                <a:latin typeface="Times New Roman" pitchFamily="18" charset="0"/>
                <a:cs typeface="Times New Roman" pitchFamily="18" charset="0"/>
              </a:rPr>
              <a:t>NGN</a:t>
            </a:r>
            <a:r>
              <a:rPr kumimoji="0" lang="ru-RU" b="1"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0" algn="l"/>
                <a:tab pos="200025" algn="l"/>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В основу создания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мультисервисных</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сетей положена концепция сетей связи следующего поколения.</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0" algn="l"/>
                <a:tab pos="200025" algn="l"/>
              </a:tabLst>
            </a:pPr>
            <a:r>
              <a:rPr kumimoji="0" lang="en-US" sz="1600" b="1" i="1"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1" i="1" u="none" strike="noStrike" cap="none" normalizeH="0" baseline="0" dirty="0" smtClean="0">
                <a:ln>
                  <a:noFill/>
                </a:ln>
                <a:solidFill>
                  <a:srgbClr val="000000"/>
                </a:solidFill>
                <a:effectLst/>
                <a:latin typeface="Times New Roman" pitchFamily="18" charset="0"/>
                <a:cs typeface="Times New Roman" pitchFamily="18" charset="0"/>
              </a:rPr>
              <a:t>Сеть связи следующего поколения (</a:t>
            </a:r>
            <a:r>
              <a:rPr kumimoji="0" lang="en-US" sz="1600" b="1" i="1" u="none" strike="noStrike" cap="none" normalizeH="0" baseline="0" dirty="0" smtClean="0">
                <a:ln>
                  <a:noFill/>
                </a:ln>
                <a:solidFill>
                  <a:srgbClr val="000000"/>
                </a:solidFill>
                <a:effectLst/>
                <a:latin typeface="Times New Roman" pitchFamily="18" charset="0"/>
                <a:cs typeface="Times New Roman" pitchFamily="18" charset="0"/>
              </a:rPr>
              <a:t>NGN </a:t>
            </a: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 Next Generation Network) </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концепция</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построения</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сетей</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связи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обеспечивающих</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предоставление</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неограниченного</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набора</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услуг</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с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гибкими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возможностями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по</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их</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управлению</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персонализации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и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созданию</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новых</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услуг</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за</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счет</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унификации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сетевых</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решений</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пре</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дполагающая</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реализацию универсальной транспортной сети с распределенной коммутацией, вынесение функций предоставления услуг в оконечные сетевые узлы и интеграцию с традиционными сетями связи.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0" algn="l"/>
                <a:tab pos="200025" algn="l"/>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Основу сети </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NGN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составляет</a:t>
            </a: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1" i="1" u="none" strike="noStrike" cap="none" normalizeH="0" baseline="0" dirty="0" err="1" smtClean="0">
                <a:ln>
                  <a:noFill/>
                </a:ln>
                <a:solidFill>
                  <a:srgbClr val="000000"/>
                </a:solidFill>
                <a:effectLst/>
                <a:latin typeface="Times New Roman" pitchFamily="18" charset="0"/>
                <a:cs typeface="Times New Roman" pitchFamily="18" charset="0"/>
              </a:rPr>
              <a:t>мультипротокольная</a:t>
            </a:r>
            <a:r>
              <a:rPr kumimoji="0" lang="ru-RU" sz="1600" b="1" i="1" u="none" strike="noStrike" cap="none" normalizeH="0" baseline="0" dirty="0" smtClean="0">
                <a:ln>
                  <a:noFill/>
                </a:ln>
                <a:solidFill>
                  <a:srgbClr val="000000"/>
                </a:solidFill>
                <a:effectLst/>
                <a:latin typeface="Times New Roman" pitchFamily="18" charset="0"/>
                <a:cs typeface="Times New Roman" pitchFamily="18" charset="0"/>
              </a:rPr>
              <a:t> сеть</a:t>
            </a:r>
            <a:r>
              <a:rPr kumimoji="0" lang="ru-RU"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транспортная сеть связи, входящая в состав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мультисервисной</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сети, обеспечивающая перенос разных типов информации с использованием различных протоколов передачи, в состав которой могут входить:</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0" algn="l"/>
                <a:tab pos="200025" algn="l"/>
              </a:tabLst>
            </a:pP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1) </a:t>
            </a:r>
            <a:r>
              <a:rPr kumimoji="0" lang="ru-RU" sz="1600" b="0" i="1" u="none" strike="noStrike" cap="none" normalizeH="0" baseline="0" dirty="0" smtClean="0">
                <a:ln>
                  <a:noFill/>
                </a:ln>
                <a:solidFill>
                  <a:srgbClr val="000000"/>
                </a:solidFill>
                <a:effectLst/>
                <a:latin typeface="Times New Roman" pitchFamily="18" charset="0"/>
                <a:cs typeface="Times New Roman" pitchFamily="18" charset="0"/>
              </a:rPr>
              <a:t>транзитные узлы</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 выполняют функции переноса и коммутации;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0" algn="l"/>
                <a:tab pos="200025" algn="l"/>
              </a:tabLst>
            </a:pP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2) </a:t>
            </a:r>
            <a:r>
              <a:rPr kumimoji="0" lang="ru-RU" sz="1600" b="0" i="1" u="none" strike="noStrike" cap="none" normalizeH="0" baseline="0" dirty="0" smtClean="0">
                <a:ln>
                  <a:noFill/>
                </a:ln>
                <a:solidFill>
                  <a:srgbClr val="000000"/>
                </a:solidFill>
                <a:effectLst/>
                <a:latin typeface="Times New Roman" pitchFamily="18" charset="0"/>
                <a:cs typeface="Times New Roman" pitchFamily="18" charset="0"/>
              </a:rPr>
              <a:t>оконечные (граничные) узлы</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 обеспечивают доступ абонентов к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мультисервисной</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сети, а также могут выполнять функции узлов служб за счет добавления функций предоставления услуг.</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0" algn="l"/>
                <a:tab pos="200025" algn="l"/>
              </a:tabLst>
            </a:pP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3) </a:t>
            </a:r>
            <a:r>
              <a:rPr kumimoji="0" lang="ru-RU" sz="1600" b="0" i="1" u="none" strike="noStrike" cap="none" normalizeH="0" baseline="0" dirty="0" smtClean="0">
                <a:ln>
                  <a:noFill/>
                </a:ln>
                <a:solidFill>
                  <a:srgbClr val="000000"/>
                </a:solidFill>
                <a:effectLst/>
                <a:latin typeface="Times New Roman" pitchFamily="18" charset="0"/>
                <a:cs typeface="Times New Roman" pitchFamily="18" charset="0"/>
              </a:rPr>
              <a:t>контроллеры сигнализации</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 выполняют функции обработки информации сигнализации, управления вызовами и соединениями;</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3" name="Rectangle 1"/>
          <p:cNvSpPr>
            <a:spLocks noChangeArrowheads="1"/>
          </p:cNvSpPr>
          <p:nvPr/>
        </p:nvSpPr>
        <p:spPr bwMode="auto">
          <a:xfrm>
            <a:off x="142844" y="571480"/>
            <a:ext cx="8643998" cy="584775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just" defTabSz="914400" rtl="0" eaLnBrk="1" fontAlgn="base" latinLnBrk="0" hangingPunct="1">
              <a:lnSpc>
                <a:spcPct val="150000"/>
              </a:lnSpc>
              <a:spcBef>
                <a:spcPct val="0"/>
              </a:spcBef>
              <a:spcAft>
                <a:spcPct val="0"/>
              </a:spcAft>
              <a:buClrTx/>
              <a:buSzTx/>
              <a:buFontTx/>
              <a:buNone/>
              <a:tabLst>
                <a:tab pos="200025" algn="l"/>
              </a:tabLst>
            </a:pPr>
            <a:r>
              <a:rPr kumimoji="0" lang="ru-RU" sz="2000" b="0" i="0" u="none" strike="noStrike" cap="none" normalizeH="0" baseline="0" dirty="0" smtClean="0">
                <a:ln>
                  <a:noFill/>
                </a:ln>
                <a:solidFill>
                  <a:srgbClr val="000000"/>
                </a:solidFill>
                <a:effectLst/>
                <a:latin typeface="Times New Roman" pitchFamily="18" charset="0"/>
              </a:rPr>
              <a:t>Контроллеры могут быть вынесены в отдельные устройства, предназначенные для обслуживания нескольких узлов коммутации. Использование общих контроллеров позволяет рассматривать их как единую систему коммутации, распределенную по сети. Такое решение не только упрощает алгоритмы установления соединений, но и является наиболее экономичным для операторов и поставщиков услуг, так как позволяет заменить дорогостоящие системы коммутации большой емкости небольшими, гибкими и доступными по стоимости даже небольшим поставщикам услуг.</a:t>
            </a:r>
            <a:endParaRPr kumimoji="0" lang="ru-RU" sz="20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00025" algn="l"/>
              </a:tabLst>
            </a:pP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4) </a:t>
            </a:r>
            <a:r>
              <a:rPr kumimoji="0" lang="ru-RU" sz="2000" b="0" i="1" u="none" strike="noStrike" cap="none" normalizeH="0" baseline="0" dirty="0" smtClean="0">
                <a:ln>
                  <a:noFill/>
                </a:ln>
                <a:solidFill>
                  <a:srgbClr val="000000"/>
                </a:solidFill>
                <a:effectLst/>
                <a:latin typeface="Times New Roman" pitchFamily="18" charset="0"/>
                <a:cs typeface="Times New Roman" pitchFamily="18" charset="0"/>
              </a:rPr>
              <a:t>шлюзы</a:t>
            </a: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 – позволяют осуществить подключение традиционных сетей связи (ТФОП, СПД, СПС).</a:t>
            </a:r>
            <a:endParaRPr kumimoji="0" lang="ru-RU" sz="20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200025" algn="l"/>
              </a:tabLst>
            </a:pP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2000" b="0" i="0" u="none" strike="noStrike" cap="none" normalizeH="0" baseline="0" dirty="0" smtClean="0">
                <a:ln>
                  <a:noFill/>
                </a:ln>
                <a:solidFill>
                  <a:srgbClr val="000000"/>
                </a:solidFill>
                <a:effectLst/>
                <a:latin typeface="Times New Roman" pitchFamily="18" charset="0"/>
                <a:cs typeface="Times New Roman" pitchFamily="18" charset="0"/>
              </a:rPr>
              <a:t>Архитектура сети связи, построенная в соответствии с концепцией </a:t>
            </a:r>
            <a:r>
              <a:rPr kumimoji="0" lang="en-US" sz="2000" b="0" i="0" u="none" strike="noStrike" cap="none" normalizeH="0" baseline="0" dirty="0" smtClean="0">
                <a:ln>
                  <a:noFill/>
                </a:ln>
                <a:solidFill>
                  <a:srgbClr val="000000"/>
                </a:solidFill>
                <a:effectLst/>
                <a:latin typeface="Times New Roman" pitchFamily="18" charset="0"/>
              </a:rPr>
              <a:t>NGN </a:t>
            </a:r>
            <a:r>
              <a:rPr kumimoji="0" lang="en-US" sz="2000" b="0" i="0" u="none" strike="noStrike" cap="none" normalizeH="0" baseline="0" dirty="0" err="1" smtClean="0">
                <a:ln>
                  <a:noFill/>
                </a:ln>
                <a:solidFill>
                  <a:srgbClr val="000000"/>
                </a:solidFill>
                <a:effectLst/>
                <a:latin typeface="Times New Roman" pitchFamily="18" charset="0"/>
              </a:rPr>
              <a:t>показана</a:t>
            </a:r>
            <a:r>
              <a:rPr kumimoji="0" lang="en-US" sz="2000" b="0" i="0" u="none" strike="noStrike" cap="none" normalizeH="0" baseline="0" dirty="0" smtClean="0">
                <a:ln>
                  <a:noFill/>
                </a:ln>
                <a:solidFill>
                  <a:srgbClr val="000000"/>
                </a:solidFill>
                <a:effectLst/>
                <a:latin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rPr>
              <a:t>на</a:t>
            </a:r>
            <a:r>
              <a:rPr kumimoji="0" lang="en-US" sz="2000" b="0" i="0" u="none" strike="noStrike" cap="none" normalizeH="0" baseline="0" dirty="0" smtClean="0">
                <a:ln>
                  <a:noFill/>
                </a:ln>
                <a:solidFill>
                  <a:srgbClr val="000000"/>
                </a:solidFill>
                <a:effectLst/>
                <a:latin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rPr>
              <a:t>рисунке</a:t>
            </a:r>
            <a:r>
              <a:rPr kumimoji="0" lang="en-US" sz="2000" b="0" i="0" u="none" strike="noStrike" cap="none" normalizeH="0" baseline="0" dirty="0" smtClean="0">
                <a:ln>
                  <a:noFill/>
                </a:ln>
                <a:solidFill>
                  <a:srgbClr val="000000"/>
                </a:solidFill>
                <a:effectLst/>
                <a:latin typeface="Times New Roman" pitchFamily="18" charset="0"/>
              </a:rPr>
              <a:t> </a:t>
            </a:r>
            <a:r>
              <a:rPr kumimoji="0" lang="ru-RU" sz="2000" b="0" i="0" u="none" strike="noStrike" cap="none" normalizeH="0" baseline="0" dirty="0" smtClean="0">
                <a:ln>
                  <a:noFill/>
                </a:ln>
                <a:solidFill>
                  <a:srgbClr val="000000"/>
                </a:solidFill>
                <a:effectLst/>
                <a:latin typeface="Times New Roman" pitchFamily="18" charset="0"/>
              </a:rPr>
              <a:t>21</a:t>
            </a:r>
            <a:r>
              <a:rPr kumimoji="0" lang="en-US" sz="2000" b="0" i="0" u="none" strike="noStrike" cap="none" normalizeH="0" baseline="0" dirty="0" smtClean="0">
                <a:ln>
                  <a:noFill/>
                </a:ln>
                <a:solidFill>
                  <a:srgbClr val="000000"/>
                </a:solidFill>
                <a:effectLst/>
                <a:latin typeface="Times New Roman" pitchFamily="18" charset="0"/>
              </a:rPr>
              <a:t>.</a:t>
            </a:r>
            <a:r>
              <a:rPr kumimoji="0" lang="ru-RU" sz="2000" b="0" i="0" u="none" strike="noStrike" cap="none" normalizeH="0" baseline="0" dirty="0" smtClean="0">
                <a:ln>
                  <a:noFill/>
                </a:ln>
                <a:solidFill>
                  <a:srgbClr val="000000"/>
                </a:solidFill>
                <a:effectLst/>
                <a:latin typeface="Times New Roman" pitchFamily="18" charset="0"/>
              </a:rPr>
              <a:t>1</a:t>
            </a:r>
            <a:r>
              <a:rPr kumimoji="0" lang="en-US" sz="2000" b="0" i="0" u="none" strike="noStrike" cap="none" normalizeH="0" baseline="0" dirty="0" smtClean="0">
                <a:ln>
                  <a:noFill/>
                </a:ln>
                <a:solidFill>
                  <a:srgbClr val="000000"/>
                </a:solidFill>
                <a:effectLst/>
                <a:latin typeface="Times New Roman" pitchFamily="18" charset="0"/>
              </a:rPr>
              <a:t>.</a:t>
            </a:r>
            <a:endParaRPr kumimoji="0" lang="en-US" sz="2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00025" algn="l"/>
              </a:tabLst>
            </a:pPr>
            <a:r>
              <a:rPr kumimoji="0" lang="en-US" sz="2000" b="0" i="0" u="none" strike="noStrike" cap="none" normalizeH="0" baseline="0" dirty="0" smtClean="0">
                <a:ln>
                  <a:noFill/>
                </a:ln>
                <a:solidFill>
                  <a:srgbClr val="000000"/>
                </a:solidFill>
                <a:effectLst/>
                <a:latin typeface="Times New Roman" pitchFamily="18" charset="0"/>
              </a:rPr>
              <a:t> </a:t>
            </a:r>
            <a:endParaRPr kumimoji="0" lang="en-US" sz="2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Архитектура NGN"/>
          <p:cNvPicPr/>
          <p:nvPr/>
        </p:nvPicPr>
        <p:blipFill>
          <a:blip r:embed="rId2" cstate="print"/>
          <a:srcRect/>
          <a:stretch>
            <a:fillRect/>
          </a:stretch>
        </p:blipFill>
        <p:spPr bwMode="auto">
          <a:xfrm>
            <a:off x="1071538" y="214290"/>
            <a:ext cx="7000924" cy="6072229"/>
          </a:xfrm>
          <a:prstGeom prst="rect">
            <a:avLst/>
          </a:prstGeom>
          <a:noFill/>
          <a:ln w="9525">
            <a:noFill/>
            <a:miter lim="800000"/>
            <a:headEnd/>
            <a:tailEnd/>
          </a:ln>
        </p:spPr>
      </p:pic>
      <p:sp>
        <p:nvSpPr>
          <p:cNvPr id="1162241" name="Rectangle 1"/>
          <p:cNvSpPr>
            <a:spLocks noChangeArrowheads="1"/>
          </p:cNvSpPr>
          <p:nvPr/>
        </p:nvSpPr>
        <p:spPr bwMode="auto">
          <a:xfrm>
            <a:off x="2786050" y="6357958"/>
            <a:ext cx="421484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Рис.21.1.</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Общая архитектура сети </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NGN</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1218" name="Picture 2"/>
          <p:cNvPicPr>
            <a:picLocks noChangeAspect="1" noChangeArrowheads="1"/>
          </p:cNvPicPr>
          <p:nvPr/>
        </p:nvPicPr>
        <p:blipFill>
          <a:blip r:embed="rId2" cstate="print"/>
          <a:srcRect/>
          <a:stretch>
            <a:fillRect/>
          </a:stretch>
        </p:blipFill>
        <p:spPr bwMode="auto">
          <a:xfrm>
            <a:off x="785786" y="285728"/>
            <a:ext cx="7429552" cy="5853114"/>
          </a:xfrm>
          <a:prstGeom prst="rect">
            <a:avLst/>
          </a:prstGeom>
          <a:noFill/>
          <a:ln w="9525" algn="in">
            <a:noFill/>
            <a:miter lim="800000"/>
            <a:headEnd/>
            <a:tailEnd/>
          </a:ln>
          <a:effectLst/>
        </p:spPr>
      </p:pic>
      <p:sp>
        <p:nvSpPr>
          <p:cNvPr id="1161219" name="Rectangle 3"/>
          <p:cNvSpPr>
            <a:spLocks noChangeArrowheads="1"/>
          </p:cNvSpPr>
          <p:nvPr/>
        </p:nvSpPr>
        <p:spPr bwMode="auto">
          <a:xfrm>
            <a:off x="2143108" y="6311791"/>
            <a:ext cx="5214974" cy="46166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l" defTabSz="914400" rtl="0" eaLnBrk="1" fontAlgn="base" latinLnBrk="0" hangingPunct="1">
              <a:lnSpc>
                <a:spcPct val="100000"/>
              </a:lnSpc>
              <a:spcBef>
                <a:spcPct val="0"/>
              </a:spcBef>
              <a:spcAft>
                <a:spcPct val="0"/>
              </a:spcAft>
              <a:buClrTx/>
              <a:buSzTx/>
              <a:buFontTx/>
              <a:buNone/>
              <a:tabLst>
                <a:tab pos="200025" algn="l"/>
              </a:tabLst>
            </a:pP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Рисунок 21.2 – Архитектура сети связи </a:t>
            </a:r>
            <a:r>
              <a:rPr kumimoji="0" lang="en-US" b="0" i="0" u="none" strike="noStrike" cap="none" normalizeH="0" baseline="0" dirty="0" smtClean="0">
                <a:ln>
                  <a:noFill/>
                </a:ln>
                <a:solidFill>
                  <a:srgbClr val="000000"/>
                </a:solidFill>
                <a:effectLst/>
                <a:latin typeface="Times New Roman" pitchFamily="18" charset="0"/>
              </a:rPr>
              <a:t>NGN</a:t>
            </a:r>
            <a:endParaRPr kumimoji="0" lang="en-US"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00025" algn="l"/>
              </a:tabLst>
            </a:pPr>
            <a:r>
              <a:rPr kumimoji="0" lang="en-US" sz="1200" b="0" i="0" u="none" strike="noStrike" cap="none" normalizeH="0" baseline="0" dirty="0" smtClean="0">
                <a:ln>
                  <a:noFill/>
                </a:ln>
                <a:solidFill>
                  <a:srgbClr val="000000"/>
                </a:solidFill>
                <a:effectLst/>
                <a:latin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280920" cy="871008"/>
          </a:xfrm>
          <a:prstGeom prst="rect">
            <a:avLst/>
          </a:prstGeom>
        </p:spPr>
        <p:txBody>
          <a:bodyPr wrap="square">
            <a:spAutoFit/>
          </a:bodyPr>
          <a:lstStyle/>
          <a:p>
            <a:pPr indent="442595" algn="just">
              <a:lnSpc>
                <a:spcPct val="115000"/>
              </a:lnSpc>
              <a:spcBef>
                <a:spcPts val="1800"/>
              </a:spcBef>
              <a:spcAft>
                <a:spcPts val="0"/>
              </a:spcAft>
            </a:pPr>
            <a:r>
              <a:rPr lang="en-US" sz="2200" dirty="0">
                <a:latin typeface="Times New Roman" pitchFamily="18" charset="0"/>
                <a:ea typeface="Times New Roman"/>
                <a:cs typeface="Times New Roman" pitchFamily="18" charset="0"/>
              </a:rPr>
              <a:t>TDMA </a:t>
            </a:r>
            <a:r>
              <a:rPr lang="ru-RU" sz="2200" dirty="0">
                <a:latin typeface="Times New Roman" pitchFamily="18" charset="0"/>
                <a:ea typeface="Times New Roman"/>
                <a:cs typeface="Times New Roman" pitchFamily="18" charset="0"/>
              </a:rPr>
              <a:t>применяется в стандарте сотовой связи</a:t>
            </a:r>
            <a:r>
              <a:rPr lang="en-US" sz="2200" dirty="0">
                <a:latin typeface="Times New Roman" pitchFamily="18" charset="0"/>
                <a:ea typeface="Times New Roman"/>
                <a:cs typeface="Times New Roman" pitchFamily="18" charset="0"/>
              </a:rPr>
              <a:t> GSM (Global System for Mobile Communications</a:t>
            </a:r>
            <a:r>
              <a:rPr lang="en-US" sz="2000" dirty="0">
                <a:latin typeface="Times New Roman" pitchFamily="18" charset="0"/>
                <a:ea typeface="Times New Roman"/>
                <a:cs typeface="Times New Roman" pitchFamily="18" charset="0"/>
              </a:rPr>
              <a:t>).</a:t>
            </a:r>
            <a:endParaRPr lang="ru-RU" sz="2000" dirty="0">
              <a:effectLst/>
              <a:latin typeface="Times New Roman" pitchFamily="18" charset="0"/>
              <a:ea typeface="Times New Roman"/>
              <a:cs typeface="Times New Roman" pitchFamily="18" charset="0"/>
            </a:endParaRPr>
          </a:p>
        </p:txBody>
      </p:sp>
      <p:pic>
        <p:nvPicPr>
          <p:cNvPr id="3" name="Рисунок 2" descr="Picture background"/>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4068452" cy="4032448"/>
          </a:xfrm>
          <a:prstGeom prst="rect">
            <a:avLst/>
          </a:prstGeom>
          <a:noFill/>
          <a:ln>
            <a:noFill/>
          </a:ln>
        </p:spPr>
      </p:pic>
      <p:pic>
        <p:nvPicPr>
          <p:cNvPr id="4" name="Рисунок 3" descr="Picture background"/>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340768"/>
            <a:ext cx="4104456" cy="4032448"/>
          </a:xfrm>
          <a:prstGeom prst="rect">
            <a:avLst/>
          </a:prstGeom>
          <a:noFill/>
          <a:ln>
            <a:noFill/>
          </a:ln>
        </p:spPr>
      </p:pic>
    </p:spTree>
    <p:extLst>
      <p:ext uri="{BB962C8B-B14F-4D97-AF65-F5344CB8AC3E}">
        <p14:creationId xmlns:p14="http://schemas.microsoft.com/office/powerpoint/2010/main" val="3807519219"/>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5" name="Rectangle 1"/>
          <p:cNvSpPr>
            <a:spLocks noChangeArrowheads="1"/>
          </p:cNvSpPr>
          <p:nvPr/>
        </p:nvSpPr>
        <p:spPr bwMode="auto">
          <a:xfrm>
            <a:off x="142844" y="142852"/>
            <a:ext cx="8715436" cy="258532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R="0" lvl="0" algn="just" defTabSz="914400" rtl="0" eaLnBrk="1" fontAlgn="base" latinLnBrk="0" hangingPunct="1">
              <a:lnSpc>
                <a:spcPct val="150000"/>
              </a:lnSpc>
              <a:spcBef>
                <a:spcPct val="0"/>
              </a:spcBef>
              <a:spcAft>
                <a:spcPct val="0"/>
              </a:spcAft>
              <a:buClrTx/>
              <a:buSzTx/>
              <a:buFontTx/>
              <a:buNone/>
              <a:tabLst>
                <a:tab pos="200025" algn="l"/>
              </a:tabLst>
            </a:pP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Реализация ИУ осуществляется на базе узлов служб (</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SN) и/</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или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узлов</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управления</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услугами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(SCP):</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200025" algn="l"/>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1)</a:t>
            </a: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0" i="1" u="none" strike="noStrike" cap="none" normalizeH="0" baseline="0" dirty="0" smtClean="0">
                <a:ln>
                  <a:noFill/>
                </a:ln>
                <a:solidFill>
                  <a:srgbClr val="000000"/>
                </a:solidFill>
                <a:effectLst/>
                <a:latin typeface="Times New Roman" pitchFamily="18" charset="0"/>
                <a:cs typeface="Times New Roman" pitchFamily="18" charset="0"/>
              </a:rPr>
              <a:t>узел управления услугами (</a:t>
            </a:r>
            <a:r>
              <a:rPr kumimoji="0" lang="en-US" sz="1600" b="0" i="1" u="none" strike="noStrike" cap="none" normalizeH="0" baseline="0" dirty="0" smtClean="0">
                <a:ln>
                  <a:noFill/>
                </a:ln>
                <a:solidFill>
                  <a:srgbClr val="000000"/>
                </a:solidFill>
                <a:effectLst/>
                <a:latin typeface="Times New Roman" pitchFamily="18" charset="0"/>
                <a:cs typeface="Times New Roman" pitchFamily="18" charset="0"/>
              </a:rPr>
              <a:t>Service Control Point – SCP)</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специализированный</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узел</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связи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осуществляющий</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управление</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предоставлением</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услуг</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в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соответствии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с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концепцией</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интеллектуальной</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сети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связи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и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принадлежащий</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оператору</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сети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связи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200025" algn="l"/>
              </a:tabLst>
            </a:pPr>
            <a:r>
              <a:rPr kumimoji="0" lang="en-US" sz="1600" b="0" i="1" u="none" strike="noStrike" cap="none" normalizeH="0" baseline="0" dirty="0" smtClean="0">
                <a:ln>
                  <a:noFill/>
                </a:ln>
                <a:solidFill>
                  <a:srgbClr val="000000"/>
                </a:solidFill>
                <a:effectLst/>
                <a:latin typeface="Times New Roman" pitchFamily="18" charset="0"/>
                <a:cs typeface="Times New Roman" pitchFamily="18" charset="0"/>
              </a:rPr>
              <a:t>     2) </a:t>
            </a:r>
            <a:r>
              <a:rPr kumimoji="0" lang="en-US" sz="1600" b="0" i="1" u="none" strike="noStrike" cap="none" normalizeH="0" baseline="0" dirty="0" err="1" smtClean="0">
                <a:ln>
                  <a:noFill/>
                </a:ln>
                <a:solidFill>
                  <a:srgbClr val="000000"/>
                </a:solidFill>
                <a:effectLst/>
                <a:latin typeface="Times New Roman" pitchFamily="18" charset="0"/>
                <a:cs typeface="Times New Roman" pitchFamily="18" charset="0"/>
              </a:rPr>
              <a:t>узел</a:t>
            </a:r>
            <a:r>
              <a:rPr kumimoji="0" lang="en-US" sz="1600" b="0" i="1"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1" u="none" strike="noStrike" cap="none" normalizeH="0" baseline="0" dirty="0" err="1" smtClean="0">
                <a:ln>
                  <a:noFill/>
                </a:ln>
                <a:solidFill>
                  <a:srgbClr val="000000"/>
                </a:solidFill>
                <a:effectLst/>
                <a:latin typeface="Times New Roman" pitchFamily="18" charset="0"/>
                <a:cs typeface="Times New Roman" pitchFamily="18" charset="0"/>
              </a:rPr>
              <a:t>служб</a:t>
            </a:r>
            <a:r>
              <a:rPr kumimoji="0" lang="en-US" sz="1600" b="0" i="1" u="none" strike="noStrike" cap="none" normalizeH="0" baseline="0" dirty="0" smtClean="0">
                <a:ln>
                  <a:noFill/>
                </a:ln>
                <a:solidFill>
                  <a:srgbClr val="000000"/>
                </a:solidFill>
                <a:effectLst/>
                <a:latin typeface="Times New Roman" pitchFamily="18" charset="0"/>
                <a:cs typeface="Times New Roman" pitchFamily="18" charset="0"/>
              </a:rPr>
              <a:t> (Service Node – SN)</a:t>
            </a: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специализированный</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узел</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сети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связи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осуществ</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ляющий</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предоставление ИУ и принадлежащий поставщику услуг.</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200025" algn="l"/>
              </a:tabLst>
            </a:pP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Доступ пользователей может осуществляться через:</a:t>
            </a:r>
            <a:endParaRPr kumimoji="0" lang="en-US" sz="1800" b="0" i="0" u="none" strike="noStrike" cap="none" normalizeH="0" baseline="0" dirty="0" smtClean="0">
              <a:ln>
                <a:noFill/>
              </a:ln>
              <a:solidFill>
                <a:schemeClr val="tx1"/>
              </a:solidFill>
              <a:effectLst/>
              <a:latin typeface="Arial" pitchFamily="34" charset="0"/>
            </a:endParaRPr>
          </a:p>
        </p:txBody>
      </p:sp>
      <p:sp>
        <p:nvSpPr>
          <p:cNvPr id="1163267" name="Rectangle 3"/>
          <p:cNvSpPr>
            <a:spLocks noChangeArrowheads="1"/>
          </p:cNvSpPr>
          <p:nvPr/>
        </p:nvSpPr>
        <p:spPr bwMode="auto">
          <a:xfrm>
            <a:off x="142844" y="2703016"/>
            <a:ext cx="8715436" cy="406265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just" defTabSz="914400" rtl="0" eaLnBrk="1" fontAlgn="base" latinLnBrk="0" hangingPunct="1">
              <a:lnSpc>
                <a:spcPct val="150000"/>
              </a:lnSpc>
              <a:spcBef>
                <a:spcPct val="0"/>
              </a:spcBef>
              <a:spcAft>
                <a:spcPct val="0"/>
              </a:spcAft>
              <a:buClrTx/>
              <a:buSzTx/>
              <a:buFontTx/>
              <a:buNone/>
              <a:tabLst>
                <a:tab pos="1930400" algn="l"/>
              </a:tabLst>
            </a:pP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1) </a:t>
            </a:r>
            <a:r>
              <a:rPr kumimoji="0" lang="ru-RU" sz="1600" b="0" i="1" u="none" strike="noStrike" cap="none" normalizeH="0" baseline="0" dirty="0" smtClean="0">
                <a:ln>
                  <a:noFill/>
                </a:ln>
                <a:solidFill>
                  <a:srgbClr val="000000"/>
                </a:solidFill>
                <a:effectLst/>
                <a:latin typeface="Times New Roman" pitchFamily="18" charset="0"/>
                <a:cs typeface="Times New Roman" pitchFamily="18" charset="0"/>
              </a:rPr>
              <a:t>интегрированные сети доступа (</a:t>
            </a:r>
            <a:r>
              <a:rPr kumimoji="0" lang="en-US" sz="1600" b="0" i="1" u="none" strike="noStrike" cap="none" normalizeH="0" baseline="0" dirty="0" smtClean="0">
                <a:ln>
                  <a:noFill/>
                </a:ln>
                <a:solidFill>
                  <a:srgbClr val="000000"/>
                </a:solidFill>
                <a:effectLst/>
                <a:latin typeface="Times New Roman" pitchFamily="18" charset="0"/>
                <a:cs typeface="Times New Roman" pitchFamily="18" charset="0"/>
              </a:rPr>
              <a:t>Access Network – AN),</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подключенные</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к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оконечным</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узлам</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мультисервисной</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сети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и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обеспечивающие</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подключение</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пользователе</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й</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как к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мультисервисной</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сети, так и к традиционным сетям (например, ТФОП);</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1930400" algn="l"/>
              </a:tabLst>
            </a:pP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2) </a:t>
            </a:r>
            <a:r>
              <a:rPr kumimoji="0" lang="ru-RU" sz="1600" b="0" i="1" u="none" strike="noStrike" cap="none" normalizeH="0" baseline="0" dirty="0" smtClean="0">
                <a:ln>
                  <a:noFill/>
                </a:ln>
                <a:solidFill>
                  <a:srgbClr val="000000"/>
                </a:solidFill>
                <a:effectLst/>
                <a:latin typeface="Times New Roman" pitchFamily="18" charset="0"/>
                <a:cs typeface="Times New Roman" pitchFamily="18" charset="0"/>
              </a:rPr>
              <a:t>традиционные сети (ТФОП, СПС),</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абоненты которых получают доступ к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мультисервисной</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сети через узлы, подключенные к шлюзам.</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1930400" algn="l"/>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Общими характеристиками </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NGN,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определенными</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Международным</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с</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оюзом</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электросвязи (ITU) и Европейским институтом в области стандартизации в области телекоммуникаций (ETSI), являются:</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1930400" algn="l"/>
              </a:tabLst>
            </a:pP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1) разделение функций переноса и функций управления переносом информации через сеть;</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1930400" algn="l"/>
              </a:tabLst>
            </a:pP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2) отделение функций услуг и приложений от функций базового соединения (от телекоммуникационной составляющей).</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89" name="Rectangle 1"/>
          <p:cNvSpPr>
            <a:spLocks noChangeArrowheads="1"/>
          </p:cNvSpPr>
          <p:nvPr/>
        </p:nvSpPr>
        <p:spPr bwMode="auto">
          <a:xfrm>
            <a:off x="142844" y="142852"/>
            <a:ext cx="8715436" cy="641714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just" defTabSz="914400" rtl="0" eaLnBrk="1" fontAlgn="base" latinLnBrk="0" hangingPunct="1">
              <a:lnSpc>
                <a:spcPct val="150000"/>
              </a:lnSpc>
              <a:spcBef>
                <a:spcPct val="0"/>
              </a:spcBef>
              <a:spcAft>
                <a:spcPct val="0"/>
              </a:spcAft>
              <a:buClrTx/>
              <a:buSzTx/>
              <a:buFontTx/>
              <a:buNone/>
              <a:tabLst>
                <a:tab pos="200025" algn="l"/>
              </a:tabLst>
            </a:pP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Таким образом, </a:t>
            </a:r>
            <a:r>
              <a:rPr kumimoji="0" lang="en-US" b="1" i="1" u="none" strike="noStrike" cap="none" normalizeH="0" baseline="0" dirty="0" smtClean="0">
                <a:ln>
                  <a:noFill/>
                </a:ln>
                <a:solidFill>
                  <a:srgbClr val="000000"/>
                </a:solidFill>
                <a:effectLst/>
                <a:latin typeface="Times New Roman" pitchFamily="18" charset="0"/>
                <a:cs typeface="Times New Roman" pitchFamily="18" charset="0"/>
              </a:rPr>
              <a:t>NGN</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 </a:t>
            </a:r>
            <a:r>
              <a:rPr kumimoji="0" lang="en-US" b="0" i="0" u="none" strike="noStrike" cap="none" normalizeH="0" baseline="0" dirty="0" err="1" smtClean="0">
                <a:ln>
                  <a:noFill/>
                </a:ln>
                <a:solidFill>
                  <a:srgbClr val="000000"/>
                </a:solidFill>
                <a:effectLst/>
                <a:latin typeface="Times New Roman" pitchFamily="18" charset="0"/>
                <a:cs typeface="Times New Roman" pitchFamily="18" charset="0"/>
              </a:rPr>
              <a:t>это</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cs typeface="Times New Roman" pitchFamily="18" charset="0"/>
              </a:rPr>
              <a:t>распределенная</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cs typeface="Times New Roman" pitchFamily="18" charset="0"/>
              </a:rPr>
              <a:t>архитектура</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в </a:t>
            </a:r>
            <a:r>
              <a:rPr kumimoji="0" lang="en-US" b="0" i="0" u="none" strike="noStrike" cap="none" normalizeH="0" baseline="0" dirty="0" err="1" smtClean="0">
                <a:ln>
                  <a:noFill/>
                </a:ln>
                <a:solidFill>
                  <a:srgbClr val="000000"/>
                </a:solidFill>
                <a:effectLst/>
                <a:latin typeface="Times New Roman" pitchFamily="18" charset="0"/>
                <a:cs typeface="Times New Roman" pitchFamily="18" charset="0"/>
              </a:rPr>
              <a:t>которой</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cs typeface="Times New Roman" pitchFamily="18" charset="0"/>
              </a:rPr>
              <a:t>связь</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cs typeface="Times New Roman" pitchFamily="18" charset="0"/>
              </a:rPr>
              <a:t>между</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cs typeface="Times New Roman" pitchFamily="18" charset="0"/>
              </a:rPr>
              <a:t>компонентами</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cs typeface="Times New Roman" pitchFamily="18" charset="0"/>
              </a:rPr>
              <a:t>осуществляется</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cs typeface="Times New Roman" pitchFamily="18" charset="0"/>
              </a:rPr>
              <a:t>через</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cs typeface="Times New Roman" pitchFamily="18" charset="0"/>
              </a:rPr>
              <a:t>открытые</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cs typeface="Times New Roman" pitchFamily="18" charset="0"/>
              </a:rPr>
              <a:t>интерфейсы</a:t>
            </a: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200025" algn="l"/>
              </a:tabLst>
            </a:pP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Современные тенденции преобразования архитектуры сети развивают идеи декомпозиции монолитной инфраструктуры существующей сети в построение в виде нескольких слоев, каждый из которых может создаваться независимо от других в соответствии с принципами открытых систем (рисунок 13.6).</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200025" algn="l"/>
              </a:tabLst>
            </a:pP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Самой нижней плоскостью является уровень доступа и транспорта, базирующийся на трех средствах передачи: металлическом кабеле, оптическом кабеле и радиоканалах. Ведение </a:t>
            </a:r>
            <a:r>
              <a:rPr kumimoji="0" lang="ru-RU" b="0" i="0" u="none" strike="noStrike" cap="none" normalizeH="0" baseline="0" dirty="0" err="1" smtClean="0">
                <a:ln>
                  <a:noFill/>
                </a:ln>
                <a:solidFill>
                  <a:srgbClr val="000000"/>
                </a:solidFill>
                <a:effectLst/>
                <a:latin typeface="Times New Roman" pitchFamily="18" charset="0"/>
                <a:cs typeface="Times New Roman" pitchFamily="18" charset="0"/>
              </a:rPr>
              <a:t>мультисервисных</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 абонентских концентраторов позволит обеспечить доступ к возможностям </a:t>
            </a:r>
            <a:r>
              <a:rPr kumimoji="0" lang="ru-RU" b="0" i="0" u="none" strike="noStrike" cap="none" normalizeH="0" baseline="0" dirty="0" err="1" smtClean="0">
                <a:ln>
                  <a:noFill/>
                </a:ln>
                <a:solidFill>
                  <a:srgbClr val="000000"/>
                </a:solidFill>
                <a:effectLst/>
                <a:latin typeface="Times New Roman" pitchFamily="18" charset="0"/>
                <a:cs typeface="Times New Roman" pitchFamily="18" charset="0"/>
              </a:rPr>
              <a:t>мультисервисной</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 сети абонентам, претендующим на услуги широкополосной </a:t>
            </a:r>
            <a:r>
              <a:rPr kumimoji="0" lang="ru-RU" b="0" i="0" u="none" strike="noStrike" cap="none" normalizeH="0" baseline="0" dirty="0" err="1" smtClean="0">
                <a:ln>
                  <a:noFill/>
                </a:ln>
                <a:solidFill>
                  <a:srgbClr val="000000"/>
                </a:solidFill>
                <a:effectLst/>
                <a:latin typeface="Times New Roman" pitchFamily="18" charset="0"/>
                <a:cs typeface="Times New Roman" pitchFamily="18" charset="0"/>
              </a:rPr>
              <a:t>мультисервисной</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 сети.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200025" algn="l"/>
              </a:tabLst>
            </a:pP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Уровни обмена и управления базируются на коммутаторах </a:t>
            </a:r>
            <a:r>
              <a:rPr kumimoji="0" lang="ru-RU" b="0" i="0" u="none" strike="noStrike" cap="none" normalizeH="0" baseline="0" dirty="0" err="1" smtClean="0">
                <a:ln>
                  <a:noFill/>
                </a:ln>
                <a:solidFill>
                  <a:srgbClr val="000000"/>
                </a:solidFill>
                <a:effectLst/>
                <a:latin typeface="Times New Roman" pitchFamily="18" charset="0"/>
                <a:cs typeface="Times New Roman" pitchFamily="18" charset="0"/>
              </a:rPr>
              <a:t>Softwitch</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 реализующих идею распределенной коммутации и управления.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200025" algn="l"/>
              </a:tabLst>
            </a:pP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Высшим уровнем является уровень интеллектуальных услуг, который выделен в самостоятельный подобно тому, как это сделано в интеллектуальной сети.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00025" algn="l"/>
              </a:tabLst>
            </a:pPr>
            <a:r>
              <a:rPr kumimoji="0" lang="en-US" sz="1200" b="0" i="0" u="none" strike="noStrike" cap="none" normalizeH="0" baseline="0" dirty="0" smtClean="0">
                <a:ln>
                  <a:noFill/>
                </a:ln>
                <a:solidFill>
                  <a:srgbClr val="000000"/>
                </a:solidFill>
                <a:effectLst/>
                <a:latin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3" name="Rectangle 1"/>
          <p:cNvSpPr>
            <a:spLocks noChangeArrowheads="1"/>
          </p:cNvSpPr>
          <p:nvPr/>
        </p:nvSpPr>
        <p:spPr bwMode="auto">
          <a:xfrm>
            <a:off x="142844" y="304434"/>
            <a:ext cx="8643998" cy="276998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R="0" lvl="0" indent="180975" algn="just" defTabSz="914400" rtl="0" eaLnBrk="1" fontAlgn="base" latinLnBrk="0" hangingPunct="1">
              <a:lnSpc>
                <a:spcPct val="150000"/>
              </a:lnSpc>
              <a:spcBef>
                <a:spcPct val="0"/>
              </a:spcBef>
              <a:spcAft>
                <a:spcPct val="0"/>
              </a:spcAft>
              <a:buClrTx/>
              <a:buSzTx/>
              <a:buFontTx/>
              <a:buNone/>
              <a:tabLst>
                <a:tab pos="200025" algn="l"/>
              </a:tabLst>
            </a:pP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Уровни обмена и управления базируются на коммутаторах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Softwitch</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реализующих идею распределенной коммутации и управления.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200025" algn="l"/>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Высшим уровнем является уровень интеллектуальных услуг, который выделен в самостоятельный подобно тому, как это сделано в интеллектуальной сети.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200025" algn="l"/>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Вариантом </a:t>
            </a:r>
            <a:r>
              <a:rPr kumimoji="0" lang="en-US" sz="1600" b="1" i="1" u="none" strike="noStrike" cap="none" normalizeH="0" baseline="0" dirty="0" smtClean="0">
                <a:ln>
                  <a:noFill/>
                </a:ln>
                <a:solidFill>
                  <a:srgbClr val="000000"/>
                </a:solidFill>
                <a:effectLst/>
                <a:latin typeface="Times New Roman" pitchFamily="18" charset="0"/>
                <a:cs typeface="Times New Roman" pitchFamily="18" charset="0"/>
              </a:rPr>
              <a:t>NGN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является сетевая конфигурация с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Softswitch</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предложенная Международным консорциумом пакетной коммутации (IPCC), который занимается продвижением различных технологий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Softswitch</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00025" algn="l"/>
              </a:tabLst>
            </a:pPr>
            <a:r>
              <a:rPr kumimoji="0" lang="en-US" sz="1200" b="0" i="0" u="none" strike="noStrike" cap="none" normalizeH="0" baseline="0" dirty="0" smtClean="0">
                <a:ln>
                  <a:noFill/>
                </a:ln>
                <a:solidFill>
                  <a:srgbClr val="000000"/>
                </a:solidFill>
                <a:effectLst/>
                <a:latin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p:txBody>
      </p:sp>
      <p:pic>
        <p:nvPicPr>
          <p:cNvPr id="1165315" name="Picture 3"/>
          <p:cNvPicPr>
            <a:picLocks noChangeAspect="1" noChangeArrowheads="1"/>
          </p:cNvPicPr>
          <p:nvPr/>
        </p:nvPicPr>
        <p:blipFill>
          <a:blip r:embed="rId2" cstate="print"/>
          <a:srcRect/>
          <a:stretch>
            <a:fillRect/>
          </a:stretch>
        </p:blipFill>
        <p:spPr bwMode="auto">
          <a:xfrm>
            <a:off x="1714480" y="3000372"/>
            <a:ext cx="4533900" cy="3429024"/>
          </a:xfrm>
          <a:prstGeom prst="rect">
            <a:avLst/>
          </a:prstGeom>
          <a:noFill/>
          <a:ln w="9525">
            <a:noFill/>
            <a:miter lim="800000"/>
            <a:headEnd/>
            <a:tailEnd/>
          </a:ln>
          <a:effectLst/>
        </p:spPr>
      </p:pic>
      <p:sp>
        <p:nvSpPr>
          <p:cNvPr id="1165316" name="Rectangle 4"/>
          <p:cNvSpPr>
            <a:spLocks noChangeArrowheads="1"/>
          </p:cNvSpPr>
          <p:nvPr/>
        </p:nvSpPr>
        <p:spPr bwMode="auto">
          <a:xfrm>
            <a:off x="3071802" y="6470057"/>
            <a:ext cx="2857520" cy="24622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00025" algn="l"/>
              </a:tabLst>
            </a:pPr>
            <a:r>
              <a:rPr kumimoji="0" lang="ru-RU" sz="1600" b="0" i="0" u="none" strike="noStrike" cap="none" normalizeH="0" baseline="0" dirty="0" smtClean="0">
                <a:ln>
                  <a:noFill/>
                </a:ln>
                <a:solidFill>
                  <a:srgbClr val="000000"/>
                </a:solidFill>
                <a:effectLst/>
                <a:latin typeface="Times New Roman" pitchFamily="18" charset="0"/>
              </a:rPr>
              <a:t>Рисунок 21.3– Уровни </a:t>
            </a:r>
            <a:r>
              <a:rPr kumimoji="0" lang="en-US" sz="1600" b="0" i="0" u="none" strike="noStrike" cap="none" normalizeH="0" baseline="0" dirty="0" smtClean="0">
                <a:ln>
                  <a:noFill/>
                </a:ln>
                <a:solidFill>
                  <a:srgbClr val="000000"/>
                </a:solidFill>
                <a:effectLst/>
                <a:latin typeface="Times New Roman" pitchFamily="18" charset="0"/>
              </a:rPr>
              <a:t>NGN</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7" name="Rectangle 1"/>
          <p:cNvSpPr>
            <a:spLocks noChangeArrowheads="1"/>
          </p:cNvSpPr>
          <p:nvPr/>
        </p:nvSpPr>
        <p:spPr bwMode="auto">
          <a:xfrm>
            <a:off x="142844" y="46387"/>
            <a:ext cx="8643998" cy="66479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just" defTabSz="914400" rtl="0" eaLnBrk="1" fontAlgn="base" latinLnBrk="0" hangingPunct="1">
              <a:lnSpc>
                <a:spcPct val="150000"/>
              </a:lnSpc>
              <a:spcBef>
                <a:spcPct val="0"/>
              </a:spcBef>
              <a:spcAft>
                <a:spcPct val="0"/>
              </a:spcAft>
              <a:buClrTx/>
              <a:buSzTx/>
              <a:buFontTx/>
              <a:buNone/>
              <a:tabLst>
                <a:tab pos="111125" algn="l"/>
              </a:tabLst>
            </a:pPr>
            <a:r>
              <a:rPr kumimoji="0" lang="ru-RU" b="1" i="1" u="none" strike="noStrike" cap="none" normalizeH="0" baseline="0" dirty="0" err="1" smtClean="0">
                <a:ln>
                  <a:noFill/>
                </a:ln>
                <a:solidFill>
                  <a:srgbClr val="000000"/>
                </a:solidFill>
                <a:effectLst/>
                <a:latin typeface="Times New Roman" pitchFamily="18" charset="0"/>
              </a:rPr>
              <a:t>Softswitch</a:t>
            </a:r>
            <a:r>
              <a:rPr kumimoji="0" lang="ru-RU" b="1" i="1" u="none" strike="noStrike" cap="none" normalizeH="0" baseline="0" dirty="0" smtClean="0">
                <a:ln>
                  <a:noFill/>
                </a:ln>
                <a:solidFill>
                  <a:srgbClr val="000000"/>
                </a:solidFill>
                <a:effectLst/>
                <a:latin typeface="Times New Roman" pitchFamily="18" charset="0"/>
              </a:rPr>
              <a:t> (гибкий коммутатор)</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 является носителем интеллектуальных возможностей сети, который координирует управление обслуживанием вызовов, сигнализацию и функции, обеспечивающие установление соединения через одну или нескольких сетей.</a:t>
            </a:r>
            <a:endParaRPr kumimoji="0" lang="ru-RU"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11125" algn="l"/>
              </a:tabLst>
            </a:pP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В число функций управления обслуживанием вызова входят:</a:t>
            </a:r>
            <a:endParaRPr kumimoji="0" lang="ru-RU"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11125" algn="l"/>
              </a:tabLst>
            </a:pPr>
            <a:r>
              <a:rPr kumimoji="0" lang="ru-RU" b="0" i="0" u="none" strike="noStrike" cap="none" normalizeH="0" baseline="0" dirty="0" smtClean="0">
                <a:ln>
                  <a:noFill/>
                </a:ln>
                <a:solidFill>
                  <a:srgbClr val="000000"/>
                </a:solidFill>
                <a:effectLst/>
                <a:latin typeface="Symbol" pitchFamily="18" charset="2"/>
              </a:rPr>
              <a:t>·</a:t>
            </a:r>
            <a:r>
              <a:rPr kumimoji="0" lang="ru-RU" b="0" i="0" u="none" strike="noStrike" cap="none" normalizeH="0" baseline="0" dirty="0" smtClean="0">
                <a:ln>
                  <a:noFill/>
                </a:ln>
                <a:solidFill>
                  <a:srgbClr val="000000"/>
                </a:solidFill>
                <a:effectLst/>
                <a:latin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распознавание и обработка цифр номера для определения пункта назначения;</a:t>
            </a:r>
            <a:endParaRPr kumimoji="0" lang="ru-RU"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11125" algn="l"/>
              </a:tabLst>
            </a:pPr>
            <a:r>
              <a:rPr kumimoji="0" lang="ru-RU" b="0" i="0" u="none" strike="noStrike" cap="none" normalizeH="0" baseline="0" dirty="0" smtClean="0">
                <a:ln>
                  <a:noFill/>
                </a:ln>
                <a:solidFill>
                  <a:srgbClr val="000000"/>
                </a:solidFill>
                <a:effectLst/>
                <a:latin typeface="Symbol" pitchFamily="18" charset="2"/>
              </a:rPr>
              <a:t>·</a:t>
            </a:r>
            <a:r>
              <a:rPr kumimoji="0" lang="ru-RU" b="0" i="0" u="none" strike="noStrike" cap="none" normalizeH="0" baseline="0" dirty="0" smtClean="0">
                <a:ln>
                  <a:noFill/>
                </a:ln>
                <a:solidFill>
                  <a:srgbClr val="000000"/>
                </a:solidFill>
                <a:effectLst/>
                <a:latin typeface="Times New Roman" pitchFamily="18" charset="0"/>
              </a:rPr>
              <a:t> </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распознавание моментов ответа и отбоя абонентов, регистрация этих действий для начисления платы.</a:t>
            </a:r>
            <a:endParaRPr kumimoji="0" lang="ru-RU"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11125" algn="l"/>
              </a:tabLst>
            </a:pPr>
            <a:r>
              <a:rPr kumimoji="0" lang="en-US"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b="0" i="0" u="none" strike="noStrike" cap="none" normalizeH="0" baseline="0" dirty="0" err="1" smtClean="0">
                <a:ln>
                  <a:noFill/>
                </a:ln>
                <a:solidFill>
                  <a:srgbClr val="000000"/>
                </a:solidFill>
                <a:effectLst/>
                <a:latin typeface="Times New Roman" pitchFamily="18" charset="0"/>
                <a:cs typeface="Times New Roman" pitchFamily="18" charset="0"/>
              </a:rPr>
              <a:t>Softswitch</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 координирует обмен сигнальными сообщениями между сетями, поддерживая и преобразуя существующие протоколы сигнализации.</a:t>
            </a:r>
            <a:endParaRPr kumimoji="0" lang="ru-RU"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11125" algn="l"/>
              </a:tabLst>
            </a:pPr>
            <a:r>
              <a:rPr kumimoji="0" lang="ru-RU" b="0" i="0" u="none" strike="noStrike" cap="none" normalizeH="0" baseline="0" dirty="0" smtClean="0">
                <a:ln>
                  <a:noFill/>
                </a:ln>
                <a:solidFill>
                  <a:srgbClr val="000000"/>
                </a:solidFill>
                <a:effectLst/>
                <a:latin typeface="Times New Roman" pitchFamily="18" charset="0"/>
              </a:rPr>
              <a:t>Внедрение </a:t>
            </a:r>
            <a:r>
              <a:rPr kumimoji="0" lang="ru-RU" b="0" i="0" u="none" strike="noStrike" cap="none" normalizeH="0" baseline="0" dirty="0" err="1" smtClean="0">
                <a:ln>
                  <a:noFill/>
                </a:ln>
                <a:solidFill>
                  <a:srgbClr val="000000"/>
                </a:solidFill>
                <a:effectLst/>
                <a:latin typeface="Times New Roman" pitchFamily="18" charset="0"/>
              </a:rPr>
              <a:t>Softswitch</a:t>
            </a:r>
            <a:r>
              <a:rPr kumimoji="0" lang="ru-RU" b="0" i="0" u="none" strike="noStrike" cap="none" normalizeH="0" baseline="0" dirty="0" smtClean="0">
                <a:ln>
                  <a:noFill/>
                </a:ln>
                <a:solidFill>
                  <a:srgbClr val="000000"/>
                </a:solidFill>
                <a:effectLst/>
                <a:latin typeface="Times New Roman" pitchFamily="18" charset="0"/>
              </a:rPr>
              <a:t> позволяет изменить традиционно закрытую структуру систем коммутации. Традиционные АТС в единой структуре объединяют функции коммутации, управление обслуживанием вызовов, услуги и приложения, а также функции </a:t>
            </a:r>
            <a:r>
              <a:rPr kumimoji="0" lang="ru-RU" b="0" i="0" u="none" strike="noStrike" cap="none" normalizeH="0" baseline="0" dirty="0" err="1" smtClean="0">
                <a:ln>
                  <a:noFill/>
                </a:ln>
                <a:solidFill>
                  <a:srgbClr val="000000"/>
                </a:solidFill>
                <a:effectLst/>
                <a:latin typeface="Times New Roman" pitchFamily="18" charset="0"/>
              </a:rPr>
              <a:t>биллинга</a:t>
            </a:r>
            <a:r>
              <a:rPr kumimoji="0" lang="ru-RU" b="0" i="0" u="none" strike="noStrike" cap="none" normalizeH="0" baseline="0" dirty="0" smtClean="0">
                <a:ln>
                  <a:noFill/>
                </a:ln>
                <a:solidFill>
                  <a:srgbClr val="000000"/>
                </a:solidFill>
                <a:effectLst/>
                <a:latin typeface="Times New Roman" pitchFamily="18" charset="0"/>
              </a:rPr>
              <a:t> (автоматизированная система расчетов). Такая АТС представляет собой монолитную закрытую системную структуру, как правило, не допускающую расширения или модернизации на базе оборудования других производителей.</a:t>
            </a:r>
            <a:endParaRPr kumimoji="0" lang="ru-RU"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1" name="Rectangle 1"/>
          <p:cNvSpPr>
            <a:spLocks noChangeArrowheads="1"/>
          </p:cNvSpPr>
          <p:nvPr/>
        </p:nvSpPr>
        <p:spPr bwMode="auto">
          <a:xfrm>
            <a:off x="142844" y="285728"/>
            <a:ext cx="8643998" cy="609397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360363" algn="just" defTabSz="914400" rtl="0" eaLnBrk="1" fontAlgn="base" latinLnBrk="0" hangingPunct="1">
              <a:lnSpc>
                <a:spcPct val="2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Попытки преобразования этого монолита предпринимались, как снизу, через сеть доступа, с помощью универсального интерфейса </a:t>
            </a:r>
            <a:r>
              <a:rPr kumimoji="0" lang="en-US" b="0" i="0" u="none" strike="noStrike" cap="none" normalizeH="0" baseline="0" dirty="0" smtClean="0">
                <a:ln>
                  <a:noFill/>
                </a:ln>
                <a:solidFill>
                  <a:srgbClr val="000000"/>
                </a:solidFill>
                <a:effectLst/>
                <a:latin typeface="Times New Roman" pitchFamily="18" charset="0"/>
              </a:rPr>
              <a:t>V5, </a:t>
            </a:r>
            <a:r>
              <a:rPr kumimoji="0" lang="en-US" b="0" i="0" u="none" strike="noStrike" cap="none" normalizeH="0" baseline="0" dirty="0" err="1" smtClean="0">
                <a:ln>
                  <a:noFill/>
                </a:ln>
                <a:solidFill>
                  <a:srgbClr val="000000"/>
                </a:solidFill>
                <a:effectLst/>
                <a:latin typeface="Times New Roman" pitchFamily="18" charset="0"/>
              </a:rPr>
              <a:t>так</a:t>
            </a:r>
            <a:r>
              <a:rPr kumimoji="0" lang="en-US" b="0" i="0" u="none" strike="noStrike" cap="none" normalizeH="0" baseline="0" dirty="0" smtClean="0">
                <a:ln>
                  <a:noFill/>
                </a:ln>
                <a:solidFill>
                  <a:srgbClr val="000000"/>
                </a:solidFill>
                <a:effectLst/>
                <a:latin typeface="Times New Roman" pitchFamily="18" charset="0"/>
              </a:rPr>
              <a:t> и </a:t>
            </a:r>
            <a:r>
              <a:rPr kumimoji="0" lang="en-US" b="0" i="0" u="none" strike="noStrike" cap="none" normalizeH="0" baseline="0" dirty="0" err="1" smtClean="0">
                <a:ln>
                  <a:noFill/>
                </a:ln>
                <a:solidFill>
                  <a:srgbClr val="000000"/>
                </a:solidFill>
                <a:effectLst/>
                <a:latin typeface="Times New Roman" pitchFamily="18" charset="0"/>
              </a:rPr>
              <a:t>сверху</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через</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интеллектуальную</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сеть</a:t>
            </a:r>
            <a:r>
              <a:rPr kumimoji="0" lang="en-US" b="0" i="0" u="none" strike="noStrike" cap="none" normalizeH="0" baseline="0" dirty="0" smtClean="0">
                <a:ln>
                  <a:noFill/>
                </a:ln>
                <a:solidFill>
                  <a:srgbClr val="000000"/>
                </a:solidFill>
                <a:effectLst/>
                <a:latin typeface="Times New Roman" pitchFamily="18" charset="0"/>
              </a:rPr>
              <a:t>, с </a:t>
            </a:r>
            <a:r>
              <a:rPr kumimoji="0" lang="en-US" b="0" i="0" u="none" strike="noStrike" cap="none" normalizeH="0" baseline="0" dirty="0" err="1" smtClean="0">
                <a:ln>
                  <a:noFill/>
                </a:ln>
                <a:solidFill>
                  <a:srgbClr val="000000"/>
                </a:solidFill>
                <a:effectLst/>
                <a:latin typeface="Times New Roman" pitchFamily="18" charset="0"/>
              </a:rPr>
              <a:t>помощью</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протокола</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пр</a:t>
            </a:r>
            <a:r>
              <a:rPr kumimoji="0" lang="ru-RU" b="0" i="0" u="none" strike="noStrike" cap="none" normalizeH="0" baseline="0" dirty="0" err="1" smtClean="0">
                <a:ln>
                  <a:noFill/>
                </a:ln>
                <a:solidFill>
                  <a:srgbClr val="000000"/>
                </a:solidFill>
                <a:effectLst/>
                <a:latin typeface="Times New Roman" pitchFamily="18" charset="0"/>
                <a:cs typeface="Times New Roman" pitchFamily="18" charset="0"/>
              </a:rPr>
              <a:t>икладной</a:t>
            </a: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 подсистемы интеллектуальной сети (</a:t>
            </a:r>
            <a:r>
              <a:rPr kumimoji="0" lang="en-US" b="0" i="0" u="none" strike="noStrike" cap="none" normalizeH="0" baseline="0" dirty="0" smtClean="0">
                <a:ln>
                  <a:noFill/>
                </a:ln>
                <a:solidFill>
                  <a:srgbClr val="000000"/>
                </a:solidFill>
                <a:effectLst/>
                <a:latin typeface="Times New Roman" pitchFamily="18" charset="0"/>
              </a:rPr>
              <a:t>INAP – Intelligent Network Application Part). </a:t>
            </a:r>
            <a:r>
              <a:rPr kumimoji="0" lang="en-US" b="0" i="0" u="none" strike="noStrike" cap="none" normalizeH="0" baseline="0" dirty="0" err="1" smtClean="0">
                <a:ln>
                  <a:noFill/>
                </a:ln>
                <a:solidFill>
                  <a:srgbClr val="000000"/>
                </a:solidFill>
                <a:effectLst/>
                <a:latin typeface="Times New Roman" pitchFamily="18" charset="0"/>
              </a:rPr>
              <a:t>Но</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все</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эти</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изменения</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требуют</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разработки</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оборудования</a:t>
            </a:r>
            <a:r>
              <a:rPr kumimoji="0" lang="en-US" b="0" i="0" u="none" strike="noStrike" cap="none" normalizeH="0" baseline="0" dirty="0" smtClean="0">
                <a:ln>
                  <a:noFill/>
                </a:ln>
                <a:solidFill>
                  <a:srgbClr val="000000"/>
                </a:solidFill>
                <a:effectLst/>
                <a:latin typeface="Times New Roman" pitchFamily="18" charset="0"/>
              </a:rPr>
              <a:t> и </a:t>
            </a:r>
            <a:r>
              <a:rPr kumimoji="0" lang="en-US" b="0" i="0" u="none" strike="noStrike" cap="none" normalizeH="0" baseline="0" dirty="0" err="1" smtClean="0">
                <a:ln>
                  <a:noFill/>
                </a:ln>
                <a:solidFill>
                  <a:srgbClr val="000000"/>
                </a:solidFill>
                <a:effectLst/>
                <a:latin typeface="Times New Roman" pitchFamily="18" charset="0"/>
              </a:rPr>
              <a:t>программного</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обеспечения</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высокой</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стоимости</a:t>
            </a:r>
            <a:r>
              <a:rPr kumimoji="0" lang="en-US" b="0" i="0" u="none" strike="noStrike" cap="none" normalizeH="0" baseline="0" dirty="0" smtClean="0">
                <a:ln>
                  <a:noFill/>
                </a:ln>
                <a:solidFill>
                  <a:srgbClr val="000000"/>
                </a:solidFill>
                <a:effectLst/>
                <a:latin typeface="Times New Roman" pitchFamily="18" charset="0"/>
              </a:rPr>
              <a:t> и </a:t>
            </a:r>
            <a:r>
              <a:rPr kumimoji="0" lang="en-US" b="0" i="0" u="none" strike="noStrike" cap="none" normalizeH="0" baseline="0" dirty="0" err="1" smtClean="0">
                <a:ln>
                  <a:noFill/>
                </a:ln>
                <a:solidFill>
                  <a:srgbClr val="000000"/>
                </a:solidFill>
                <a:effectLst/>
                <a:latin typeface="Times New Roman" pitchFamily="18" charset="0"/>
              </a:rPr>
              <a:t>длительным</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периодом</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их</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внедрения</a:t>
            </a:r>
            <a:r>
              <a:rPr kumimoji="0" lang="en-US" b="0" i="0" u="none" strike="noStrike" cap="none" normalizeH="0" baseline="0" dirty="0" smtClean="0">
                <a:ln>
                  <a:noFill/>
                </a:ln>
                <a:solidFill>
                  <a:srgbClr val="000000"/>
                </a:solidFill>
                <a:effectLst/>
                <a:latin typeface="Times New Roman" pitchFamily="18" charset="0"/>
              </a:rPr>
              <a:t>.</a:t>
            </a:r>
            <a:endParaRPr kumimoji="0" lang="en-US"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2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Softswitch</a:t>
            </a:r>
            <a:r>
              <a:rPr kumimoji="0" lang="en-US" b="0" i="0" u="none" strike="noStrike" cap="none" normalizeH="0" baseline="0" dirty="0" smtClean="0">
                <a:ln>
                  <a:noFill/>
                </a:ln>
                <a:solidFill>
                  <a:srgbClr val="000000"/>
                </a:solidFill>
                <a:effectLst/>
                <a:latin typeface="Times New Roman" pitchFamily="18" charset="0"/>
              </a:rPr>
              <a:t> в </a:t>
            </a:r>
            <a:r>
              <a:rPr kumimoji="0" lang="en-US" b="0" i="0" u="none" strike="noStrike" cap="none" normalizeH="0" baseline="0" dirty="0" err="1" smtClean="0">
                <a:ln>
                  <a:noFill/>
                </a:ln>
                <a:solidFill>
                  <a:srgbClr val="000000"/>
                </a:solidFill>
                <a:effectLst/>
                <a:latin typeface="Times New Roman" pitchFamily="18" charset="0"/>
              </a:rPr>
              <a:t>корне</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изменил</a:t>
            </a:r>
            <a:r>
              <a:rPr kumimoji="0" lang="en-US" b="0" i="0" u="none" strike="noStrike" cap="none" normalizeH="0" baseline="0" dirty="0" smtClean="0">
                <a:ln>
                  <a:noFill/>
                </a:ln>
                <a:solidFill>
                  <a:srgbClr val="000000"/>
                </a:solidFill>
                <a:effectLst/>
                <a:latin typeface="Times New Roman" pitchFamily="18" charset="0"/>
              </a:rPr>
              <a:t> </a:t>
            </a:r>
            <a:r>
              <a:rPr kumimoji="0" lang="en-US" b="0" i="0" u="none" strike="noStrike" cap="none" normalizeH="0" baseline="0" dirty="0" err="1" smtClean="0">
                <a:ln>
                  <a:noFill/>
                </a:ln>
                <a:solidFill>
                  <a:srgbClr val="000000"/>
                </a:solidFill>
                <a:effectLst/>
                <a:latin typeface="Times New Roman" pitchFamily="18" charset="0"/>
              </a:rPr>
              <a:t>традиц</a:t>
            </a:r>
            <a:r>
              <a:rPr kumimoji="0" lang="ru-RU" b="0" i="0" u="none" strike="noStrike" cap="none" normalizeH="0" baseline="0" dirty="0" smtClean="0">
                <a:ln>
                  <a:noFill/>
                </a:ln>
                <a:solidFill>
                  <a:srgbClr val="000000"/>
                </a:solidFill>
                <a:effectLst/>
                <a:latin typeface="Times New Roman" pitchFamily="18" charset="0"/>
              </a:rPr>
              <a:t>ионную закрытую структуру систем коммутации, используя принципы компонентного построения сети и открытые стандартные интерфейсы между тремя основными функциями: коммутации, управления обслуживанием вызовов, услуг и приложений. На рисунке 21.4 представлена логика декомпозиции традиционной АТС в </a:t>
            </a:r>
            <a:r>
              <a:rPr kumimoji="0" lang="ru-RU" b="0" i="0" u="none" strike="noStrike" cap="none" normalizeH="0" baseline="0" dirty="0" err="1" smtClean="0">
                <a:ln>
                  <a:noFill/>
                </a:ln>
                <a:solidFill>
                  <a:srgbClr val="000000"/>
                </a:solidFill>
                <a:effectLst/>
                <a:latin typeface="Times New Roman" pitchFamily="18" charset="0"/>
              </a:rPr>
              <a:t>Softswitch</a:t>
            </a:r>
            <a:r>
              <a:rPr kumimoji="0" lang="ru-RU" b="0" i="0" u="none" strike="noStrike" cap="none" normalizeH="0" baseline="0" dirty="0" smtClean="0">
                <a:ln>
                  <a:noFill/>
                </a:ln>
                <a:solidFill>
                  <a:srgbClr val="000000"/>
                </a:solidFill>
                <a:effectLst/>
                <a:latin typeface="Times New Roman" pitchFamily="18" charset="0"/>
              </a:rPr>
              <a:t>.</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8386" name="Picture 2"/>
          <p:cNvPicPr>
            <a:picLocks noChangeAspect="1" noChangeArrowheads="1"/>
          </p:cNvPicPr>
          <p:nvPr/>
        </p:nvPicPr>
        <p:blipFill>
          <a:blip r:embed="rId2" cstate="print"/>
          <a:srcRect/>
          <a:stretch>
            <a:fillRect/>
          </a:stretch>
        </p:blipFill>
        <p:spPr bwMode="auto">
          <a:xfrm>
            <a:off x="642910" y="142852"/>
            <a:ext cx="7572428" cy="6072230"/>
          </a:xfrm>
          <a:prstGeom prst="rect">
            <a:avLst/>
          </a:prstGeom>
          <a:noFill/>
          <a:ln w="9525" algn="in">
            <a:noFill/>
            <a:miter lim="800000"/>
            <a:headEnd/>
            <a:tailEnd/>
          </a:ln>
          <a:effectLst/>
        </p:spPr>
      </p:pic>
      <p:sp>
        <p:nvSpPr>
          <p:cNvPr id="1168387" name="Rectangle 3"/>
          <p:cNvSpPr>
            <a:spLocks noChangeArrowheads="1"/>
          </p:cNvSpPr>
          <p:nvPr/>
        </p:nvSpPr>
        <p:spPr bwMode="auto">
          <a:xfrm>
            <a:off x="2643174" y="6404124"/>
            <a:ext cx="4643470" cy="27699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Times New Roman" pitchFamily="18" charset="0"/>
                <a:cs typeface="Times New Roman" pitchFamily="18" charset="0"/>
              </a:rPr>
              <a:t>Рисунок 21.4 – Декомпозиция АТС в </a:t>
            </a:r>
            <a:r>
              <a:rPr kumimoji="0" lang="en-US" b="0" i="0" u="none" strike="noStrike" cap="none" normalizeH="0" baseline="0" dirty="0" err="1" smtClean="0">
                <a:ln>
                  <a:noFill/>
                </a:ln>
                <a:solidFill>
                  <a:srgbClr val="000000"/>
                </a:solidFill>
                <a:effectLst/>
                <a:latin typeface="Times New Roman" pitchFamily="18" charset="0"/>
              </a:rPr>
              <a:t>Softswitch</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9410" name="Picture 2"/>
          <p:cNvPicPr>
            <a:picLocks noChangeAspect="1" noChangeArrowheads="1"/>
          </p:cNvPicPr>
          <p:nvPr/>
        </p:nvPicPr>
        <p:blipFill>
          <a:blip r:embed="rId2" cstate="print"/>
          <a:srcRect/>
          <a:stretch>
            <a:fillRect/>
          </a:stretch>
        </p:blipFill>
        <p:spPr bwMode="auto">
          <a:xfrm>
            <a:off x="357158" y="357166"/>
            <a:ext cx="7858180" cy="5843609"/>
          </a:xfrm>
          <a:prstGeom prst="rect">
            <a:avLst/>
          </a:prstGeom>
          <a:noFill/>
          <a:ln w="9525">
            <a:noFill/>
            <a:miter lim="800000"/>
            <a:headEnd/>
            <a:tailEnd/>
          </a:ln>
          <a:effectLst/>
        </p:spPr>
      </p:pic>
      <p:sp>
        <p:nvSpPr>
          <p:cNvPr id="3" name="Прямоугольник 2"/>
          <p:cNvSpPr/>
          <p:nvPr/>
        </p:nvSpPr>
        <p:spPr>
          <a:xfrm>
            <a:off x="500034" y="6357958"/>
            <a:ext cx="8286808" cy="369332"/>
          </a:xfrm>
          <a:prstGeom prst="rect">
            <a:avLst/>
          </a:prstGeom>
        </p:spPr>
        <p:txBody>
          <a:bodyPr wrap="square">
            <a:spAutoFit/>
          </a:bodyPr>
          <a:lstStyle/>
          <a:p>
            <a:r>
              <a:rPr lang="ru-RU" dirty="0" smtClean="0"/>
              <a:t>Рис. 21</a:t>
            </a:r>
            <a:r>
              <a:rPr lang="en-US" dirty="0" smtClean="0"/>
              <a:t>.</a:t>
            </a:r>
            <a:r>
              <a:rPr lang="ru-RU" dirty="0" smtClean="0"/>
              <a:t>5. Координация </a:t>
            </a:r>
            <a:r>
              <a:rPr lang="ru-RU" dirty="0" err="1" smtClean="0"/>
              <a:t>SoftSwitch</a:t>
            </a:r>
            <a:r>
              <a:rPr lang="ru-RU" dirty="0" smtClean="0"/>
              <a:t> обмена сигнальными сообщениями</a:t>
            </a:r>
            <a:endParaRPr lang="ru-RU" dirty="0"/>
          </a:p>
        </p:txBody>
      </p:sp>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0"/>
            <a:ext cx="8643998" cy="6740307"/>
          </a:xfrm>
          <a:prstGeom prst="rect">
            <a:avLst/>
          </a:prstGeom>
        </p:spPr>
        <p:txBody>
          <a:bodyPr wrap="square">
            <a:spAutoFit/>
          </a:bodyPr>
          <a:lstStyle/>
          <a:p>
            <a:pPr algn="just">
              <a:lnSpc>
                <a:spcPct val="150000"/>
              </a:lnSpc>
            </a:pPr>
            <a:r>
              <a:rPr lang="ru-RU" dirty="0" smtClean="0">
                <a:latin typeface="Times New Roman" pitchFamily="18" charset="0"/>
                <a:cs typeface="Times New Roman" pitchFamily="18" charset="0"/>
              </a:rPr>
              <a:t>В архитектуре сетей NGN присутствует несколько элементов, представляющих собой отдельные устройства или произвольные комбинации в интегрированном устройстве. </a:t>
            </a:r>
          </a:p>
          <a:p>
            <a:pPr algn="just">
              <a:lnSpc>
                <a:spcPct val="150000"/>
              </a:lnSpc>
            </a:pPr>
            <a:r>
              <a:rPr lang="ru-RU" dirty="0" smtClean="0">
                <a:latin typeface="Times New Roman" pitchFamily="18" charset="0"/>
                <a:cs typeface="Times New Roman" pitchFamily="18" charset="0"/>
              </a:rPr>
              <a:t>Наиболее важными элементами сети NGN являются [3, 5]: </a:t>
            </a:r>
          </a:p>
          <a:p>
            <a:pPr algn="just">
              <a:lnSpc>
                <a:spcPct val="150000"/>
              </a:lnSpc>
            </a:pPr>
            <a:r>
              <a:rPr lang="ru-RU" dirty="0" smtClean="0">
                <a:latin typeface="Times New Roman" pitchFamily="18" charset="0"/>
                <a:cs typeface="Times New Roman" pitchFamily="18" charset="0"/>
              </a:rPr>
              <a:t>1.  </a:t>
            </a:r>
            <a:r>
              <a:rPr lang="ru-RU" dirty="0" err="1" smtClean="0">
                <a:latin typeface="Times New Roman" pitchFamily="18" charset="0"/>
                <a:cs typeface="Times New Roman" pitchFamily="18" charset="0"/>
              </a:rPr>
              <a:t>Медиа-шлюз</a:t>
            </a:r>
            <a:r>
              <a:rPr lang="ru-RU" dirty="0" smtClean="0">
                <a:latin typeface="Times New Roman" pitchFamily="18" charset="0"/>
                <a:cs typeface="Times New Roman" pitchFamily="18" charset="0"/>
              </a:rPr>
              <a:t>  (MG  - </a:t>
            </a:r>
            <a:r>
              <a:rPr lang="ru-RU" dirty="0" err="1" smtClean="0">
                <a:latin typeface="Times New Roman" pitchFamily="18" charset="0"/>
                <a:cs typeface="Times New Roman" pitchFamily="18" charset="0"/>
              </a:rPr>
              <a:t>Media</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Gateway</a:t>
            </a:r>
            <a:r>
              <a:rPr lang="ru-RU" dirty="0" smtClean="0">
                <a:latin typeface="Times New Roman" pitchFamily="18" charset="0"/>
                <a:cs typeface="Times New Roman" pitchFamily="18" charset="0"/>
              </a:rPr>
              <a:t>) обрабатывает вызовы из внешней сети (например, сжимает и пакетирует голос/видео, передает сжатые голосовые пакеты в сеть IP, а также проводит обратную операцию для голосовых вызовов из сети IP). </a:t>
            </a:r>
            <a:r>
              <a:rPr lang="ru-RU" dirty="0" err="1" smtClean="0">
                <a:latin typeface="Times New Roman" pitchFamily="18" charset="0"/>
                <a:cs typeface="Times New Roman" pitchFamily="18" charset="0"/>
              </a:rPr>
              <a:t>Медиа-шлюз</a:t>
            </a:r>
            <a:r>
              <a:rPr lang="ru-RU" dirty="0" smtClean="0">
                <a:latin typeface="Times New Roman" pitchFamily="18" charset="0"/>
                <a:cs typeface="Times New Roman" pitchFamily="18" charset="0"/>
              </a:rPr>
              <a:t> также обеспечивает решение задач </a:t>
            </a:r>
            <a:r>
              <a:rPr lang="ru-RU" dirty="0" err="1" smtClean="0">
                <a:latin typeface="Times New Roman" pitchFamily="18" charset="0"/>
                <a:cs typeface="Times New Roman" pitchFamily="18" charset="0"/>
              </a:rPr>
              <a:t>удаленнного</a:t>
            </a:r>
            <a:r>
              <a:rPr lang="ru-RU" dirty="0" smtClean="0">
                <a:latin typeface="Times New Roman" pitchFamily="18" charset="0"/>
                <a:cs typeface="Times New Roman" pitchFamily="18" charset="0"/>
              </a:rPr>
              <a:t> доступа, маршрутизации, фильтрования трафика TCP/IP, поддержки виртуальных частных сетей, и т.п. </a:t>
            </a:r>
          </a:p>
          <a:p>
            <a:pPr algn="just">
              <a:lnSpc>
                <a:spcPct val="150000"/>
              </a:lnSpc>
            </a:pPr>
            <a:r>
              <a:rPr lang="ru-RU" dirty="0" smtClean="0">
                <a:latin typeface="Times New Roman" pitchFamily="18" charset="0"/>
                <a:cs typeface="Times New Roman" pitchFamily="18" charset="0"/>
              </a:rPr>
              <a:t>2. Шлюз сигнализации (SG  -  </a:t>
            </a:r>
            <a:r>
              <a:rPr lang="ru-RU" dirty="0" err="1" smtClean="0">
                <a:latin typeface="Times New Roman" pitchFamily="18" charset="0"/>
                <a:cs typeface="Times New Roman" pitchFamily="18" charset="0"/>
              </a:rPr>
              <a:t>Signaling</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Gateway</a:t>
            </a:r>
            <a:r>
              <a:rPr lang="ru-RU" dirty="0" smtClean="0">
                <a:latin typeface="Times New Roman" pitchFamily="18" charset="0"/>
                <a:cs typeface="Times New Roman" pitchFamily="18" charset="0"/>
              </a:rPr>
              <a:t>) служит для преобразования сигнализации и обеспечивает ее прозрачную передачу между коммутируемой и пакетной сетью. Он обрабатывает сигнализацию и передает сообщения через сеть IP контроллеру </a:t>
            </a:r>
            <a:r>
              <a:rPr lang="ru-RU" dirty="0" err="1" smtClean="0">
                <a:latin typeface="Times New Roman" pitchFamily="18" charset="0"/>
                <a:cs typeface="Times New Roman" pitchFamily="18" charset="0"/>
              </a:rPr>
              <a:t>медиа-шлюза</a:t>
            </a:r>
            <a:r>
              <a:rPr lang="ru-RU" dirty="0" smtClean="0">
                <a:latin typeface="Times New Roman" pitchFamily="18" charset="0"/>
                <a:cs typeface="Times New Roman" pitchFamily="18" charset="0"/>
              </a:rPr>
              <a:t> или другим шлюзам сигнализации. </a:t>
            </a:r>
          </a:p>
          <a:p>
            <a:pPr algn="just">
              <a:lnSpc>
                <a:spcPct val="150000"/>
              </a:lnSpc>
            </a:pPr>
            <a:r>
              <a:rPr lang="ru-RU" dirty="0" smtClean="0">
                <a:latin typeface="Times New Roman" pitchFamily="18" charset="0"/>
                <a:cs typeface="Times New Roman" pitchFamily="18" charset="0"/>
              </a:rPr>
              <a:t>3.Контроллер </a:t>
            </a:r>
            <a:r>
              <a:rPr lang="ru-RU" dirty="0" err="1" smtClean="0">
                <a:latin typeface="Times New Roman" pitchFamily="18" charset="0"/>
                <a:cs typeface="Times New Roman" pitchFamily="18" charset="0"/>
              </a:rPr>
              <a:t>медиа-шлюза</a:t>
            </a:r>
            <a:r>
              <a:rPr lang="ru-RU" dirty="0" smtClean="0">
                <a:latin typeface="Times New Roman" pitchFamily="18" charset="0"/>
                <a:cs typeface="Times New Roman" pitchFamily="18" charset="0"/>
              </a:rPr>
              <a:t> (MGC - </a:t>
            </a:r>
            <a:r>
              <a:rPr lang="ru-RU" dirty="0" err="1" smtClean="0">
                <a:latin typeface="Times New Roman" pitchFamily="18" charset="0"/>
                <a:cs typeface="Times New Roman" pitchFamily="18" charset="0"/>
              </a:rPr>
              <a:t>Media</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Gateway</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Controler</a:t>
            </a:r>
            <a:r>
              <a:rPr lang="ru-RU" dirty="0" smtClean="0">
                <a:latin typeface="Times New Roman" pitchFamily="18" charset="0"/>
                <a:cs typeface="Times New Roman" pitchFamily="18" charset="0"/>
              </a:rPr>
              <a:t>) выполняет регистрацию и управляет пропускной способностью </a:t>
            </a:r>
            <a:r>
              <a:rPr lang="ru-RU" dirty="0" err="1" smtClean="0">
                <a:latin typeface="Times New Roman" pitchFamily="18" charset="0"/>
                <a:cs typeface="Times New Roman" pitchFamily="18" charset="0"/>
              </a:rPr>
              <a:t>медиа-шлюза</a:t>
            </a:r>
            <a:r>
              <a:rPr lang="ru-RU" dirty="0" smtClean="0">
                <a:latin typeface="Times New Roman" pitchFamily="18" charset="0"/>
                <a:cs typeface="Times New Roman" pitchFamily="18" charset="0"/>
              </a:rPr>
              <a:t>. Через </a:t>
            </a:r>
            <a:r>
              <a:rPr lang="ru-RU" dirty="0" err="1" smtClean="0">
                <a:latin typeface="Times New Roman" pitchFamily="18" charset="0"/>
                <a:cs typeface="Times New Roman" pitchFamily="18" charset="0"/>
              </a:rPr>
              <a:t>медиа-шлюз</a:t>
            </a:r>
            <a:r>
              <a:rPr lang="ru-RU" dirty="0" smtClean="0">
                <a:latin typeface="Times New Roman" pitchFamily="18" charset="0"/>
                <a:cs typeface="Times New Roman" pitchFamily="18" charset="0"/>
              </a:rPr>
              <a:t> обменивается сообщениями с телефонными станциями.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0434" name="Picture 2"/>
          <p:cNvPicPr>
            <a:picLocks noChangeAspect="1" noChangeArrowheads="1"/>
          </p:cNvPicPr>
          <p:nvPr/>
        </p:nvPicPr>
        <p:blipFill>
          <a:blip r:embed="rId2" cstate="print"/>
          <a:srcRect/>
          <a:stretch>
            <a:fillRect/>
          </a:stretch>
        </p:blipFill>
        <p:spPr bwMode="auto">
          <a:xfrm>
            <a:off x="428596" y="214290"/>
            <a:ext cx="8143932" cy="6000791"/>
          </a:xfrm>
          <a:prstGeom prst="rect">
            <a:avLst/>
          </a:prstGeom>
          <a:noFill/>
          <a:ln w="9525">
            <a:noFill/>
            <a:miter lim="800000"/>
            <a:headEnd/>
            <a:tailEnd/>
          </a:ln>
          <a:effectLst/>
        </p:spPr>
      </p:pic>
      <p:sp>
        <p:nvSpPr>
          <p:cNvPr id="3" name="Прямоугольник 2"/>
          <p:cNvSpPr/>
          <p:nvPr/>
        </p:nvSpPr>
        <p:spPr>
          <a:xfrm>
            <a:off x="428596" y="6357958"/>
            <a:ext cx="7929618" cy="369332"/>
          </a:xfrm>
          <a:prstGeom prst="rect">
            <a:avLst/>
          </a:prstGeom>
        </p:spPr>
        <p:txBody>
          <a:bodyPr wrap="square">
            <a:spAutoFit/>
          </a:bodyPr>
          <a:lstStyle/>
          <a:p>
            <a:r>
              <a:rPr lang="ru-RU" dirty="0" smtClean="0"/>
              <a:t>Рис.21</a:t>
            </a:r>
            <a:r>
              <a:rPr lang="en-US" dirty="0" smtClean="0"/>
              <a:t>.</a:t>
            </a:r>
            <a:r>
              <a:rPr lang="ru-RU" dirty="0" smtClean="0"/>
              <a:t> </a:t>
            </a:r>
            <a:r>
              <a:rPr lang="ru-RU" dirty="0"/>
              <a:t>6</a:t>
            </a:r>
            <a:r>
              <a:rPr lang="ru-RU" dirty="0" smtClean="0"/>
              <a:t>. Архитектура сети связи, в соответствии с концепцией NGN </a:t>
            </a:r>
            <a:endParaRPr lang="ru-RU" dirty="0"/>
          </a:p>
        </p:txBody>
      </p:sp>
    </p:spTree>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1458" name="Picture 2"/>
          <p:cNvPicPr>
            <a:picLocks noChangeAspect="1" noChangeArrowheads="1"/>
          </p:cNvPicPr>
          <p:nvPr/>
        </p:nvPicPr>
        <p:blipFill>
          <a:blip r:embed="rId2" cstate="print"/>
          <a:srcRect/>
          <a:stretch>
            <a:fillRect/>
          </a:stretch>
        </p:blipFill>
        <p:spPr bwMode="auto">
          <a:xfrm>
            <a:off x="1142976" y="142852"/>
            <a:ext cx="6072230" cy="6000792"/>
          </a:xfrm>
          <a:prstGeom prst="rect">
            <a:avLst/>
          </a:prstGeom>
          <a:noFill/>
          <a:ln w="9525">
            <a:noFill/>
            <a:miter lim="800000"/>
            <a:headEnd/>
            <a:tailEnd/>
          </a:ln>
          <a:effectLst/>
        </p:spPr>
      </p:pic>
      <p:sp>
        <p:nvSpPr>
          <p:cNvPr id="3" name="Прямоугольник 2"/>
          <p:cNvSpPr/>
          <p:nvPr/>
        </p:nvSpPr>
        <p:spPr>
          <a:xfrm>
            <a:off x="1428728" y="6215082"/>
            <a:ext cx="6715172" cy="369332"/>
          </a:xfrm>
          <a:prstGeom prst="rect">
            <a:avLst/>
          </a:prstGeom>
        </p:spPr>
        <p:txBody>
          <a:bodyPr wrap="square">
            <a:spAutoFit/>
          </a:bodyPr>
          <a:lstStyle/>
          <a:p>
            <a:r>
              <a:rPr lang="ru-RU" dirty="0" smtClean="0"/>
              <a:t> Рис. 21</a:t>
            </a:r>
            <a:r>
              <a:rPr lang="en-US" dirty="0" smtClean="0"/>
              <a:t>.</a:t>
            </a:r>
            <a:r>
              <a:rPr lang="ru-RU" dirty="0"/>
              <a:t>7</a:t>
            </a:r>
            <a:r>
              <a:rPr lang="ru-RU" dirty="0" smtClean="0"/>
              <a:t>. Топология сети NGN в виде набора плоскостей </a:t>
            </a:r>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424936" cy="3225498"/>
          </a:xfrm>
          <a:prstGeom prst="rect">
            <a:avLst/>
          </a:prstGeom>
        </p:spPr>
        <p:txBody>
          <a:bodyPr wrap="square">
            <a:spAutoFit/>
          </a:bodyPr>
          <a:lstStyle/>
          <a:p>
            <a:pPr marL="742950" marR="12700" lvl="1" indent="-285750">
              <a:lnSpc>
                <a:spcPct val="115000"/>
              </a:lnSpc>
              <a:spcBef>
                <a:spcPts val="1800"/>
              </a:spcBef>
              <a:spcAft>
                <a:spcPts val="0"/>
              </a:spcAft>
              <a:buFont typeface="+mj-lt"/>
              <a:buAutoNum type="arabicPeriod" startAt="3"/>
            </a:pPr>
            <a:r>
              <a:rPr lang="en-US" sz="2000" b="1" dirty="0" smtClean="0">
                <a:latin typeface="Times New Roman" pitchFamily="18" charset="0"/>
                <a:ea typeface="Times New Roman"/>
                <a:cs typeface="Times New Roman" pitchFamily="18" charset="0"/>
              </a:rPr>
              <a:t>FDMA</a:t>
            </a:r>
            <a:r>
              <a:rPr lang="ru-RU" sz="2000" b="1" dirty="0" smtClean="0">
                <a:latin typeface="Times New Roman" pitchFamily="18" charset="0"/>
                <a:ea typeface="Times New Roman"/>
                <a:cs typeface="Times New Roman" pitchFamily="18" charset="0"/>
              </a:rPr>
              <a:t> </a:t>
            </a:r>
            <a:r>
              <a:rPr lang="ru-RU" sz="2000" dirty="0" smtClean="0">
                <a:latin typeface="Times New Roman" pitchFamily="18" charset="0"/>
                <a:ea typeface="Times New Roman"/>
                <a:cs typeface="Times New Roman" pitchFamily="18" charset="0"/>
              </a:rPr>
              <a:t>- </a:t>
            </a:r>
            <a:r>
              <a:rPr lang="ru-RU" sz="2000" dirty="0">
                <a:latin typeface="Times New Roman" pitchFamily="18" charset="0"/>
                <a:ea typeface="Times New Roman"/>
                <a:cs typeface="Times New Roman" pitchFamily="18" charset="0"/>
              </a:rPr>
              <a:t>множественный доступ с частотным разделением</a:t>
            </a:r>
            <a:r>
              <a:rPr lang="ru-RU" sz="2000" dirty="0" smtClean="0">
                <a:latin typeface="Times New Roman" pitchFamily="18" charset="0"/>
                <a:ea typeface="Times New Roman"/>
                <a:cs typeface="Times New Roman" pitchFamily="18" charset="0"/>
              </a:rPr>
              <a:t>;</a:t>
            </a:r>
            <a:r>
              <a:rPr lang="ru-RU" sz="2000" b="1" dirty="0">
                <a:latin typeface="Times New Roman" pitchFamily="18" charset="0"/>
                <a:ea typeface="Times New Roman"/>
                <a:cs typeface="Times New Roman" pitchFamily="18" charset="0"/>
              </a:rPr>
              <a:t> </a:t>
            </a:r>
            <a:endParaRPr lang="ru-RU" sz="2000" dirty="0">
              <a:latin typeface="Times New Roman" pitchFamily="18" charset="0"/>
              <a:ea typeface="Times New Roman"/>
              <a:cs typeface="Times New Roman" pitchFamily="18" charset="0"/>
            </a:endParaRPr>
          </a:p>
          <a:p>
            <a:pPr indent="442595" algn="just">
              <a:lnSpc>
                <a:spcPct val="115000"/>
              </a:lnSpc>
              <a:spcBef>
                <a:spcPts val="1800"/>
              </a:spcBef>
              <a:spcAft>
                <a:spcPts val="0"/>
              </a:spcAft>
            </a:pPr>
            <a:r>
              <a:rPr lang="ru-RU" dirty="0">
                <a:latin typeface="Times New Roman" pitchFamily="18" charset="0"/>
                <a:ea typeface="Times New Roman"/>
                <a:cs typeface="Times New Roman" pitchFamily="18" charset="0"/>
              </a:rPr>
              <a:t>Принцип </a:t>
            </a:r>
            <a:r>
              <a:rPr lang="en-US" dirty="0">
                <a:latin typeface="Times New Roman" pitchFamily="18" charset="0"/>
                <a:ea typeface="Times New Roman"/>
                <a:cs typeface="Times New Roman" pitchFamily="18" charset="0"/>
              </a:rPr>
              <a:t>FDMA</a:t>
            </a:r>
            <a:r>
              <a:rPr lang="ru-RU" dirty="0">
                <a:latin typeface="Times New Roman" pitchFamily="18" charset="0"/>
                <a:ea typeface="Times New Roman"/>
                <a:cs typeface="Times New Roman" pitchFamily="18" charset="0"/>
              </a:rPr>
              <a:t> заключается в том, что весь частотный спектр разделяется между пользователями на равные или не равные частотные полосы. Источники информации могут использовать выделенный им частотный ресурс неограниченно по времени, но при этом не должны создавать помехи соседним каналам. Чтобы избежать переходных помех вводят специальный защитный частотный интервал между соседними каналами. Это так называемая полоса </a:t>
            </a:r>
            <a:r>
              <a:rPr lang="ru-RU" dirty="0" err="1" smtClean="0">
                <a:latin typeface="Times New Roman" pitchFamily="18" charset="0"/>
                <a:ea typeface="Times New Roman"/>
                <a:cs typeface="Times New Roman" pitchFamily="18" charset="0"/>
              </a:rPr>
              <a:t>расфильтровки</a:t>
            </a:r>
            <a:r>
              <a:rPr lang="ru-RU" dirty="0">
                <a:latin typeface="Times New Roman" pitchFamily="18" charset="0"/>
                <a:ea typeface="Times New Roman"/>
                <a:cs typeface="Times New Roman" pitchFamily="18" charset="0"/>
              </a:rPr>
              <a:t>. Она не используется для передачи информации и поэтому снижает общую пропускную способность имеющегося канала связи.</a:t>
            </a:r>
            <a:endParaRPr lang="ru-RU" dirty="0">
              <a:effectLst/>
              <a:latin typeface="Times New Roman" pitchFamily="18" charset="0"/>
              <a:ea typeface="Times New Roman"/>
              <a:cs typeface="Times New Roman" pitchFamily="18" charset="0"/>
            </a:endParaRPr>
          </a:p>
        </p:txBody>
      </p:sp>
      <p:pic>
        <p:nvPicPr>
          <p:cNvPr id="3" name="Рисунок 2" descr="image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7694" y="3453821"/>
            <a:ext cx="6120680" cy="2880320"/>
          </a:xfrm>
          <a:prstGeom prst="rect">
            <a:avLst/>
          </a:prstGeom>
          <a:noFill/>
          <a:ln>
            <a:noFill/>
          </a:ln>
        </p:spPr>
      </p:pic>
      <p:graphicFrame>
        <p:nvGraphicFramePr>
          <p:cNvPr id="4" name="Таблица 3"/>
          <p:cNvGraphicFramePr>
            <a:graphicFrameLocks noGrp="1"/>
          </p:cNvGraphicFramePr>
          <p:nvPr>
            <p:extLst>
              <p:ext uri="{D42A27DB-BD31-4B8C-83A1-F6EECF244321}">
                <p14:modId xmlns:p14="http://schemas.microsoft.com/office/powerpoint/2010/main" val="1741013456"/>
              </p:ext>
            </p:extLst>
          </p:nvPr>
        </p:nvGraphicFramePr>
        <p:xfrm>
          <a:off x="2267744" y="6516235"/>
          <a:ext cx="4680520" cy="274320"/>
        </p:xfrm>
        <a:graphic>
          <a:graphicData uri="http://schemas.openxmlformats.org/drawingml/2006/table">
            <a:tbl>
              <a:tblPr/>
              <a:tblGrid>
                <a:gridCol w="4680520"/>
              </a:tblGrid>
              <a:tr h="213614">
                <a:tc>
                  <a:txBody>
                    <a:bodyPr/>
                    <a:lstStyle/>
                    <a:p>
                      <a:pPr algn="ctr">
                        <a:spcAft>
                          <a:spcPts val="0"/>
                        </a:spcAft>
                      </a:pPr>
                      <a:r>
                        <a:rPr lang="ru-RU" sz="1800" dirty="0">
                          <a:solidFill>
                            <a:srgbClr val="000000"/>
                          </a:solidFill>
                          <a:effectLst/>
                          <a:latin typeface="Times New Roman" pitchFamily="18" charset="0"/>
                          <a:ea typeface="Courier New"/>
                          <a:cs typeface="Times New Roman" pitchFamily="18" charset="0"/>
                        </a:rPr>
                        <a:t>Рис. 3.3. При</a:t>
                      </a:r>
                      <a:r>
                        <a:rPr lang="ru-RU" sz="1800" b="0" i="0" u="sng" strike="noStrike" spc="0" dirty="0">
                          <a:solidFill>
                            <a:srgbClr val="000000"/>
                          </a:solidFill>
                          <a:effectLst/>
                          <a:latin typeface="Times New Roman" pitchFamily="18" charset="0"/>
                          <a:ea typeface="Courier New"/>
                          <a:cs typeface="Times New Roman" pitchFamily="18" charset="0"/>
                        </a:rPr>
                        <a:t>нци</a:t>
                      </a:r>
                      <a:r>
                        <a:rPr lang="ru-RU" sz="1800" dirty="0">
                          <a:solidFill>
                            <a:srgbClr val="000000"/>
                          </a:solidFill>
                          <a:effectLst/>
                          <a:latin typeface="Times New Roman" pitchFamily="18" charset="0"/>
                          <a:ea typeface="Courier New"/>
                          <a:cs typeface="Times New Roman" pitchFamily="18" charset="0"/>
                        </a:rPr>
                        <a:t>п организации </a:t>
                      </a:r>
                      <a:r>
                        <a:rPr lang="en-US" sz="1800" dirty="0">
                          <a:solidFill>
                            <a:srgbClr val="000000"/>
                          </a:solidFill>
                          <a:effectLst/>
                          <a:latin typeface="Times New Roman" pitchFamily="18" charset="0"/>
                          <a:ea typeface="Courier New"/>
                          <a:cs typeface="Times New Roman" pitchFamily="18" charset="0"/>
                        </a:rPr>
                        <a:t>FDMA</a:t>
                      </a:r>
                      <a:endParaRPr lang="ru-RU" sz="1800" dirty="0">
                        <a:solidFill>
                          <a:srgbClr val="000000"/>
                        </a:solidFill>
                        <a:effectLst/>
                        <a:latin typeface="Times New Roman" pitchFamily="18" charset="0"/>
                        <a:ea typeface="Courier New"/>
                        <a:cs typeface="Times New Roman" pitchFamily="18" charset="0"/>
                      </a:endParaRPr>
                    </a:p>
                  </a:txBody>
                  <a:tcPr marL="0" marR="0" marT="0" marB="0">
                    <a:lnL>
                      <a:noFill/>
                    </a:lnL>
                    <a:lnR>
                      <a:noFill/>
                    </a:lnR>
                    <a:lnT>
                      <a:noFill/>
                    </a:lnT>
                    <a:lnB>
                      <a:noFill/>
                    </a:lnB>
                  </a:tcPr>
                </a:tc>
              </a:tr>
            </a:tbl>
          </a:graphicData>
        </a:graphic>
      </p:graphicFrame>
      <p:sp>
        <p:nvSpPr>
          <p:cNvPr id="5" name="Rectangle 1"/>
          <p:cNvSpPr>
            <a:spLocks noChangeArrowheads="1"/>
          </p:cNvSpPr>
          <p:nvPr/>
        </p:nvSpPr>
        <p:spPr bwMode="auto">
          <a:xfrm>
            <a:off x="2538413" y="2984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90362425"/>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1" name="Rectangle 1"/>
          <p:cNvSpPr>
            <a:spLocks noChangeArrowheads="1"/>
          </p:cNvSpPr>
          <p:nvPr/>
        </p:nvSpPr>
        <p:spPr bwMode="auto">
          <a:xfrm>
            <a:off x="142844" y="71426"/>
            <a:ext cx="8572560" cy="669414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1" i="0" u="none" strike="noStrike" cap="none" normalizeH="0" baseline="0" dirty="0" smtClean="0">
                <a:ln>
                  <a:noFill/>
                </a:ln>
                <a:solidFill>
                  <a:srgbClr val="000000"/>
                </a:solidFill>
                <a:effectLst/>
                <a:latin typeface="Times New Roman" pitchFamily="18" charset="0"/>
                <a:cs typeface="Times New Roman" pitchFamily="18" charset="0"/>
              </a:rPr>
              <a:t>ЛЕКЦИЯ №22. Пассивные оптические сети </a:t>
            </a: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PON</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           </a:t>
            </a:r>
            <a:r>
              <a:rPr lang="ru-RU" sz="1600" b="1" smtClean="0">
                <a:solidFill>
                  <a:srgbClr val="000000"/>
                </a:solidFill>
                <a:latin typeface="Times New Roman" pitchFamily="18" charset="0"/>
                <a:cs typeface="Times New Roman" pitchFamily="18" charset="0"/>
              </a:rPr>
              <a:t>22</a:t>
            </a: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.1 </a:t>
            </a:r>
            <a:r>
              <a:rPr kumimoji="0" lang="ru-RU" sz="1600" b="1" i="0" u="none" strike="noStrike" cap="none" normalizeH="0" baseline="0" dirty="0" smtClean="0">
                <a:ln>
                  <a:noFill/>
                </a:ln>
                <a:solidFill>
                  <a:srgbClr val="000000"/>
                </a:solidFill>
                <a:effectLst/>
                <a:latin typeface="Times New Roman" pitchFamily="18" charset="0"/>
                <a:cs typeface="Times New Roman" pitchFamily="18" charset="0"/>
              </a:rPr>
              <a:t>Обзор оптические сети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Первые оптоволоконные сети появились около тридцати лет назад и, в первую очередь, использовались для решения задач, стоящих перед оборонными ведомствами. Системы, разработанные в первом десятилетии, были востребованы в телефонных сетях и военных приложениях, использовали для передачи данных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многомодовое</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градиентное волокно, а данные передавали в первом окне прозрачности — на волнах длиной от 800 до 900 нм. Первые линии передачи были двухточечными, но уже в конце 80-х были разработаны первые пассивно-оптические системы (</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PON),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позволяющие реализовать топологии </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точка-многоточка</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без использования активных сетевых элементов. Тогда же начались первые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пилотные</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испытания, как в США, так и в Европе.</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Сейчас светлое будущее пассивных оптических сетей почти ни у кого не вызывает сомнений. Появление этой технологии заставляет по-новому взглянуть на принципы построения сетей. На смену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многоволоконным</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кабелям, насчитывающим десятки или даже сотни оптоволоконных жил и, как следствие, трудным в прокладке и монтаже, приходят </a:t>
            </a:r>
            <a:r>
              <a:rPr kumimoji="0" lang="ru-RU" sz="1600" b="0" i="0" u="none" strike="noStrike" cap="none" normalizeH="0" baseline="0" dirty="0" err="1" smtClean="0">
                <a:ln>
                  <a:noFill/>
                </a:ln>
                <a:solidFill>
                  <a:srgbClr val="000000"/>
                </a:solidFill>
                <a:effectLst/>
                <a:latin typeface="Times New Roman" pitchFamily="18" charset="0"/>
                <a:cs typeface="Times New Roman" pitchFamily="18" charset="0"/>
              </a:rPr>
              <a:t>маловолоконные</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 сети. На сегодняшний день сети </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Ethernet </a:t>
            </a:r>
            <a:r>
              <a:rPr kumimoji="0" lang="ru-RU" sz="1600" b="0" i="0" u="none" strike="noStrike" cap="none" normalizeH="0" baseline="0" dirty="0" smtClean="0">
                <a:ln>
                  <a:noFill/>
                </a:ln>
                <a:solidFill>
                  <a:srgbClr val="000000"/>
                </a:solidFill>
                <a:effectLst/>
                <a:latin typeface="Times New Roman" pitchFamily="18" charset="0"/>
                <a:cs typeface="Times New Roman" pitchFamily="18" charset="0"/>
              </a:rPr>
              <a:t>получили самое широкое распространение для предоставления различных услуг связи. Подсчитано, что 95% эксплуатируемых локальных сетей в мире с общим количеством портов более 320 млн. используют технологию </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Ethernet.   </a:t>
            </a: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3012" y="476672"/>
            <a:ext cx="8525452" cy="5755422"/>
          </a:xfrm>
          <a:prstGeom prst="rect">
            <a:avLst/>
          </a:prstGeom>
        </p:spPr>
        <p:txBody>
          <a:bodyPr wrap="square">
            <a:spAutoFit/>
          </a:bodyPr>
          <a:lstStyle/>
          <a:p>
            <a:pPr marR="12700" indent="622300" algn="just">
              <a:spcBef>
                <a:spcPts val="1800"/>
              </a:spcBef>
              <a:spcAft>
                <a:spcPts val="0"/>
              </a:spcAft>
            </a:pPr>
            <a:r>
              <a:rPr lang="ru-RU" sz="2200" dirty="0">
                <a:latin typeface="Times New Roman" pitchFamily="18" charset="0"/>
                <a:ea typeface="Times New Roman"/>
                <a:cs typeface="Times New Roman" pitchFamily="18" charset="0"/>
              </a:rPr>
              <a:t>В действительности принцип временного разделения, когда теоретически можно использовать весь частотный диапазон, не выполняется. Точно также и принцип частотного разделения, когда ресурс доступен неограниченно по времени, не выполняется.</a:t>
            </a:r>
          </a:p>
          <a:p>
            <a:pPr indent="622300" algn="just">
              <a:spcBef>
                <a:spcPts val="1800"/>
              </a:spcBef>
              <a:spcAft>
                <a:spcPts val="0"/>
              </a:spcAft>
            </a:pPr>
            <a:r>
              <a:rPr lang="ru-RU" sz="2200" dirty="0">
                <a:latin typeface="Times New Roman" pitchFamily="18" charset="0"/>
                <a:ea typeface="Times New Roman"/>
                <a:cs typeface="Times New Roman" pitchFamily="18" charset="0"/>
              </a:rPr>
              <a:t>Это обусловлено двумя причинами:</a:t>
            </a:r>
          </a:p>
          <a:p>
            <a:pPr marR="12700" lvl="0" indent="622300" algn="just">
              <a:spcBef>
                <a:spcPts val="1800"/>
              </a:spcBef>
              <a:spcAft>
                <a:spcPts val="0"/>
              </a:spcAft>
              <a:buClr>
                <a:srgbClr val="000000"/>
              </a:buClr>
              <a:buSzPts val="1300"/>
              <a:buFont typeface="+mj-lt"/>
              <a:buAutoNum type="arabicPeriod"/>
              <a:tabLst>
                <a:tab pos="633730" algn="l"/>
              </a:tabLst>
            </a:pPr>
            <a:r>
              <a:rPr lang="ru-RU" sz="2200" dirty="0">
                <a:latin typeface="Times New Roman" pitchFamily="18" charset="0"/>
                <a:ea typeface="Times New Roman"/>
                <a:cs typeface="Times New Roman" pitchFamily="18" charset="0"/>
              </a:rPr>
              <a:t>Нельзя передавать сигналы без высокочастотной модуляции, так как сигнал быстро затухает в передающей среде.</a:t>
            </a:r>
          </a:p>
          <a:p>
            <a:pPr marR="12700" lvl="0" indent="622300" algn="just">
              <a:spcBef>
                <a:spcPts val="1800"/>
              </a:spcBef>
              <a:spcAft>
                <a:spcPts val="0"/>
              </a:spcAft>
              <a:buClr>
                <a:srgbClr val="000000"/>
              </a:buClr>
              <a:buSzPts val="1300"/>
              <a:buFont typeface="+mj-lt"/>
              <a:buAutoNum type="arabicPeriod"/>
              <a:tabLst>
                <a:tab pos="631190" algn="l"/>
              </a:tabLst>
            </a:pPr>
            <a:r>
              <a:rPr lang="ru-RU" sz="2200" dirty="0">
                <a:latin typeface="Times New Roman" pitchFamily="18" charset="0"/>
                <a:ea typeface="Times New Roman"/>
                <a:cs typeface="Times New Roman" pitchFamily="18" charset="0"/>
              </a:rPr>
              <a:t>Частоты и время - это также ресурсы, которые используется для увеличения объема передачи данных.</a:t>
            </a:r>
          </a:p>
          <a:p>
            <a:pPr marR="12700" indent="622300" algn="just">
              <a:spcBef>
                <a:spcPts val="1800"/>
              </a:spcBef>
              <a:spcAft>
                <a:spcPts val="0"/>
              </a:spcAft>
            </a:pPr>
            <a:r>
              <a:rPr lang="ru-RU" sz="2200" dirty="0">
                <a:latin typeface="Times New Roman" pitchFamily="18" charset="0"/>
                <a:ea typeface="Times New Roman"/>
                <a:cs typeface="Times New Roman" pitchFamily="18" charset="0"/>
              </a:rPr>
              <a:t>Поэтому при организации связи используется сразу оба принципа. Например, в стандарте </a:t>
            </a:r>
            <a:r>
              <a:rPr lang="en-US" sz="2200" dirty="0">
                <a:latin typeface="Times New Roman" pitchFamily="18" charset="0"/>
                <a:ea typeface="Times New Roman"/>
                <a:cs typeface="Times New Roman" pitchFamily="18" charset="0"/>
              </a:rPr>
              <a:t>GSM</a:t>
            </a:r>
            <a:r>
              <a:rPr lang="ru-RU" sz="2200" dirty="0">
                <a:latin typeface="Times New Roman" pitchFamily="18" charset="0"/>
                <a:ea typeface="Times New Roman"/>
                <a:cs typeface="Times New Roman" pitchFamily="18" charset="0"/>
              </a:rPr>
              <a:t> одновременно используются </a:t>
            </a:r>
            <a:r>
              <a:rPr lang="en-US" sz="2200" dirty="0">
                <a:latin typeface="Times New Roman" pitchFamily="18" charset="0"/>
                <a:ea typeface="Times New Roman"/>
                <a:cs typeface="Times New Roman" pitchFamily="18" charset="0"/>
              </a:rPr>
              <a:t>TDMA</a:t>
            </a:r>
            <a:r>
              <a:rPr lang="ru-RU" sz="2200" dirty="0">
                <a:latin typeface="Times New Roman" pitchFamily="18" charset="0"/>
                <a:ea typeface="Times New Roman"/>
                <a:cs typeface="Times New Roman" pitchFamily="18" charset="0"/>
              </a:rPr>
              <a:t> и </a:t>
            </a:r>
            <a:r>
              <a:rPr lang="en-US" sz="2200" dirty="0">
                <a:latin typeface="Times New Roman" pitchFamily="18" charset="0"/>
                <a:ea typeface="Times New Roman"/>
                <a:cs typeface="Times New Roman" pitchFamily="18" charset="0"/>
              </a:rPr>
              <a:t>FDMA</a:t>
            </a:r>
            <a:r>
              <a:rPr lang="ru-RU" sz="2200" dirty="0">
                <a:latin typeface="Times New Roman" pitchFamily="18" charset="0"/>
                <a:ea typeface="Times New Roman"/>
                <a:cs typeface="Times New Roman" pitchFamily="18" charset="0"/>
              </a:rPr>
              <a:t>. Весь частотный диапазон разделяется на частотные каналов по 200 кГц каждый, которые в свою очередь состоят из 8 </a:t>
            </a:r>
            <a:r>
              <a:rPr lang="ru-RU" sz="2200" dirty="0" err="1">
                <a:latin typeface="Times New Roman" pitchFamily="18" charset="0"/>
                <a:ea typeface="Times New Roman"/>
                <a:cs typeface="Times New Roman" pitchFamily="18" charset="0"/>
              </a:rPr>
              <a:t>таймслотов</a:t>
            </a:r>
            <a:r>
              <a:rPr lang="ru-RU" sz="2200" dirty="0">
                <a:latin typeface="Times New Roman" pitchFamily="18" charset="0"/>
                <a:ea typeface="Times New Roman"/>
                <a:cs typeface="Times New Roman" pitchFamily="18" charset="0"/>
              </a:rPr>
              <a:t>.</a:t>
            </a:r>
            <a:endParaRPr lang="ru-RU" sz="22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4281464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60648"/>
            <a:ext cx="8784977"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124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32656"/>
            <a:ext cx="8712968" cy="6294031"/>
          </a:xfrm>
          <a:prstGeom prst="rect">
            <a:avLst/>
          </a:prstGeom>
        </p:spPr>
        <p:txBody>
          <a:bodyPr wrap="square">
            <a:spAutoFit/>
          </a:bodyPr>
          <a:lstStyle/>
          <a:p>
            <a:pPr marR="12700" lvl="0" algn="ctr">
              <a:lnSpc>
                <a:spcPct val="115000"/>
              </a:lnSpc>
              <a:spcBef>
                <a:spcPts val="1800"/>
              </a:spcBef>
              <a:spcAft>
                <a:spcPts val="0"/>
              </a:spcAft>
              <a:buClr>
                <a:srgbClr val="000000"/>
              </a:buClr>
              <a:buSzPts val="1300"/>
            </a:pPr>
            <a:r>
              <a:rPr lang="ru-RU" sz="2000" b="1" dirty="0">
                <a:latin typeface="Times New Roman" pitchFamily="18" charset="0"/>
                <a:ea typeface="Times New Roman"/>
                <a:cs typeface="Times New Roman" pitchFamily="18" charset="0"/>
              </a:rPr>
              <a:t>3.4.</a:t>
            </a:r>
            <a:r>
              <a:rPr lang="en-US" sz="2000" b="1" dirty="0">
                <a:latin typeface="Times New Roman" pitchFamily="18" charset="0"/>
                <a:ea typeface="Times New Roman"/>
                <a:cs typeface="Times New Roman" pitchFamily="18" charset="0"/>
              </a:rPr>
              <a:t>CDMA</a:t>
            </a:r>
            <a:r>
              <a:rPr lang="ru-RU" sz="2000" b="1" dirty="0">
                <a:latin typeface="Times New Roman" pitchFamily="18" charset="0"/>
                <a:ea typeface="Times New Roman"/>
                <a:cs typeface="Times New Roman" pitchFamily="18" charset="0"/>
              </a:rPr>
              <a:t> - </a:t>
            </a:r>
            <a:r>
              <a:rPr lang="ru-RU" sz="2000" dirty="0">
                <a:latin typeface="Times New Roman" pitchFamily="18" charset="0"/>
                <a:ea typeface="Times New Roman"/>
                <a:cs typeface="Times New Roman" pitchFamily="18" charset="0"/>
              </a:rPr>
              <a:t>множественный доступ с кодовым разделением.</a:t>
            </a:r>
          </a:p>
          <a:p>
            <a:pPr algn="just">
              <a:spcAft>
                <a:spcPts val="0"/>
              </a:spcAft>
              <a:tabLst>
                <a:tab pos="313690" algn="l"/>
              </a:tabLst>
            </a:pPr>
            <a:r>
              <a:rPr lang="ru-RU" sz="2000" b="1" dirty="0">
                <a:solidFill>
                  <a:srgbClr val="000000"/>
                </a:solidFill>
                <a:latin typeface="Times New Roman" pitchFamily="18" charset="0"/>
                <a:ea typeface="Courier New"/>
                <a:cs typeface="Times New Roman" pitchFamily="18" charset="0"/>
              </a:rPr>
              <a:t> </a:t>
            </a:r>
            <a:endParaRPr lang="ru-RU" sz="2000" dirty="0">
              <a:solidFill>
                <a:srgbClr val="000000"/>
              </a:solidFill>
              <a:latin typeface="Times New Roman" pitchFamily="18" charset="0"/>
              <a:ea typeface="Courier New"/>
              <a:cs typeface="Times New Roman" pitchFamily="18" charset="0"/>
            </a:endParaRPr>
          </a:p>
          <a:p>
            <a:pPr indent="355600" algn="just">
              <a:lnSpc>
                <a:spcPct val="150000"/>
              </a:lnSpc>
            </a:pPr>
            <a:r>
              <a:rPr lang="ru-RU" sz="2000" dirty="0">
                <a:solidFill>
                  <a:srgbClr val="000000"/>
                </a:solidFill>
                <a:latin typeface="Times New Roman" pitchFamily="18" charset="0"/>
                <a:ea typeface="Courier New"/>
                <a:cs typeface="Times New Roman" pitchFamily="18" charset="0"/>
              </a:rPr>
              <a:t>В </a:t>
            </a:r>
            <a:r>
              <a:rPr lang="en-US" sz="2000" dirty="0">
                <a:solidFill>
                  <a:srgbClr val="000000"/>
                </a:solidFill>
                <a:latin typeface="Times New Roman" pitchFamily="18" charset="0"/>
                <a:ea typeface="Courier New"/>
                <a:cs typeface="Times New Roman" pitchFamily="18" charset="0"/>
              </a:rPr>
              <a:t>CDMA</a:t>
            </a:r>
            <a:r>
              <a:rPr lang="ru-RU" sz="2000" dirty="0">
                <a:solidFill>
                  <a:srgbClr val="000000"/>
                </a:solidFill>
                <a:latin typeface="Times New Roman" pitchFamily="18" charset="0"/>
                <a:ea typeface="Courier New"/>
                <a:cs typeface="Times New Roman" pitchFamily="18" charset="0"/>
              </a:rPr>
              <a:t> (</a:t>
            </a:r>
            <a:r>
              <a:rPr lang="en-US" sz="2000" dirty="0" err="1">
                <a:solidFill>
                  <a:srgbClr val="000000"/>
                </a:solidFill>
                <a:latin typeface="Times New Roman" pitchFamily="18" charset="0"/>
                <a:ea typeface="Courier New"/>
                <a:cs typeface="Times New Roman" pitchFamily="18" charset="0"/>
              </a:rPr>
              <a:t>CodeDivisionMultipleAccess</a:t>
            </a:r>
            <a:r>
              <a:rPr lang="ru-RU" sz="2000" dirty="0">
                <a:solidFill>
                  <a:srgbClr val="000000"/>
                </a:solidFill>
                <a:latin typeface="Times New Roman" pitchFamily="18" charset="0"/>
                <a:ea typeface="Courier New"/>
                <a:cs typeface="Times New Roman" pitchFamily="18" charset="0"/>
              </a:rPr>
              <a:t>), для каждого узла выделяется весь спектр частот и всё время. </a:t>
            </a:r>
            <a:r>
              <a:rPr lang="en-US" sz="2000" dirty="0">
                <a:solidFill>
                  <a:srgbClr val="000000"/>
                </a:solidFill>
                <a:latin typeface="Times New Roman" pitchFamily="18" charset="0"/>
                <a:ea typeface="Courier New"/>
                <a:cs typeface="Times New Roman" pitchFamily="18" charset="0"/>
              </a:rPr>
              <a:t>CDMA</a:t>
            </a:r>
            <a:r>
              <a:rPr lang="ru-RU" sz="2000" dirty="0">
                <a:solidFill>
                  <a:srgbClr val="000000"/>
                </a:solidFill>
                <a:latin typeface="Times New Roman" pitchFamily="18" charset="0"/>
                <a:ea typeface="Courier New"/>
                <a:cs typeface="Times New Roman" pitchFamily="18" charset="0"/>
              </a:rPr>
              <a:t> использует специальные коды для идентификации соединений. Каналы трафика при таком способе разделения среды создаются посредством применения широкополосного </a:t>
            </a:r>
            <a:r>
              <a:rPr lang="ru-RU" sz="2000" dirty="0" err="1" smtClean="0">
                <a:solidFill>
                  <a:srgbClr val="000000"/>
                </a:solidFill>
                <a:latin typeface="Times New Roman" pitchFamily="18" charset="0"/>
                <a:ea typeface="Courier New"/>
                <a:cs typeface="Times New Roman" pitchFamily="18" charset="0"/>
              </a:rPr>
              <a:t>кодомодулированного</a:t>
            </a:r>
            <a:r>
              <a:rPr lang="ru-RU" sz="2000" dirty="0" smtClean="0">
                <a:solidFill>
                  <a:srgbClr val="000000"/>
                </a:solidFill>
                <a:latin typeface="Times New Roman" pitchFamily="18" charset="0"/>
                <a:ea typeface="Courier New"/>
                <a:cs typeface="Times New Roman" pitchFamily="18" charset="0"/>
              </a:rPr>
              <a:t> </a:t>
            </a:r>
            <a:r>
              <a:rPr lang="ru-RU" sz="2000" dirty="0">
                <a:solidFill>
                  <a:srgbClr val="000000"/>
                </a:solidFill>
                <a:latin typeface="Times New Roman" pitchFamily="18" charset="0"/>
                <a:ea typeface="Courier New"/>
                <a:cs typeface="Times New Roman" pitchFamily="18" charset="0"/>
              </a:rPr>
              <a:t>радиосигнала - </a:t>
            </a:r>
            <a:r>
              <a:rPr lang="ru-RU" sz="2000" dirty="0" err="1">
                <a:solidFill>
                  <a:srgbClr val="000000"/>
                </a:solidFill>
                <a:latin typeface="Times New Roman" pitchFamily="18" charset="0"/>
                <a:ea typeface="Courier New"/>
                <a:cs typeface="Times New Roman" pitchFamily="18" charset="0"/>
              </a:rPr>
              <a:t>шумоподобного</a:t>
            </a:r>
            <a:r>
              <a:rPr lang="ru-RU" sz="2000" dirty="0">
                <a:solidFill>
                  <a:srgbClr val="000000"/>
                </a:solidFill>
                <a:latin typeface="Times New Roman" pitchFamily="18" charset="0"/>
                <a:ea typeface="Courier New"/>
                <a:cs typeface="Times New Roman" pitchFamily="18" charset="0"/>
              </a:rPr>
              <a:t> сигнала, передаваемого в общий для других аналогичных передатчиков канал, в едином широком частотном диапазоне. В результате работы нескольких передатчиков эфир в данном частотном диапазоне становится ещё более </a:t>
            </a:r>
            <a:r>
              <a:rPr lang="ru-RU" sz="2000" dirty="0" err="1">
                <a:solidFill>
                  <a:srgbClr val="000000"/>
                </a:solidFill>
                <a:latin typeface="Times New Roman" pitchFamily="18" charset="0"/>
                <a:ea typeface="Courier New"/>
                <a:cs typeface="Times New Roman" pitchFamily="18" charset="0"/>
              </a:rPr>
              <a:t>шумоподобным</a:t>
            </a:r>
            <a:r>
              <a:rPr lang="ru-RU" sz="2000" dirty="0">
                <a:solidFill>
                  <a:srgbClr val="000000"/>
                </a:solidFill>
                <a:latin typeface="Times New Roman" pitchFamily="18" charset="0"/>
                <a:ea typeface="Courier New"/>
                <a:cs typeface="Times New Roman" pitchFamily="18" charset="0"/>
              </a:rPr>
              <a:t>. Каждый передатчик модулирует сигнал с применением присвоенного в данный момент каждому пользователю отдельного числового кода, приёмник, настроенный на аналогичный код, может вычленять из общей какофонии радиосигналов ту часть сигнала, которая предназначена данному приёмнику. </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1651087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7361" y="188640"/>
            <a:ext cx="8424936" cy="6387711"/>
          </a:xfrm>
          <a:prstGeom prst="rect">
            <a:avLst/>
          </a:prstGeom>
        </p:spPr>
        <p:txBody>
          <a:bodyPr wrap="square">
            <a:spAutoFit/>
          </a:bodyPr>
          <a:lstStyle/>
          <a:p>
            <a:pPr marR="14605" indent="457200" algn="just">
              <a:lnSpc>
                <a:spcPct val="150000"/>
              </a:lnSpc>
              <a:spcBef>
                <a:spcPts val="1800"/>
              </a:spcBef>
              <a:spcAft>
                <a:spcPts val="0"/>
              </a:spcAft>
            </a:pPr>
            <a:r>
              <a:rPr lang="ru-RU" sz="2000" dirty="0" smtClean="0">
                <a:latin typeface="Times New Roman" pitchFamily="18" charset="0"/>
                <a:ea typeface="Times New Roman"/>
                <a:cs typeface="Times New Roman" pitchFamily="18" charset="0"/>
              </a:rPr>
              <a:t>В </a:t>
            </a:r>
            <a:r>
              <a:rPr lang="ru-RU" sz="2000" dirty="0">
                <a:latin typeface="Times New Roman" pitchFamily="18" charset="0"/>
                <a:ea typeface="Times New Roman"/>
                <a:cs typeface="Times New Roman" pitchFamily="18" charset="0"/>
              </a:rPr>
              <a:t>явном виде отсутствует временное или частотное разделение каналов, каждый абонент постоянно использует всю ширину канала, передавая сигнал в общий частотный диапазон, и принимая сигнал из общего частотного диапазона. При этом широкополосные каналы приёма и передачи находятся на разных частотных диапазонах и не мешают друг другу. Полоса частот одного канала очень широка, вещание абонентов накладывается друг </a:t>
            </a:r>
            <a:r>
              <a:rPr lang="ru-RU" sz="2000" dirty="0" err="1">
                <a:latin typeface="Times New Roman" pitchFamily="18" charset="0"/>
                <a:ea typeface="Times New Roman"/>
                <a:cs typeface="Times New Roman" pitchFamily="18" charset="0"/>
              </a:rPr>
              <a:t>надруга</a:t>
            </a:r>
            <a:r>
              <a:rPr lang="ru-RU" sz="2000" dirty="0">
                <a:latin typeface="Times New Roman" pitchFamily="18" charset="0"/>
                <a:ea typeface="Times New Roman"/>
                <a:cs typeface="Times New Roman" pitchFamily="18" charset="0"/>
              </a:rPr>
              <a:t>, но, поскольку их коды модуляции сигнала отличаются, они могут быть дифференцированы аппаратно-программными средствами приёмника.</a:t>
            </a:r>
          </a:p>
          <a:p>
            <a:pPr indent="531813" algn="just">
              <a:lnSpc>
                <a:spcPct val="150000"/>
              </a:lnSpc>
            </a:pPr>
            <a:r>
              <a:rPr lang="ru-RU" sz="1900" dirty="0">
                <a:solidFill>
                  <a:srgbClr val="000000"/>
                </a:solidFill>
                <a:latin typeface="Times New Roman" pitchFamily="18" charset="0"/>
                <a:ea typeface="Courier New"/>
                <a:cs typeface="Times New Roman" pitchFamily="18" charset="0"/>
              </a:rPr>
              <a:t>При кодовой модуляции применяется техника расширения спектра с множественным доступом. Она позволяет увеличить пропускную способность при неизменной мощности сигнала. Передаваемые данные комбинируются с более быстрым </a:t>
            </a:r>
            <a:r>
              <a:rPr lang="ru-RU" sz="1900" dirty="0" err="1">
                <a:solidFill>
                  <a:srgbClr val="000000"/>
                </a:solidFill>
                <a:latin typeface="Times New Roman" pitchFamily="18" charset="0"/>
                <a:ea typeface="Courier New"/>
                <a:cs typeface="Times New Roman" pitchFamily="18" charset="0"/>
              </a:rPr>
              <a:t>шумоподобным</a:t>
            </a:r>
            <a:r>
              <a:rPr lang="ru-RU" sz="1900" dirty="0">
                <a:solidFill>
                  <a:srgbClr val="000000"/>
                </a:solidFill>
                <a:latin typeface="Times New Roman" pitchFamily="18" charset="0"/>
                <a:ea typeface="Courier New"/>
                <a:cs typeface="Times New Roman" pitchFamily="18" charset="0"/>
              </a:rPr>
              <a:t> псевдослучайным сигналом с использованием операции побитового взаимоисключающего ИЛИ (</a:t>
            </a:r>
            <a:r>
              <a:rPr lang="en-US" sz="1900" dirty="0">
                <a:solidFill>
                  <a:srgbClr val="000000"/>
                </a:solidFill>
                <a:latin typeface="Times New Roman" pitchFamily="18" charset="0"/>
                <a:ea typeface="Courier New"/>
                <a:cs typeface="Times New Roman" pitchFamily="18" charset="0"/>
              </a:rPr>
              <a:t>XOR</a:t>
            </a:r>
            <a:r>
              <a:rPr lang="ru-RU" sz="1900" dirty="0">
                <a:solidFill>
                  <a:srgbClr val="000000"/>
                </a:solidFill>
                <a:latin typeface="Times New Roman" pitchFamily="18" charset="0"/>
                <a:ea typeface="Courier New"/>
                <a:cs typeface="Times New Roman" pitchFamily="18" charset="0"/>
              </a:rPr>
              <a:t>). </a:t>
            </a:r>
            <a:endParaRPr lang="ru-RU" sz="1900" dirty="0">
              <a:latin typeface="Times New Roman" pitchFamily="18" charset="0"/>
              <a:cs typeface="Times New Roman" pitchFamily="18" charset="0"/>
            </a:endParaRPr>
          </a:p>
        </p:txBody>
      </p:sp>
    </p:spTree>
    <p:extLst>
      <p:ext uri="{BB962C8B-B14F-4D97-AF65-F5344CB8AC3E}">
        <p14:creationId xmlns:p14="http://schemas.microsoft.com/office/powerpoint/2010/main" val="3855003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97428"/>
            <a:ext cx="8280920" cy="5216813"/>
          </a:xfrm>
          <a:prstGeom prst="rect">
            <a:avLst/>
          </a:prstGeom>
        </p:spPr>
        <p:txBody>
          <a:bodyPr wrap="square">
            <a:spAutoFit/>
          </a:bodyPr>
          <a:lstStyle/>
          <a:p>
            <a:pPr marL="14605" marR="14605" indent="442595"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На рис. </a:t>
            </a:r>
            <a:r>
              <a:rPr lang="ru-RU" sz="2000" dirty="0" smtClean="0">
                <a:latin typeface="Times New Roman" pitchFamily="18" charset="0"/>
                <a:ea typeface="Times New Roman"/>
                <a:cs typeface="Times New Roman" pitchFamily="18" charset="0"/>
              </a:rPr>
              <a:t>3.4 </a:t>
            </a:r>
            <a:r>
              <a:rPr lang="ru-RU" sz="2000" dirty="0">
                <a:latin typeface="Times New Roman" pitchFamily="18" charset="0"/>
                <a:ea typeface="Times New Roman"/>
                <a:cs typeface="Times New Roman" pitchFamily="18" charset="0"/>
              </a:rPr>
              <a:t>показан пример, демонстрирующий применение метода для генерации сигнала. Сигнал данных с длительностью импульса </a:t>
            </a:r>
            <a:r>
              <a:rPr lang="en-US" sz="2000" dirty="0">
                <a:latin typeface="Times New Roman" pitchFamily="18" charset="0"/>
                <a:ea typeface="Times New Roman"/>
                <a:cs typeface="Times New Roman" pitchFamily="18" charset="0"/>
              </a:rPr>
              <a:t>T</a:t>
            </a:r>
            <a:r>
              <a:rPr lang="en-US" sz="2000" baseline="-25000" dirty="0">
                <a:latin typeface="Times New Roman" pitchFamily="18" charset="0"/>
                <a:ea typeface="Times New Roman"/>
                <a:cs typeface="Times New Roman" pitchFamily="18" charset="0"/>
              </a:rPr>
              <a:t>b</a:t>
            </a:r>
            <a:r>
              <a:rPr lang="ru-RU" sz="2000" dirty="0">
                <a:latin typeface="Times New Roman" pitchFamily="18" charset="0"/>
                <a:ea typeface="Times New Roman"/>
                <a:cs typeface="Times New Roman" pitchFamily="18" charset="0"/>
              </a:rPr>
              <a:t> комбинируется при помощи операции </a:t>
            </a:r>
            <a:r>
              <a:rPr lang="en-US" sz="2000" dirty="0">
                <a:latin typeface="Times New Roman" pitchFamily="18" charset="0"/>
                <a:ea typeface="Times New Roman"/>
                <a:cs typeface="Times New Roman" pitchFamily="18" charset="0"/>
              </a:rPr>
              <a:t>XOR</a:t>
            </a:r>
            <a:r>
              <a:rPr lang="ru-RU" sz="2000" dirty="0">
                <a:latin typeface="Times New Roman" pitchFamily="18" charset="0"/>
                <a:ea typeface="Times New Roman"/>
                <a:cs typeface="Times New Roman" pitchFamily="18" charset="0"/>
              </a:rPr>
              <a:t> с кодом сигнала, длительность импульса которого равна </a:t>
            </a:r>
            <a:r>
              <a:rPr lang="en-US" sz="2000" dirty="0" err="1">
                <a:latin typeface="Times New Roman" pitchFamily="18" charset="0"/>
                <a:ea typeface="Times New Roman"/>
                <a:cs typeface="Times New Roman" pitchFamily="18" charset="0"/>
              </a:rPr>
              <a:t>T</a:t>
            </a:r>
            <a:r>
              <a:rPr lang="en-US" sz="2000" baseline="-25000" dirty="0" err="1">
                <a:latin typeface="Times New Roman" pitchFamily="18" charset="0"/>
                <a:ea typeface="Times New Roman"/>
                <a:cs typeface="Times New Roman" pitchFamily="18" charset="0"/>
              </a:rPr>
              <a:t>c</a:t>
            </a:r>
            <a:r>
              <a:rPr lang="ru-RU" sz="2000" dirty="0">
                <a:latin typeface="Times New Roman" pitchFamily="18" charset="0"/>
                <a:ea typeface="Times New Roman"/>
                <a:cs typeface="Times New Roman" pitchFamily="18" charset="0"/>
              </a:rPr>
              <a:t> (замечание: ширина полосы пропускания пропорциональна 1/</a:t>
            </a:r>
            <a:r>
              <a:rPr lang="en-US" sz="2000" dirty="0">
                <a:latin typeface="Times New Roman" pitchFamily="18" charset="0"/>
                <a:ea typeface="Times New Roman"/>
                <a:cs typeface="Times New Roman" pitchFamily="18" charset="0"/>
              </a:rPr>
              <a:t>T</a:t>
            </a:r>
            <a:r>
              <a:rPr lang="ru-RU" sz="2000" dirty="0">
                <a:latin typeface="Times New Roman" pitchFamily="18" charset="0"/>
                <a:ea typeface="Times New Roman"/>
                <a:cs typeface="Times New Roman" pitchFamily="18" charset="0"/>
              </a:rPr>
              <a:t>, где </a:t>
            </a:r>
            <a:r>
              <a:rPr lang="en-US" sz="2000" dirty="0">
                <a:latin typeface="Times New Roman" pitchFamily="18" charset="0"/>
                <a:ea typeface="Times New Roman"/>
                <a:cs typeface="Times New Roman" pitchFamily="18" charset="0"/>
              </a:rPr>
              <a:t>T</a:t>
            </a:r>
            <a:r>
              <a:rPr lang="ru-RU" sz="2000" dirty="0">
                <a:latin typeface="Times New Roman" pitchFamily="18" charset="0"/>
                <a:ea typeface="Times New Roman"/>
                <a:cs typeface="Times New Roman" pitchFamily="18" charset="0"/>
              </a:rPr>
              <a:t> = время передачи одного бита), следовательно, ширина полосы пропускания сигнала с данными равна 1/ </a:t>
            </a:r>
            <a:r>
              <a:rPr lang="en-US" sz="2000" dirty="0">
                <a:latin typeface="Times New Roman" pitchFamily="18" charset="0"/>
                <a:ea typeface="Times New Roman"/>
                <a:cs typeface="Times New Roman" pitchFamily="18" charset="0"/>
              </a:rPr>
              <a:t>T</a:t>
            </a:r>
            <a:r>
              <a:rPr lang="en-US" sz="2000" baseline="-25000" dirty="0">
                <a:latin typeface="Times New Roman" pitchFamily="18" charset="0"/>
                <a:ea typeface="Times New Roman"/>
                <a:cs typeface="Times New Roman" pitchFamily="18" charset="0"/>
              </a:rPr>
              <a:t>b</a:t>
            </a:r>
            <a:r>
              <a:rPr lang="ru-RU" sz="2000" dirty="0">
                <a:latin typeface="Times New Roman" pitchFamily="18" charset="0"/>
                <a:ea typeface="Times New Roman"/>
                <a:cs typeface="Times New Roman" pitchFamily="18" charset="0"/>
              </a:rPr>
              <a:t> и ширина полосы пропускания получаемого сигнала равна 1/ </a:t>
            </a:r>
            <a:r>
              <a:rPr lang="en-US" sz="2000" dirty="0" err="1">
                <a:latin typeface="Times New Roman" pitchFamily="18" charset="0"/>
                <a:ea typeface="Times New Roman"/>
                <a:cs typeface="Times New Roman" pitchFamily="18" charset="0"/>
              </a:rPr>
              <a:t>T</a:t>
            </a:r>
            <a:r>
              <a:rPr lang="en-US" sz="2000" baseline="-25000" dirty="0" err="1">
                <a:latin typeface="Times New Roman" pitchFamily="18" charset="0"/>
                <a:ea typeface="Times New Roman"/>
                <a:cs typeface="Times New Roman" pitchFamily="18" charset="0"/>
              </a:rPr>
              <a:t>c</a:t>
            </a:r>
            <a:r>
              <a:rPr lang="ru-RU" sz="2000" dirty="0">
                <a:latin typeface="Times New Roman" pitchFamily="18" charset="0"/>
                <a:ea typeface="Times New Roman"/>
                <a:cs typeface="Times New Roman" pitchFamily="18" charset="0"/>
              </a:rPr>
              <a:t>. Так как </a:t>
            </a:r>
            <a:r>
              <a:rPr lang="en-US" sz="2000" dirty="0" err="1">
                <a:latin typeface="Times New Roman" pitchFamily="18" charset="0"/>
                <a:ea typeface="Times New Roman"/>
                <a:cs typeface="Times New Roman" pitchFamily="18" charset="0"/>
              </a:rPr>
              <a:t>T</a:t>
            </a:r>
            <a:r>
              <a:rPr lang="en-US" sz="2000" baseline="-25000" dirty="0" err="1">
                <a:latin typeface="Times New Roman" pitchFamily="18" charset="0"/>
                <a:ea typeface="Times New Roman"/>
                <a:cs typeface="Times New Roman" pitchFamily="18" charset="0"/>
              </a:rPr>
              <a:t>c</a:t>
            </a:r>
            <a:r>
              <a:rPr lang="ru-RU" sz="2000" dirty="0">
                <a:latin typeface="Times New Roman" pitchFamily="18" charset="0"/>
                <a:ea typeface="Times New Roman"/>
                <a:cs typeface="Times New Roman" pitchFamily="18" charset="0"/>
              </a:rPr>
              <a:t> много меньше </a:t>
            </a:r>
            <a:r>
              <a:rPr lang="en-US" sz="2000" dirty="0">
                <a:latin typeface="Times New Roman" pitchFamily="18" charset="0"/>
                <a:ea typeface="Times New Roman"/>
                <a:cs typeface="Times New Roman" pitchFamily="18" charset="0"/>
              </a:rPr>
              <a:t>Tb</a:t>
            </a:r>
            <a:r>
              <a:rPr lang="ru-RU" sz="2000" dirty="0">
                <a:latin typeface="Times New Roman" pitchFamily="18" charset="0"/>
                <a:ea typeface="Times New Roman"/>
                <a:cs typeface="Times New Roman" pitchFamily="18" charset="0"/>
              </a:rPr>
              <a:t>, ширина полосы пропускания получаемого сигнала намного больше, чем таковая оригинального сигнала передаваемых данных. Величина </a:t>
            </a:r>
            <a:r>
              <a:rPr lang="en-US" sz="2000" dirty="0">
                <a:latin typeface="Times New Roman" pitchFamily="18" charset="0"/>
                <a:ea typeface="Times New Roman"/>
                <a:cs typeface="Times New Roman" pitchFamily="18" charset="0"/>
              </a:rPr>
              <a:t>Tb/ </a:t>
            </a:r>
            <a:r>
              <a:rPr lang="en-US" sz="2000" dirty="0" err="1">
                <a:latin typeface="Times New Roman" pitchFamily="18" charset="0"/>
                <a:ea typeface="Times New Roman"/>
                <a:cs typeface="Times New Roman" pitchFamily="18" charset="0"/>
              </a:rPr>
              <a:t>Tc</a:t>
            </a:r>
            <a:r>
              <a:rPr lang="en-US" sz="2000" dirty="0">
                <a:latin typeface="Times New Roman" pitchFamily="18" charset="0"/>
                <a:ea typeface="Times New Roman"/>
                <a:cs typeface="Times New Roman" pitchFamily="18" charset="0"/>
              </a:rPr>
              <a:t> </a:t>
            </a:r>
            <a:r>
              <a:rPr lang="ru-RU" sz="2000" dirty="0">
                <a:latin typeface="Times New Roman" pitchFamily="18" charset="0"/>
                <a:ea typeface="Times New Roman"/>
                <a:cs typeface="Times New Roman" pitchFamily="18" charset="0"/>
              </a:rPr>
              <a:t>называется базой сигнала.</a:t>
            </a:r>
          </a:p>
          <a:p>
            <a:pPr marL="14605" marR="14605" indent="442595" algn="just">
              <a:spcBef>
                <a:spcPts val="1800"/>
              </a:spcBef>
              <a:spcAft>
                <a:spcPts val="0"/>
              </a:spcAft>
            </a:pPr>
            <a:r>
              <a:rPr lang="ru-RU" dirty="0">
                <a:latin typeface="Times New Roman" pitchFamily="18" charset="0"/>
                <a:ea typeface="Times New Roman"/>
                <a:cs typeface="Times New Roman" pitchFamily="18" charset="0"/>
              </a:rPr>
              <a:t> </a:t>
            </a:r>
            <a:endParaRPr lang="ru-RU"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041637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10"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496944"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719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0602"/>
            <a:ext cx="8784976" cy="6842386"/>
          </a:xfrm>
          <a:prstGeom prst="rect">
            <a:avLst/>
          </a:prstGeom>
        </p:spPr>
        <p:txBody>
          <a:bodyPr wrap="square">
            <a:spAutoFit/>
          </a:bodyPr>
          <a:lstStyle/>
          <a:p>
            <a:pPr marL="742950" lvl="1" indent="-285750" algn="ctr">
              <a:lnSpc>
                <a:spcPct val="115000"/>
              </a:lnSpc>
              <a:spcAft>
                <a:spcPts val="1000"/>
              </a:spcAft>
              <a:buFont typeface="+mj-lt"/>
              <a:buAutoNum type="arabicPeriod" startAt="5"/>
              <a:tabLst>
                <a:tab pos="311150" algn="l"/>
              </a:tabLst>
            </a:pPr>
            <a:r>
              <a:rPr lang="ru-RU" sz="2200" b="1" dirty="0">
                <a:latin typeface="Times New Roman" pitchFamily="18" charset="0"/>
                <a:ea typeface="Calibri"/>
                <a:cs typeface="Times New Roman" pitchFamily="18" charset="0"/>
              </a:rPr>
              <a:t>Преимущества </a:t>
            </a:r>
            <a:r>
              <a:rPr lang="en-US" sz="2200" b="1" dirty="0">
                <a:latin typeface="Times New Roman" pitchFamily="18" charset="0"/>
                <a:ea typeface="Calibri"/>
                <a:cs typeface="Times New Roman" pitchFamily="18" charset="0"/>
              </a:rPr>
              <a:t>CDMA</a:t>
            </a:r>
            <a:endParaRPr lang="ru-RU" sz="2200" dirty="0">
              <a:latin typeface="Times New Roman" pitchFamily="18" charset="0"/>
              <a:ea typeface="Calibri"/>
              <a:cs typeface="Times New Roman" pitchFamily="18" charset="0"/>
            </a:endParaRPr>
          </a:p>
          <a:p>
            <a:pPr marL="342900" lvl="0" indent="-342900" algn="just">
              <a:spcBef>
                <a:spcPts val="1800"/>
              </a:spcBef>
              <a:spcAft>
                <a:spcPts val="0"/>
              </a:spcAft>
              <a:buClr>
                <a:srgbClr val="000000"/>
              </a:buClr>
              <a:buSzPts val="1300"/>
              <a:buFont typeface="+mj-lt"/>
              <a:buAutoNum type="arabicPeriod"/>
              <a:tabLst>
                <a:tab pos="783590" algn="l"/>
              </a:tabLst>
            </a:pPr>
            <a:r>
              <a:rPr lang="ru-RU" sz="2200" dirty="0">
                <a:latin typeface="Times New Roman" pitchFamily="18" charset="0"/>
                <a:ea typeface="Times New Roman"/>
                <a:cs typeface="Times New Roman" pitchFamily="18" charset="0"/>
              </a:rPr>
              <a:t>Высокая спектральная эффективность. Кодовое разделение позволяет обслуживать больше абонентов на той же полосе частот, чем другие виды разделения (</a:t>
            </a:r>
            <a:r>
              <a:rPr lang="en-US" sz="2200" dirty="0">
                <a:latin typeface="Times New Roman" pitchFamily="18" charset="0"/>
                <a:ea typeface="Times New Roman"/>
                <a:cs typeface="Times New Roman" pitchFamily="18" charset="0"/>
              </a:rPr>
              <a:t>TDMA</a:t>
            </a:r>
            <a:r>
              <a:rPr lang="ru-RU" sz="2200" dirty="0">
                <a:latin typeface="Times New Roman" pitchFamily="18" charset="0"/>
                <a:ea typeface="Times New Roman"/>
                <a:cs typeface="Times New Roman" pitchFamily="18" charset="0"/>
              </a:rPr>
              <a:t>, </a:t>
            </a:r>
            <a:r>
              <a:rPr lang="en-US" sz="2200" dirty="0">
                <a:latin typeface="Times New Roman" pitchFamily="18" charset="0"/>
                <a:ea typeface="Times New Roman"/>
                <a:cs typeface="Times New Roman" pitchFamily="18" charset="0"/>
              </a:rPr>
              <a:t>FDMA</a:t>
            </a:r>
            <a:r>
              <a:rPr lang="ru-RU" sz="2200" dirty="0">
                <a:latin typeface="Times New Roman" pitchFamily="18" charset="0"/>
                <a:ea typeface="Times New Roman"/>
                <a:cs typeface="Times New Roman" pitchFamily="18" charset="0"/>
              </a:rPr>
              <a:t>).</a:t>
            </a:r>
          </a:p>
          <a:p>
            <a:pPr marL="342900" marR="12700" lvl="0" indent="-342900" algn="just">
              <a:spcBef>
                <a:spcPts val="1800"/>
              </a:spcBef>
              <a:spcAft>
                <a:spcPts val="0"/>
              </a:spcAft>
              <a:buClr>
                <a:srgbClr val="000000"/>
              </a:buClr>
              <a:buSzPts val="1300"/>
              <a:buFont typeface="+mj-lt"/>
              <a:buAutoNum type="arabicPeriod"/>
              <a:tabLst>
                <a:tab pos="713105" algn="l"/>
              </a:tabLst>
            </a:pPr>
            <a:r>
              <a:rPr lang="ru-RU" sz="2200" dirty="0">
                <a:latin typeface="Times New Roman" pitchFamily="18" charset="0"/>
                <a:ea typeface="Times New Roman"/>
                <a:cs typeface="Times New Roman" pitchFamily="18" charset="0"/>
              </a:rPr>
              <a:t>Гибкое распределение ресурсов. При кодовом разделении нет строгого ограничения на число каналов. С увеличением числа абонентов постепенно возрастает вероятность ошибок декодирования, что ведёт к снижению качества канала, но не к отказу обслуживания.</a:t>
            </a:r>
          </a:p>
          <a:p>
            <a:pPr marL="342900" marR="12700" lvl="0" indent="-342900" algn="just">
              <a:spcBef>
                <a:spcPts val="1800"/>
              </a:spcBef>
              <a:spcAft>
                <a:spcPts val="0"/>
              </a:spcAft>
              <a:buClr>
                <a:srgbClr val="000000"/>
              </a:buClr>
              <a:buSzPts val="1300"/>
              <a:buFont typeface="+mj-lt"/>
              <a:buAutoNum type="arabicPeriod"/>
              <a:tabLst>
                <a:tab pos="646430" algn="l"/>
              </a:tabLst>
            </a:pPr>
            <a:r>
              <a:rPr lang="ru-RU" sz="2200" dirty="0">
                <a:latin typeface="Times New Roman" pitchFamily="18" charset="0"/>
                <a:ea typeface="Times New Roman"/>
                <a:cs typeface="Times New Roman" pitchFamily="18" charset="0"/>
              </a:rPr>
              <a:t>Более высокая защищённость каналов. Выделить нужный канал без знания его кода весьма трудно. Вся полоса частот равномерно заполнена </a:t>
            </a:r>
            <a:r>
              <a:rPr lang="ru-RU" sz="2200" dirty="0" err="1">
                <a:latin typeface="Times New Roman" pitchFamily="18" charset="0"/>
                <a:ea typeface="Times New Roman"/>
                <a:cs typeface="Times New Roman" pitchFamily="18" charset="0"/>
              </a:rPr>
              <a:t>шумоподобным</a:t>
            </a:r>
            <a:r>
              <a:rPr lang="ru-RU" sz="2200" dirty="0">
                <a:latin typeface="Times New Roman" pitchFamily="18" charset="0"/>
                <a:ea typeface="Times New Roman"/>
                <a:cs typeface="Times New Roman" pitchFamily="18" charset="0"/>
              </a:rPr>
              <a:t> сигналом.</a:t>
            </a:r>
          </a:p>
          <a:p>
            <a:pPr marL="342900" marR="12700" lvl="0" indent="-342900" algn="just">
              <a:spcBef>
                <a:spcPts val="1800"/>
              </a:spcBef>
              <a:spcAft>
                <a:spcPts val="0"/>
              </a:spcAft>
              <a:buClr>
                <a:srgbClr val="000000"/>
              </a:buClr>
              <a:buSzPts val="1300"/>
              <a:buFont typeface="+mj-lt"/>
              <a:buAutoNum type="arabicPeriod"/>
              <a:tabLst>
                <a:tab pos="646430" algn="l"/>
              </a:tabLst>
            </a:pPr>
            <a:r>
              <a:rPr lang="ru-RU" sz="2200" dirty="0">
                <a:latin typeface="Times New Roman" pitchFamily="18" charset="0"/>
                <a:ea typeface="Times New Roman"/>
                <a:cs typeface="Times New Roman" pitchFamily="18" charset="0"/>
              </a:rPr>
              <a:t>Телефоны </a:t>
            </a:r>
            <a:r>
              <a:rPr lang="en-US" sz="2200" dirty="0">
                <a:latin typeface="Times New Roman" pitchFamily="18" charset="0"/>
                <a:ea typeface="Times New Roman"/>
                <a:cs typeface="Times New Roman" pitchFamily="18" charset="0"/>
              </a:rPr>
              <a:t>CDMA</a:t>
            </a:r>
            <a:r>
              <a:rPr lang="ru-RU" sz="2200" dirty="0">
                <a:latin typeface="Times New Roman" pitchFamily="18" charset="0"/>
                <a:ea typeface="Times New Roman"/>
                <a:cs typeface="Times New Roman" pitchFamily="18" charset="0"/>
              </a:rPr>
              <a:t> имеют меньшую пиковую мощность излучения, и потому менее вредны. Хотя данный пункт является спорным.</a:t>
            </a:r>
          </a:p>
          <a:p>
            <a:pPr marL="342900" marR="12700" lvl="0" indent="-342900" algn="just">
              <a:spcBef>
                <a:spcPts val="1800"/>
              </a:spcBef>
              <a:spcAft>
                <a:spcPts val="0"/>
              </a:spcAft>
              <a:buClr>
                <a:srgbClr val="000000"/>
              </a:buClr>
              <a:buSzPts val="1300"/>
              <a:buFont typeface="+mj-lt"/>
              <a:buAutoNum type="arabicPeriod"/>
              <a:tabLst>
                <a:tab pos="633730" algn="l"/>
              </a:tabLst>
            </a:pPr>
            <a:r>
              <a:rPr lang="ru-RU" sz="2200" dirty="0">
                <a:latin typeface="Times New Roman" pitchFamily="18" charset="0"/>
                <a:ea typeface="Times New Roman"/>
                <a:cs typeface="Times New Roman" pitchFamily="18" charset="0"/>
              </a:rPr>
              <a:t>Высокая помехозащищенность каналов с расширенным спектром по сравнению с СП с узкополосными сигналами</a:t>
            </a:r>
            <a:r>
              <a:rPr lang="ru-RU" sz="2200" dirty="0" smtClean="0">
                <a:latin typeface="Times New Roman" pitchFamily="18" charset="0"/>
                <a:ea typeface="Times New Roman"/>
                <a:cs typeface="Times New Roman" pitchFamily="18" charset="0"/>
              </a:rPr>
              <a:t>.</a:t>
            </a:r>
            <a:endParaRPr lang="ru-RU" sz="22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22630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8496944" cy="1047979"/>
          </a:xfrm>
          <a:prstGeom prst="rect">
            <a:avLst/>
          </a:prstGeom>
        </p:spPr>
        <p:txBody>
          <a:bodyPr wrap="square">
            <a:spAutoFit/>
          </a:bodyPr>
          <a:lstStyle/>
          <a:p>
            <a:pPr algn="just">
              <a:lnSpc>
                <a:spcPct val="115000"/>
              </a:lnSpc>
              <a:spcAft>
                <a:spcPts val="0"/>
              </a:spcAft>
            </a:pPr>
            <a:r>
              <a:rPr lang="ru-RU" i="1" dirty="0">
                <a:solidFill>
                  <a:srgbClr val="000000"/>
                </a:solidFill>
                <a:latin typeface="Times New Roman"/>
                <a:ea typeface="Courier New"/>
              </a:rPr>
              <a:t>Сигнальные башни</a:t>
            </a:r>
            <a:r>
              <a:rPr lang="ru-RU" b="1" dirty="0">
                <a:solidFill>
                  <a:srgbClr val="000000"/>
                </a:solidFill>
                <a:latin typeface="Times New Roman"/>
                <a:ea typeface="Courier New"/>
              </a:rPr>
              <a:t> - </a:t>
            </a:r>
            <a:r>
              <a:rPr lang="ru-RU" dirty="0">
                <a:solidFill>
                  <a:srgbClr val="000000"/>
                </a:solidFill>
                <a:latin typeface="Times New Roman"/>
                <a:ea typeface="Courier New"/>
              </a:rPr>
              <a:t>Француз Клод </a:t>
            </a:r>
            <a:r>
              <a:rPr lang="ru-RU" dirty="0" err="1">
                <a:solidFill>
                  <a:srgbClr val="000000"/>
                </a:solidFill>
                <a:latin typeface="Times New Roman"/>
                <a:ea typeface="Courier New"/>
              </a:rPr>
              <a:t>Шапп</a:t>
            </a:r>
            <a:r>
              <a:rPr lang="ru-RU" dirty="0">
                <a:solidFill>
                  <a:srgbClr val="000000"/>
                </a:solidFill>
                <a:latin typeface="Times New Roman"/>
                <a:ea typeface="Courier New"/>
              </a:rPr>
              <a:t> (1763 – 1805) изобрел систему, названную телеграфом, что означает «пишу издалека». На вершинах холмов строили специальные башни. </a:t>
            </a:r>
            <a:endParaRPr lang="ru-RU" sz="1600" dirty="0">
              <a:solidFill>
                <a:srgbClr val="000000"/>
              </a:solidFill>
              <a:effectLst/>
              <a:latin typeface="Courier New"/>
              <a:ea typeface="Courier New"/>
            </a:endParaRPr>
          </a:p>
        </p:txBody>
      </p:sp>
      <p:pic>
        <p:nvPicPr>
          <p:cNvPr id="4" name="Picture 4" descr="Im6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1484784"/>
            <a:ext cx="3035935" cy="2776954"/>
          </a:xfrm>
          <a:prstGeom prst="rect">
            <a:avLst/>
          </a:prstGeom>
          <a:noFill/>
          <a:extLst/>
        </p:spPr>
      </p:pic>
      <p:sp>
        <p:nvSpPr>
          <p:cNvPr id="5" name="Прямоугольник 4"/>
          <p:cNvSpPr/>
          <p:nvPr/>
        </p:nvSpPr>
        <p:spPr>
          <a:xfrm>
            <a:off x="2885542" y="4446404"/>
            <a:ext cx="3084883" cy="369332"/>
          </a:xfrm>
          <a:prstGeom prst="rect">
            <a:avLst/>
          </a:prstGeom>
        </p:spPr>
        <p:txBody>
          <a:bodyPr wrap="none">
            <a:spAutoFit/>
          </a:bodyPr>
          <a:lstStyle/>
          <a:p>
            <a:pPr algn="ctr">
              <a:spcAft>
                <a:spcPts val="0"/>
              </a:spcAft>
            </a:pPr>
            <a:r>
              <a:rPr lang="ru-RU" dirty="0">
                <a:solidFill>
                  <a:srgbClr val="000000"/>
                </a:solidFill>
                <a:latin typeface="Times New Roman"/>
                <a:ea typeface="Courier New"/>
              </a:rPr>
              <a:t>Рис. 2 Одна из башен </a:t>
            </a:r>
            <a:r>
              <a:rPr lang="ru-RU" dirty="0" err="1">
                <a:solidFill>
                  <a:srgbClr val="000000"/>
                </a:solidFill>
                <a:latin typeface="Times New Roman"/>
                <a:ea typeface="Courier New"/>
              </a:rPr>
              <a:t>Шаппа</a:t>
            </a:r>
            <a:r>
              <a:rPr lang="ru-RU" dirty="0">
                <a:solidFill>
                  <a:srgbClr val="000000"/>
                </a:solidFill>
                <a:latin typeface="Times New Roman"/>
                <a:ea typeface="Courier New"/>
              </a:rPr>
              <a:t>.</a:t>
            </a:r>
            <a:endParaRPr lang="ru-RU" sz="1600" dirty="0">
              <a:solidFill>
                <a:srgbClr val="000000"/>
              </a:solidFill>
              <a:effectLst/>
              <a:latin typeface="Courier New"/>
              <a:ea typeface="Courier New"/>
            </a:endParaRPr>
          </a:p>
        </p:txBody>
      </p:sp>
      <p:sp>
        <p:nvSpPr>
          <p:cNvPr id="6" name="Прямоугольник 5"/>
          <p:cNvSpPr/>
          <p:nvPr/>
        </p:nvSpPr>
        <p:spPr>
          <a:xfrm>
            <a:off x="252121" y="5013176"/>
            <a:ext cx="8496944" cy="1685077"/>
          </a:xfrm>
          <a:prstGeom prst="rect">
            <a:avLst/>
          </a:prstGeom>
        </p:spPr>
        <p:txBody>
          <a:bodyPr wrap="square">
            <a:spAutoFit/>
          </a:bodyPr>
          <a:lstStyle/>
          <a:p>
            <a:pPr algn="just">
              <a:lnSpc>
                <a:spcPct val="115000"/>
              </a:lnSpc>
              <a:spcAft>
                <a:spcPts val="0"/>
              </a:spcAft>
            </a:pPr>
            <a:r>
              <a:rPr lang="ru-RU" dirty="0">
                <a:solidFill>
                  <a:srgbClr val="000000"/>
                </a:solidFill>
                <a:latin typeface="Times New Roman"/>
                <a:ea typeface="Courier New"/>
              </a:rPr>
              <a:t>На каждой башне устанавливали по особой конструкции с двумя длинными планками, которые могли приминать 49 положений. Каждое положение соответствовало букве или цифре. Операторы передавали сообщение с одной башни на другую.</a:t>
            </a:r>
            <a:r>
              <a:rPr lang="ru-RU" b="1" dirty="0">
                <a:solidFill>
                  <a:srgbClr val="000000"/>
                </a:solidFill>
                <a:latin typeface="Times New Roman"/>
                <a:ea typeface="Courier New"/>
              </a:rPr>
              <a:t> </a:t>
            </a:r>
            <a:r>
              <a:rPr lang="ru-RU" dirty="0">
                <a:solidFill>
                  <a:srgbClr val="000000"/>
                </a:solidFill>
                <a:latin typeface="Times New Roman"/>
                <a:ea typeface="Courier New"/>
              </a:rPr>
              <a:t>Эта система работала очень успешно. К середине </a:t>
            </a:r>
            <a:r>
              <a:rPr lang="en-US" dirty="0">
                <a:solidFill>
                  <a:srgbClr val="000000"/>
                </a:solidFill>
                <a:latin typeface="Times New Roman"/>
                <a:ea typeface="Courier New"/>
              </a:rPr>
              <a:t>XIX</a:t>
            </a:r>
            <a:r>
              <a:rPr lang="ru-RU" dirty="0">
                <a:solidFill>
                  <a:srgbClr val="000000"/>
                </a:solidFill>
                <a:latin typeface="Times New Roman"/>
                <a:ea typeface="Courier New"/>
              </a:rPr>
              <a:t> века протяженность таких линий связи только во Франции составляла около 4828км.</a:t>
            </a:r>
            <a:endParaRPr lang="ru-RU" sz="1600" dirty="0">
              <a:solidFill>
                <a:srgbClr val="000000"/>
              </a:solidFill>
              <a:effectLst/>
              <a:latin typeface="Courier New"/>
              <a:ea typeface="Courier New"/>
            </a:endParaRPr>
          </a:p>
        </p:txBody>
      </p:sp>
    </p:spTree>
    <p:extLst>
      <p:ext uri="{BB962C8B-B14F-4D97-AF65-F5344CB8AC3E}">
        <p14:creationId xmlns:p14="http://schemas.microsoft.com/office/powerpoint/2010/main" val="1194694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04663"/>
            <a:ext cx="8496944" cy="6335965"/>
          </a:xfrm>
          <a:prstGeom prst="rect">
            <a:avLst/>
          </a:prstGeom>
        </p:spPr>
        <p:txBody>
          <a:bodyPr wrap="square">
            <a:spAutoFit/>
          </a:bodyPr>
          <a:lstStyle/>
          <a:p>
            <a:pPr marR="12700" indent="457200" algn="just">
              <a:lnSpc>
                <a:spcPct val="150000"/>
              </a:lnSpc>
              <a:spcBef>
                <a:spcPts val="1800"/>
              </a:spcBef>
              <a:spcAft>
                <a:spcPts val="0"/>
              </a:spcAft>
            </a:pPr>
            <a:r>
              <a:rPr lang="ru-RU" sz="2100" dirty="0">
                <a:latin typeface="Times New Roman" pitchFamily="18" charset="0"/>
                <a:ea typeface="Times New Roman"/>
                <a:cs typeface="Times New Roman" pitchFamily="18" charset="0"/>
              </a:rPr>
              <a:t>Большинство каналов передачи в системах подвижной связи являются многолучевыми и, следовательно, для них характерны частотно-селективные замирания, когда суммарная мощность совокупности спектральных компонентов в относительно узкой полосе частот может существенно снижаться. Для узкополосных систем это приводит к существенному снижению мощности принимаемого сигнала, в то время как мощность широкополосного сигнала уменьшается незначительно, так как при передаче она была распределена в широкой полосе. Кроме этого, при работе во временной области разные лучи имеют разную временную задержку. При использовании сигналов с расширенным спектром лучи можно разделить и обеспечить их совместную демодуляцию, что эквивалентно увеличению мощности принимаемого сигнала.</a:t>
            </a:r>
            <a:endParaRPr lang="ru-RU" sz="21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254761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 Рис. 1. Различные варианты разделения ресурсных пространств в методах ортогонального и неортогонального множественного доступа: a) с разделением по времени (TDMA), b) с разделением по частоте (FDMA), c) с ортогональным разделением по частоте (OFDMA), d) с разделением по мощности/коду/пространству (PD-NOMA/CDMA/SDMA), e) один из возможных вариантов организации неортогонального множественного доступа с разделением абонентов в нескольких ресурсных пространствах (мощность/код, частота, время)."/>
          <p:cNvPicPr/>
          <p:nvPr/>
        </p:nvPicPr>
        <p:blipFill>
          <a:blip r:embed="rId2">
            <a:extLst>
              <a:ext uri="{28A0092B-C50C-407E-A947-70E740481C1C}">
                <a14:useLocalDpi xmlns:a14="http://schemas.microsoft.com/office/drawing/2010/main" val="0"/>
              </a:ext>
            </a:extLst>
          </a:blip>
          <a:srcRect/>
          <a:stretch>
            <a:fillRect/>
          </a:stretch>
        </p:blipFill>
        <p:spPr bwMode="auto">
          <a:xfrm>
            <a:off x="539552" y="692696"/>
            <a:ext cx="7776864" cy="5688632"/>
          </a:xfrm>
          <a:prstGeom prst="rect">
            <a:avLst/>
          </a:prstGeom>
          <a:noFill/>
          <a:ln>
            <a:noFill/>
          </a:ln>
        </p:spPr>
      </p:pic>
    </p:spTree>
    <p:extLst>
      <p:ext uri="{BB962C8B-B14F-4D97-AF65-F5344CB8AC3E}">
        <p14:creationId xmlns:p14="http://schemas.microsoft.com/office/powerpoint/2010/main" val="4585878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4896" y="332656"/>
            <a:ext cx="8424936" cy="6401753"/>
          </a:xfrm>
          <a:prstGeom prst="rect">
            <a:avLst/>
          </a:prstGeom>
        </p:spPr>
        <p:txBody>
          <a:bodyPr wrap="square">
            <a:spAutoFit/>
          </a:bodyPr>
          <a:lstStyle/>
          <a:p>
            <a:pPr>
              <a:spcAft>
                <a:spcPts val="0"/>
              </a:spcAft>
            </a:pPr>
            <a:r>
              <a:rPr lang="ru-RU" sz="2000" b="1" u="sng" dirty="0">
                <a:solidFill>
                  <a:srgbClr val="000000"/>
                </a:solidFill>
                <a:latin typeface="Times New Roman" pitchFamily="18" charset="0"/>
                <a:ea typeface="Courier New"/>
                <a:cs typeface="Times New Roman" pitchFamily="18" charset="0"/>
              </a:rPr>
              <a:t>Краткие итоги лекции 3</a:t>
            </a:r>
            <a:endParaRPr lang="ru-RU" sz="2000" dirty="0">
              <a:solidFill>
                <a:srgbClr val="000000"/>
              </a:solidFill>
              <a:latin typeface="Times New Roman" pitchFamily="18" charset="0"/>
              <a:ea typeface="Courier New"/>
              <a:cs typeface="Times New Roman" pitchFamily="18" charset="0"/>
            </a:endParaRPr>
          </a:p>
          <a:p>
            <a:pPr marL="342900" marR="12700" lvl="0" indent="-342900" algn="just">
              <a:spcBef>
                <a:spcPts val="1800"/>
              </a:spcBef>
              <a:spcAft>
                <a:spcPts val="0"/>
              </a:spcAft>
              <a:buClr>
                <a:srgbClr val="000000"/>
              </a:buClr>
              <a:buSzPts val="1300"/>
              <a:buFont typeface="+mj-lt"/>
              <a:buAutoNum type="arabicPeriod"/>
              <a:tabLst>
                <a:tab pos="180340" algn="l"/>
              </a:tabLst>
            </a:pPr>
            <a:r>
              <a:rPr lang="ru-RU" sz="2000" dirty="0">
                <a:latin typeface="Times New Roman" pitchFamily="18" charset="0"/>
                <a:ea typeface="Times New Roman"/>
                <a:cs typeface="Times New Roman" pitchFamily="18" charset="0"/>
              </a:rPr>
              <a:t>В настоящее время системы связи ориентированы на цифровые способы передачи информации.</a:t>
            </a:r>
          </a:p>
          <a:p>
            <a:pPr marL="342900" marR="12700" lvl="0" indent="-342900" algn="just">
              <a:spcBef>
                <a:spcPts val="1800"/>
              </a:spcBef>
              <a:spcAft>
                <a:spcPts val="0"/>
              </a:spcAft>
              <a:buClr>
                <a:srgbClr val="000000"/>
              </a:buClr>
              <a:buSzPts val="1300"/>
              <a:buFont typeface="+mj-lt"/>
              <a:buAutoNum type="arabicPeriod"/>
              <a:tabLst>
                <a:tab pos="180340" algn="l"/>
                <a:tab pos="355600" algn="l"/>
              </a:tabLst>
            </a:pPr>
            <a:r>
              <a:rPr lang="ru-RU" sz="2000" dirty="0">
                <a:latin typeface="Times New Roman" pitchFamily="18" charset="0"/>
                <a:ea typeface="Times New Roman"/>
                <a:cs typeface="Times New Roman" pitchFamily="18" charset="0"/>
              </a:rPr>
              <a:t>Существует три основных вида множественного доступа: временное, частотное, с кодовым разделением каналов.</a:t>
            </a:r>
          </a:p>
          <a:p>
            <a:pPr marL="342900" marR="12700" lvl="0" indent="-342900" algn="just">
              <a:spcBef>
                <a:spcPts val="1800"/>
              </a:spcBef>
              <a:spcAft>
                <a:spcPts val="0"/>
              </a:spcAft>
              <a:buClr>
                <a:srgbClr val="000000"/>
              </a:buClr>
              <a:buSzPts val="1300"/>
              <a:buFont typeface="+mj-lt"/>
              <a:buAutoNum type="arabicPeriod"/>
              <a:tabLst>
                <a:tab pos="180340" algn="l"/>
              </a:tabLst>
            </a:pPr>
            <a:r>
              <a:rPr lang="ru-RU" sz="2000" dirty="0">
                <a:latin typeface="Times New Roman" pitchFamily="18" charset="0"/>
                <a:ea typeface="Times New Roman"/>
                <a:cs typeface="Times New Roman" pitchFamily="18" charset="0"/>
              </a:rPr>
              <a:t>При временном разделении каждому абоненту выделяется определенный интервал времени, в течение которого передается сообщение.</a:t>
            </a:r>
          </a:p>
          <a:p>
            <a:pPr marL="342900" marR="12700" lvl="0" indent="-342900" algn="just">
              <a:spcBef>
                <a:spcPts val="1800"/>
              </a:spcBef>
              <a:spcAft>
                <a:spcPts val="0"/>
              </a:spcAft>
              <a:buClr>
                <a:srgbClr val="000000"/>
              </a:buClr>
              <a:buSzPts val="1300"/>
              <a:buFont typeface="+mj-lt"/>
              <a:buAutoNum type="arabicPeriod"/>
              <a:tabLst>
                <a:tab pos="180340" algn="l"/>
                <a:tab pos="358775" algn="l"/>
              </a:tabLst>
            </a:pPr>
            <a:r>
              <a:rPr lang="ru-RU" sz="2000" dirty="0">
                <a:latin typeface="Times New Roman" pitchFamily="18" charset="0"/>
                <a:ea typeface="Times New Roman"/>
                <a:cs typeface="Times New Roman" pitchFamily="18" charset="0"/>
              </a:rPr>
              <a:t>Для уменьшения межканальных искажений в системах с временным разделением между соседними каналами вставляют паузы.</a:t>
            </a:r>
          </a:p>
          <a:p>
            <a:pPr marL="342900" marR="12700" lvl="0" indent="-342900" algn="just">
              <a:spcBef>
                <a:spcPts val="1800"/>
              </a:spcBef>
              <a:spcAft>
                <a:spcPts val="0"/>
              </a:spcAft>
              <a:buClr>
                <a:srgbClr val="000000"/>
              </a:buClr>
              <a:buSzPts val="1300"/>
              <a:buFont typeface="+mj-lt"/>
              <a:buAutoNum type="arabicPeriod"/>
              <a:tabLst>
                <a:tab pos="180340" algn="l"/>
              </a:tabLst>
            </a:pPr>
            <a:r>
              <a:rPr lang="ru-RU" sz="2000" dirty="0">
                <a:latin typeface="Times New Roman" pitchFamily="18" charset="0"/>
                <a:ea typeface="Times New Roman"/>
                <a:cs typeface="Times New Roman" pitchFamily="18" charset="0"/>
              </a:rPr>
              <a:t>При частотном разделении каждому абоненту выделяется определенный частотный интервал, в котором перемещается спектр передаваемого сигнала.</a:t>
            </a:r>
          </a:p>
          <a:p>
            <a:pPr marL="342900" marR="12700" lvl="0" indent="-342900" algn="just">
              <a:spcBef>
                <a:spcPts val="1800"/>
              </a:spcBef>
              <a:spcAft>
                <a:spcPts val="0"/>
              </a:spcAft>
              <a:buClr>
                <a:srgbClr val="000000"/>
              </a:buClr>
              <a:buSzPts val="1300"/>
              <a:buFont typeface="+mj-lt"/>
              <a:buAutoNum type="arabicPeriod"/>
              <a:tabLst>
                <a:tab pos="180340" algn="l"/>
              </a:tabLst>
            </a:pPr>
            <a:r>
              <a:rPr lang="ru-RU" sz="2000" dirty="0">
                <a:latin typeface="Times New Roman" pitchFamily="18" charset="0"/>
                <a:ea typeface="Times New Roman"/>
                <a:cs typeface="Times New Roman" pitchFamily="18" charset="0"/>
              </a:rPr>
              <a:t>Для уменьшения межканальных искажений в системах с частотным разделением между каналами есть полоса </a:t>
            </a:r>
            <a:r>
              <a:rPr lang="ru-RU" sz="2000" dirty="0" err="1">
                <a:latin typeface="Times New Roman" pitchFamily="18" charset="0"/>
                <a:ea typeface="Times New Roman"/>
                <a:cs typeface="Times New Roman" pitchFamily="18" charset="0"/>
              </a:rPr>
              <a:t>расфильтровки</a:t>
            </a:r>
            <a:r>
              <a:rPr lang="ru-RU" sz="2000" dirty="0">
                <a:latin typeface="Times New Roman" pitchFamily="18" charset="0"/>
                <a:ea typeface="Times New Roman"/>
                <a:cs typeface="Times New Roman" pitchFamily="18" charset="0"/>
              </a:rPr>
              <a:t>, которая не используется для передачи информации.</a:t>
            </a:r>
            <a:endParaRPr lang="ru-RU" sz="2000" u="none" strike="noStrike" spc="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5125065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496944" cy="6478697"/>
          </a:xfrm>
          <a:prstGeom prst="rect">
            <a:avLst/>
          </a:prstGeom>
        </p:spPr>
        <p:txBody>
          <a:bodyPr wrap="square">
            <a:spAutoFit/>
          </a:bodyPr>
          <a:lstStyle/>
          <a:p>
            <a:pPr>
              <a:spcAft>
                <a:spcPts val="0"/>
              </a:spcAft>
            </a:pPr>
            <a:r>
              <a:rPr lang="ru-RU" sz="2000" b="1" dirty="0" err="1" smtClean="0">
                <a:solidFill>
                  <a:srgbClr val="000000"/>
                </a:solidFill>
                <a:latin typeface="Times New Roman" pitchFamily="18" charset="0"/>
                <a:ea typeface="Courier New"/>
                <a:cs typeface="Times New Roman" pitchFamily="18" charset="0"/>
              </a:rPr>
              <a:t>Лекцияи</a:t>
            </a:r>
            <a:r>
              <a:rPr lang="ru-RU" sz="2000" b="1" dirty="0" smtClean="0">
                <a:solidFill>
                  <a:srgbClr val="000000"/>
                </a:solidFill>
                <a:latin typeface="Times New Roman" pitchFamily="18" charset="0"/>
                <a:ea typeface="Courier New"/>
                <a:cs typeface="Times New Roman" pitchFamily="18" charset="0"/>
              </a:rPr>
              <a:t> 9. </a:t>
            </a:r>
            <a:r>
              <a:rPr lang="ru-RU" sz="2000" b="1" dirty="0">
                <a:solidFill>
                  <a:srgbClr val="000000"/>
                </a:solidFill>
                <a:latin typeface="Times New Roman" pitchFamily="18" charset="0"/>
                <a:ea typeface="Courier New"/>
                <a:cs typeface="Times New Roman" pitchFamily="18" charset="0"/>
              </a:rPr>
              <a:t>ПОКОЛЕНИЯ МОБИЛЬНОЙ </a:t>
            </a:r>
            <a:r>
              <a:rPr lang="ru-RU" sz="2000" b="1" dirty="0" smtClean="0">
                <a:solidFill>
                  <a:srgbClr val="000000"/>
                </a:solidFill>
                <a:latin typeface="Times New Roman" pitchFamily="18" charset="0"/>
                <a:ea typeface="Courier New"/>
                <a:cs typeface="Times New Roman" pitchFamily="18" charset="0"/>
              </a:rPr>
              <a:t>ТЕЛЕФОНИ </a:t>
            </a:r>
            <a:endParaRPr lang="ru-RU" sz="2000" dirty="0" smtClean="0">
              <a:solidFill>
                <a:srgbClr val="000000"/>
              </a:solidFill>
              <a:latin typeface="Times New Roman" pitchFamily="18" charset="0"/>
              <a:ea typeface="Courier New"/>
              <a:cs typeface="Times New Roman" pitchFamily="18" charset="0"/>
            </a:endParaRPr>
          </a:p>
          <a:p>
            <a:pPr marL="12700" indent="-12700" algn="just">
              <a:spcBef>
                <a:spcPts val="1800"/>
              </a:spcBef>
              <a:spcAft>
                <a:spcPts val="0"/>
              </a:spcAft>
            </a:pPr>
            <a:r>
              <a:rPr lang="ru-RU" sz="2000" b="1" u="sng" dirty="0" smtClean="0">
                <a:solidFill>
                  <a:srgbClr val="000000"/>
                </a:solidFill>
                <a:latin typeface="Times New Roman" pitchFamily="18" charset="0"/>
                <a:ea typeface="Times New Roman"/>
                <a:cs typeface="Times New Roman" pitchFamily="18" charset="0"/>
              </a:rPr>
              <a:t>Краткая </a:t>
            </a:r>
            <a:r>
              <a:rPr lang="ru-RU" sz="2000" b="1" u="sng" dirty="0">
                <a:solidFill>
                  <a:srgbClr val="000000"/>
                </a:solidFill>
                <a:latin typeface="Times New Roman" pitchFamily="18" charset="0"/>
                <a:ea typeface="Times New Roman"/>
                <a:cs typeface="Times New Roman" pitchFamily="18" charset="0"/>
              </a:rPr>
              <a:t>аннотация лекции</a:t>
            </a:r>
            <a:r>
              <a:rPr lang="ru-RU" sz="2000" dirty="0">
                <a:latin typeface="Times New Roman" pitchFamily="18" charset="0"/>
                <a:ea typeface="Times New Roman"/>
                <a:cs typeface="Times New Roman" pitchFamily="18" charset="0"/>
              </a:rPr>
              <a:t>: приведено описание поколений мобильной связи.</a:t>
            </a:r>
          </a:p>
          <a:p>
            <a:pPr marL="12700" marR="12700" indent="-12700" algn="just">
              <a:spcBef>
                <a:spcPts val="1800"/>
              </a:spcBef>
              <a:spcAft>
                <a:spcPts val="0"/>
              </a:spcAft>
            </a:pPr>
            <a:r>
              <a:rPr lang="ru-RU" sz="2000" b="1" u="sng" dirty="0">
                <a:solidFill>
                  <a:srgbClr val="000000"/>
                </a:solidFill>
                <a:latin typeface="Times New Roman" pitchFamily="18" charset="0"/>
                <a:ea typeface="Times New Roman"/>
                <a:cs typeface="Times New Roman" pitchFamily="18" charset="0"/>
              </a:rPr>
              <a:t>Цель лекции</a:t>
            </a:r>
            <a:r>
              <a:rPr lang="ru-RU" sz="2000" dirty="0">
                <a:latin typeface="Times New Roman" pitchFamily="18" charset="0"/>
                <a:ea typeface="Times New Roman"/>
                <a:cs typeface="Times New Roman" pitchFamily="18" charset="0"/>
              </a:rPr>
              <a:t>: изучить особенности и знать отличия одного поколения мобильной связи от другого</a:t>
            </a:r>
            <a:r>
              <a:rPr lang="ru-RU" sz="2000" dirty="0" smtClean="0">
                <a:latin typeface="Times New Roman" pitchFamily="18" charset="0"/>
                <a:ea typeface="Times New Roman"/>
                <a:cs typeface="Times New Roman" pitchFamily="18" charset="0"/>
              </a:rPr>
              <a:t>.</a:t>
            </a:r>
            <a:endParaRPr lang="ru-RU" sz="2000" dirty="0">
              <a:latin typeface="Times New Roman" pitchFamily="18" charset="0"/>
              <a:ea typeface="Times New Roman"/>
              <a:cs typeface="Times New Roman" pitchFamily="18" charset="0"/>
            </a:endParaRPr>
          </a:p>
          <a:p>
            <a:pPr lvl="0" algn="ctr">
              <a:spcBef>
                <a:spcPts val="1800"/>
              </a:spcBef>
              <a:spcAft>
                <a:spcPts val="0"/>
              </a:spcAft>
              <a:buClr>
                <a:srgbClr val="000000"/>
              </a:buClr>
              <a:buSzPts val="1300"/>
              <a:tabLst>
                <a:tab pos="304800" algn="l"/>
              </a:tabLst>
            </a:pPr>
            <a:r>
              <a:rPr lang="ru-RU" sz="2000" b="1" dirty="0" smtClean="0">
                <a:latin typeface="Times New Roman" pitchFamily="18" charset="0"/>
                <a:ea typeface="Times New Roman"/>
                <a:cs typeface="Times New Roman" pitchFamily="18" charset="0"/>
              </a:rPr>
              <a:t>9.1 Поколение </a:t>
            </a:r>
            <a:r>
              <a:rPr lang="en-US" sz="2000" b="1" dirty="0">
                <a:latin typeface="Times New Roman" pitchFamily="18" charset="0"/>
                <a:ea typeface="Times New Roman"/>
                <a:cs typeface="Times New Roman" pitchFamily="18" charset="0"/>
              </a:rPr>
              <a:t>1G</a:t>
            </a:r>
            <a:endParaRPr lang="ru-RU" sz="2000" dirty="0">
              <a:latin typeface="Times New Roman" pitchFamily="18" charset="0"/>
              <a:ea typeface="Times New Roman"/>
              <a:cs typeface="Times New Roman" pitchFamily="18" charset="0"/>
            </a:endParaRPr>
          </a:p>
          <a:p>
            <a:pPr marL="12700" marR="12700" indent="527685" algn="just">
              <a:spcBef>
                <a:spcPts val="1800"/>
              </a:spcBef>
              <a:spcAft>
                <a:spcPts val="0"/>
              </a:spcAft>
            </a:pPr>
            <a:r>
              <a:rPr lang="ru-RU" sz="2000" dirty="0">
                <a:latin typeface="Times New Roman" pitchFamily="18" charset="0"/>
                <a:ea typeface="Times New Roman"/>
                <a:cs typeface="Times New Roman" pitchFamily="18" charset="0"/>
              </a:rPr>
              <a:t>Все первые системы сотовой связи были аналоговыми. К ним относятся:</a:t>
            </a:r>
          </a:p>
          <a:p>
            <a:pPr marL="12700" marR="12700" indent="527685" algn="just">
              <a:spcBef>
                <a:spcPts val="1800"/>
              </a:spcBef>
              <a:spcAft>
                <a:spcPts val="0"/>
              </a:spcAft>
            </a:pPr>
            <a:r>
              <a:rPr lang="en-US" sz="2000" dirty="0">
                <a:latin typeface="Times New Roman" pitchFamily="18" charset="0"/>
                <a:ea typeface="Times New Roman"/>
                <a:cs typeface="Times New Roman" pitchFamily="18" charset="0"/>
              </a:rPr>
              <a:t>AMPS</a:t>
            </a:r>
            <a:r>
              <a:rPr lang="ru-RU" sz="2000" dirty="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Advanced</a:t>
            </a:r>
            <a:r>
              <a:rPr lang="ru-RU" sz="2000" dirty="0" smtClean="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Mobile</a:t>
            </a:r>
            <a:r>
              <a:rPr lang="ru-RU" sz="2000" dirty="0" smtClean="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Phone</a:t>
            </a:r>
            <a:r>
              <a:rPr lang="ru-RU" sz="2000" dirty="0" smtClean="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Service</a:t>
            </a:r>
            <a:r>
              <a:rPr lang="ru-RU" sz="2000" dirty="0" smtClean="0">
                <a:latin typeface="Times New Roman" pitchFamily="18" charset="0"/>
                <a:ea typeface="Times New Roman"/>
                <a:cs typeface="Times New Roman" pitchFamily="18" charset="0"/>
              </a:rPr>
              <a:t> </a:t>
            </a:r>
            <a:r>
              <a:rPr lang="ru-RU" sz="2000" dirty="0">
                <a:latin typeface="Times New Roman" pitchFamily="18" charset="0"/>
                <a:ea typeface="Times New Roman"/>
                <a:cs typeface="Times New Roman" pitchFamily="18" charset="0"/>
              </a:rPr>
              <a:t>— усовершенствованная мобильная телефонная служба, диапазон 800 МГ ц) — широко используется в США, Канаде, Центральной и Южной Америке, Австралии; известен также как «североамериканский стандарт»; это наиболее распространённый стандарт в мире, обслуживающий почти половину всех абонентов сотовой связи (вместе с цифровой модификацией </a:t>
            </a:r>
            <a:r>
              <a:rPr lang="en-US" sz="2000" dirty="0">
                <a:latin typeface="Times New Roman" pitchFamily="18" charset="0"/>
                <a:ea typeface="Times New Roman"/>
                <a:cs typeface="Times New Roman" pitchFamily="18" charset="0"/>
              </a:rPr>
              <a:t>D</a:t>
            </a:r>
            <a:r>
              <a:rPr lang="ru-RU" sz="2000" dirty="0">
                <a:latin typeface="Times New Roman" pitchFamily="18" charset="0"/>
                <a:ea typeface="Times New Roman"/>
                <a:cs typeface="Times New Roman" pitchFamily="18" charset="0"/>
              </a:rPr>
              <a:t>-</a:t>
            </a:r>
            <a:r>
              <a:rPr lang="en-US" sz="2000" dirty="0">
                <a:latin typeface="Times New Roman" pitchFamily="18" charset="0"/>
                <a:ea typeface="Times New Roman"/>
                <a:cs typeface="Times New Roman" pitchFamily="18" charset="0"/>
              </a:rPr>
              <a:t>AMPS</a:t>
            </a:r>
            <a:r>
              <a:rPr lang="ru-RU" sz="2000" dirty="0">
                <a:latin typeface="Times New Roman" pitchFamily="18" charset="0"/>
                <a:ea typeface="Times New Roman"/>
                <a:cs typeface="Times New Roman" pitchFamily="18" charset="0"/>
              </a:rPr>
              <a:t>, речь о которой впереди); используется в России в качестве регионального стандарта (в основном — в варианте </a:t>
            </a:r>
            <a:r>
              <a:rPr lang="en-US" sz="2000" dirty="0">
                <a:latin typeface="Times New Roman" pitchFamily="18" charset="0"/>
                <a:ea typeface="Times New Roman"/>
                <a:cs typeface="Times New Roman" pitchFamily="18" charset="0"/>
              </a:rPr>
              <a:t>D</a:t>
            </a:r>
            <a:r>
              <a:rPr lang="ru-RU" sz="2000" dirty="0">
                <a:latin typeface="Times New Roman" pitchFamily="18" charset="0"/>
                <a:ea typeface="Times New Roman"/>
                <a:cs typeface="Times New Roman" pitchFamily="18" charset="0"/>
              </a:rPr>
              <a:t>-</a:t>
            </a:r>
            <a:r>
              <a:rPr lang="en-US" sz="2000" dirty="0">
                <a:latin typeface="Times New Roman" pitchFamily="18" charset="0"/>
                <a:ea typeface="Times New Roman"/>
                <a:cs typeface="Times New Roman" pitchFamily="18" charset="0"/>
              </a:rPr>
              <a:t>AMPS</a:t>
            </a:r>
            <a:r>
              <a:rPr lang="ru-RU" sz="2000" dirty="0">
                <a:latin typeface="Times New Roman" pitchFamily="18" charset="0"/>
                <a:ea typeface="Times New Roman"/>
                <a:cs typeface="Times New Roman" pitchFamily="18" charset="0"/>
              </a:rPr>
              <a:t>), где он также является наиболее распространённым;</a:t>
            </a:r>
            <a:endParaRPr lang="ru-RU"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9133763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496944" cy="6731138"/>
          </a:xfrm>
          <a:prstGeom prst="rect">
            <a:avLst/>
          </a:prstGeom>
        </p:spPr>
        <p:txBody>
          <a:bodyPr wrap="square">
            <a:spAutoFit/>
          </a:bodyPr>
          <a:lstStyle/>
          <a:p>
            <a:pPr marL="12700" marR="12700" indent="527685" algn="just">
              <a:lnSpc>
                <a:spcPct val="150000"/>
              </a:lnSpc>
              <a:spcBef>
                <a:spcPts val="1800"/>
              </a:spcBef>
              <a:spcAft>
                <a:spcPts val="0"/>
              </a:spcAft>
            </a:pPr>
            <a:r>
              <a:rPr lang="en-US" sz="2000" dirty="0">
                <a:latin typeface="Times New Roman" pitchFamily="18" charset="0"/>
                <a:ea typeface="Times New Roman"/>
                <a:cs typeface="Times New Roman" pitchFamily="18" charset="0"/>
              </a:rPr>
              <a:t>TACS</a:t>
            </a:r>
            <a:r>
              <a:rPr lang="ru-RU" sz="2000" dirty="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Total Access Communications System</a:t>
            </a:r>
            <a:r>
              <a:rPr lang="ru-RU" sz="2000" dirty="0" smtClean="0">
                <a:latin typeface="Times New Roman" pitchFamily="18" charset="0"/>
                <a:ea typeface="Times New Roman"/>
                <a:cs typeface="Times New Roman" pitchFamily="18" charset="0"/>
              </a:rPr>
              <a:t> </a:t>
            </a:r>
            <a:r>
              <a:rPr lang="ru-RU" sz="2000" dirty="0">
                <a:latin typeface="Times New Roman" pitchFamily="18" charset="0"/>
                <a:ea typeface="Times New Roman"/>
                <a:cs typeface="Times New Roman" pitchFamily="18" charset="0"/>
              </a:rPr>
              <a:t>— общедоступная система связи, диапазон 900 МГц) — используется в Англии, Италии, Испании, Австрии, Ирландии, с модификациями </a:t>
            </a:r>
            <a:r>
              <a:rPr lang="en-US" sz="2000" dirty="0">
                <a:latin typeface="Times New Roman" pitchFamily="18" charset="0"/>
                <a:ea typeface="Times New Roman"/>
                <a:cs typeface="Times New Roman" pitchFamily="18" charset="0"/>
              </a:rPr>
              <a:t>ETACS</a:t>
            </a:r>
            <a:r>
              <a:rPr lang="ru-RU" sz="2000" dirty="0">
                <a:latin typeface="Times New Roman" pitchFamily="18" charset="0"/>
                <a:ea typeface="Times New Roman"/>
                <a:cs typeface="Times New Roman" pitchFamily="18" charset="0"/>
              </a:rPr>
              <a:t> (Англия) и </a:t>
            </a:r>
            <a:r>
              <a:rPr lang="en-US" sz="2000" dirty="0">
                <a:latin typeface="Times New Roman" pitchFamily="18" charset="0"/>
                <a:ea typeface="Times New Roman"/>
                <a:cs typeface="Times New Roman" pitchFamily="18" charset="0"/>
              </a:rPr>
              <a:t>JTACS</a:t>
            </a:r>
            <a:r>
              <a:rPr lang="ru-RU" sz="2000" dirty="0">
                <a:latin typeface="Times New Roman" pitchFamily="18" charset="0"/>
                <a:ea typeface="Times New Roman"/>
                <a:cs typeface="Times New Roman" pitchFamily="18" charset="0"/>
              </a:rPr>
              <a:t>/</a:t>
            </a:r>
            <a:r>
              <a:rPr lang="en-US" sz="2000" dirty="0">
                <a:latin typeface="Times New Roman" pitchFamily="18" charset="0"/>
                <a:ea typeface="Times New Roman"/>
                <a:cs typeface="Times New Roman" pitchFamily="18" charset="0"/>
              </a:rPr>
              <a:t>NTACS</a:t>
            </a:r>
            <a:r>
              <a:rPr lang="ru-RU" sz="2000" dirty="0">
                <a:latin typeface="Times New Roman" pitchFamily="18" charset="0"/>
                <a:ea typeface="Times New Roman"/>
                <a:cs typeface="Times New Roman" pitchFamily="18" charset="0"/>
              </a:rPr>
              <a:t> (Япония); это второй по распространённости стандарт среди аналоговых; ещё недавно, в 1995 г., он занимал и общее второе место в мире по величине абонентской базы, но в 1997 г. оттеснён на четвёртое место более быстро развивающимися цифровыми стандартами</a:t>
            </a:r>
            <a:r>
              <a:rPr lang="ru-RU" sz="2000" dirty="0" smtClean="0">
                <a:latin typeface="Times New Roman" pitchFamily="18" charset="0"/>
                <a:ea typeface="Times New Roman"/>
                <a:cs typeface="Times New Roman" pitchFamily="18" charset="0"/>
              </a:rPr>
              <a:t>;</a:t>
            </a:r>
          </a:p>
          <a:p>
            <a:pPr marL="12700" marR="12700" indent="527685" algn="just">
              <a:lnSpc>
                <a:spcPct val="150000"/>
              </a:lnSpc>
              <a:spcBef>
                <a:spcPts val="1800"/>
              </a:spcBef>
              <a:spcAft>
                <a:spcPts val="0"/>
              </a:spcAft>
            </a:pPr>
            <a:r>
              <a:rPr lang="ru-RU" sz="2000" dirty="0" smtClean="0">
                <a:latin typeface="Times New Roman" pitchFamily="18" charset="0"/>
                <a:ea typeface="Times New Roman"/>
                <a:cs typeface="Times New Roman" pitchFamily="18" charset="0"/>
              </a:rPr>
              <a:t> NMT-450 </a:t>
            </a:r>
            <a:r>
              <a:rPr lang="ru-RU" sz="2000" dirty="0">
                <a:latin typeface="Times New Roman" pitchFamily="18" charset="0"/>
                <a:ea typeface="Times New Roman"/>
                <a:cs typeface="Times New Roman" pitchFamily="18" charset="0"/>
              </a:rPr>
              <a:t>и NMT 900 (</a:t>
            </a:r>
            <a:r>
              <a:rPr lang="ru-RU" sz="2000" dirty="0" err="1" smtClean="0">
                <a:latin typeface="Times New Roman" pitchFamily="18" charset="0"/>
                <a:ea typeface="Times New Roman"/>
                <a:cs typeface="Times New Roman" pitchFamily="18" charset="0"/>
              </a:rPr>
              <a:t>Nordic</a:t>
            </a:r>
            <a:r>
              <a:rPr lang="ru-RU" sz="2000" dirty="0" smtClean="0">
                <a:latin typeface="Times New Roman" pitchFamily="18" charset="0"/>
                <a:ea typeface="Times New Roman"/>
                <a:cs typeface="Times New Roman" pitchFamily="18" charset="0"/>
              </a:rPr>
              <a:t> </a:t>
            </a:r>
            <a:r>
              <a:rPr lang="ru-RU" sz="2000" dirty="0" err="1" smtClean="0">
                <a:latin typeface="Times New Roman" pitchFamily="18" charset="0"/>
                <a:ea typeface="Times New Roman"/>
                <a:cs typeface="Times New Roman" pitchFamily="18" charset="0"/>
              </a:rPr>
              <a:t>Mobile</a:t>
            </a:r>
            <a:r>
              <a:rPr lang="ru-RU" sz="2000" dirty="0" smtClean="0">
                <a:latin typeface="Times New Roman" pitchFamily="18" charset="0"/>
                <a:ea typeface="Times New Roman"/>
                <a:cs typeface="Times New Roman" pitchFamily="18" charset="0"/>
              </a:rPr>
              <a:t> </a:t>
            </a:r>
            <a:r>
              <a:rPr lang="ru-RU" sz="2000" dirty="0" err="1" smtClean="0">
                <a:latin typeface="Times New Roman" pitchFamily="18" charset="0"/>
                <a:ea typeface="Times New Roman"/>
                <a:cs typeface="Times New Roman" pitchFamily="18" charset="0"/>
              </a:rPr>
              <a:t>Telephone</a:t>
            </a:r>
            <a:r>
              <a:rPr lang="ru-RU" sz="2000" dirty="0" smtClean="0">
                <a:latin typeface="Times New Roman" pitchFamily="18" charset="0"/>
                <a:ea typeface="Times New Roman"/>
                <a:cs typeface="Times New Roman" pitchFamily="18" charset="0"/>
              </a:rPr>
              <a:t> </a:t>
            </a:r>
            <a:r>
              <a:rPr lang="ru-RU" sz="2000" dirty="0">
                <a:latin typeface="Times New Roman" pitchFamily="18" charset="0"/>
                <a:ea typeface="Times New Roman"/>
                <a:cs typeface="Times New Roman" pitchFamily="18" charset="0"/>
              </a:rPr>
              <a:t>— мобильный телефон северных стран, диапазоны 450 и 900 МГц соответственно) — используется в Скандинавии и во многих других странах; известен также как «скандинавский стандарт»; третий по распространённости среди аналоговых стандартов мира; стандарт NMT 450 является одним из двух стандартов сотовой связи, принятых в России в качестве федеральных (второй — цифровой стандарт GSM 900);</a:t>
            </a:r>
            <a:endParaRPr lang="ru-RU"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9076345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424936" cy="6786473"/>
          </a:xfrm>
          <a:prstGeom prst="rect">
            <a:avLst/>
          </a:prstGeom>
        </p:spPr>
        <p:txBody>
          <a:bodyPr wrap="square">
            <a:spAutoFit/>
          </a:bodyPr>
          <a:lstStyle/>
          <a:p>
            <a:pPr marL="12700" indent="527685" algn="just">
              <a:spcBef>
                <a:spcPts val="1800"/>
              </a:spcBef>
              <a:spcAft>
                <a:spcPts val="0"/>
              </a:spcAft>
            </a:pPr>
            <a:r>
              <a:rPr lang="ru-RU" sz="2000" dirty="0">
                <a:latin typeface="Times New Roman" pitchFamily="18" charset="0"/>
                <a:ea typeface="Times New Roman"/>
                <a:cs typeface="Times New Roman" pitchFamily="18" charset="0"/>
              </a:rPr>
              <a:t>С-450 (диапазон 450 МГц) — используется в Германии и Португалии;</a:t>
            </a:r>
          </a:p>
          <a:p>
            <a:pPr marL="12700" marR="12700" indent="527685" algn="just">
              <a:spcBef>
                <a:spcPts val="1800"/>
              </a:spcBef>
              <a:spcAft>
                <a:spcPts val="0"/>
              </a:spcAft>
            </a:pPr>
            <a:r>
              <a:rPr lang="en-US" sz="2000" dirty="0">
                <a:latin typeface="Times New Roman" pitchFamily="18" charset="0"/>
                <a:ea typeface="Times New Roman"/>
                <a:cs typeface="Times New Roman" pitchFamily="18" charset="0"/>
              </a:rPr>
              <a:t>RTMS</a:t>
            </a:r>
            <a:r>
              <a:rPr lang="ru-RU" sz="2000" dirty="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Radio Telephone Mobile System</a:t>
            </a:r>
            <a:r>
              <a:rPr lang="ru-RU" sz="2000" dirty="0" smtClean="0">
                <a:latin typeface="Times New Roman" pitchFamily="18" charset="0"/>
                <a:ea typeface="Times New Roman"/>
                <a:cs typeface="Times New Roman" pitchFamily="18" charset="0"/>
              </a:rPr>
              <a:t> </a:t>
            </a:r>
            <a:r>
              <a:rPr lang="ru-RU" sz="2000" dirty="0">
                <a:latin typeface="Times New Roman" pitchFamily="18" charset="0"/>
                <a:ea typeface="Times New Roman"/>
                <a:cs typeface="Times New Roman" pitchFamily="18" charset="0"/>
              </a:rPr>
              <a:t>— мобильная радиотелефонная система, диапазон 450 МГц) — используется в Италии;</a:t>
            </a:r>
          </a:p>
          <a:p>
            <a:pPr marL="12700" marR="12700" indent="527685" algn="just">
              <a:spcBef>
                <a:spcPts val="1800"/>
              </a:spcBef>
              <a:spcAft>
                <a:spcPts val="0"/>
              </a:spcAft>
            </a:pPr>
            <a:r>
              <a:rPr lang="en-US" sz="2000" dirty="0" err="1">
                <a:latin typeface="Times New Roman" pitchFamily="18" charset="0"/>
                <a:ea typeface="Times New Roman"/>
                <a:cs typeface="Times New Roman" pitchFamily="18" charset="0"/>
              </a:rPr>
              <a:t>Radiocom</a:t>
            </a:r>
            <a:r>
              <a:rPr lang="ru-RU" sz="2000" dirty="0">
                <a:latin typeface="Times New Roman" pitchFamily="18" charset="0"/>
                <a:ea typeface="Times New Roman"/>
                <a:cs typeface="Times New Roman" pitchFamily="18" charset="0"/>
              </a:rPr>
              <a:t> 2000 (диапазоны 170, 200, 400 МГц) — используется во Франции;</a:t>
            </a:r>
          </a:p>
          <a:p>
            <a:pPr marL="12700" marR="12700" indent="527685" algn="just">
              <a:spcBef>
                <a:spcPts val="1800"/>
              </a:spcBef>
              <a:spcAft>
                <a:spcPts val="0"/>
              </a:spcAft>
            </a:pPr>
            <a:r>
              <a:rPr lang="en-US" sz="2000" dirty="0">
                <a:latin typeface="Times New Roman" pitchFamily="18" charset="0"/>
                <a:ea typeface="Times New Roman"/>
                <a:cs typeface="Times New Roman" pitchFamily="18" charset="0"/>
              </a:rPr>
              <a:t>NTT</a:t>
            </a:r>
            <a:r>
              <a:rPr lang="ru-RU" sz="2000" dirty="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Nippon </a:t>
            </a:r>
            <a:r>
              <a:rPr lang="en-US" sz="2000" dirty="0" err="1" smtClean="0">
                <a:latin typeface="Times New Roman" pitchFamily="18" charset="0"/>
                <a:ea typeface="Times New Roman"/>
                <a:cs typeface="Times New Roman" pitchFamily="18" charset="0"/>
              </a:rPr>
              <a:t>Telephoneand</a:t>
            </a:r>
            <a:r>
              <a:rPr lang="en-US" sz="2000" dirty="0" smtClean="0">
                <a:latin typeface="Times New Roman" pitchFamily="18" charset="0"/>
                <a:ea typeface="Times New Roman"/>
                <a:cs typeface="Times New Roman" pitchFamily="18" charset="0"/>
              </a:rPr>
              <a:t> Telegraph system</a:t>
            </a:r>
            <a:r>
              <a:rPr lang="ru-RU" sz="2000" dirty="0" smtClean="0">
                <a:latin typeface="Times New Roman" pitchFamily="18" charset="0"/>
                <a:ea typeface="Times New Roman"/>
                <a:cs typeface="Times New Roman" pitchFamily="18" charset="0"/>
              </a:rPr>
              <a:t> </a:t>
            </a:r>
            <a:r>
              <a:rPr lang="ru-RU" sz="2000" dirty="0">
                <a:latin typeface="Times New Roman" pitchFamily="18" charset="0"/>
                <a:ea typeface="Times New Roman"/>
                <a:cs typeface="Times New Roman" pitchFamily="18" charset="0"/>
              </a:rPr>
              <a:t>— японская система телефона и телеграфа, диапазон 800...900 МГц — в трех вариантах) — используется в Японии</a:t>
            </a:r>
            <a:r>
              <a:rPr lang="ru-RU" sz="2000" dirty="0" smtClean="0">
                <a:latin typeface="Times New Roman" pitchFamily="18" charset="0"/>
                <a:ea typeface="Times New Roman"/>
                <a:cs typeface="Times New Roman" pitchFamily="18" charset="0"/>
              </a:rPr>
              <a:t>.</a:t>
            </a:r>
          </a:p>
          <a:p>
            <a:pPr marL="12700" marR="12700" indent="527685" algn="just">
              <a:spcBef>
                <a:spcPts val="1800"/>
              </a:spcBef>
              <a:spcAft>
                <a:spcPts val="0"/>
              </a:spcAft>
            </a:pPr>
            <a:r>
              <a:rPr lang="ru-RU" sz="2000" b="1" dirty="0" smtClean="0">
                <a:latin typeface="Times New Roman" pitchFamily="18" charset="0"/>
                <a:ea typeface="Times New Roman"/>
                <a:cs typeface="Times New Roman" pitchFamily="18" charset="0"/>
              </a:rPr>
              <a:t>9.2</a:t>
            </a:r>
            <a:r>
              <a:rPr lang="ru-RU" sz="2000" b="1" dirty="0">
                <a:latin typeface="Times New Roman" pitchFamily="18" charset="0"/>
                <a:ea typeface="Times New Roman"/>
                <a:cs typeface="Times New Roman" pitchFamily="18" charset="0"/>
              </a:rPr>
              <a:t>	Поколение 2G</a:t>
            </a:r>
          </a:p>
          <a:p>
            <a:pPr marL="12700" marR="12700" indent="527685"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В США аналоговый стандарт AMPS имел очень широкое распространение, так что прямая замена его цифровым оказалась практически невозможной. Выход был найден в разработке двухрежимной аналого-цифровой системы, позволяющей совмещать работу аналоговой и цифровой систем в одном и том же диапазоне. Стандарт получил наименование D-AMPS, или IS-54</a:t>
            </a:r>
            <a:r>
              <a:rPr lang="ru-RU" sz="2000" dirty="0" smtClean="0">
                <a:latin typeface="Times New Roman" pitchFamily="18" charset="0"/>
                <a:ea typeface="Times New Roman"/>
                <a:cs typeface="Times New Roman" pitchFamily="18" charset="0"/>
              </a:rPr>
              <a:t>.</a:t>
            </a:r>
            <a:endParaRPr lang="ru-RU" sz="20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9739413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2607" y="188640"/>
            <a:ext cx="8496944" cy="6269473"/>
          </a:xfrm>
          <a:prstGeom prst="rect">
            <a:avLst/>
          </a:prstGeom>
        </p:spPr>
        <p:txBody>
          <a:bodyPr wrap="square">
            <a:spAutoFit/>
          </a:bodyPr>
          <a:lstStyle/>
          <a:p>
            <a:pPr marL="12700" marR="12700" indent="527685" algn="just">
              <a:lnSpc>
                <a:spcPct val="150000"/>
              </a:lnSpc>
              <a:spcBef>
                <a:spcPts val="1800"/>
              </a:spcBef>
              <a:spcAft>
                <a:spcPts val="0"/>
              </a:spcAft>
              <a:tabLst>
                <a:tab pos="2505075" algn="l"/>
              </a:tabLst>
            </a:pPr>
            <a:r>
              <a:rPr lang="ru-RU" sz="2000" dirty="0">
                <a:latin typeface="Times New Roman" pitchFamily="18" charset="0"/>
                <a:ea typeface="Times New Roman"/>
                <a:cs typeface="Times New Roman" pitchFamily="18" charset="0"/>
              </a:rPr>
              <a:t>В Европе ситуация осложнялась наличием множества несовместимых аналоговых систем («лоскутное одеяло»). Здесь выходом оказалась разработка единого общеевропейского стандарта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900 — диапазон 900 МГц).</a:t>
            </a:r>
          </a:p>
          <a:p>
            <a:pPr marL="12700" marR="12700" indent="527685" algn="just">
              <a:lnSpc>
                <a:spcPct val="150000"/>
              </a:lnSpc>
              <a:spcBef>
                <a:spcPts val="1800"/>
              </a:spcBef>
              <a:spcAft>
                <a:spcPts val="0"/>
              </a:spcAft>
              <a:tabLst>
                <a:tab pos="2505075" algn="l"/>
              </a:tabLst>
            </a:pPr>
            <a:r>
              <a:rPr lang="ru-RU" sz="2000" dirty="0">
                <a:latin typeface="Times New Roman" pitchFamily="18" charset="0"/>
                <a:ea typeface="Times New Roman"/>
                <a:cs typeface="Times New Roman" pitchFamily="18" charset="0"/>
              </a:rPr>
              <a:t>Стандарт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в 1989 г. пошёл на освоение нового частотного диапазона 1800 МГц. Это направление известно под названием системы персональной связи. Отличие последней от исходной системы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900 не столько техническое, сколько маркетинговое при технической поддержке: более широкая рабочая полоса частот в сочетании с меньшими размерами ячеек (сот) позволяет строить сотовые сети значительно большей ёмкости, и именно расчёт на массовую систему мобильной связи с относительно компактными, лёгкими, удобными и недорогими абонентскими терминалами был заложен в основу этой системы</a:t>
            </a:r>
            <a:r>
              <a:rPr lang="ru-RU" dirty="0">
                <a:latin typeface="Times New Roman" pitchFamily="18" charset="0"/>
                <a:ea typeface="Times New Roman"/>
                <a:cs typeface="Times New Roman" pitchFamily="18" charset="0"/>
              </a:rPr>
              <a:t>.</a:t>
            </a:r>
            <a:endParaRPr lang="ru-RU"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9937737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965" y="116632"/>
            <a:ext cx="8352928" cy="7248138"/>
          </a:xfrm>
          <a:prstGeom prst="rect">
            <a:avLst/>
          </a:prstGeom>
        </p:spPr>
        <p:txBody>
          <a:bodyPr wrap="square">
            <a:spAutoFit/>
          </a:bodyPr>
          <a:lstStyle/>
          <a:p>
            <a:pPr indent="355600" algn="just">
              <a:lnSpc>
                <a:spcPct val="150000"/>
              </a:lnSpc>
            </a:pPr>
            <a:r>
              <a:rPr lang="en-US" sz="2000" dirty="0">
                <a:solidFill>
                  <a:srgbClr val="000000"/>
                </a:solidFill>
                <a:latin typeface="Times New Roman" pitchFamily="18" charset="0"/>
                <a:ea typeface="Courier New"/>
                <a:cs typeface="Times New Roman" pitchFamily="18" charset="0"/>
              </a:rPr>
              <a:t>XRTT</a:t>
            </a:r>
            <a:r>
              <a:rPr lang="ru-RU" sz="2000" dirty="0">
                <a:solidFill>
                  <a:srgbClr val="000000"/>
                </a:solidFill>
                <a:latin typeface="Times New Roman" pitchFamily="18" charset="0"/>
                <a:ea typeface="Courier New"/>
                <a:cs typeface="Times New Roman" pitchFamily="18" charset="0"/>
              </a:rPr>
              <a:t> (</a:t>
            </a:r>
            <a:r>
              <a:rPr lang="en-US" sz="2000" dirty="0" smtClean="0">
                <a:solidFill>
                  <a:srgbClr val="000000"/>
                </a:solidFill>
                <a:latin typeface="Times New Roman" pitchFamily="18" charset="0"/>
                <a:ea typeface="Courier New"/>
                <a:cs typeface="Times New Roman" pitchFamily="18" charset="0"/>
              </a:rPr>
              <a:t>One Times Radio Transmission Technology</a:t>
            </a:r>
            <a:r>
              <a:rPr lang="ru-RU" sz="2000" dirty="0">
                <a:solidFill>
                  <a:srgbClr val="000000"/>
                </a:solidFill>
                <a:latin typeface="Times New Roman" pitchFamily="18" charset="0"/>
                <a:ea typeface="Courier New"/>
                <a:cs typeface="Times New Roman" pitchFamily="18" charset="0"/>
              </a:rPr>
              <a:t>) — 2.5</a:t>
            </a:r>
            <a:r>
              <a:rPr lang="en-US" sz="2000" dirty="0">
                <a:solidFill>
                  <a:srgbClr val="000000"/>
                </a:solidFill>
                <a:latin typeface="Times New Roman" pitchFamily="18" charset="0"/>
                <a:ea typeface="Courier New"/>
                <a:cs typeface="Times New Roman" pitchFamily="18" charset="0"/>
              </a:rPr>
              <a:t>G</a:t>
            </a:r>
            <a:r>
              <a:rPr lang="ru-RU" sz="2000" dirty="0">
                <a:solidFill>
                  <a:srgbClr val="000000"/>
                </a:solidFill>
                <a:latin typeface="Times New Roman" pitchFamily="18" charset="0"/>
                <a:ea typeface="Courier New"/>
                <a:cs typeface="Times New Roman" pitchFamily="18" charset="0"/>
              </a:rPr>
              <a:t> мобильная технология передачи цифровых данных основанная на </a:t>
            </a:r>
            <a:r>
              <a:rPr lang="en-US" sz="2000" dirty="0">
                <a:solidFill>
                  <a:srgbClr val="000000"/>
                </a:solidFill>
                <a:latin typeface="Times New Roman" pitchFamily="18" charset="0"/>
                <a:ea typeface="Courier New"/>
                <a:cs typeface="Times New Roman" pitchFamily="18" charset="0"/>
              </a:rPr>
              <a:t>CDMA</a:t>
            </a:r>
            <a:r>
              <a:rPr lang="ru-RU" sz="2000" dirty="0">
                <a:solidFill>
                  <a:srgbClr val="000000"/>
                </a:solidFill>
                <a:latin typeface="Times New Roman" pitchFamily="18" charset="0"/>
                <a:ea typeface="Courier New"/>
                <a:cs typeface="Times New Roman" pitchFamily="18" charset="0"/>
              </a:rPr>
              <a:t>-технологии. Использует принцип передачи с коммутацией пакетов. Теоретически возможная скорость передачи 144 Кбит/сек, но на практике реальная скорость менее 40-60 Кбит/сек. 1</a:t>
            </a:r>
            <a:r>
              <a:rPr lang="en-US" sz="2000" dirty="0">
                <a:solidFill>
                  <a:srgbClr val="000000"/>
                </a:solidFill>
                <a:latin typeface="Times New Roman" pitchFamily="18" charset="0"/>
                <a:ea typeface="Courier New"/>
                <a:cs typeface="Times New Roman" pitchFamily="18" charset="0"/>
              </a:rPr>
              <a:t>XRTT</a:t>
            </a:r>
            <a:r>
              <a:rPr lang="ru-RU" sz="2000" dirty="0">
                <a:solidFill>
                  <a:srgbClr val="000000"/>
                </a:solidFill>
                <a:latin typeface="Times New Roman" pitchFamily="18" charset="0"/>
                <a:ea typeface="Courier New"/>
                <a:cs typeface="Times New Roman" pitchFamily="18" charset="0"/>
              </a:rPr>
              <a:t> использует лицензируемый радиочастотный диапазон и, подобно другим мобильным технологиям, широко </a:t>
            </a:r>
            <a:r>
              <a:rPr lang="ru-RU" sz="2000" dirty="0" smtClean="0">
                <a:solidFill>
                  <a:srgbClr val="000000"/>
                </a:solidFill>
                <a:latin typeface="Times New Roman" pitchFamily="18" charset="0"/>
                <a:ea typeface="Courier New"/>
                <a:cs typeface="Times New Roman" pitchFamily="18" charset="0"/>
              </a:rPr>
              <a:t>распространена.</a:t>
            </a:r>
          </a:p>
          <a:p>
            <a:pPr marL="12700" marR="12700" indent="527685" algn="just">
              <a:lnSpc>
                <a:spcPct val="150000"/>
              </a:lnSpc>
              <a:spcBef>
                <a:spcPts val="1800"/>
              </a:spcBef>
              <a:spcAft>
                <a:spcPts val="0"/>
              </a:spcAft>
            </a:pPr>
            <a:r>
              <a:rPr lang="en-US" sz="2000" dirty="0">
                <a:latin typeface="Times New Roman" pitchFamily="18" charset="0"/>
                <a:ea typeface="Times New Roman"/>
                <a:cs typeface="Times New Roman" pitchFamily="18" charset="0"/>
              </a:rPr>
              <a:t>GPRS</a:t>
            </a:r>
            <a:r>
              <a:rPr lang="ru-RU" sz="2000" dirty="0">
                <a:latin typeface="Times New Roman" pitchFamily="18" charset="0"/>
                <a:ea typeface="Times New Roman"/>
                <a:cs typeface="Times New Roman" pitchFamily="18" charset="0"/>
              </a:rPr>
              <a:t> (англ. </a:t>
            </a:r>
            <a:r>
              <a:rPr lang="en-US" sz="2000" dirty="0" smtClean="0">
                <a:latin typeface="Times New Roman" pitchFamily="18" charset="0"/>
                <a:ea typeface="Times New Roman"/>
                <a:cs typeface="Times New Roman" pitchFamily="18" charset="0"/>
              </a:rPr>
              <a:t>Genera </a:t>
            </a:r>
            <a:r>
              <a:rPr lang="en-US" sz="2000" dirty="0" err="1" smtClean="0">
                <a:latin typeface="Times New Roman" pitchFamily="18" charset="0"/>
                <a:ea typeface="Times New Roman"/>
                <a:cs typeface="Times New Roman" pitchFamily="18" charset="0"/>
              </a:rPr>
              <a:t>lPacket</a:t>
            </a:r>
            <a:r>
              <a:rPr lang="en-US" sz="2000" smtClean="0">
                <a:latin typeface="Times New Roman" pitchFamily="18" charset="0"/>
                <a:ea typeface="Times New Roman"/>
                <a:cs typeface="Times New Roman" pitchFamily="18" charset="0"/>
              </a:rPr>
              <a:t> Radio Service</a:t>
            </a:r>
            <a:r>
              <a:rPr lang="ru-RU" sz="2000" dirty="0" smtClean="0">
                <a:latin typeface="Times New Roman" pitchFamily="18" charset="0"/>
                <a:ea typeface="Times New Roman"/>
                <a:cs typeface="Times New Roman" pitchFamily="18" charset="0"/>
              </a:rPr>
              <a:t> </a:t>
            </a:r>
            <a:r>
              <a:rPr lang="ru-RU" sz="2000" dirty="0">
                <a:latin typeface="Times New Roman" pitchFamily="18" charset="0"/>
                <a:ea typeface="Times New Roman"/>
                <a:cs typeface="Times New Roman" pitchFamily="18" charset="0"/>
              </a:rPr>
              <a:t>— пакетная радиосвязь общего пользования) — надстройка над технологией мобильной связи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осуществляющая пакетную передачу данных. </a:t>
            </a:r>
            <a:r>
              <a:rPr lang="en-US" sz="2000" dirty="0">
                <a:latin typeface="Times New Roman" pitchFamily="18" charset="0"/>
                <a:ea typeface="Times New Roman"/>
                <a:cs typeface="Times New Roman" pitchFamily="18" charset="0"/>
              </a:rPr>
              <a:t>GPRS</a:t>
            </a:r>
            <a:r>
              <a:rPr lang="ru-RU" sz="2000" dirty="0">
                <a:latin typeface="Times New Roman" pitchFamily="18" charset="0"/>
                <a:ea typeface="Times New Roman"/>
                <a:cs typeface="Times New Roman" pitchFamily="18" charset="0"/>
              </a:rPr>
              <a:t> позволяет пользователю мобильного телефона производить обмен данными с другими устройствами в сети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и с внешними сетями, в том числе Интернет. </a:t>
            </a:r>
            <a:r>
              <a:rPr lang="en-US" sz="2000" dirty="0">
                <a:latin typeface="Times New Roman" pitchFamily="18" charset="0"/>
                <a:ea typeface="Times New Roman"/>
                <a:cs typeface="Times New Roman" pitchFamily="18" charset="0"/>
              </a:rPr>
              <a:t>GPRS</a:t>
            </a:r>
            <a:r>
              <a:rPr lang="ru-RU" sz="2000" dirty="0">
                <a:latin typeface="Times New Roman" pitchFamily="18" charset="0"/>
                <a:ea typeface="Times New Roman"/>
                <a:cs typeface="Times New Roman" pitchFamily="18" charset="0"/>
              </a:rPr>
              <a:t> предполагает тарификацию по объёму переданной/полученной информации, а не времени.</a:t>
            </a:r>
          </a:p>
          <a:p>
            <a:pPr indent="355600" algn="just">
              <a:lnSpc>
                <a:spcPct val="150000"/>
              </a:lnSpc>
            </a:pP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3298762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16632"/>
            <a:ext cx="8568952" cy="6324808"/>
          </a:xfrm>
          <a:prstGeom prst="rect">
            <a:avLst/>
          </a:prstGeom>
        </p:spPr>
        <p:txBody>
          <a:bodyPr wrap="square">
            <a:spAutoFit/>
          </a:bodyPr>
          <a:lstStyle/>
          <a:p>
            <a:pPr algn="just">
              <a:lnSpc>
                <a:spcPct val="150000"/>
              </a:lnSpc>
            </a:pPr>
            <a:r>
              <a:rPr lang="ru-RU" sz="2000" dirty="0">
                <a:latin typeface="Times New Roman" pitchFamily="18" charset="0"/>
                <a:cs typeface="Times New Roman" pitchFamily="18" charset="0"/>
              </a:rPr>
              <a:t>EDGE (англ. </a:t>
            </a:r>
            <a:r>
              <a:rPr lang="ru-RU" sz="2000" dirty="0" err="1" smtClean="0">
                <a:latin typeface="Times New Roman" pitchFamily="18" charset="0"/>
                <a:cs typeface="Times New Roman" pitchFamily="18" charset="0"/>
              </a:rPr>
              <a:t>Enhanced</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Datarates</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for</a:t>
            </a:r>
            <a:r>
              <a:rPr lang="ru-RU" sz="2000" dirty="0" smtClean="0">
                <a:latin typeface="Times New Roman" pitchFamily="18" charset="0"/>
                <a:cs typeface="Times New Roman" pitchFamily="18" charset="0"/>
              </a:rPr>
              <a:t> GSM </a:t>
            </a:r>
            <a:r>
              <a:rPr lang="ru-RU" sz="2000" dirty="0" err="1" smtClean="0">
                <a:latin typeface="Times New Roman" pitchFamily="18" charset="0"/>
                <a:cs typeface="Times New Roman" pitchFamily="18" charset="0"/>
              </a:rPr>
              <a:t>Evolution</a:t>
            </a:r>
            <a:r>
              <a:rPr lang="ru-RU" sz="2000" dirty="0">
                <a:latin typeface="Times New Roman" pitchFamily="18" charset="0"/>
                <a:cs typeface="Times New Roman" pitchFamily="18" charset="0"/>
              </a:rPr>
              <a:t>) — цифровая технология для мобильной связи, которая функционирует как надстройка над 2G и 2.5G (GPRS) сетями. Эта технология работает в TDMA и GSM сетях. Для поддержки EDGE в сети GSM требуются определённые модификации и усовершенствования. На основе EDGE могут работать: ECSD — ускоренный доступ в Интернет по каналу CSD, EHSCSD — по каналу HSCSD, и </a:t>
            </a:r>
            <a:r>
              <a:rPr lang="ru-RU" sz="2000" dirty="0" smtClean="0">
                <a:latin typeface="Times New Roman" pitchFamily="18" charset="0"/>
                <a:cs typeface="Times New Roman" pitchFamily="18" charset="0"/>
              </a:rPr>
              <a:t>EGPRS — по </a:t>
            </a:r>
            <a:r>
              <a:rPr lang="ru-RU" sz="2000" dirty="0">
                <a:latin typeface="Times New Roman" pitchFamily="18" charset="0"/>
                <a:cs typeface="Times New Roman" pitchFamily="18" charset="0"/>
              </a:rPr>
              <a:t>каналу GPRS. EDGE был впервые представлен в 2003 году в Северной Америке</a:t>
            </a:r>
            <a:r>
              <a:rPr lang="ru-RU" sz="2000" dirty="0" smtClean="0">
                <a:latin typeface="Times New Roman" pitchFamily="18" charset="0"/>
                <a:cs typeface="Times New Roman" pitchFamily="18" charset="0"/>
              </a:rPr>
              <a:t>.</a:t>
            </a:r>
          </a:p>
          <a:p>
            <a:pPr lvl="0" algn="ctr">
              <a:lnSpc>
                <a:spcPct val="150000"/>
              </a:lnSpc>
              <a:spcAft>
                <a:spcPts val="0"/>
              </a:spcAft>
              <a:buClr>
                <a:srgbClr val="000000"/>
              </a:buClr>
              <a:buSzPts val="1300"/>
              <a:tabLst>
                <a:tab pos="323850" algn="l"/>
              </a:tabLst>
            </a:pPr>
            <a:r>
              <a:rPr lang="ru-RU" sz="2000" b="1" dirty="0" smtClean="0">
                <a:solidFill>
                  <a:srgbClr val="000000"/>
                </a:solidFill>
                <a:latin typeface="Times New Roman" pitchFamily="18" charset="0"/>
                <a:ea typeface="Times New Roman"/>
                <a:cs typeface="Times New Roman" pitchFamily="18" charset="0"/>
              </a:rPr>
              <a:t>9.2 Поколение </a:t>
            </a:r>
            <a:r>
              <a:rPr lang="en-US" sz="2000" b="1" dirty="0" smtClean="0">
                <a:solidFill>
                  <a:srgbClr val="000000"/>
                </a:solidFill>
                <a:latin typeface="Times New Roman" pitchFamily="18" charset="0"/>
                <a:ea typeface="Times New Roman"/>
                <a:cs typeface="Times New Roman" pitchFamily="18" charset="0"/>
              </a:rPr>
              <a:t>3G</a:t>
            </a:r>
            <a:endParaRPr lang="ru-RU" sz="2000" dirty="0" smtClean="0">
              <a:solidFill>
                <a:srgbClr val="000000"/>
              </a:solidFill>
              <a:latin typeface="Times New Roman" pitchFamily="18" charset="0"/>
              <a:ea typeface="Times New Roman"/>
              <a:cs typeface="Times New Roman" pitchFamily="18" charset="0"/>
            </a:endParaRPr>
          </a:p>
          <a:p>
            <a:pPr marL="12700" marR="12700" indent="527685" algn="just">
              <a:lnSpc>
                <a:spcPct val="150000"/>
              </a:lnSpc>
              <a:spcBef>
                <a:spcPts val="1800"/>
              </a:spcBef>
              <a:spcAft>
                <a:spcPts val="0"/>
              </a:spcAft>
            </a:pPr>
            <a:r>
              <a:rPr lang="ru-RU" sz="2000" dirty="0" smtClean="0">
                <a:latin typeface="Times New Roman" pitchFamily="18" charset="0"/>
                <a:ea typeface="Times New Roman"/>
                <a:cs typeface="Times New Roman" pitchFamily="18" charset="0"/>
              </a:rPr>
              <a:t>Мобильная </a:t>
            </a:r>
            <a:r>
              <a:rPr lang="ru-RU" sz="2000" dirty="0">
                <a:latin typeface="Times New Roman" pitchFamily="18" charset="0"/>
                <a:ea typeface="Times New Roman"/>
                <a:cs typeface="Times New Roman" pitchFamily="18" charset="0"/>
              </a:rPr>
              <a:t>связь третьего поколения строится на основе пакетной передачи данных. Сети третьего поколения 3</a:t>
            </a:r>
            <a:r>
              <a:rPr lang="en-US" sz="2000" dirty="0">
                <a:latin typeface="Times New Roman" pitchFamily="18" charset="0"/>
                <a:ea typeface="Times New Roman"/>
                <a:cs typeface="Times New Roman" pitchFamily="18" charset="0"/>
              </a:rPr>
              <a:t>G</a:t>
            </a:r>
            <a:r>
              <a:rPr lang="ru-RU" sz="2000" dirty="0">
                <a:latin typeface="Times New Roman" pitchFamily="18" charset="0"/>
                <a:ea typeface="Times New Roman"/>
                <a:cs typeface="Times New Roman" pitchFamily="18" charset="0"/>
              </a:rPr>
              <a:t> работают на частотах дециметрового диапазона, как правило, в диапазоне около 2 ГГц, передавая данные со скоростью до 3,6 </a:t>
            </a:r>
            <a:r>
              <a:rPr lang="ru-RU" sz="2000" dirty="0" smtClean="0">
                <a:latin typeface="Times New Roman" pitchFamily="18" charset="0"/>
                <a:ea typeface="Times New Roman"/>
                <a:cs typeface="Times New Roman" pitchFamily="18" charset="0"/>
              </a:rPr>
              <a:t>Мбит/с</a:t>
            </a:r>
            <a:endParaRPr lang="ru-RU" sz="1400" dirty="0"/>
          </a:p>
        </p:txBody>
      </p:sp>
    </p:spTree>
    <p:extLst>
      <p:ext uri="{BB962C8B-B14F-4D97-AF65-F5344CB8AC3E}">
        <p14:creationId xmlns:p14="http://schemas.microsoft.com/office/powerpoint/2010/main" val="1707658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692696"/>
            <a:ext cx="8568952" cy="5909310"/>
          </a:xfrm>
          <a:prstGeom prst="rect">
            <a:avLst/>
          </a:prstGeom>
        </p:spPr>
        <p:txBody>
          <a:bodyPr wrap="square">
            <a:spAutoFit/>
          </a:bodyPr>
          <a:lstStyle/>
          <a:p>
            <a:pPr marL="12700" marR="12700" lvl="0" indent="527685" algn="just">
              <a:lnSpc>
                <a:spcPct val="150000"/>
              </a:lnSpc>
              <a:spcBef>
                <a:spcPts val="1800"/>
              </a:spcBef>
            </a:pPr>
            <a:r>
              <a:rPr lang="ru-RU" sz="2200" dirty="0">
                <a:solidFill>
                  <a:prstClr val="black"/>
                </a:solidFill>
                <a:latin typeface="Times New Roman" pitchFamily="18" charset="0"/>
                <a:ea typeface="Times New Roman"/>
                <a:cs typeface="Times New Roman" pitchFamily="18" charset="0"/>
              </a:rPr>
              <a:t>3</a:t>
            </a:r>
            <a:r>
              <a:rPr lang="en-US" sz="2200" dirty="0" smtClean="0">
                <a:solidFill>
                  <a:prstClr val="black"/>
                </a:solidFill>
                <a:latin typeface="Times New Roman" pitchFamily="18" charset="0"/>
                <a:ea typeface="Times New Roman"/>
                <a:cs typeface="Times New Roman" pitchFamily="18" charset="0"/>
              </a:rPr>
              <a:t>G</a:t>
            </a:r>
            <a:r>
              <a:rPr lang="tg-Cyrl-TJ" sz="2200" dirty="0" smtClean="0">
                <a:solidFill>
                  <a:prstClr val="black"/>
                </a:solidFill>
                <a:latin typeface="Times New Roman" pitchFamily="18" charset="0"/>
                <a:ea typeface="Times New Roman"/>
                <a:cs typeface="Times New Roman" pitchFamily="18" charset="0"/>
              </a:rPr>
              <a:t> </a:t>
            </a:r>
            <a:r>
              <a:rPr lang="ru-RU" sz="2200" dirty="0" smtClean="0">
                <a:solidFill>
                  <a:prstClr val="black"/>
                </a:solidFill>
                <a:latin typeface="Times New Roman" pitchFamily="18" charset="0"/>
                <a:ea typeface="Times New Roman"/>
                <a:cs typeface="Times New Roman" pitchFamily="18" charset="0"/>
              </a:rPr>
              <a:t>позволяет </a:t>
            </a:r>
            <a:r>
              <a:rPr lang="ru-RU" sz="2200" dirty="0">
                <a:solidFill>
                  <a:prstClr val="black"/>
                </a:solidFill>
                <a:latin typeface="Times New Roman" pitchFamily="18" charset="0"/>
                <a:ea typeface="Times New Roman"/>
                <a:cs typeface="Times New Roman" pitchFamily="18" charset="0"/>
              </a:rPr>
              <a:t>открыть для себя потоковое воспроизведение (</a:t>
            </a:r>
            <a:r>
              <a:rPr lang="en-US" sz="2200" dirty="0">
                <a:solidFill>
                  <a:prstClr val="black"/>
                </a:solidFill>
                <a:latin typeface="Times New Roman" pitchFamily="18" charset="0"/>
                <a:ea typeface="Times New Roman"/>
                <a:cs typeface="Times New Roman" pitchFamily="18" charset="0"/>
              </a:rPr>
              <a:t>streaming</a:t>
            </a:r>
            <a:r>
              <a:rPr lang="ru-RU" sz="2200" dirty="0">
                <a:solidFill>
                  <a:prstClr val="black"/>
                </a:solidFill>
                <a:latin typeface="Times New Roman" pitchFamily="18" charset="0"/>
                <a:ea typeface="Times New Roman"/>
                <a:cs typeface="Times New Roman" pitchFamily="18" charset="0"/>
              </a:rPr>
              <a:t>) данных, например, сети 3</a:t>
            </a:r>
            <a:r>
              <a:rPr lang="en-US" sz="2200" dirty="0">
                <a:solidFill>
                  <a:prstClr val="black"/>
                </a:solidFill>
                <a:latin typeface="Times New Roman" pitchFamily="18" charset="0"/>
                <a:ea typeface="Times New Roman"/>
                <a:cs typeface="Times New Roman" pitchFamily="18" charset="0"/>
              </a:rPr>
              <a:t>G</a:t>
            </a:r>
            <a:r>
              <a:rPr lang="ru-RU" sz="2200" dirty="0">
                <a:solidFill>
                  <a:prstClr val="black"/>
                </a:solidFill>
                <a:latin typeface="Times New Roman" pitchFamily="18" charset="0"/>
                <a:ea typeface="Times New Roman"/>
                <a:cs typeface="Times New Roman" pitchFamily="18" charset="0"/>
              </a:rPr>
              <a:t> позволяют организовывать видеотелефонную связь, смотреть на мобильном телефоне фильмы и телепрограммы и т.д.</a:t>
            </a:r>
          </a:p>
          <a:p>
            <a:pPr marL="12700" marR="12700" lvl="0" indent="527685" algn="just">
              <a:lnSpc>
                <a:spcPct val="150000"/>
              </a:lnSpc>
              <a:spcBef>
                <a:spcPts val="1800"/>
              </a:spcBef>
            </a:pPr>
            <a:r>
              <a:rPr lang="ru-RU" sz="2200" dirty="0">
                <a:solidFill>
                  <a:prstClr val="black"/>
                </a:solidFill>
                <a:latin typeface="Times New Roman" pitchFamily="18" charset="0"/>
                <a:ea typeface="Times New Roman"/>
                <a:cs typeface="Times New Roman" pitchFamily="18" charset="0"/>
              </a:rPr>
              <a:t>3</a:t>
            </a:r>
            <a:r>
              <a:rPr lang="en-US" sz="2200" dirty="0">
                <a:solidFill>
                  <a:prstClr val="black"/>
                </a:solidFill>
                <a:latin typeface="Times New Roman" pitchFamily="18" charset="0"/>
                <a:ea typeface="Times New Roman"/>
                <a:cs typeface="Times New Roman" pitchFamily="18" charset="0"/>
              </a:rPr>
              <a:t>G</a:t>
            </a:r>
            <a:r>
              <a:rPr lang="ru-RU" sz="2200" dirty="0">
                <a:solidFill>
                  <a:prstClr val="black"/>
                </a:solidFill>
                <a:latin typeface="Times New Roman" pitchFamily="18" charset="0"/>
                <a:ea typeface="Times New Roman"/>
                <a:cs typeface="Times New Roman" pitchFamily="18" charset="0"/>
              </a:rPr>
              <a:t> включает в себя 5 стандартов семейства </a:t>
            </a:r>
            <a:r>
              <a:rPr lang="en-US" sz="2200" dirty="0">
                <a:solidFill>
                  <a:prstClr val="black"/>
                </a:solidFill>
                <a:latin typeface="Times New Roman" pitchFamily="18" charset="0"/>
                <a:ea typeface="Times New Roman"/>
                <a:cs typeface="Times New Roman" pitchFamily="18" charset="0"/>
              </a:rPr>
              <a:t>IMT</a:t>
            </a:r>
            <a:r>
              <a:rPr lang="ru-RU" sz="2200" dirty="0">
                <a:solidFill>
                  <a:prstClr val="black"/>
                </a:solidFill>
                <a:latin typeface="Times New Roman" pitchFamily="18" charset="0"/>
                <a:ea typeface="Times New Roman"/>
                <a:cs typeface="Times New Roman" pitchFamily="18" charset="0"/>
              </a:rPr>
              <a:t>-2000 (</a:t>
            </a:r>
            <a:r>
              <a:rPr lang="en-US" sz="2200" dirty="0">
                <a:solidFill>
                  <a:prstClr val="black"/>
                </a:solidFill>
                <a:latin typeface="Times New Roman" pitchFamily="18" charset="0"/>
                <a:ea typeface="Times New Roman"/>
                <a:cs typeface="Times New Roman" pitchFamily="18" charset="0"/>
              </a:rPr>
              <a:t>UMTS</a:t>
            </a:r>
            <a:r>
              <a:rPr lang="ru-RU" sz="2200" dirty="0">
                <a:solidFill>
                  <a:prstClr val="black"/>
                </a:solidFill>
                <a:latin typeface="Times New Roman" pitchFamily="18" charset="0"/>
                <a:ea typeface="Times New Roman"/>
                <a:cs typeface="Times New Roman" pitchFamily="18" charset="0"/>
              </a:rPr>
              <a:t>/</a:t>
            </a:r>
            <a:r>
              <a:rPr lang="en-US" sz="2200" dirty="0">
                <a:solidFill>
                  <a:prstClr val="black"/>
                </a:solidFill>
                <a:latin typeface="Times New Roman" pitchFamily="18" charset="0"/>
                <a:ea typeface="Times New Roman"/>
                <a:cs typeface="Times New Roman" pitchFamily="18" charset="0"/>
              </a:rPr>
              <a:t>WCDMA</a:t>
            </a:r>
            <a:r>
              <a:rPr lang="ru-RU" sz="2200" dirty="0">
                <a:solidFill>
                  <a:prstClr val="black"/>
                </a:solidFill>
                <a:latin typeface="Times New Roman" pitchFamily="18" charset="0"/>
                <a:ea typeface="Times New Roman"/>
                <a:cs typeface="Times New Roman" pitchFamily="18" charset="0"/>
              </a:rPr>
              <a:t>, </a:t>
            </a:r>
            <a:r>
              <a:rPr lang="en-US" sz="2200" dirty="0">
                <a:solidFill>
                  <a:prstClr val="black"/>
                </a:solidFill>
                <a:latin typeface="Times New Roman" pitchFamily="18" charset="0"/>
                <a:ea typeface="Times New Roman"/>
                <a:cs typeface="Times New Roman" pitchFamily="18" charset="0"/>
              </a:rPr>
              <a:t>CDMA</a:t>
            </a:r>
            <a:r>
              <a:rPr lang="ru-RU" sz="2200" dirty="0">
                <a:solidFill>
                  <a:prstClr val="black"/>
                </a:solidFill>
                <a:latin typeface="Times New Roman" pitchFamily="18" charset="0"/>
                <a:ea typeface="Times New Roman"/>
                <a:cs typeface="Times New Roman" pitchFamily="18" charset="0"/>
              </a:rPr>
              <a:t>2000/</a:t>
            </a:r>
            <a:r>
              <a:rPr lang="en-US" sz="2200" dirty="0">
                <a:solidFill>
                  <a:prstClr val="black"/>
                </a:solidFill>
                <a:latin typeface="Times New Roman" pitchFamily="18" charset="0"/>
                <a:ea typeface="Times New Roman"/>
                <a:cs typeface="Times New Roman" pitchFamily="18" charset="0"/>
              </a:rPr>
              <a:t>IMT</a:t>
            </a:r>
            <a:r>
              <a:rPr lang="ru-RU" sz="2200" dirty="0">
                <a:solidFill>
                  <a:prstClr val="black"/>
                </a:solidFill>
                <a:latin typeface="Times New Roman" pitchFamily="18" charset="0"/>
                <a:ea typeface="Times New Roman"/>
                <a:cs typeface="Times New Roman" pitchFamily="18" charset="0"/>
              </a:rPr>
              <a:t>-</a:t>
            </a:r>
            <a:r>
              <a:rPr lang="en-US" sz="2200" dirty="0">
                <a:solidFill>
                  <a:prstClr val="black"/>
                </a:solidFill>
                <a:latin typeface="Times New Roman" pitchFamily="18" charset="0"/>
                <a:ea typeface="Times New Roman"/>
                <a:cs typeface="Times New Roman" pitchFamily="18" charset="0"/>
              </a:rPr>
              <a:t>MC</a:t>
            </a:r>
            <a:r>
              <a:rPr lang="ru-RU" sz="2200" dirty="0">
                <a:solidFill>
                  <a:prstClr val="black"/>
                </a:solidFill>
                <a:latin typeface="Times New Roman" pitchFamily="18" charset="0"/>
                <a:ea typeface="Times New Roman"/>
                <a:cs typeface="Times New Roman" pitchFamily="18" charset="0"/>
              </a:rPr>
              <a:t>, </a:t>
            </a:r>
            <a:r>
              <a:rPr lang="en-US" sz="2200" dirty="0">
                <a:solidFill>
                  <a:prstClr val="black"/>
                </a:solidFill>
                <a:latin typeface="Times New Roman" pitchFamily="18" charset="0"/>
                <a:ea typeface="Times New Roman"/>
                <a:cs typeface="Times New Roman" pitchFamily="18" charset="0"/>
              </a:rPr>
              <a:t>TD</a:t>
            </a:r>
            <a:r>
              <a:rPr lang="ru-RU" sz="2200" dirty="0">
                <a:solidFill>
                  <a:prstClr val="black"/>
                </a:solidFill>
                <a:latin typeface="Times New Roman" pitchFamily="18" charset="0"/>
                <a:ea typeface="Times New Roman"/>
                <a:cs typeface="Times New Roman" pitchFamily="18" charset="0"/>
              </a:rPr>
              <a:t>-</a:t>
            </a:r>
            <a:r>
              <a:rPr lang="en-US" sz="2200" dirty="0">
                <a:solidFill>
                  <a:prstClr val="black"/>
                </a:solidFill>
                <a:latin typeface="Times New Roman" pitchFamily="18" charset="0"/>
                <a:ea typeface="Times New Roman"/>
                <a:cs typeface="Times New Roman" pitchFamily="18" charset="0"/>
              </a:rPr>
              <a:t>CDMA</a:t>
            </a:r>
            <a:r>
              <a:rPr lang="ru-RU" sz="2200" dirty="0">
                <a:solidFill>
                  <a:prstClr val="black"/>
                </a:solidFill>
                <a:latin typeface="Times New Roman" pitchFamily="18" charset="0"/>
                <a:ea typeface="Times New Roman"/>
                <a:cs typeface="Times New Roman" pitchFamily="18" charset="0"/>
              </a:rPr>
              <a:t>/</a:t>
            </a:r>
            <a:r>
              <a:rPr lang="en-US" sz="2200" dirty="0">
                <a:solidFill>
                  <a:prstClr val="black"/>
                </a:solidFill>
                <a:latin typeface="Times New Roman" pitchFamily="18" charset="0"/>
                <a:ea typeface="Times New Roman"/>
                <a:cs typeface="Times New Roman" pitchFamily="18" charset="0"/>
              </a:rPr>
              <a:t>TD</a:t>
            </a:r>
            <a:r>
              <a:rPr lang="ru-RU" sz="2200" dirty="0">
                <a:solidFill>
                  <a:prstClr val="black"/>
                </a:solidFill>
                <a:latin typeface="Times New Roman" pitchFamily="18" charset="0"/>
                <a:ea typeface="Times New Roman"/>
                <a:cs typeface="Times New Roman" pitchFamily="18" charset="0"/>
              </a:rPr>
              <a:t>-</a:t>
            </a:r>
            <a:r>
              <a:rPr lang="en-US" sz="2200" dirty="0">
                <a:solidFill>
                  <a:prstClr val="black"/>
                </a:solidFill>
                <a:latin typeface="Times New Roman" pitchFamily="18" charset="0"/>
                <a:ea typeface="Times New Roman"/>
                <a:cs typeface="Times New Roman" pitchFamily="18" charset="0"/>
              </a:rPr>
              <a:t>SCDMA</a:t>
            </a:r>
            <a:r>
              <a:rPr lang="ru-RU" sz="2200" dirty="0">
                <a:solidFill>
                  <a:prstClr val="black"/>
                </a:solidFill>
                <a:latin typeface="Times New Roman" pitchFamily="18" charset="0"/>
                <a:ea typeface="Times New Roman"/>
                <a:cs typeface="Times New Roman" pitchFamily="18" charset="0"/>
              </a:rPr>
              <a:t> (собственный стандарт Китая), </a:t>
            </a:r>
            <a:r>
              <a:rPr lang="en-US" sz="2200" dirty="0">
                <a:solidFill>
                  <a:prstClr val="black"/>
                </a:solidFill>
                <a:latin typeface="Times New Roman" pitchFamily="18" charset="0"/>
                <a:ea typeface="Times New Roman"/>
                <a:cs typeface="Times New Roman" pitchFamily="18" charset="0"/>
              </a:rPr>
              <a:t>DECT</a:t>
            </a:r>
            <a:r>
              <a:rPr lang="ru-RU" sz="2200" dirty="0">
                <a:solidFill>
                  <a:prstClr val="black"/>
                </a:solidFill>
                <a:latin typeface="Times New Roman" pitchFamily="18" charset="0"/>
                <a:ea typeface="Times New Roman"/>
                <a:cs typeface="Times New Roman" pitchFamily="18" charset="0"/>
              </a:rPr>
              <a:t> и </a:t>
            </a:r>
            <a:r>
              <a:rPr lang="en-US" sz="2200" dirty="0">
                <a:solidFill>
                  <a:prstClr val="black"/>
                </a:solidFill>
                <a:latin typeface="Times New Roman" pitchFamily="18" charset="0"/>
                <a:ea typeface="Times New Roman"/>
                <a:cs typeface="Times New Roman" pitchFamily="18" charset="0"/>
              </a:rPr>
              <a:t>UWC</a:t>
            </a:r>
            <a:r>
              <a:rPr lang="ru-RU" sz="2200" dirty="0">
                <a:solidFill>
                  <a:prstClr val="black"/>
                </a:solidFill>
                <a:latin typeface="Times New Roman" pitchFamily="18" charset="0"/>
                <a:ea typeface="Times New Roman"/>
                <a:cs typeface="Times New Roman" pitchFamily="18" charset="0"/>
              </a:rPr>
              <a:t>-136). Наибольшее распространение в мире получили два стандарта: </a:t>
            </a:r>
            <a:r>
              <a:rPr lang="en-US" sz="2200" dirty="0">
                <a:solidFill>
                  <a:prstClr val="black"/>
                </a:solidFill>
                <a:latin typeface="Times New Roman" pitchFamily="18" charset="0"/>
                <a:ea typeface="Times New Roman"/>
                <a:cs typeface="Times New Roman" pitchFamily="18" charset="0"/>
              </a:rPr>
              <a:t>UMTS</a:t>
            </a:r>
            <a:r>
              <a:rPr lang="ru-RU" sz="2200" dirty="0">
                <a:solidFill>
                  <a:prstClr val="black"/>
                </a:solidFill>
                <a:latin typeface="Times New Roman" pitchFamily="18" charset="0"/>
                <a:ea typeface="Times New Roman"/>
                <a:cs typeface="Times New Roman" pitchFamily="18" charset="0"/>
              </a:rPr>
              <a:t> (или </a:t>
            </a:r>
            <a:r>
              <a:rPr lang="en-US" sz="2200" dirty="0">
                <a:solidFill>
                  <a:prstClr val="black"/>
                </a:solidFill>
                <a:latin typeface="Times New Roman" pitchFamily="18" charset="0"/>
                <a:ea typeface="Times New Roman"/>
                <a:cs typeface="Times New Roman" pitchFamily="18" charset="0"/>
              </a:rPr>
              <a:t>W</a:t>
            </a:r>
            <a:r>
              <a:rPr lang="ru-RU" sz="2200" dirty="0">
                <a:solidFill>
                  <a:prstClr val="black"/>
                </a:solidFill>
                <a:latin typeface="Times New Roman" pitchFamily="18" charset="0"/>
                <a:ea typeface="Times New Roman"/>
                <a:cs typeface="Times New Roman" pitchFamily="18" charset="0"/>
              </a:rPr>
              <a:t>-</a:t>
            </a:r>
            <a:r>
              <a:rPr lang="en-US" sz="2200" dirty="0">
                <a:solidFill>
                  <a:prstClr val="black"/>
                </a:solidFill>
                <a:latin typeface="Times New Roman" pitchFamily="18" charset="0"/>
                <a:ea typeface="Times New Roman"/>
                <a:cs typeface="Times New Roman" pitchFamily="18" charset="0"/>
              </a:rPr>
              <a:t>CDMA</a:t>
            </a:r>
            <a:r>
              <a:rPr lang="ru-RU" sz="2200" dirty="0">
                <a:solidFill>
                  <a:prstClr val="black"/>
                </a:solidFill>
                <a:latin typeface="Times New Roman" pitchFamily="18" charset="0"/>
                <a:ea typeface="Times New Roman"/>
                <a:cs typeface="Times New Roman" pitchFamily="18" charset="0"/>
              </a:rPr>
              <a:t>) и </a:t>
            </a:r>
            <a:r>
              <a:rPr lang="en-US" sz="2200" dirty="0">
                <a:solidFill>
                  <a:prstClr val="black"/>
                </a:solidFill>
                <a:latin typeface="Times New Roman" pitchFamily="18" charset="0"/>
                <a:ea typeface="Times New Roman"/>
                <a:cs typeface="Times New Roman" pitchFamily="18" charset="0"/>
              </a:rPr>
              <a:t>CDMA</a:t>
            </a:r>
            <a:r>
              <a:rPr lang="ru-RU" sz="2200" dirty="0">
                <a:solidFill>
                  <a:prstClr val="black"/>
                </a:solidFill>
                <a:latin typeface="Times New Roman" pitchFamily="18" charset="0"/>
                <a:ea typeface="Times New Roman"/>
                <a:cs typeface="Times New Roman" pitchFamily="18" charset="0"/>
              </a:rPr>
              <a:t>2000 (</a:t>
            </a:r>
            <a:r>
              <a:rPr lang="en-US" sz="2200" dirty="0">
                <a:solidFill>
                  <a:prstClr val="black"/>
                </a:solidFill>
                <a:latin typeface="Times New Roman" pitchFamily="18" charset="0"/>
                <a:ea typeface="Times New Roman"/>
                <a:cs typeface="Times New Roman" pitchFamily="18" charset="0"/>
              </a:rPr>
              <a:t>IMT</a:t>
            </a:r>
            <a:r>
              <a:rPr lang="ru-RU" sz="2200" dirty="0">
                <a:solidFill>
                  <a:prstClr val="black"/>
                </a:solidFill>
                <a:latin typeface="Times New Roman" pitchFamily="18" charset="0"/>
                <a:ea typeface="Times New Roman"/>
                <a:cs typeface="Times New Roman" pitchFamily="18" charset="0"/>
              </a:rPr>
              <a:t>-</a:t>
            </a:r>
            <a:r>
              <a:rPr lang="en-US" sz="2200" dirty="0">
                <a:solidFill>
                  <a:prstClr val="black"/>
                </a:solidFill>
                <a:latin typeface="Times New Roman" pitchFamily="18" charset="0"/>
                <a:ea typeface="Times New Roman"/>
                <a:cs typeface="Times New Roman" pitchFamily="18" charset="0"/>
              </a:rPr>
              <a:t>MC</a:t>
            </a:r>
            <a:r>
              <a:rPr lang="ru-RU" sz="2200" dirty="0">
                <a:solidFill>
                  <a:prstClr val="black"/>
                </a:solidFill>
                <a:latin typeface="Times New Roman" pitchFamily="18" charset="0"/>
                <a:ea typeface="Times New Roman"/>
                <a:cs typeface="Times New Roman" pitchFamily="18" charset="0"/>
              </a:rPr>
              <a:t>), в основе которых лежит одна и та же технология — </a:t>
            </a:r>
            <a:r>
              <a:rPr lang="en-US" sz="2200" dirty="0">
                <a:solidFill>
                  <a:prstClr val="black"/>
                </a:solidFill>
                <a:latin typeface="Times New Roman" pitchFamily="18" charset="0"/>
                <a:ea typeface="Times New Roman"/>
                <a:cs typeface="Times New Roman" pitchFamily="18" charset="0"/>
              </a:rPr>
              <a:t>CDMA</a:t>
            </a:r>
            <a:r>
              <a:rPr lang="ru-RU" sz="2200" dirty="0">
                <a:solidFill>
                  <a:prstClr val="black"/>
                </a:solidFill>
                <a:latin typeface="Times New Roman" pitchFamily="18" charset="0"/>
                <a:ea typeface="Times New Roman"/>
                <a:cs typeface="Times New Roman" pitchFamily="18" charset="0"/>
              </a:rPr>
              <a:t> (</a:t>
            </a:r>
            <a:r>
              <a:rPr lang="en-US" sz="2200" dirty="0" err="1">
                <a:solidFill>
                  <a:prstClr val="black"/>
                </a:solidFill>
                <a:latin typeface="Times New Roman" pitchFamily="18" charset="0"/>
                <a:ea typeface="Times New Roman"/>
                <a:cs typeface="Times New Roman" pitchFamily="18" charset="0"/>
              </a:rPr>
              <a:t>CodeDivisionMultipleAccess</a:t>
            </a:r>
            <a:r>
              <a:rPr lang="ru-RU" sz="2200" dirty="0">
                <a:solidFill>
                  <a:prstClr val="black"/>
                </a:solidFill>
                <a:latin typeface="Times New Roman" pitchFamily="18" charset="0"/>
                <a:ea typeface="Times New Roman"/>
                <a:cs typeface="Times New Roman" pitchFamily="18" charset="0"/>
              </a:rPr>
              <a:t> -множественный доступ с кодовым разделением каналов</a:t>
            </a:r>
            <a:r>
              <a:rPr lang="ru-RU" sz="2200" dirty="0" smtClean="0">
                <a:solidFill>
                  <a:prstClr val="black"/>
                </a:solidFill>
                <a:latin typeface="Times New Roman" pitchFamily="18" charset="0"/>
                <a:ea typeface="Times New Roman"/>
                <a:cs typeface="Times New Roman" pitchFamily="18" charset="0"/>
              </a:rPr>
              <a:t>).</a:t>
            </a:r>
            <a:endParaRPr lang="ru-RU" sz="2200" dirty="0">
              <a:solidFill>
                <a:prstClr val="black"/>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635715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9512" y="42284"/>
            <a:ext cx="8712968" cy="800219"/>
          </a:xfrm>
          <a:prstGeom prst="rect">
            <a:avLst/>
          </a:prstGeom>
        </p:spPr>
        <p:txBody>
          <a:bodyPr wrap="square">
            <a:spAutoFit/>
          </a:bodyPr>
          <a:lstStyle/>
          <a:p>
            <a:pPr algn="just">
              <a:lnSpc>
                <a:spcPct val="115000"/>
              </a:lnSpc>
              <a:spcAft>
                <a:spcPts val="0"/>
              </a:spcAft>
            </a:pPr>
            <a:r>
              <a:rPr lang="ru-RU" sz="2000" i="1" dirty="0" smtClean="0">
                <a:solidFill>
                  <a:srgbClr val="000000"/>
                </a:solidFill>
                <a:latin typeface="Times New Roman"/>
                <a:ea typeface="Courier New"/>
              </a:rPr>
              <a:t>    Проводная </a:t>
            </a:r>
            <a:r>
              <a:rPr lang="ru-RU" sz="2000" i="1" dirty="0">
                <a:solidFill>
                  <a:srgbClr val="000000"/>
                </a:solidFill>
                <a:latin typeface="Times New Roman"/>
                <a:ea typeface="Courier New"/>
              </a:rPr>
              <a:t>связь </a:t>
            </a:r>
            <a:r>
              <a:rPr lang="ru-RU" sz="2000" dirty="0">
                <a:solidFill>
                  <a:srgbClr val="000000"/>
                </a:solidFill>
                <a:latin typeface="Times New Roman"/>
                <a:ea typeface="Courier New"/>
              </a:rPr>
              <a:t>- сообщения передаются по проводам с использованием электрических сигналов </a:t>
            </a:r>
            <a:endParaRPr lang="ru-RU" sz="2000" dirty="0">
              <a:solidFill>
                <a:srgbClr val="000000"/>
              </a:solidFill>
              <a:effectLst/>
              <a:latin typeface="Courier New"/>
              <a:ea typeface="Courier New"/>
            </a:endParaRPr>
          </a:p>
        </p:txBody>
      </p:sp>
      <p:pic>
        <p:nvPicPr>
          <p:cNvPr id="7" name="Picture 13" descr="americanpixs-6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842503"/>
            <a:ext cx="4104456" cy="2016224"/>
          </a:xfrm>
          <a:prstGeom prst="rect">
            <a:avLst/>
          </a:prstGeom>
          <a:noFill/>
          <a:ln>
            <a:noFill/>
          </a:ln>
          <a:extLst/>
        </p:spPr>
      </p:pic>
      <p:sp>
        <p:nvSpPr>
          <p:cNvPr id="6" name="Прямоугольник 5"/>
          <p:cNvSpPr/>
          <p:nvPr/>
        </p:nvSpPr>
        <p:spPr>
          <a:xfrm>
            <a:off x="179512" y="3050243"/>
            <a:ext cx="8568952" cy="1077218"/>
          </a:xfrm>
          <a:prstGeom prst="rect">
            <a:avLst/>
          </a:prstGeom>
        </p:spPr>
        <p:txBody>
          <a:bodyPr wrap="square">
            <a:spAutoFit/>
          </a:bodyPr>
          <a:lstStyle/>
          <a:p>
            <a:pPr algn="ctr">
              <a:spcAft>
                <a:spcPts val="0"/>
              </a:spcAft>
            </a:pPr>
            <a:r>
              <a:rPr lang="ru-RU" dirty="0">
                <a:solidFill>
                  <a:srgbClr val="000000"/>
                </a:solidFill>
                <a:latin typeface="Times New Roman"/>
                <a:ea typeface="Courier New"/>
              </a:rPr>
              <a:t>Рис.3 Связь по </a:t>
            </a:r>
            <a:r>
              <a:rPr lang="ru-RU" dirty="0" smtClean="0">
                <a:solidFill>
                  <a:srgbClr val="000000"/>
                </a:solidFill>
                <a:latin typeface="Times New Roman"/>
                <a:ea typeface="Courier New"/>
              </a:rPr>
              <a:t>проводам</a:t>
            </a:r>
            <a:endParaRPr lang="ru-RU" sz="1600" dirty="0">
              <a:solidFill>
                <a:srgbClr val="000000"/>
              </a:solidFill>
              <a:latin typeface="Courier New"/>
              <a:ea typeface="Courier New"/>
            </a:endParaRPr>
          </a:p>
          <a:p>
            <a:pPr indent="540385" algn="just">
              <a:lnSpc>
                <a:spcPct val="115000"/>
              </a:lnSpc>
              <a:spcAft>
                <a:spcPts val="0"/>
              </a:spcAft>
              <a:tabLst>
                <a:tab pos="540385" algn="l"/>
              </a:tabLst>
            </a:pPr>
            <a:r>
              <a:rPr lang="ru-RU" sz="2000" dirty="0">
                <a:solidFill>
                  <a:srgbClr val="000000"/>
                </a:solidFill>
                <a:latin typeface="Times New Roman"/>
                <a:ea typeface="Courier New"/>
              </a:rPr>
              <a:t>Первый электрический телеграф создали в 1837 году английские изобретатели Уильям Кук (1806 – 1879) и Чарлз </a:t>
            </a:r>
            <a:r>
              <a:rPr lang="ru-RU" sz="2000" dirty="0" err="1">
                <a:solidFill>
                  <a:srgbClr val="000000"/>
                </a:solidFill>
                <a:latin typeface="Times New Roman"/>
                <a:ea typeface="Courier New"/>
              </a:rPr>
              <a:t>Уитсон</a:t>
            </a:r>
            <a:r>
              <a:rPr lang="ru-RU" sz="2000" dirty="0">
                <a:solidFill>
                  <a:srgbClr val="000000"/>
                </a:solidFill>
                <a:latin typeface="Times New Roman"/>
                <a:ea typeface="Courier New"/>
              </a:rPr>
              <a:t> (1802 – 1875).</a:t>
            </a:r>
            <a:endParaRPr lang="ru-RU" sz="2000" dirty="0">
              <a:solidFill>
                <a:srgbClr val="000000"/>
              </a:solidFill>
              <a:effectLst/>
              <a:latin typeface="Courier New"/>
              <a:ea typeface="Courier New"/>
            </a:endParaRPr>
          </a:p>
        </p:txBody>
      </p:sp>
      <p:pic>
        <p:nvPicPr>
          <p:cNvPr id="88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221088"/>
            <a:ext cx="1944216"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583668" y="6282877"/>
            <a:ext cx="6048672" cy="369332"/>
          </a:xfrm>
          <a:prstGeom prst="rect">
            <a:avLst/>
          </a:prstGeom>
        </p:spPr>
        <p:txBody>
          <a:bodyPr wrap="square">
            <a:spAutoFit/>
          </a:bodyPr>
          <a:lstStyle/>
          <a:p>
            <a:pPr lvl="0" algn="ctr"/>
            <a:r>
              <a:rPr lang="ru-RU" dirty="0">
                <a:solidFill>
                  <a:srgbClr val="000000"/>
                </a:solidFill>
                <a:latin typeface="Times New Roman"/>
                <a:ea typeface="Courier New"/>
              </a:rPr>
              <a:t>Рис 4. Поздняя модель телеграфа Кука и </a:t>
            </a:r>
            <a:r>
              <a:rPr lang="ru-RU" dirty="0" err="1">
                <a:solidFill>
                  <a:srgbClr val="000000"/>
                </a:solidFill>
                <a:latin typeface="Times New Roman"/>
                <a:ea typeface="Courier New"/>
              </a:rPr>
              <a:t>Уитсона</a:t>
            </a:r>
            <a:r>
              <a:rPr lang="ru-RU" dirty="0">
                <a:solidFill>
                  <a:srgbClr val="000000"/>
                </a:solidFill>
                <a:latin typeface="Times New Roman"/>
                <a:ea typeface="Courier New"/>
              </a:rPr>
              <a:t>.</a:t>
            </a:r>
            <a:endParaRPr lang="ru-RU" sz="1600" dirty="0">
              <a:solidFill>
                <a:srgbClr val="000000"/>
              </a:solidFill>
              <a:latin typeface="Courier New"/>
              <a:ea typeface="Courier New"/>
            </a:endParaRPr>
          </a:p>
        </p:txBody>
      </p:sp>
    </p:spTree>
    <p:extLst>
      <p:ext uri="{BB962C8B-B14F-4D97-AF65-F5344CB8AC3E}">
        <p14:creationId xmlns:p14="http://schemas.microsoft.com/office/powerpoint/2010/main" val="3494540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758" y="75118"/>
            <a:ext cx="8424936" cy="6782882"/>
          </a:xfrm>
          <a:prstGeom prst="rect">
            <a:avLst/>
          </a:prstGeom>
        </p:spPr>
        <p:txBody>
          <a:bodyPr wrap="square">
            <a:spAutoFit/>
          </a:bodyPr>
          <a:lstStyle/>
          <a:p>
            <a:pPr marL="12700" marR="12700" indent="527685" algn="just">
              <a:lnSpc>
                <a:spcPct val="150000"/>
              </a:lnSpc>
              <a:spcBef>
                <a:spcPts val="1800"/>
              </a:spcBef>
              <a:spcAft>
                <a:spcPts val="0"/>
              </a:spcAft>
            </a:pPr>
            <a:r>
              <a:rPr lang="ru-RU" dirty="0">
                <a:latin typeface="Times New Roman" pitchFamily="18" charset="0"/>
                <a:ea typeface="Times New Roman"/>
                <a:cs typeface="Times New Roman" pitchFamily="18" charset="0"/>
              </a:rPr>
              <a:t>В сетях 3</a:t>
            </a:r>
            <a:r>
              <a:rPr lang="en-US" dirty="0">
                <a:latin typeface="Times New Roman" pitchFamily="18" charset="0"/>
                <a:ea typeface="Times New Roman"/>
                <a:cs typeface="Times New Roman" pitchFamily="18" charset="0"/>
              </a:rPr>
              <a:t>G</a:t>
            </a:r>
            <a:r>
              <a:rPr lang="ru-RU" dirty="0">
                <a:latin typeface="Times New Roman" pitchFamily="18" charset="0"/>
                <a:ea typeface="Times New Roman"/>
                <a:cs typeface="Times New Roman" pitchFamily="18" charset="0"/>
              </a:rPr>
              <a:t> обеспечивается предоставление двух базовых услуг: передача данных и передача голоса. Согласно регламентам </a:t>
            </a:r>
            <a:r>
              <a:rPr lang="en-US" dirty="0">
                <a:latin typeface="Times New Roman" pitchFamily="18" charset="0"/>
                <a:ea typeface="Times New Roman"/>
                <a:cs typeface="Times New Roman" pitchFamily="18" charset="0"/>
              </a:rPr>
              <a:t>ITU</a:t>
            </a:r>
            <a:r>
              <a:rPr lang="ru-RU" dirty="0">
                <a:latin typeface="Times New Roman" pitchFamily="18" charset="0"/>
                <a:ea typeface="Times New Roman"/>
                <a:cs typeface="Times New Roman" pitchFamily="18" charset="0"/>
              </a:rPr>
              <a:t> (</a:t>
            </a:r>
            <a:r>
              <a:rPr lang="en-US" dirty="0" smtClean="0">
                <a:latin typeface="Times New Roman" pitchFamily="18" charset="0"/>
                <a:ea typeface="Times New Roman"/>
                <a:cs typeface="Times New Roman" pitchFamily="18" charset="0"/>
              </a:rPr>
              <a:t>International</a:t>
            </a:r>
            <a:r>
              <a:rPr lang="tg-Cyrl-TJ" dirty="0" smtClean="0">
                <a:latin typeface="Times New Roman" pitchFamily="18" charset="0"/>
                <a:ea typeface="Times New Roman"/>
                <a:cs typeface="Times New Roman" pitchFamily="18" charset="0"/>
              </a:rPr>
              <a:t>  </a:t>
            </a:r>
            <a:r>
              <a:rPr lang="en-US" dirty="0" err="1" smtClean="0">
                <a:latin typeface="Times New Roman" pitchFamily="18" charset="0"/>
                <a:ea typeface="Times New Roman"/>
                <a:cs typeface="Times New Roman" pitchFamily="18" charset="0"/>
              </a:rPr>
              <a:t>TelecommunicationsUnion</a:t>
            </a:r>
            <a:r>
              <a:rPr lang="ru-RU" dirty="0" smtClean="0">
                <a:latin typeface="Times New Roman" pitchFamily="18" charset="0"/>
                <a:ea typeface="Times New Roman"/>
                <a:cs typeface="Times New Roman" pitchFamily="18" charset="0"/>
              </a:rPr>
              <a:t> </a:t>
            </a:r>
            <a:r>
              <a:rPr lang="ru-RU" dirty="0">
                <a:latin typeface="Times New Roman" pitchFamily="18" charset="0"/>
                <a:ea typeface="Times New Roman"/>
                <a:cs typeface="Times New Roman" pitchFamily="18" charset="0"/>
              </a:rPr>
              <a:t>— Международный Союз Электросвязи) сети 3</a:t>
            </a:r>
            <a:r>
              <a:rPr lang="en-US" dirty="0">
                <a:latin typeface="Times New Roman" pitchFamily="18" charset="0"/>
                <a:ea typeface="Times New Roman"/>
                <a:cs typeface="Times New Roman" pitchFamily="18" charset="0"/>
              </a:rPr>
              <a:t>G</a:t>
            </a:r>
            <a:r>
              <a:rPr lang="ru-RU" dirty="0">
                <a:latin typeface="Times New Roman" pitchFamily="18" charset="0"/>
                <a:ea typeface="Times New Roman"/>
                <a:cs typeface="Times New Roman" pitchFamily="18" charset="0"/>
              </a:rPr>
              <a:t> должны поддерживать следующие скорости передачи данных:</a:t>
            </a:r>
          </a:p>
          <a:p>
            <a:pPr marL="12700" marR="12700" indent="527685" algn="just">
              <a:lnSpc>
                <a:spcPct val="150000"/>
              </a:lnSpc>
              <a:spcBef>
                <a:spcPts val="1800"/>
              </a:spcBef>
              <a:spcAft>
                <a:spcPts val="0"/>
              </a:spcAft>
            </a:pPr>
            <a:r>
              <a:rPr lang="ru-RU" dirty="0">
                <a:latin typeface="Times New Roman" pitchFamily="18" charset="0"/>
                <a:ea typeface="Times New Roman"/>
                <a:cs typeface="Times New Roman" pitchFamily="18" charset="0"/>
              </a:rPr>
              <a:t>Для абонентов с высокой мобильностью (до 120 км/ч) — не более 144 кбит/с;</a:t>
            </a:r>
          </a:p>
          <a:p>
            <a:pPr marL="12700" indent="527685" algn="just">
              <a:lnSpc>
                <a:spcPct val="150000"/>
              </a:lnSpc>
              <a:spcBef>
                <a:spcPts val="1800"/>
              </a:spcBef>
              <a:spcAft>
                <a:spcPts val="0"/>
              </a:spcAft>
            </a:pPr>
            <a:r>
              <a:rPr lang="ru-RU" dirty="0">
                <a:latin typeface="Times New Roman" pitchFamily="18" charset="0"/>
                <a:ea typeface="Times New Roman"/>
                <a:cs typeface="Times New Roman" pitchFamily="18" charset="0"/>
              </a:rPr>
              <a:t>Для абонентов с низкой мобильностью (до 3 км/ч) — 384 кбит/с;</a:t>
            </a:r>
          </a:p>
          <a:p>
            <a:pPr marL="12700" indent="527685" algn="just">
              <a:lnSpc>
                <a:spcPct val="150000"/>
              </a:lnSpc>
              <a:spcBef>
                <a:spcPts val="1800"/>
              </a:spcBef>
              <a:spcAft>
                <a:spcPts val="0"/>
              </a:spcAft>
            </a:pPr>
            <a:r>
              <a:rPr lang="ru-RU" dirty="0">
                <a:latin typeface="Times New Roman" pitchFamily="18" charset="0"/>
                <a:ea typeface="Times New Roman"/>
                <a:cs typeface="Times New Roman" pitchFamily="18" charset="0"/>
              </a:rPr>
              <a:t>Для неподвижных объектов - 2048 Кбит/с.</a:t>
            </a:r>
          </a:p>
          <a:p>
            <a:pPr marL="12700" marR="12700" indent="527685" algn="just">
              <a:lnSpc>
                <a:spcPct val="150000"/>
              </a:lnSpc>
              <a:spcBef>
                <a:spcPts val="1800"/>
              </a:spcBef>
              <a:spcAft>
                <a:spcPts val="0"/>
              </a:spcAft>
            </a:pPr>
            <a:r>
              <a:rPr lang="en-US" dirty="0">
                <a:latin typeface="Times New Roman" pitchFamily="18" charset="0"/>
                <a:ea typeface="Times New Roman"/>
                <a:cs typeface="Times New Roman" pitchFamily="18" charset="0"/>
              </a:rPr>
              <a:t>HSDPA</a:t>
            </a:r>
            <a:r>
              <a:rPr lang="ru-RU" dirty="0">
                <a:latin typeface="Times New Roman" pitchFamily="18" charset="0"/>
                <a:ea typeface="Times New Roman"/>
                <a:cs typeface="Times New Roman" pitchFamily="18" charset="0"/>
              </a:rPr>
              <a:t> (англ. </a:t>
            </a:r>
            <a:r>
              <a:rPr lang="en-US" dirty="0">
                <a:latin typeface="Times New Roman" pitchFamily="18" charset="0"/>
                <a:ea typeface="Times New Roman"/>
                <a:cs typeface="Times New Roman" pitchFamily="18" charset="0"/>
              </a:rPr>
              <a:t>High</a:t>
            </a:r>
            <a:r>
              <a:rPr lang="ru-RU" dirty="0">
                <a:latin typeface="Times New Roman" pitchFamily="18" charset="0"/>
                <a:ea typeface="Times New Roman"/>
                <a:cs typeface="Times New Roman" pitchFamily="18" charset="0"/>
              </a:rPr>
              <a:t>-</a:t>
            </a:r>
            <a:r>
              <a:rPr lang="en-US" dirty="0" err="1">
                <a:latin typeface="Times New Roman" pitchFamily="18" charset="0"/>
                <a:ea typeface="Times New Roman"/>
                <a:cs typeface="Times New Roman" pitchFamily="18" charset="0"/>
              </a:rPr>
              <a:t>SpeedDownlinkPacketAccess</a:t>
            </a:r>
            <a:r>
              <a:rPr lang="ru-RU" dirty="0">
                <a:latin typeface="Times New Roman" pitchFamily="18" charset="0"/>
                <a:ea typeface="Times New Roman"/>
                <a:cs typeface="Times New Roman" pitchFamily="18" charset="0"/>
              </a:rPr>
              <a:t> - высокоскоростная пакетная передача данных от базовой станции к мобильному телефону) - стандарт мобильной связи, рассматривается специалистами как один из переходных этапов миграции к технологиям мобильной связи четвёртого поколения (4</a:t>
            </a:r>
            <a:r>
              <a:rPr lang="en-US" dirty="0">
                <a:latin typeface="Times New Roman" pitchFamily="18" charset="0"/>
                <a:ea typeface="Times New Roman"/>
                <a:cs typeface="Times New Roman" pitchFamily="18" charset="0"/>
              </a:rPr>
              <a:t>G</a:t>
            </a:r>
            <a:r>
              <a:rPr lang="ru-RU" dirty="0">
                <a:latin typeface="Times New Roman" pitchFamily="18" charset="0"/>
                <a:ea typeface="Times New Roman"/>
                <a:cs typeface="Times New Roman" pitchFamily="18" charset="0"/>
              </a:rPr>
              <a:t>). Максимальная теоретическая скорость передачи данных по стандарту составляет 14,4 Мбит/сек, практическая достижимая в существующих сетях - около 3 Мбит/сек.</a:t>
            </a:r>
            <a:endParaRPr lang="ru-RU"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4970968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0894" y="188640"/>
            <a:ext cx="8424936" cy="2339102"/>
          </a:xfrm>
          <a:prstGeom prst="rect">
            <a:avLst/>
          </a:prstGeom>
        </p:spPr>
        <p:txBody>
          <a:bodyPr wrap="square">
            <a:spAutoFit/>
          </a:bodyPr>
          <a:lstStyle/>
          <a:p>
            <a:r>
              <a:rPr lang="ru-RU" i="1" dirty="0" smtClean="0"/>
              <a:t>                                               </a:t>
            </a:r>
            <a:r>
              <a:rPr lang="ru-RU" i="1" dirty="0" smtClean="0">
                <a:latin typeface="Times New Roman" pitchFamily="18" charset="0"/>
                <a:cs typeface="Times New Roman" pitchFamily="18" charset="0"/>
              </a:rPr>
              <a:t>9.4.</a:t>
            </a:r>
            <a:r>
              <a:rPr lang="ru-RU" sz="2000" b="1" i="1" dirty="0">
                <a:latin typeface="Times New Roman" pitchFamily="18" charset="0"/>
                <a:cs typeface="Times New Roman" pitchFamily="18" charset="0"/>
              </a:rPr>
              <a:t>	Поколение 4G</a:t>
            </a:r>
          </a:p>
          <a:p>
            <a:r>
              <a:rPr lang="ru-RU" dirty="0">
                <a:latin typeface="Times New Roman" pitchFamily="18" charset="0"/>
                <a:cs typeface="Times New Roman" pitchFamily="18" charset="0"/>
              </a:rPr>
              <a:t>Технологии, претендующие на роль 4G (и очень часто упоминаемые в прессе в качестве 4G</a:t>
            </a:r>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LTE; </a:t>
            </a:r>
          </a:p>
          <a:p>
            <a:r>
              <a:rPr lang="ru-RU" dirty="0" smtClean="0">
                <a:latin typeface="Times New Roman" pitchFamily="18" charset="0"/>
                <a:cs typeface="Times New Roman" pitchFamily="18" charset="0"/>
              </a:rPr>
              <a:t>TD-LTE;</a:t>
            </a:r>
          </a:p>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Mobile</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WiMAX</a:t>
            </a:r>
            <a:r>
              <a:rPr lang="ru-RU" dirty="0" smtClean="0">
                <a:latin typeface="Times New Roman" pitchFamily="18" charset="0"/>
                <a:cs typeface="Times New Roman" pitchFamily="18" charset="0"/>
              </a:rPr>
              <a:t>; </a:t>
            </a:r>
          </a:p>
          <a:p>
            <a:r>
              <a:rPr lang="ru-RU" dirty="0" smtClean="0">
                <a:latin typeface="Times New Roman" pitchFamily="18" charset="0"/>
                <a:cs typeface="Times New Roman" pitchFamily="18" charset="0"/>
              </a:rPr>
              <a:t>UMB;</a:t>
            </a:r>
          </a:p>
          <a:p>
            <a:r>
              <a:rPr lang="ru-RU" dirty="0" smtClean="0">
                <a:latin typeface="Times New Roman" pitchFamily="18" charset="0"/>
                <a:cs typeface="Times New Roman" pitchFamily="18" charset="0"/>
              </a:rPr>
              <a:t> HSPA+.</a:t>
            </a:r>
            <a:endParaRPr lang="ru-RU" dirty="0">
              <a:latin typeface="Times New Roman" pitchFamily="18" charset="0"/>
              <a:cs typeface="Times New Roman" pitchFamily="18" charset="0"/>
            </a:endParaRPr>
          </a:p>
        </p:txBody>
      </p:sp>
      <p:sp>
        <p:nvSpPr>
          <p:cNvPr id="3" name="Прямоугольник 2"/>
          <p:cNvSpPr/>
          <p:nvPr/>
        </p:nvSpPr>
        <p:spPr>
          <a:xfrm>
            <a:off x="148031" y="2636912"/>
            <a:ext cx="8639577" cy="2862322"/>
          </a:xfrm>
          <a:prstGeom prst="rect">
            <a:avLst/>
          </a:prstGeom>
        </p:spPr>
        <p:txBody>
          <a:bodyPr wrap="square">
            <a:spAutoFit/>
          </a:bodyPr>
          <a:lstStyle/>
          <a:p>
            <a:pPr marL="12700" marR="12700" indent="527685"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В настоящее время запущены сети </a:t>
            </a:r>
            <a:r>
              <a:rPr lang="en-US" sz="2000" dirty="0" err="1">
                <a:latin typeface="Times New Roman" pitchFamily="18" charset="0"/>
                <a:ea typeface="Times New Roman"/>
                <a:cs typeface="Times New Roman" pitchFamily="18" charset="0"/>
              </a:rPr>
              <a:t>WiMAX</a:t>
            </a:r>
            <a:r>
              <a:rPr lang="ru-RU" sz="2000" dirty="0">
                <a:latin typeface="Times New Roman" pitchFamily="18" charset="0"/>
                <a:ea typeface="Times New Roman"/>
                <a:cs typeface="Times New Roman" pitchFamily="18" charset="0"/>
              </a:rPr>
              <a:t> и </a:t>
            </a:r>
            <a:r>
              <a:rPr lang="en-US" sz="2000" dirty="0">
                <a:latin typeface="Times New Roman" pitchFamily="18" charset="0"/>
                <a:ea typeface="Times New Roman"/>
                <a:cs typeface="Times New Roman" pitchFamily="18" charset="0"/>
              </a:rPr>
              <a:t>LTE</a:t>
            </a:r>
            <a:r>
              <a:rPr lang="ru-RU" sz="2000" dirty="0">
                <a:latin typeface="Times New Roman" pitchFamily="18" charset="0"/>
                <a:ea typeface="Times New Roman"/>
                <a:cs typeface="Times New Roman" pitchFamily="18" charset="0"/>
              </a:rPr>
              <a:t>. Первую в мире сеть </a:t>
            </a:r>
            <a:r>
              <a:rPr lang="en-US" sz="2000" dirty="0">
                <a:latin typeface="Times New Roman" pitchFamily="18" charset="0"/>
                <a:ea typeface="Times New Roman"/>
                <a:cs typeface="Times New Roman" pitchFamily="18" charset="0"/>
              </a:rPr>
              <a:t>LTE</a:t>
            </a:r>
            <a:r>
              <a:rPr lang="ru-RU" sz="2000" dirty="0">
                <a:latin typeface="Times New Roman" pitchFamily="18" charset="0"/>
                <a:ea typeface="Times New Roman"/>
                <a:cs typeface="Times New Roman" pitchFamily="18" charset="0"/>
              </a:rPr>
              <a:t> в Стокгольме и Осло запустил альянс </a:t>
            </a:r>
            <a:r>
              <a:rPr lang="en-US" sz="2000" dirty="0" err="1">
                <a:latin typeface="Times New Roman" pitchFamily="18" charset="0"/>
                <a:ea typeface="Times New Roman"/>
                <a:cs typeface="Times New Roman" pitchFamily="18" charset="0"/>
              </a:rPr>
              <a:t>TeliaSonera</a:t>
            </a:r>
            <a:r>
              <a:rPr lang="ru-RU" sz="2000" dirty="0">
                <a:latin typeface="Times New Roman" pitchFamily="18" charset="0"/>
                <a:ea typeface="Times New Roman"/>
                <a:cs typeface="Times New Roman" pitchFamily="18" charset="0"/>
              </a:rPr>
              <a:t>/</a:t>
            </a:r>
            <a:r>
              <a:rPr lang="en-US" sz="2000" dirty="0">
                <a:latin typeface="Times New Roman" pitchFamily="18" charset="0"/>
                <a:ea typeface="Times New Roman"/>
                <a:cs typeface="Times New Roman" pitchFamily="18" charset="0"/>
              </a:rPr>
              <a:t>Ericsson</a:t>
            </a:r>
            <a:r>
              <a:rPr lang="ru-RU" sz="2000" dirty="0">
                <a:latin typeface="Times New Roman" pitchFamily="18" charset="0"/>
                <a:ea typeface="Times New Roman"/>
                <a:cs typeface="Times New Roman" pitchFamily="18" charset="0"/>
              </a:rPr>
              <a:t> - расчётное значение максимальной скорости передачи данных к абоненту составляет 382 </a:t>
            </a:r>
            <a:r>
              <a:rPr lang="en-US" sz="2000" dirty="0">
                <a:latin typeface="Times New Roman" pitchFamily="18" charset="0"/>
                <a:ea typeface="Times New Roman"/>
                <a:cs typeface="Times New Roman" pitchFamily="18" charset="0"/>
              </a:rPr>
              <a:t>Mbps</a:t>
            </a:r>
            <a:r>
              <a:rPr lang="ru-RU" sz="2000" dirty="0">
                <a:latin typeface="Times New Roman" pitchFamily="18" charset="0"/>
                <a:ea typeface="Times New Roman"/>
                <a:cs typeface="Times New Roman" pitchFamily="18" charset="0"/>
              </a:rPr>
              <a:t> и 86 </a:t>
            </a:r>
            <a:r>
              <a:rPr lang="en-US" sz="2000" dirty="0">
                <a:latin typeface="Times New Roman" pitchFamily="18" charset="0"/>
                <a:ea typeface="Times New Roman"/>
                <a:cs typeface="Times New Roman" pitchFamily="18" charset="0"/>
              </a:rPr>
              <a:t>Mbps</a:t>
            </a:r>
            <a:r>
              <a:rPr lang="ru-RU" sz="2000" dirty="0">
                <a:latin typeface="Times New Roman" pitchFamily="18" charset="0"/>
                <a:ea typeface="Times New Roman"/>
                <a:cs typeface="Times New Roman" pitchFamily="18" charset="0"/>
              </a:rPr>
              <a:t> - от абонента. Насчёт </a:t>
            </a:r>
            <a:r>
              <a:rPr lang="en-US" sz="2000" dirty="0">
                <a:latin typeface="Times New Roman" pitchFamily="18" charset="0"/>
                <a:ea typeface="Times New Roman"/>
                <a:cs typeface="Times New Roman" pitchFamily="18" charset="0"/>
              </a:rPr>
              <a:t>UMB</a:t>
            </a:r>
            <a:r>
              <a:rPr lang="ru-RU" sz="2000" dirty="0">
                <a:latin typeface="Times New Roman" pitchFamily="18" charset="0"/>
                <a:ea typeface="Times New Roman"/>
                <a:cs typeface="Times New Roman" pitchFamily="18" charset="0"/>
              </a:rPr>
              <a:t> планы внедрения не известны, так как ни один оператор (в мировом масштабе) не заключил контракт на его тестирование. </a:t>
            </a:r>
            <a:endParaRPr lang="ru-RU"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3584488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573016"/>
            <a:ext cx="8568952" cy="2862322"/>
          </a:xfrm>
          <a:prstGeom prst="rect">
            <a:avLst/>
          </a:prstGeom>
        </p:spPr>
        <p:txBody>
          <a:bodyPr wrap="square">
            <a:spAutoFit/>
          </a:bodyPr>
          <a:lstStyle/>
          <a:p>
            <a:pPr marL="12700" marR="12700" indent="527685" algn="just">
              <a:lnSpc>
                <a:spcPct val="150000"/>
              </a:lnSpc>
              <a:spcBef>
                <a:spcPts val="1800"/>
              </a:spcBef>
              <a:spcAft>
                <a:spcPts val="0"/>
              </a:spcAft>
            </a:pPr>
            <a:r>
              <a:rPr lang="ru-RU" sz="2000" dirty="0" smtClean="0">
                <a:latin typeface="Times New Roman" pitchFamily="18" charset="0"/>
                <a:ea typeface="Times New Roman"/>
                <a:cs typeface="Times New Roman" pitchFamily="18" charset="0"/>
              </a:rPr>
              <a:t>В </a:t>
            </a:r>
            <a:r>
              <a:rPr lang="ru-RU" sz="2000" dirty="0">
                <a:latin typeface="Times New Roman" pitchFamily="18" charset="0"/>
                <a:ea typeface="Times New Roman"/>
                <a:cs typeface="Times New Roman" pitchFamily="18" charset="0"/>
              </a:rPr>
              <a:t>настоящее время запущены сети </a:t>
            </a:r>
            <a:r>
              <a:rPr lang="en-US" sz="2000" dirty="0" err="1">
                <a:latin typeface="Times New Roman" pitchFamily="18" charset="0"/>
                <a:ea typeface="Times New Roman"/>
                <a:cs typeface="Times New Roman" pitchFamily="18" charset="0"/>
              </a:rPr>
              <a:t>WiMAX</a:t>
            </a:r>
            <a:r>
              <a:rPr lang="ru-RU" sz="2000" dirty="0">
                <a:latin typeface="Times New Roman" pitchFamily="18" charset="0"/>
                <a:ea typeface="Times New Roman"/>
                <a:cs typeface="Times New Roman" pitchFamily="18" charset="0"/>
              </a:rPr>
              <a:t> и </a:t>
            </a:r>
            <a:r>
              <a:rPr lang="en-US" sz="2000" dirty="0">
                <a:latin typeface="Times New Roman" pitchFamily="18" charset="0"/>
                <a:ea typeface="Times New Roman"/>
                <a:cs typeface="Times New Roman" pitchFamily="18" charset="0"/>
              </a:rPr>
              <a:t>LTE</a:t>
            </a:r>
            <a:r>
              <a:rPr lang="ru-RU" sz="2000" dirty="0">
                <a:latin typeface="Times New Roman" pitchFamily="18" charset="0"/>
                <a:ea typeface="Times New Roman"/>
                <a:cs typeface="Times New Roman" pitchFamily="18" charset="0"/>
              </a:rPr>
              <a:t>. Первую в мире сеть </a:t>
            </a:r>
            <a:r>
              <a:rPr lang="en-US" sz="2000" dirty="0">
                <a:latin typeface="Times New Roman" pitchFamily="18" charset="0"/>
                <a:ea typeface="Times New Roman"/>
                <a:cs typeface="Times New Roman" pitchFamily="18" charset="0"/>
              </a:rPr>
              <a:t>LTE</a:t>
            </a:r>
            <a:r>
              <a:rPr lang="ru-RU" sz="2000" dirty="0">
                <a:latin typeface="Times New Roman" pitchFamily="18" charset="0"/>
                <a:ea typeface="Times New Roman"/>
                <a:cs typeface="Times New Roman" pitchFamily="18" charset="0"/>
              </a:rPr>
              <a:t> в Стокгольме и Осло запустил альянс </a:t>
            </a:r>
            <a:r>
              <a:rPr lang="en-US" sz="2000" dirty="0" err="1">
                <a:latin typeface="Times New Roman" pitchFamily="18" charset="0"/>
                <a:ea typeface="Times New Roman"/>
                <a:cs typeface="Times New Roman" pitchFamily="18" charset="0"/>
              </a:rPr>
              <a:t>TeliaSonera</a:t>
            </a:r>
            <a:r>
              <a:rPr lang="ru-RU" sz="2000" dirty="0">
                <a:latin typeface="Times New Roman" pitchFamily="18" charset="0"/>
                <a:ea typeface="Times New Roman"/>
                <a:cs typeface="Times New Roman" pitchFamily="18" charset="0"/>
              </a:rPr>
              <a:t>/</a:t>
            </a:r>
            <a:r>
              <a:rPr lang="en-US" sz="2000" dirty="0">
                <a:latin typeface="Times New Roman" pitchFamily="18" charset="0"/>
                <a:ea typeface="Times New Roman"/>
                <a:cs typeface="Times New Roman" pitchFamily="18" charset="0"/>
              </a:rPr>
              <a:t>Ericsson</a:t>
            </a:r>
            <a:r>
              <a:rPr lang="ru-RU" sz="2000" dirty="0">
                <a:latin typeface="Times New Roman" pitchFamily="18" charset="0"/>
                <a:ea typeface="Times New Roman"/>
                <a:cs typeface="Times New Roman" pitchFamily="18" charset="0"/>
              </a:rPr>
              <a:t> - расчётное значение максимальной скорости передачи данных к абоненту составляет 382 </a:t>
            </a:r>
            <a:r>
              <a:rPr lang="en-US" sz="2000" dirty="0">
                <a:latin typeface="Times New Roman" pitchFamily="18" charset="0"/>
                <a:ea typeface="Times New Roman"/>
                <a:cs typeface="Times New Roman" pitchFamily="18" charset="0"/>
              </a:rPr>
              <a:t>Mbps</a:t>
            </a:r>
            <a:r>
              <a:rPr lang="ru-RU" sz="2000" dirty="0">
                <a:latin typeface="Times New Roman" pitchFamily="18" charset="0"/>
                <a:ea typeface="Times New Roman"/>
                <a:cs typeface="Times New Roman" pitchFamily="18" charset="0"/>
              </a:rPr>
              <a:t> и 86 </a:t>
            </a:r>
            <a:r>
              <a:rPr lang="en-US" sz="2000" dirty="0">
                <a:latin typeface="Times New Roman" pitchFamily="18" charset="0"/>
                <a:ea typeface="Times New Roman"/>
                <a:cs typeface="Times New Roman" pitchFamily="18" charset="0"/>
              </a:rPr>
              <a:t>Mbps</a:t>
            </a:r>
            <a:r>
              <a:rPr lang="ru-RU" sz="2000" dirty="0">
                <a:latin typeface="Times New Roman" pitchFamily="18" charset="0"/>
                <a:ea typeface="Times New Roman"/>
                <a:cs typeface="Times New Roman" pitchFamily="18" charset="0"/>
              </a:rPr>
              <a:t> - от абонента. Насчёт </a:t>
            </a:r>
            <a:r>
              <a:rPr lang="en-US" sz="2000" dirty="0">
                <a:latin typeface="Times New Roman" pitchFamily="18" charset="0"/>
                <a:ea typeface="Times New Roman"/>
                <a:cs typeface="Times New Roman" pitchFamily="18" charset="0"/>
              </a:rPr>
              <a:t>UMB</a:t>
            </a:r>
            <a:r>
              <a:rPr lang="ru-RU" sz="2000" dirty="0">
                <a:latin typeface="Times New Roman" pitchFamily="18" charset="0"/>
                <a:ea typeface="Times New Roman"/>
                <a:cs typeface="Times New Roman" pitchFamily="18" charset="0"/>
              </a:rPr>
              <a:t> планы внедрения не известны, так как ни один оператор (в мировом масштабе) не заключил контракт на его </a:t>
            </a:r>
            <a:r>
              <a:rPr lang="ru-RU" sz="2000" dirty="0" smtClean="0">
                <a:latin typeface="Times New Roman" pitchFamily="18" charset="0"/>
                <a:ea typeface="Times New Roman"/>
                <a:cs typeface="Times New Roman" pitchFamily="18" charset="0"/>
              </a:rPr>
              <a:t>тестирование</a:t>
            </a:r>
            <a:endParaRPr lang="ru-RU" sz="2000" dirty="0">
              <a:effectLst/>
              <a:latin typeface="Times New Roman" pitchFamily="18" charset="0"/>
              <a:ea typeface="Times New Roman"/>
              <a:cs typeface="Times New Roman" pitchFamily="18" charset="0"/>
            </a:endParaRPr>
          </a:p>
        </p:txBody>
      </p:sp>
      <p:sp>
        <p:nvSpPr>
          <p:cNvPr id="3" name="Прямоугольник 2"/>
          <p:cNvSpPr/>
          <p:nvPr/>
        </p:nvSpPr>
        <p:spPr>
          <a:xfrm>
            <a:off x="179512" y="382012"/>
            <a:ext cx="8424936" cy="3323987"/>
          </a:xfrm>
          <a:prstGeom prst="rect">
            <a:avLst/>
          </a:prstGeom>
        </p:spPr>
        <p:txBody>
          <a:bodyPr wrap="square">
            <a:spAutoFit/>
          </a:bodyPr>
          <a:lstStyle/>
          <a:p>
            <a:pPr marL="12700" marR="12700" lvl="0" indent="527685" algn="just">
              <a:lnSpc>
                <a:spcPct val="150000"/>
              </a:lnSpc>
              <a:spcBef>
                <a:spcPts val="1800"/>
              </a:spcBef>
            </a:pPr>
            <a:r>
              <a:rPr lang="ru-RU" sz="2000" dirty="0">
                <a:solidFill>
                  <a:prstClr val="black"/>
                </a:solidFill>
                <a:latin typeface="Times New Roman" pitchFamily="18" charset="0"/>
                <a:ea typeface="Times New Roman"/>
                <a:cs typeface="Times New Roman" pitchFamily="18" charset="0"/>
              </a:rPr>
              <a:t>Стоит отметить, что стандарт </a:t>
            </a:r>
            <a:r>
              <a:rPr lang="en-US" sz="2000" dirty="0" err="1">
                <a:solidFill>
                  <a:prstClr val="black"/>
                </a:solidFill>
                <a:latin typeface="Times New Roman" pitchFamily="18" charset="0"/>
                <a:ea typeface="Times New Roman"/>
                <a:cs typeface="Times New Roman" pitchFamily="18" charset="0"/>
              </a:rPr>
              <a:t>WiMAX</a:t>
            </a:r>
            <a:r>
              <a:rPr lang="ru-RU" sz="2000" dirty="0">
                <a:solidFill>
                  <a:prstClr val="black"/>
                </a:solidFill>
                <a:latin typeface="Times New Roman" pitchFamily="18" charset="0"/>
                <a:ea typeface="Times New Roman"/>
                <a:cs typeface="Times New Roman" pitchFamily="18" charset="0"/>
              </a:rPr>
              <a:t> не все относят к 4</a:t>
            </a:r>
            <a:r>
              <a:rPr lang="en-US" sz="2000" dirty="0">
                <a:solidFill>
                  <a:prstClr val="black"/>
                </a:solidFill>
                <a:latin typeface="Times New Roman" pitchFamily="18" charset="0"/>
                <a:ea typeface="Times New Roman"/>
                <a:cs typeface="Times New Roman" pitchFamily="18" charset="0"/>
              </a:rPr>
              <a:t>G</a:t>
            </a:r>
            <a:r>
              <a:rPr lang="ru-RU" sz="2000" dirty="0">
                <a:solidFill>
                  <a:prstClr val="black"/>
                </a:solidFill>
                <a:latin typeface="Times New Roman" pitchFamily="18" charset="0"/>
                <a:ea typeface="Times New Roman"/>
                <a:cs typeface="Times New Roman" pitchFamily="18" charset="0"/>
              </a:rPr>
              <a:t>, так как он не интегрирован с сетями предыдущих поколений таких как 3</a:t>
            </a:r>
            <a:r>
              <a:rPr lang="en-US" sz="2000" dirty="0">
                <a:solidFill>
                  <a:prstClr val="black"/>
                </a:solidFill>
                <a:latin typeface="Times New Roman" pitchFamily="18" charset="0"/>
                <a:ea typeface="Times New Roman"/>
                <a:cs typeface="Times New Roman" pitchFamily="18" charset="0"/>
              </a:rPr>
              <a:t>G</a:t>
            </a:r>
            <a:r>
              <a:rPr lang="ru-RU" sz="2000" dirty="0">
                <a:solidFill>
                  <a:prstClr val="black"/>
                </a:solidFill>
                <a:latin typeface="Times New Roman" pitchFamily="18" charset="0"/>
                <a:ea typeface="Times New Roman"/>
                <a:cs typeface="Times New Roman" pitchFamily="18" charset="0"/>
              </a:rPr>
              <a:t> и 2</a:t>
            </a:r>
            <a:r>
              <a:rPr lang="en-US" sz="2000" dirty="0">
                <a:solidFill>
                  <a:prstClr val="black"/>
                </a:solidFill>
                <a:latin typeface="Times New Roman" pitchFamily="18" charset="0"/>
                <a:ea typeface="Times New Roman"/>
                <a:cs typeface="Times New Roman" pitchFamily="18" charset="0"/>
              </a:rPr>
              <a:t>G</a:t>
            </a:r>
            <a:r>
              <a:rPr lang="ru-RU" sz="2000" dirty="0">
                <a:solidFill>
                  <a:prstClr val="black"/>
                </a:solidFill>
                <a:latin typeface="Times New Roman" pitchFamily="18" charset="0"/>
                <a:ea typeface="Times New Roman"/>
                <a:cs typeface="Times New Roman" pitchFamily="18" charset="0"/>
              </a:rPr>
              <a:t>, а также из-за того, что в сети </a:t>
            </a:r>
            <a:r>
              <a:rPr lang="en-US" sz="2000" dirty="0" err="1">
                <a:solidFill>
                  <a:prstClr val="black"/>
                </a:solidFill>
                <a:latin typeface="Times New Roman" pitchFamily="18" charset="0"/>
                <a:ea typeface="Times New Roman"/>
                <a:cs typeface="Times New Roman" pitchFamily="18" charset="0"/>
              </a:rPr>
              <a:t>WiMAX</a:t>
            </a:r>
            <a:r>
              <a:rPr lang="ru-RU" sz="2000" dirty="0">
                <a:solidFill>
                  <a:prstClr val="black"/>
                </a:solidFill>
                <a:latin typeface="Times New Roman" pitchFamily="18" charset="0"/>
                <a:ea typeface="Times New Roman"/>
                <a:cs typeface="Times New Roman" pitchFamily="18" charset="0"/>
              </a:rPr>
              <a:t> сами операторы не предоставляют традиционные услуги связи, такие как голосовые звонки и </a:t>
            </a:r>
            <a:r>
              <a:rPr lang="en-US" sz="2000" dirty="0">
                <a:solidFill>
                  <a:prstClr val="black"/>
                </a:solidFill>
                <a:latin typeface="Times New Roman" pitchFamily="18" charset="0"/>
                <a:ea typeface="Times New Roman"/>
                <a:cs typeface="Times New Roman" pitchFamily="18" charset="0"/>
              </a:rPr>
              <a:t>SMS</a:t>
            </a:r>
            <a:r>
              <a:rPr lang="ru-RU" sz="2000" dirty="0">
                <a:solidFill>
                  <a:prstClr val="black"/>
                </a:solidFill>
                <a:latin typeface="Times New Roman" pitchFamily="18" charset="0"/>
                <a:ea typeface="Times New Roman"/>
                <a:cs typeface="Times New Roman" pitchFamily="18" charset="0"/>
              </a:rPr>
              <a:t>, хотя и пользование ими возможно при использовании различных </a:t>
            </a:r>
            <a:r>
              <a:rPr lang="en-US" sz="2000" dirty="0">
                <a:solidFill>
                  <a:prstClr val="black"/>
                </a:solidFill>
                <a:latin typeface="Times New Roman" pitchFamily="18" charset="0"/>
                <a:ea typeface="Times New Roman"/>
                <a:cs typeface="Times New Roman" pitchFamily="18" charset="0"/>
              </a:rPr>
              <a:t>VoIP</a:t>
            </a:r>
            <a:r>
              <a:rPr lang="ru-RU" sz="2000" dirty="0">
                <a:solidFill>
                  <a:prstClr val="black"/>
                </a:solidFill>
                <a:latin typeface="Times New Roman" pitchFamily="18" charset="0"/>
                <a:ea typeface="Times New Roman"/>
                <a:cs typeface="Times New Roman" pitchFamily="18" charset="0"/>
              </a:rPr>
              <a:t> сервисов. </a:t>
            </a:r>
            <a:r>
              <a:rPr lang="en-US" sz="2000" dirty="0">
                <a:solidFill>
                  <a:prstClr val="black"/>
                </a:solidFill>
                <a:latin typeface="Times New Roman" pitchFamily="18" charset="0"/>
                <a:ea typeface="Times New Roman"/>
                <a:cs typeface="Times New Roman" pitchFamily="18" charset="0"/>
              </a:rPr>
              <a:t>IMT</a:t>
            </a:r>
            <a:r>
              <a:rPr lang="ru-RU" sz="2000" dirty="0">
                <a:solidFill>
                  <a:prstClr val="black"/>
                </a:solidFill>
                <a:latin typeface="Times New Roman" pitchFamily="18" charset="0"/>
                <a:ea typeface="Times New Roman"/>
                <a:cs typeface="Times New Roman" pitchFamily="18" charset="0"/>
              </a:rPr>
              <a:t> разрешил сетям </a:t>
            </a:r>
            <a:r>
              <a:rPr lang="en-US" sz="2000" dirty="0">
                <a:solidFill>
                  <a:prstClr val="black"/>
                </a:solidFill>
                <a:latin typeface="Times New Roman" pitchFamily="18" charset="0"/>
                <a:ea typeface="Times New Roman"/>
                <a:cs typeface="Times New Roman" pitchFamily="18" charset="0"/>
              </a:rPr>
              <a:t>HSPA</a:t>
            </a:r>
            <a:r>
              <a:rPr lang="ru-RU" sz="2000" dirty="0">
                <a:solidFill>
                  <a:prstClr val="black"/>
                </a:solidFill>
                <a:latin typeface="Times New Roman" pitchFamily="18" charset="0"/>
                <a:ea typeface="Times New Roman"/>
                <a:cs typeface="Times New Roman" pitchFamily="18" charset="0"/>
              </a:rPr>
              <a:t>+ называться 4</a:t>
            </a:r>
            <a:r>
              <a:rPr lang="en-US" sz="2000" dirty="0">
                <a:solidFill>
                  <a:prstClr val="black"/>
                </a:solidFill>
                <a:latin typeface="Times New Roman" pitchFamily="18" charset="0"/>
                <a:ea typeface="Times New Roman"/>
                <a:cs typeface="Times New Roman" pitchFamily="18" charset="0"/>
              </a:rPr>
              <a:t>G</a:t>
            </a:r>
            <a:r>
              <a:rPr lang="ru-RU" sz="2000" dirty="0">
                <a:solidFill>
                  <a:prstClr val="black"/>
                </a:solidFill>
                <a:latin typeface="Times New Roman" pitchFamily="18" charset="0"/>
                <a:ea typeface="Times New Roman"/>
                <a:cs typeface="Times New Roman" pitchFamily="18" charset="0"/>
              </a:rPr>
              <a:t>, т.к. они обеспечивают соответствующие скорости.</a:t>
            </a:r>
          </a:p>
        </p:txBody>
      </p:sp>
    </p:spTree>
    <p:extLst>
      <p:ext uri="{BB962C8B-B14F-4D97-AF65-F5344CB8AC3E}">
        <p14:creationId xmlns:p14="http://schemas.microsoft.com/office/powerpoint/2010/main" val="36386829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817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070" y="188640"/>
            <a:ext cx="8424936" cy="6136745"/>
          </a:xfrm>
          <a:prstGeom prst="rect">
            <a:avLst/>
          </a:prstGeom>
        </p:spPr>
        <p:txBody>
          <a:bodyPr wrap="square">
            <a:spAutoFit/>
          </a:bodyPr>
          <a:lstStyle/>
          <a:p>
            <a:pPr marL="14605" indent="-342900" algn="just">
              <a:lnSpc>
                <a:spcPct val="150000"/>
              </a:lnSpc>
              <a:spcBef>
                <a:spcPts val="1800"/>
              </a:spcBef>
              <a:spcAft>
                <a:spcPts val="0"/>
              </a:spcAft>
            </a:pPr>
            <a:r>
              <a:rPr lang="ru-RU" b="1" dirty="0">
                <a:latin typeface="Times New Roman Tj"/>
                <a:ea typeface="Times New Roman"/>
              </a:rPr>
              <a:t>Лекция 10. СТРУКТУРА СИСТЕМЫ </a:t>
            </a:r>
            <a:r>
              <a:rPr lang="en-US" b="1" dirty="0" smtClean="0">
                <a:latin typeface="Times New Roman Tj"/>
                <a:ea typeface="Times New Roman"/>
              </a:rPr>
              <a:t>GSM</a:t>
            </a:r>
            <a:r>
              <a:rPr lang="ru-RU" dirty="0">
                <a:latin typeface="Times New Roman Tj"/>
                <a:ea typeface="Times New Roman"/>
              </a:rPr>
              <a:t> </a:t>
            </a:r>
            <a:endParaRPr lang="ru-RU" dirty="0">
              <a:latin typeface="Times New Roman"/>
              <a:ea typeface="Times New Roman"/>
            </a:endParaRPr>
          </a:p>
          <a:p>
            <a:pPr marL="14605" marR="25400" indent="-342900" algn="just">
              <a:lnSpc>
                <a:spcPct val="150000"/>
              </a:lnSpc>
              <a:spcBef>
                <a:spcPts val="1800"/>
              </a:spcBef>
              <a:spcAft>
                <a:spcPts val="0"/>
              </a:spcAft>
            </a:pPr>
            <a:r>
              <a:rPr lang="ru-RU" b="1" u="sng" dirty="0">
                <a:solidFill>
                  <a:srgbClr val="000000"/>
                </a:solidFill>
                <a:latin typeface="Times New Roman Tj"/>
                <a:ea typeface="Times New Roman"/>
                <a:cs typeface="Times New Roman"/>
              </a:rPr>
              <a:t>Краткая аннотация лекции</a:t>
            </a:r>
            <a:r>
              <a:rPr lang="ru-RU" dirty="0">
                <a:latin typeface="Times New Roman Tj"/>
                <a:ea typeface="Times New Roman"/>
              </a:rPr>
              <a:t>: приведены элементы и устройства в системе </a:t>
            </a:r>
            <a:r>
              <a:rPr lang="en-US" dirty="0">
                <a:latin typeface="Times New Roman Tj"/>
                <a:ea typeface="Times New Roman"/>
              </a:rPr>
              <a:t>GSM</a:t>
            </a:r>
            <a:r>
              <a:rPr lang="ru-RU" dirty="0">
                <a:latin typeface="Times New Roman Tj"/>
                <a:ea typeface="Times New Roman"/>
              </a:rPr>
              <a:t>, описание механизма аутентификации, </a:t>
            </a:r>
            <a:r>
              <a:rPr lang="ru-RU" dirty="0" err="1">
                <a:latin typeface="Times New Roman Tj"/>
                <a:ea typeface="Times New Roman"/>
              </a:rPr>
              <a:t>хендовера</a:t>
            </a:r>
            <a:r>
              <a:rPr lang="ru-RU" dirty="0">
                <a:latin typeface="Times New Roman Tj"/>
                <a:ea typeface="Times New Roman"/>
              </a:rPr>
              <a:t> и роуминга, описан способ борьбы с межсимвольной интерференцией на основе </a:t>
            </a:r>
            <a:r>
              <a:rPr lang="ru-RU" dirty="0" err="1">
                <a:latin typeface="Times New Roman Tj"/>
                <a:ea typeface="Times New Roman"/>
              </a:rPr>
              <a:t>эквалайзинга</a:t>
            </a:r>
            <a:r>
              <a:rPr lang="ru-RU" dirty="0">
                <a:latin typeface="Times New Roman Tj"/>
                <a:ea typeface="Times New Roman"/>
              </a:rPr>
              <a:t>.</a:t>
            </a:r>
            <a:endParaRPr lang="ru-RU" dirty="0">
              <a:latin typeface="Times New Roman"/>
              <a:ea typeface="Times New Roman"/>
            </a:endParaRPr>
          </a:p>
          <a:p>
            <a:pPr marL="14605" marR="25400" indent="-342900" algn="just">
              <a:lnSpc>
                <a:spcPct val="150000"/>
              </a:lnSpc>
              <a:spcBef>
                <a:spcPts val="1800"/>
              </a:spcBef>
              <a:spcAft>
                <a:spcPts val="0"/>
              </a:spcAft>
            </a:pPr>
            <a:r>
              <a:rPr lang="ru-RU" b="1" u="sng" dirty="0">
                <a:solidFill>
                  <a:srgbClr val="000000"/>
                </a:solidFill>
                <a:latin typeface="Times New Roman Tj"/>
                <a:ea typeface="Times New Roman"/>
                <a:cs typeface="Times New Roman"/>
              </a:rPr>
              <a:t>Цель лекции</a:t>
            </a:r>
            <a:r>
              <a:rPr lang="ru-RU" dirty="0">
                <a:latin typeface="Times New Roman Tj"/>
                <a:ea typeface="Times New Roman"/>
              </a:rPr>
              <a:t>: изучить функции элементов и устройств в системе </a:t>
            </a:r>
            <a:r>
              <a:rPr lang="en-US" dirty="0">
                <a:latin typeface="Times New Roman Tj"/>
                <a:ea typeface="Times New Roman"/>
              </a:rPr>
              <a:t>GSM</a:t>
            </a:r>
            <a:r>
              <a:rPr lang="ru-RU" dirty="0">
                <a:latin typeface="Times New Roman Tj"/>
                <a:ea typeface="Times New Roman"/>
              </a:rPr>
              <a:t>, основы управления соединением между мобильной и базовой станцией и между базовыми станциями</a:t>
            </a:r>
            <a:r>
              <a:rPr lang="ru-RU" dirty="0" smtClean="0">
                <a:latin typeface="Times New Roman Tj"/>
                <a:ea typeface="Times New Roman"/>
              </a:rPr>
              <a:t>.</a:t>
            </a:r>
            <a:endParaRPr lang="ru-RU" dirty="0">
              <a:latin typeface="Times New Roman"/>
              <a:ea typeface="Times New Roman"/>
            </a:endParaRPr>
          </a:p>
          <a:p>
            <a:pPr marL="742950" lvl="1" indent="-285750" algn="just">
              <a:lnSpc>
                <a:spcPct val="150000"/>
              </a:lnSpc>
              <a:spcBef>
                <a:spcPts val="1800"/>
              </a:spcBef>
              <a:spcAft>
                <a:spcPts val="0"/>
              </a:spcAft>
              <a:buFont typeface="+mj-lt"/>
              <a:buAutoNum type="arabicPeriod"/>
              <a:tabLst>
                <a:tab pos="323850" algn="l"/>
              </a:tabLst>
            </a:pPr>
            <a:r>
              <a:rPr lang="ru-RU" b="1" dirty="0">
                <a:latin typeface="Times New Roman Tj"/>
                <a:ea typeface="Times New Roman"/>
              </a:rPr>
              <a:t>Структура системы</a:t>
            </a:r>
            <a:r>
              <a:rPr lang="en-US" b="1" dirty="0">
                <a:latin typeface="Times New Roman Tj"/>
                <a:ea typeface="Times New Roman"/>
              </a:rPr>
              <a:t> GSM (Global System for Mobile Communications)</a:t>
            </a:r>
            <a:endParaRPr lang="ru-RU" dirty="0">
              <a:latin typeface="Times New Roman"/>
              <a:ea typeface="Times New Roman"/>
            </a:endParaRPr>
          </a:p>
          <a:p>
            <a:pPr algn="just">
              <a:lnSpc>
                <a:spcPct val="150000"/>
              </a:lnSpc>
            </a:pPr>
            <a:r>
              <a:rPr lang="ru-RU" dirty="0">
                <a:solidFill>
                  <a:srgbClr val="000000"/>
                </a:solidFill>
                <a:latin typeface="Times New Roman Tj"/>
                <a:ea typeface="Courier New"/>
                <a:cs typeface="Courier New"/>
              </a:rPr>
              <a:t>Стандарты сотовой связи второго поколения нашли широкое распространение не только на территории России, но и в других странах. Самым известным стандартом 2</a:t>
            </a:r>
            <a:r>
              <a:rPr lang="en-US" dirty="0">
                <a:solidFill>
                  <a:srgbClr val="000000"/>
                </a:solidFill>
                <a:latin typeface="Times New Roman Tj"/>
                <a:ea typeface="Courier New"/>
                <a:cs typeface="Courier New"/>
              </a:rPr>
              <a:t>G</a:t>
            </a:r>
            <a:r>
              <a:rPr lang="ru-RU" dirty="0">
                <a:solidFill>
                  <a:srgbClr val="000000"/>
                </a:solidFill>
                <a:latin typeface="Times New Roman Tj"/>
                <a:ea typeface="Courier New"/>
                <a:cs typeface="Courier New"/>
              </a:rPr>
              <a:t> является </a:t>
            </a:r>
            <a:r>
              <a:rPr lang="en-US" dirty="0">
                <a:solidFill>
                  <a:srgbClr val="000000"/>
                </a:solidFill>
                <a:latin typeface="Times New Roman Tj"/>
                <a:ea typeface="Courier New"/>
                <a:cs typeface="Courier New"/>
              </a:rPr>
              <a:t>GSM</a:t>
            </a:r>
            <a:r>
              <a:rPr lang="ru-RU" dirty="0">
                <a:solidFill>
                  <a:srgbClr val="000000"/>
                </a:solidFill>
                <a:latin typeface="Times New Roman Tj"/>
                <a:ea typeface="Courier New"/>
                <a:cs typeface="Courier New"/>
              </a:rPr>
              <a:t> (</a:t>
            </a:r>
            <a:r>
              <a:rPr lang="en-US" dirty="0" smtClean="0">
                <a:solidFill>
                  <a:srgbClr val="000000"/>
                </a:solidFill>
                <a:latin typeface="Times New Roman Tj"/>
                <a:ea typeface="Courier New"/>
                <a:cs typeface="Courier New"/>
              </a:rPr>
              <a:t>Global</a:t>
            </a:r>
            <a:r>
              <a:rPr lang="ru-RU" dirty="0" smtClean="0">
                <a:solidFill>
                  <a:srgbClr val="000000"/>
                </a:solidFill>
                <a:latin typeface="Times New Roman Tj"/>
                <a:ea typeface="Courier New"/>
                <a:cs typeface="Courier New"/>
              </a:rPr>
              <a:t> </a:t>
            </a:r>
            <a:r>
              <a:rPr lang="en-US" dirty="0" smtClean="0">
                <a:solidFill>
                  <a:srgbClr val="000000"/>
                </a:solidFill>
                <a:latin typeface="Times New Roman Tj"/>
                <a:ea typeface="Courier New"/>
                <a:cs typeface="Courier New"/>
              </a:rPr>
              <a:t>System</a:t>
            </a:r>
            <a:r>
              <a:rPr lang="ru-RU" dirty="0" smtClean="0">
                <a:solidFill>
                  <a:srgbClr val="000000"/>
                </a:solidFill>
                <a:latin typeface="Times New Roman Tj"/>
                <a:ea typeface="Courier New"/>
                <a:cs typeface="Courier New"/>
              </a:rPr>
              <a:t> </a:t>
            </a:r>
            <a:r>
              <a:rPr lang="en-US" dirty="0" smtClean="0">
                <a:solidFill>
                  <a:srgbClr val="000000"/>
                </a:solidFill>
                <a:latin typeface="Times New Roman Tj"/>
                <a:ea typeface="Courier New"/>
                <a:cs typeface="Courier New"/>
              </a:rPr>
              <a:t>for</a:t>
            </a:r>
            <a:r>
              <a:rPr lang="ru-RU" dirty="0" smtClean="0">
                <a:solidFill>
                  <a:srgbClr val="000000"/>
                </a:solidFill>
                <a:latin typeface="Times New Roman Tj"/>
                <a:ea typeface="Courier New"/>
                <a:cs typeface="Courier New"/>
              </a:rPr>
              <a:t> </a:t>
            </a:r>
            <a:r>
              <a:rPr lang="en-US" dirty="0" smtClean="0">
                <a:solidFill>
                  <a:srgbClr val="000000"/>
                </a:solidFill>
                <a:latin typeface="Times New Roman Tj"/>
                <a:ea typeface="Courier New"/>
                <a:cs typeface="Courier New"/>
              </a:rPr>
              <a:t>Mobile</a:t>
            </a:r>
            <a:r>
              <a:rPr lang="ru-RU" dirty="0" smtClean="0">
                <a:solidFill>
                  <a:srgbClr val="000000"/>
                </a:solidFill>
                <a:latin typeface="Times New Roman Tj"/>
                <a:ea typeface="Courier New"/>
                <a:cs typeface="Courier New"/>
              </a:rPr>
              <a:t> </a:t>
            </a:r>
            <a:r>
              <a:rPr lang="en-US" dirty="0" smtClean="0">
                <a:solidFill>
                  <a:srgbClr val="000000"/>
                </a:solidFill>
                <a:latin typeface="Times New Roman Tj"/>
                <a:ea typeface="Courier New"/>
                <a:cs typeface="Courier New"/>
              </a:rPr>
              <a:t>Communications</a:t>
            </a:r>
            <a:r>
              <a:rPr lang="ru-RU" dirty="0" smtClean="0">
                <a:solidFill>
                  <a:srgbClr val="000000"/>
                </a:solidFill>
                <a:latin typeface="Times New Roman Tj"/>
                <a:ea typeface="Courier New"/>
                <a:cs typeface="Courier New"/>
              </a:rPr>
              <a:t> </a:t>
            </a:r>
            <a:r>
              <a:rPr lang="ru-RU" dirty="0">
                <a:solidFill>
                  <a:srgbClr val="000000"/>
                </a:solidFill>
                <a:latin typeface="Times New Roman Tj"/>
                <a:ea typeface="Courier New"/>
                <a:cs typeface="Courier New"/>
              </a:rPr>
              <a:t>- Глобальная система мобильной связи). Около 80% сетей сотовой связи по всему миру построены по этому стандарту.</a:t>
            </a:r>
            <a:endParaRPr lang="ru-RU" dirty="0"/>
          </a:p>
        </p:txBody>
      </p:sp>
    </p:spTree>
    <p:extLst>
      <p:ext uri="{BB962C8B-B14F-4D97-AF65-F5344CB8AC3E}">
        <p14:creationId xmlns:p14="http://schemas.microsoft.com/office/powerpoint/2010/main" val="35625326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9822"/>
            <a:ext cx="8541532" cy="6632585"/>
          </a:xfrm>
          <a:prstGeom prst="rect">
            <a:avLst/>
          </a:prstGeom>
        </p:spPr>
        <p:txBody>
          <a:bodyPr wrap="square">
            <a:spAutoFit/>
          </a:bodyPr>
          <a:lstStyle/>
          <a:p>
            <a:pPr marL="12700" marR="25400" indent="444500" algn="just">
              <a:lnSpc>
                <a:spcPct val="150000"/>
              </a:lnSpc>
              <a:spcBef>
                <a:spcPts val="1800"/>
              </a:spcBef>
              <a:spcAft>
                <a:spcPts val="0"/>
              </a:spcAft>
            </a:pPr>
            <a:r>
              <a:rPr lang="ru-RU" sz="2000" dirty="0">
                <a:latin typeface="Times New Roman" pitchFamily="18" charset="0"/>
                <a:ea typeface="Times New Roman"/>
                <a:cs typeface="Times New Roman" pitchFamily="18" charset="0"/>
              </a:rPr>
              <a:t>Разработка стандарта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началась еще в 1982 году организацией по стандартизации </a:t>
            </a:r>
            <a:r>
              <a:rPr lang="en-US" sz="2000" dirty="0">
                <a:latin typeface="Times New Roman" pitchFamily="18" charset="0"/>
                <a:ea typeface="Times New Roman"/>
                <a:cs typeface="Times New Roman" pitchFamily="18" charset="0"/>
              </a:rPr>
              <a:t>CEPT</a:t>
            </a:r>
            <a:r>
              <a:rPr lang="ru-RU" sz="2000" dirty="0">
                <a:latin typeface="Times New Roman" pitchFamily="18" charset="0"/>
                <a:ea typeface="Times New Roman"/>
                <a:cs typeface="Times New Roman" pitchFamily="18" charset="0"/>
              </a:rPr>
              <a:t> (</a:t>
            </a:r>
            <a:r>
              <a:rPr lang="en-US" sz="2000" dirty="0">
                <a:latin typeface="Times New Roman" pitchFamily="18" charset="0"/>
                <a:ea typeface="Times New Roman"/>
                <a:cs typeface="Times New Roman" pitchFamily="18" charset="0"/>
              </a:rPr>
              <a:t>European </a:t>
            </a:r>
            <a:r>
              <a:rPr lang="en-US" sz="2000" dirty="0" err="1">
                <a:latin typeface="Times New Roman" pitchFamily="18" charset="0"/>
                <a:ea typeface="Times New Roman"/>
                <a:cs typeface="Times New Roman" pitchFamily="18" charset="0"/>
              </a:rPr>
              <a:t>Conferenceof</a:t>
            </a:r>
            <a:r>
              <a:rPr lang="en-US" sz="2000" dirty="0">
                <a:latin typeface="Times New Roman" pitchFamily="18" charset="0"/>
                <a:ea typeface="Times New Roman"/>
                <a:cs typeface="Times New Roman" pitchFamily="18" charset="0"/>
              </a:rPr>
              <a:t> </a:t>
            </a:r>
            <a:r>
              <a:rPr lang="en-US" sz="2000" dirty="0" err="1">
                <a:latin typeface="Times New Roman" pitchFamily="18" charset="0"/>
                <a:ea typeface="Times New Roman"/>
                <a:cs typeface="Times New Roman" pitchFamily="18" charset="0"/>
              </a:rPr>
              <a:t>Postaland</a:t>
            </a:r>
            <a:r>
              <a:rPr lang="en-US" sz="2000" dirty="0">
                <a:latin typeface="Times New Roman" pitchFamily="18" charset="0"/>
                <a:ea typeface="Times New Roman"/>
                <a:cs typeface="Times New Roman" pitchFamily="18" charset="0"/>
              </a:rPr>
              <a:t> Telecommunications Administrations</a:t>
            </a:r>
            <a:r>
              <a:rPr lang="ru-RU" sz="2000" dirty="0">
                <a:latin typeface="Times New Roman" pitchFamily="18" charset="0"/>
                <a:ea typeface="Times New Roman"/>
                <a:cs typeface="Times New Roman" pitchFamily="18" charset="0"/>
              </a:rPr>
              <a:t>). В 1991 году в Финляндии была введена в эксплуатацию первая в мире сеть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Уже к концу 1993 года число абонентов, использующих этот стандарт, перевалило за миллион. К этому времени сети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были развернуты в 73 странах </a:t>
            </a:r>
            <a:r>
              <a:rPr lang="ru-RU" sz="2000" dirty="0" smtClean="0">
                <a:latin typeface="Times New Roman" pitchFamily="18" charset="0"/>
                <a:ea typeface="Times New Roman"/>
                <a:cs typeface="Times New Roman" pitchFamily="18" charset="0"/>
              </a:rPr>
              <a:t>мира.</a:t>
            </a:r>
          </a:p>
          <a:p>
            <a:pPr marL="12700" marR="25400" indent="82550" algn="just">
              <a:spcBef>
                <a:spcPts val="1800"/>
              </a:spcBef>
              <a:spcAft>
                <a:spcPts val="0"/>
              </a:spcAft>
            </a:pPr>
            <a:r>
              <a:rPr lang="ru-RU" sz="2000" dirty="0" smtClean="0">
                <a:latin typeface="Times New Roman" pitchFamily="18" charset="0"/>
                <a:ea typeface="Times New Roman"/>
                <a:cs typeface="Times New Roman" pitchFamily="18" charset="0"/>
              </a:rPr>
              <a:t>Сети </a:t>
            </a:r>
            <a:r>
              <a:rPr lang="ru-RU" sz="2000" dirty="0">
                <a:latin typeface="Times New Roman" pitchFamily="18" charset="0"/>
                <a:ea typeface="Times New Roman"/>
                <a:cs typeface="Times New Roman" pitchFamily="18" charset="0"/>
              </a:rPr>
              <a:t>стандарта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позволяют предоставлять широкий </a:t>
            </a:r>
            <a:r>
              <a:rPr lang="ru-RU" sz="2000" dirty="0" smtClean="0">
                <a:latin typeface="Times New Roman" pitchFamily="18" charset="0"/>
                <a:ea typeface="Times New Roman"/>
                <a:cs typeface="Times New Roman" pitchFamily="18" charset="0"/>
              </a:rPr>
              <a:t>перечень  услуг</a:t>
            </a:r>
            <a:r>
              <a:rPr lang="ru-RU" sz="2000" dirty="0">
                <a:latin typeface="Times New Roman" pitchFamily="18" charset="0"/>
                <a:ea typeface="Times New Roman"/>
                <a:cs typeface="Times New Roman" pitchFamily="18" charset="0"/>
              </a:rPr>
              <a:t>:</a:t>
            </a:r>
          </a:p>
          <a:p>
            <a:pPr marL="342900" lvl="0" indent="-342900" algn="just">
              <a:spcBef>
                <a:spcPts val="1800"/>
              </a:spcBef>
              <a:spcAft>
                <a:spcPts val="0"/>
              </a:spcAft>
              <a:buClr>
                <a:srgbClr val="000000"/>
              </a:buClr>
              <a:buSzPts val="1300"/>
              <a:buFont typeface="Symbol"/>
              <a:buChar char="-"/>
              <a:tabLst>
                <a:tab pos="682625" algn="l"/>
              </a:tabLst>
            </a:pPr>
            <a:r>
              <a:rPr lang="ru-RU" sz="2000" dirty="0">
                <a:latin typeface="Times New Roman" pitchFamily="18" charset="0"/>
                <a:ea typeface="Times New Roman"/>
                <a:cs typeface="Times New Roman" pitchFamily="18" charset="0"/>
              </a:rPr>
              <a:t>Голосовые соединения</a:t>
            </a:r>
          </a:p>
          <a:p>
            <a:pPr marL="342900" marR="25400" lvl="0" indent="-342900">
              <a:spcBef>
                <a:spcPts val="1800"/>
              </a:spcBef>
              <a:spcAft>
                <a:spcPts val="0"/>
              </a:spcAft>
              <a:buClr>
                <a:srgbClr val="000000"/>
              </a:buClr>
              <a:buSzPts val="1300"/>
              <a:buFont typeface="Symbol"/>
              <a:buChar char="-"/>
              <a:tabLst>
                <a:tab pos="685800" algn="l"/>
              </a:tabLst>
            </a:pPr>
            <a:r>
              <a:rPr lang="ru-RU" sz="2000" dirty="0">
                <a:latin typeface="Times New Roman" pitchFamily="18" charset="0"/>
                <a:ea typeface="Times New Roman"/>
                <a:cs typeface="Times New Roman" pitchFamily="18" charset="0"/>
              </a:rPr>
              <a:t>Услуги передачи данных (до 384 кбит/сек благодаря технологии </a:t>
            </a:r>
            <a:r>
              <a:rPr lang="en-US" sz="2000" dirty="0">
                <a:latin typeface="Times New Roman" pitchFamily="18" charset="0"/>
                <a:ea typeface="Times New Roman"/>
                <a:cs typeface="Times New Roman" pitchFamily="18" charset="0"/>
              </a:rPr>
              <a:t>EDGE</a:t>
            </a:r>
            <a:r>
              <a:rPr lang="ru-RU" sz="2000" dirty="0">
                <a:latin typeface="Times New Roman" pitchFamily="18" charset="0"/>
                <a:ea typeface="Times New Roman"/>
                <a:cs typeface="Times New Roman" pitchFamily="18" charset="0"/>
              </a:rPr>
              <a:t>)</a:t>
            </a:r>
          </a:p>
          <a:p>
            <a:pPr marL="342900" lvl="0" indent="-342900" algn="just">
              <a:spcBef>
                <a:spcPts val="1800"/>
              </a:spcBef>
              <a:spcAft>
                <a:spcPts val="0"/>
              </a:spcAft>
              <a:buClr>
                <a:srgbClr val="000000"/>
              </a:buClr>
              <a:buSzPts val="1300"/>
              <a:buFont typeface="Symbol"/>
              <a:buChar char="-"/>
              <a:tabLst>
                <a:tab pos="682625" algn="l"/>
              </a:tabLst>
            </a:pPr>
            <a:r>
              <a:rPr lang="ru-RU" sz="2000" dirty="0">
                <a:latin typeface="Times New Roman" pitchFamily="18" charset="0"/>
                <a:ea typeface="Times New Roman"/>
                <a:cs typeface="Times New Roman" pitchFamily="18" charset="0"/>
              </a:rPr>
              <a:t>Передача коротких текстовых сообщений (</a:t>
            </a:r>
            <a:r>
              <a:rPr lang="en-US" sz="2000" dirty="0">
                <a:latin typeface="Times New Roman" pitchFamily="18" charset="0"/>
                <a:ea typeface="Times New Roman"/>
                <a:cs typeface="Times New Roman" pitchFamily="18" charset="0"/>
              </a:rPr>
              <a:t>SMS</a:t>
            </a:r>
            <a:r>
              <a:rPr lang="ru-RU" sz="2000" dirty="0">
                <a:latin typeface="Times New Roman" pitchFamily="18" charset="0"/>
                <a:ea typeface="Times New Roman"/>
                <a:cs typeface="Times New Roman" pitchFamily="18" charset="0"/>
              </a:rPr>
              <a:t>)</a:t>
            </a:r>
          </a:p>
          <a:p>
            <a:pPr marL="342900" lvl="0" indent="-342900" algn="just">
              <a:spcBef>
                <a:spcPts val="1800"/>
              </a:spcBef>
              <a:spcAft>
                <a:spcPts val="0"/>
              </a:spcAft>
              <a:buClr>
                <a:srgbClr val="000000"/>
              </a:buClr>
              <a:buSzPts val="1300"/>
              <a:buFont typeface="Symbol"/>
              <a:buChar char="-"/>
              <a:tabLst>
                <a:tab pos="682625" algn="l"/>
              </a:tabLst>
            </a:pPr>
            <a:r>
              <a:rPr lang="ru-RU" sz="2000" dirty="0">
                <a:latin typeface="Times New Roman" pitchFamily="18" charset="0"/>
                <a:ea typeface="Times New Roman"/>
                <a:cs typeface="Times New Roman" pitchFamily="18" charset="0"/>
              </a:rPr>
              <a:t>Передача факсов</a:t>
            </a:r>
          </a:p>
          <a:p>
            <a:pPr marL="342900" lvl="0" indent="-342900" algn="just">
              <a:spcBef>
                <a:spcPts val="1800"/>
              </a:spcBef>
              <a:spcAft>
                <a:spcPts val="0"/>
              </a:spcAft>
              <a:buClr>
                <a:srgbClr val="000000"/>
              </a:buClr>
              <a:buSzPts val="1300"/>
              <a:buFont typeface="Symbol"/>
              <a:buChar char="-"/>
              <a:tabLst>
                <a:tab pos="682625" algn="l"/>
              </a:tabLst>
            </a:pPr>
            <a:r>
              <a:rPr lang="ru-RU" sz="2000" dirty="0">
                <a:latin typeface="Times New Roman" pitchFamily="18" charset="0"/>
                <a:ea typeface="Times New Roman"/>
                <a:cs typeface="Times New Roman" pitchFamily="18" charset="0"/>
              </a:rPr>
              <a:t>Голосовая почта</a:t>
            </a:r>
          </a:p>
          <a:p>
            <a:pPr marL="342900" lvl="0" indent="-342900" algn="just">
              <a:spcBef>
                <a:spcPts val="1800"/>
              </a:spcBef>
              <a:spcAft>
                <a:spcPts val="0"/>
              </a:spcAft>
              <a:buClr>
                <a:srgbClr val="000000"/>
              </a:buClr>
              <a:buSzPts val="1300"/>
              <a:buFont typeface="Symbol"/>
              <a:buChar char="-"/>
              <a:tabLst>
                <a:tab pos="682625" algn="l"/>
              </a:tabLst>
            </a:pPr>
            <a:r>
              <a:rPr lang="ru-RU" sz="2000" dirty="0">
                <a:latin typeface="Times New Roman" pitchFamily="18" charset="0"/>
                <a:ea typeface="Times New Roman"/>
                <a:cs typeface="Times New Roman" pitchFamily="18" charset="0"/>
              </a:rPr>
              <a:t>Конференцсвязь и мн. др.</a:t>
            </a:r>
            <a:endParaRPr lang="ru-RU" sz="2000" u="none" strike="noStrike" spc="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42347869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4189" y="188640"/>
            <a:ext cx="8568952" cy="961482"/>
          </a:xfrm>
          <a:prstGeom prst="rect">
            <a:avLst/>
          </a:prstGeom>
        </p:spPr>
        <p:txBody>
          <a:bodyPr wrap="square">
            <a:spAutoFit/>
          </a:bodyPr>
          <a:lstStyle/>
          <a:p>
            <a:pPr marL="12700" marR="25400" indent="444500" algn="just">
              <a:lnSpc>
                <a:spcPct val="150000"/>
              </a:lnSpc>
              <a:spcBef>
                <a:spcPts val="1800"/>
              </a:spcBef>
              <a:spcAft>
                <a:spcPts val="0"/>
              </a:spcAft>
            </a:pPr>
            <a:r>
              <a:rPr lang="ru-RU" sz="2000" dirty="0">
                <a:latin typeface="Times New Roman Tj"/>
                <a:ea typeface="Times New Roman"/>
              </a:rPr>
              <a:t>Основные элементы, входящие в состав системы </a:t>
            </a:r>
            <a:r>
              <a:rPr lang="en-US" sz="2000" dirty="0">
                <a:latin typeface="Times New Roman Tj"/>
                <a:ea typeface="Times New Roman"/>
              </a:rPr>
              <a:t>GSM</a:t>
            </a:r>
            <a:r>
              <a:rPr lang="ru-RU" sz="2000" dirty="0">
                <a:latin typeface="Times New Roman Tj"/>
                <a:ea typeface="Times New Roman"/>
              </a:rPr>
              <a:t>, представлены на рис. 10.1.</a:t>
            </a:r>
            <a:endParaRPr lang="ru-RU" sz="2000" dirty="0">
              <a:effectLst/>
              <a:latin typeface="Times New Roman"/>
              <a:ea typeface="Times New Roman"/>
            </a:endParaRPr>
          </a:p>
        </p:txBody>
      </p:sp>
      <p:pic>
        <p:nvPicPr>
          <p:cNvPr id="3" name="Рисунок 2" descr="G:\12372bad.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150122"/>
            <a:ext cx="7704856" cy="5015182"/>
          </a:xfrm>
          <a:prstGeom prst="rect">
            <a:avLst/>
          </a:prstGeom>
          <a:noFill/>
          <a:ln>
            <a:noFill/>
          </a:ln>
        </p:spPr>
      </p:pic>
      <p:sp>
        <p:nvSpPr>
          <p:cNvPr id="4" name="Прямоугольник 3"/>
          <p:cNvSpPr/>
          <p:nvPr/>
        </p:nvSpPr>
        <p:spPr>
          <a:xfrm>
            <a:off x="1115616" y="6342067"/>
            <a:ext cx="7128792" cy="369332"/>
          </a:xfrm>
          <a:prstGeom prst="rect">
            <a:avLst/>
          </a:prstGeom>
        </p:spPr>
        <p:txBody>
          <a:bodyPr wrap="square">
            <a:spAutoFit/>
          </a:bodyPr>
          <a:lstStyle/>
          <a:p>
            <a:pPr algn="ctr">
              <a:spcAft>
                <a:spcPts val="0"/>
              </a:spcAft>
            </a:pPr>
            <a:r>
              <a:rPr lang="ru-RU" dirty="0">
                <a:solidFill>
                  <a:srgbClr val="000000"/>
                </a:solidFill>
                <a:latin typeface="Times New Roman Tj"/>
                <a:ea typeface="Courier New"/>
              </a:rPr>
              <a:t>Рис. 10.1. Структура системы сотовой связи стандарта </a:t>
            </a:r>
            <a:r>
              <a:rPr lang="en-US" dirty="0" smtClean="0">
                <a:solidFill>
                  <a:srgbClr val="000000"/>
                </a:solidFill>
                <a:latin typeface="Times New Roman Tj"/>
                <a:ea typeface="Courier New"/>
              </a:rPr>
              <a:t>GSM</a:t>
            </a:r>
            <a:endParaRPr lang="ru-RU" dirty="0">
              <a:solidFill>
                <a:srgbClr val="000000"/>
              </a:solidFill>
              <a:latin typeface="Courier New"/>
              <a:ea typeface="Courier New"/>
            </a:endParaRPr>
          </a:p>
        </p:txBody>
      </p:sp>
    </p:spTree>
    <p:extLst>
      <p:ext uri="{BB962C8B-B14F-4D97-AF65-F5344CB8AC3E}">
        <p14:creationId xmlns:p14="http://schemas.microsoft.com/office/powerpoint/2010/main" val="14303291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568952" cy="6555641"/>
          </a:xfrm>
          <a:prstGeom prst="rect">
            <a:avLst/>
          </a:prstGeom>
        </p:spPr>
        <p:txBody>
          <a:bodyPr wrap="square">
            <a:spAutoFit/>
          </a:bodyPr>
          <a:lstStyle/>
          <a:p>
            <a:pPr marL="12700" indent="457200" algn="just">
              <a:spcBef>
                <a:spcPts val="1800"/>
              </a:spcBef>
              <a:spcAft>
                <a:spcPts val="0"/>
              </a:spcAft>
            </a:pPr>
            <a:r>
              <a:rPr lang="ru-RU" sz="1900" dirty="0">
                <a:latin typeface="Times New Roman Tj"/>
                <a:ea typeface="Times New Roman"/>
              </a:rPr>
              <a:t>Сеть </a:t>
            </a:r>
            <a:r>
              <a:rPr lang="en-US" sz="1900" dirty="0">
                <a:latin typeface="Times New Roman Tj"/>
                <a:ea typeface="Times New Roman"/>
              </a:rPr>
              <a:t>GSM</a:t>
            </a:r>
            <a:r>
              <a:rPr lang="ru-RU" sz="1900" dirty="0">
                <a:latin typeface="Times New Roman Tj"/>
                <a:ea typeface="Times New Roman"/>
              </a:rPr>
              <a:t> делится на 2 системы. Каждая из этих систем включает в себя ряд функциональных устройств, которые, в свою очередь являются компонентами сети мобильной радиосвязи.</a:t>
            </a:r>
            <a:endParaRPr lang="ru-RU" sz="1900" dirty="0">
              <a:latin typeface="Times New Roman"/>
              <a:ea typeface="Times New Roman"/>
            </a:endParaRPr>
          </a:p>
          <a:p>
            <a:pPr marL="12700" indent="457200" algn="just">
              <a:spcBef>
                <a:spcPts val="1800"/>
              </a:spcBef>
              <a:spcAft>
                <a:spcPts val="0"/>
              </a:spcAft>
            </a:pPr>
            <a:r>
              <a:rPr lang="ru-RU" sz="1900" dirty="0">
                <a:latin typeface="Times New Roman Tj"/>
                <a:ea typeface="Times New Roman"/>
              </a:rPr>
              <a:t>Данными системами являются:</a:t>
            </a:r>
            <a:endParaRPr lang="ru-RU" sz="1900" dirty="0">
              <a:latin typeface="Times New Roman"/>
              <a:ea typeface="Times New Roman"/>
            </a:endParaRPr>
          </a:p>
          <a:p>
            <a:pPr marL="342900" lvl="0" indent="-342900" algn="just">
              <a:spcBef>
                <a:spcPts val="1800"/>
              </a:spcBef>
              <a:spcAft>
                <a:spcPts val="0"/>
              </a:spcAft>
              <a:buClr>
                <a:srgbClr val="000000"/>
              </a:buClr>
              <a:buSzPts val="1300"/>
              <a:buFont typeface="Symbol"/>
              <a:buChar char="-"/>
              <a:tabLst>
                <a:tab pos="701675" algn="l"/>
              </a:tabLst>
            </a:pPr>
            <a:r>
              <a:rPr lang="ru-RU" sz="1900" dirty="0" smtClean="0">
                <a:latin typeface="Times New Roman Tj"/>
                <a:ea typeface="Times New Roman"/>
                <a:cs typeface="Times New Roman"/>
              </a:rPr>
              <a:t>Система коммутации</a:t>
            </a:r>
            <a:r>
              <a:rPr lang="en-US" sz="1900" dirty="0" smtClean="0">
                <a:latin typeface="Times New Roman Tj"/>
                <a:ea typeface="Times New Roman"/>
                <a:cs typeface="Times New Roman"/>
              </a:rPr>
              <a:t> </a:t>
            </a:r>
            <a:r>
              <a:rPr lang="en-US" sz="1900" dirty="0">
                <a:latin typeface="Times New Roman Tj"/>
                <a:ea typeface="Times New Roman"/>
                <a:cs typeface="Times New Roman"/>
              </a:rPr>
              <a:t>- Network Switching System (NSS)</a:t>
            </a:r>
            <a:endParaRPr lang="ru-RU" sz="1900" dirty="0">
              <a:latin typeface="Times New Roman"/>
              <a:ea typeface="Times New Roman"/>
              <a:cs typeface="Times New Roman"/>
            </a:endParaRPr>
          </a:p>
          <a:p>
            <a:pPr marL="342900" lvl="0" indent="-342900" algn="just">
              <a:spcBef>
                <a:spcPts val="1800"/>
              </a:spcBef>
              <a:spcAft>
                <a:spcPts val="0"/>
              </a:spcAft>
              <a:buClr>
                <a:srgbClr val="000000"/>
              </a:buClr>
              <a:buSzPts val="1300"/>
              <a:buFont typeface="Symbol"/>
              <a:buChar char="-"/>
              <a:tabLst>
                <a:tab pos="701675" algn="l"/>
              </a:tabLst>
            </a:pPr>
            <a:r>
              <a:rPr lang="ru-RU" sz="1900" dirty="0">
                <a:latin typeface="Times New Roman Tj"/>
                <a:ea typeface="Times New Roman"/>
                <a:cs typeface="Times New Roman"/>
              </a:rPr>
              <a:t>Система базовых станций - </a:t>
            </a:r>
            <a:r>
              <a:rPr lang="en-US" sz="1900" dirty="0">
                <a:latin typeface="Times New Roman Tj"/>
                <a:ea typeface="Times New Roman"/>
                <a:cs typeface="Times New Roman"/>
              </a:rPr>
              <a:t>Base Station System (BSS)</a:t>
            </a:r>
            <a:endParaRPr lang="ru-RU" sz="1900" dirty="0">
              <a:latin typeface="Times New Roman"/>
              <a:ea typeface="Times New Roman"/>
              <a:cs typeface="Times New Roman"/>
            </a:endParaRPr>
          </a:p>
          <a:p>
            <a:pPr marL="12700" indent="457200" algn="just">
              <a:spcBef>
                <a:spcPts val="1800"/>
              </a:spcBef>
              <a:spcAft>
                <a:spcPts val="0"/>
              </a:spcAft>
            </a:pPr>
            <a:r>
              <a:rPr lang="ru-RU" sz="1900" dirty="0">
                <a:latin typeface="Times New Roman Tj"/>
                <a:ea typeface="Times New Roman"/>
              </a:rPr>
              <a:t>Система </a:t>
            </a:r>
            <a:r>
              <a:rPr lang="en-US" sz="1900" dirty="0">
                <a:latin typeface="Times New Roman Tj"/>
                <a:ea typeface="Times New Roman"/>
              </a:rPr>
              <a:t>NSS</a:t>
            </a:r>
            <a:r>
              <a:rPr lang="ru-RU" sz="1900" dirty="0">
                <a:latin typeface="Times New Roman Tj"/>
                <a:ea typeface="Times New Roman"/>
              </a:rPr>
              <a:t> выполняет фун</a:t>
            </a:r>
            <a:r>
              <a:rPr lang="ru-RU" sz="1900" u="sng" dirty="0">
                <a:solidFill>
                  <a:srgbClr val="000000"/>
                </a:solidFill>
                <a:latin typeface="Times New Roman Tj"/>
                <a:ea typeface="Times New Roman"/>
                <a:cs typeface="Times New Roman"/>
              </a:rPr>
              <a:t>кци</a:t>
            </a:r>
            <a:r>
              <a:rPr lang="ru-RU" sz="1900" dirty="0">
                <a:latin typeface="Times New Roman Tj"/>
                <a:ea typeface="Times New Roman"/>
              </a:rPr>
              <a:t>и обслуживания вызовов и установления соединений, а также отвечает за реализацию всех назначенных абоненту услуг. </a:t>
            </a:r>
            <a:r>
              <a:rPr lang="en-US" sz="1900" dirty="0">
                <a:latin typeface="Times New Roman Tj"/>
                <a:ea typeface="Times New Roman"/>
              </a:rPr>
              <a:t>NSS </a:t>
            </a:r>
            <a:r>
              <a:rPr lang="ru-RU" sz="1900" dirty="0">
                <a:latin typeface="Times New Roman Tj"/>
                <a:ea typeface="Times New Roman"/>
              </a:rPr>
              <a:t>включает в себя следующие функциональные устройства:</a:t>
            </a:r>
            <a:endParaRPr lang="ru-RU" sz="1900" dirty="0">
              <a:latin typeface="Times New Roman"/>
              <a:ea typeface="Times New Roman"/>
            </a:endParaRPr>
          </a:p>
          <a:p>
            <a:pPr marL="342900" lvl="0" indent="-342900" algn="just">
              <a:spcBef>
                <a:spcPts val="1800"/>
              </a:spcBef>
              <a:spcAft>
                <a:spcPts val="0"/>
              </a:spcAft>
              <a:buClr>
                <a:srgbClr val="000000"/>
              </a:buClr>
              <a:buSzPts val="1300"/>
              <a:buFont typeface="Symbol"/>
              <a:buChar char="-"/>
              <a:tabLst>
                <a:tab pos="695325" algn="l"/>
              </a:tabLst>
            </a:pPr>
            <a:r>
              <a:rPr lang="ru-RU" sz="1900" dirty="0">
                <a:latin typeface="Times New Roman Tj"/>
                <a:ea typeface="Times New Roman"/>
                <a:cs typeface="Times New Roman"/>
              </a:rPr>
              <a:t>Центр коммутации мобильной связи (</a:t>
            </a:r>
            <a:r>
              <a:rPr lang="en-US" sz="1900" dirty="0">
                <a:latin typeface="Times New Roman Tj"/>
                <a:ea typeface="Times New Roman"/>
                <a:cs typeface="Times New Roman"/>
              </a:rPr>
              <a:t>MSC</a:t>
            </a:r>
            <a:r>
              <a:rPr lang="ru-RU" sz="1900" dirty="0">
                <a:latin typeface="Times New Roman Tj"/>
                <a:ea typeface="Times New Roman"/>
                <a:cs typeface="Times New Roman"/>
              </a:rPr>
              <a:t>)</a:t>
            </a:r>
            <a:endParaRPr lang="ru-RU" sz="1900" dirty="0">
              <a:latin typeface="Times New Roman"/>
              <a:ea typeface="Times New Roman"/>
              <a:cs typeface="Times New Roman"/>
            </a:endParaRPr>
          </a:p>
          <a:p>
            <a:pPr marL="342900" lvl="0" indent="-342900" algn="just">
              <a:spcBef>
                <a:spcPts val="1800"/>
              </a:spcBef>
              <a:spcAft>
                <a:spcPts val="0"/>
              </a:spcAft>
              <a:buClr>
                <a:srgbClr val="000000"/>
              </a:buClr>
              <a:buSzPts val="1300"/>
              <a:buFont typeface="Symbol"/>
              <a:buChar char="-"/>
              <a:tabLst>
                <a:tab pos="701675" algn="l"/>
              </a:tabLst>
            </a:pPr>
            <a:r>
              <a:rPr lang="ru-RU" sz="1900" dirty="0">
                <a:latin typeface="Times New Roman Tj"/>
                <a:ea typeface="Times New Roman"/>
                <a:cs typeface="Times New Roman"/>
              </a:rPr>
              <a:t>Домашний регистр местоположения </a:t>
            </a:r>
            <a:r>
              <a:rPr lang="en-US" sz="1900" dirty="0">
                <a:latin typeface="Times New Roman Tj"/>
                <a:ea typeface="Times New Roman"/>
                <a:cs typeface="Times New Roman"/>
              </a:rPr>
              <a:t>(HLR)</a:t>
            </a:r>
            <a:endParaRPr lang="ru-RU" sz="1900" dirty="0">
              <a:latin typeface="Times New Roman"/>
              <a:ea typeface="Times New Roman"/>
              <a:cs typeface="Times New Roman"/>
            </a:endParaRPr>
          </a:p>
          <a:p>
            <a:pPr marL="342900" lvl="0" indent="-342900" algn="just">
              <a:spcBef>
                <a:spcPts val="1800"/>
              </a:spcBef>
              <a:spcAft>
                <a:spcPts val="0"/>
              </a:spcAft>
              <a:buClr>
                <a:srgbClr val="000000"/>
              </a:buClr>
              <a:buSzPts val="1300"/>
              <a:buFont typeface="Symbol"/>
              <a:buChar char="-"/>
              <a:tabLst>
                <a:tab pos="695325" algn="l"/>
              </a:tabLst>
            </a:pPr>
            <a:r>
              <a:rPr lang="ru-RU" sz="1900" dirty="0">
                <a:latin typeface="Times New Roman Tj"/>
                <a:ea typeface="Times New Roman"/>
                <a:cs typeface="Times New Roman"/>
              </a:rPr>
              <a:t>Визитный регистр местоположения </a:t>
            </a:r>
            <a:r>
              <a:rPr lang="en-US" sz="1900" dirty="0">
                <a:latin typeface="Times New Roman Tj"/>
                <a:ea typeface="Times New Roman"/>
                <a:cs typeface="Times New Roman"/>
              </a:rPr>
              <a:t>(VLR)</a:t>
            </a:r>
            <a:endParaRPr lang="ru-RU" sz="1900" dirty="0">
              <a:latin typeface="Times New Roman"/>
              <a:ea typeface="Times New Roman"/>
              <a:cs typeface="Times New Roman"/>
            </a:endParaRPr>
          </a:p>
          <a:p>
            <a:pPr marL="342900" lvl="0" indent="-342900" algn="just">
              <a:spcBef>
                <a:spcPts val="1800"/>
              </a:spcBef>
              <a:spcAft>
                <a:spcPts val="0"/>
              </a:spcAft>
              <a:buClr>
                <a:srgbClr val="000000"/>
              </a:buClr>
              <a:buSzPts val="1300"/>
              <a:buFont typeface="Symbol"/>
              <a:buChar char="-"/>
              <a:tabLst>
                <a:tab pos="695325" algn="l"/>
              </a:tabLst>
            </a:pPr>
            <a:r>
              <a:rPr lang="ru-RU" sz="1900" dirty="0">
                <a:latin typeface="Times New Roman Tj"/>
                <a:ea typeface="Times New Roman"/>
                <a:cs typeface="Times New Roman"/>
              </a:rPr>
              <a:t>Центр аутентификации </a:t>
            </a:r>
            <a:r>
              <a:rPr lang="en-US" sz="1900" dirty="0">
                <a:latin typeface="Times New Roman Tj"/>
                <a:ea typeface="Times New Roman"/>
                <a:cs typeface="Times New Roman"/>
              </a:rPr>
              <a:t>(AUC)</a:t>
            </a:r>
            <a:endParaRPr lang="ru-RU" sz="1900" dirty="0">
              <a:latin typeface="Times New Roman"/>
              <a:ea typeface="Times New Roman"/>
              <a:cs typeface="Times New Roman"/>
            </a:endParaRPr>
          </a:p>
          <a:p>
            <a:pPr marL="342900" lvl="0" indent="-342900" algn="just">
              <a:spcBef>
                <a:spcPts val="1800"/>
              </a:spcBef>
              <a:spcAft>
                <a:spcPts val="0"/>
              </a:spcAft>
              <a:buClr>
                <a:srgbClr val="000000"/>
              </a:buClr>
              <a:buSzPts val="1300"/>
              <a:buFont typeface="Symbol"/>
              <a:buChar char="-"/>
              <a:tabLst>
                <a:tab pos="695325" algn="l"/>
              </a:tabLst>
            </a:pPr>
            <a:r>
              <a:rPr lang="ru-RU" sz="1900" dirty="0">
                <a:latin typeface="Times New Roman Tj"/>
                <a:ea typeface="Times New Roman"/>
                <a:cs typeface="Times New Roman"/>
              </a:rPr>
              <a:t>Регистр идентификация абонентского оборудования (</a:t>
            </a:r>
            <a:r>
              <a:rPr lang="en-US" sz="1900" dirty="0">
                <a:latin typeface="Times New Roman Tj"/>
                <a:ea typeface="Times New Roman"/>
                <a:cs typeface="Times New Roman"/>
              </a:rPr>
              <a:t>EIR</a:t>
            </a:r>
            <a:r>
              <a:rPr lang="ru-RU" sz="1900" dirty="0">
                <a:latin typeface="Times New Roman Tj"/>
                <a:ea typeface="Times New Roman"/>
                <a:cs typeface="Times New Roman"/>
              </a:rPr>
              <a:t>).</a:t>
            </a:r>
            <a:endParaRPr lang="ru-RU" sz="1900" u="none" strike="noStrike" spc="0" dirty="0">
              <a:effectLst/>
              <a:latin typeface="Times New Roman"/>
              <a:ea typeface="Times New Roman"/>
              <a:cs typeface="Times New Roman"/>
            </a:endParaRPr>
          </a:p>
        </p:txBody>
      </p:sp>
    </p:spTree>
    <p:extLst>
      <p:ext uri="{BB962C8B-B14F-4D97-AF65-F5344CB8AC3E}">
        <p14:creationId xmlns:p14="http://schemas.microsoft.com/office/powerpoint/2010/main" val="25717934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640960" cy="6278642"/>
          </a:xfrm>
          <a:prstGeom prst="rect">
            <a:avLst/>
          </a:prstGeom>
        </p:spPr>
        <p:txBody>
          <a:bodyPr wrap="square">
            <a:spAutoFit/>
          </a:bodyPr>
          <a:lstStyle/>
          <a:p>
            <a:pPr marL="12700" indent="457200" algn="just">
              <a:spcBef>
                <a:spcPts val="1800"/>
              </a:spcBef>
              <a:spcAft>
                <a:spcPts val="0"/>
              </a:spcAft>
            </a:pPr>
            <a:r>
              <a:rPr lang="ru-RU" sz="2000" dirty="0">
                <a:latin typeface="Times New Roman" pitchFamily="18" charset="0"/>
                <a:ea typeface="Times New Roman"/>
                <a:cs typeface="Times New Roman" pitchFamily="18" charset="0"/>
              </a:rPr>
              <a:t>Система В</a:t>
            </a:r>
            <a:r>
              <a:rPr lang="en-US" sz="2000" dirty="0">
                <a:latin typeface="Times New Roman" pitchFamily="18" charset="0"/>
                <a:ea typeface="Times New Roman"/>
                <a:cs typeface="Times New Roman" pitchFamily="18" charset="0"/>
              </a:rPr>
              <a:t>SS</a:t>
            </a:r>
            <a:r>
              <a:rPr lang="ru-RU" sz="2000" dirty="0">
                <a:latin typeface="Times New Roman" pitchFamily="18" charset="0"/>
                <a:ea typeface="Times New Roman"/>
                <a:cs typeface="Times New Roman" pitchFamily="18" charset="0"/>
              </a:rPr>
              <a:t> отвечает за все фун</a:t>
            </a:r>
            <a:r>
              <a:rPr lang="ru-RU" sz="2000" u="sng" dirty="0">
                <a:solidFill>
                  <a:srgbClr val="000000"/>
                </a:solidFill>
                <a:latin typeface="Times New Roman" pitchFamily="18" charset="0"/>
                <a:ea typeface="Times New Roman"/>
                <a:cs typeface="Times New Roman" pitchFamily="18" charset="0"/>
              </a:rPr>
              <a:t>кци</a:t>
            </a:r>
            <a:r>
              <a:rPr lang="ru-RU" sz="2000" dirty="0">
                <a:latin typeface="Times New Roman" pitchFamily="18" charset="0"/>
                <a:ea typeface="Times New Roman"/>
                <a:cs typeface="Times New Roman" pitchFamily="18" charset="0"/>
              </a:rPr>
              <a:t>и, относящиеся </a:t>
            </a:r>
            <a:r>
              <a:rPr lang="ru-RU" sz="2000" dirty="0" smtClean="0">
                <a:latin typeface="Times New Roman" pitchFamily="18" charset="0"/>
                <a:ea typeface="Times New Roman"/>
                <a:cs typeface="Times New Roman" pitchFamily="18" charset="0"/>
              </a:rPr>
              <a:t>к радио интерфейсу. </a:t>
            </a:r>
            <a:r>
              <a:rPr lang="ru-RU" sz="2000" dirty="0">
                <a:latin typeface="Times New Roman" pitchFamily="18" charset="0"/>
                <a:ea typeface="Times New Roman"/>
                <a:cs typeface="Times New Roman" pitchFamily="18" charset="0"/>
              </a:rPr>
              <a:t>Эта система включает в себя следующие функциональные блоки:</a:t>
            </a:r>
          </a:p>
          <a:p>
            <a:pPr marL="342900" lvl="0" indent="-342900" algn="just">
              <a:spcBef>
                <a:spcPts val="1800"/>
              </a:spcBef>
              <a:spcAft>
                <a:spcPts val="0"/>
              </a:spcAft>
              <a:buClr>
                <a:srgbClr val="000000"/>
              </a:buClr>
              <a:buSzPts val="1300"/>
              <a:buFont typeface="Symbol"/>
              <a:buChar char="-"/>
              <a:tabLst>
                <a:tab pos="695325" algn="l"/>
              </a:tabLst>
            </a:pPr>
            <a:r>
              <a:rPr lang="ru-RU" sz="2000" dirty="0">
                <a:latin typeface="Times New Roman" pitchFamily="18" charset="0"/>
                <a:ea typeface="Times New Roman"/>
                <a:cs typeface="Times New Roman" pitchFamily="18" charset="0"/>
              </a:rPr>
              <a:t>Контроллер базовых станций </a:t>
            </a:r>
            <a:r>
              <a:rPr lang="en-US" sz="2000" dirty="0">
                <a:latin typeface="Times New Roman" pitchFamily="18" charset="0"/>
                <a:ea typeface="Times New Roman"/>
                <a:cs typeface="Times New Roman" pitchFamily="18" charset="0"/>
              </a:rPr>
              <a:t>(BSC)</a:t>
            </a:r>
            <a:endParaRPr lang="ru-RU" sz="2000" dirty="0">
              <a:latin typeface="Times New Roman" pitchFamily="18" charset="0"/>
              <a:ea typeface="Times New Roman"/>
              <a:cs typeface="Times New Roman" pitchFamily="18" charset="0"/>
            </a:endParaRPr>
          </a:p>
          <a:p>
            <a:pPr marL="342900" lvl="0" indent="-342900" algn="just">
              <a:spcBef>
                <a:spcPts val="1800"/>
              </a:spcBef>
              <a:spcAft>
                <a:spcPts val="0"/>
              </a:spcAft>
              <a:buClr>
                <a:srgbClr val="000000"/>
              </a:buClr>
              <a:buSzPts val="1300"/>
              <a:buFont typeface="Symbol"/>
              <a:buChar char="-"/>
              <a:tabLst>
                <a:tab pos="669925" algn="l"/>
              </a:tabLst>
            </a:pPr>
            <a:r>
              <a:rPr lang="ru-RU" sz="2000" dirty="0">
                <a:latin typeface="Times New Roman" pitchFamily="18" charset="0"/>
                <a:ea typeface="Times New Roman"/>
                <a:cs typeface="Times New Roman" pitchFamily="18" charset="0"/>
              </a:rPr>
              <a:t>Базовую станцию </a:t>
            </a:r>
            <a:r>
              <a:rPr lang="en-US" sz="2000" dirty="0">
                <a:latin typeface="Times New Roman" pitchFamily="18" charset="0"/>
                <a:ea typeface="Times New Roman"/>
                <a:cs typeface="Times New Roman" pitchFamily="18" charset="0"/>
              </a:rPr>
              <a:t>(BTS)</a:t>
            </a:r>
            <a:endParaRPr lang="ru-RU" sz="2000" dirty="0">
              <a:latin typeface="Times New Roman" pitchFamily="18" charset="0"/>
              <a:ea typeface="Times New Roman"/>
              <a:cs typeface="Times New Roman" pitchFamily="18" charset="0"/>
            </a:endParaRPr>
          </a:p>
          <a:p>
            <a:pPr marR="12700" indent="444500" algn="just">
              <a:spcBef>
                <a:spcPts val="1800"/>
              </a:spcBef>
              <a:spcAft>
                <a:spcPts val="0"/>
              </a:spcAft>
            </a:pPr>
            <a:r>
              <a:rPr lang="en-US" sz="2000" dirty="0">
                <a:latin typeface="Times New Roman" pitchFamily="18" charset="0"/>
                <a:ea typeface="Times New Roman"/>
                <a:cs typeface="Times New Roman" pitchFamily="18" charset="0"/>
              </a:rPr>
              <a:t>MS</a:t>
            </a:r>
            <a:r>
              <a:rPr lang="ru-RU" sz="2000" dirty="0">
                <a:latin typeface="Times New Roman" pitchFamily="18" charset="0"/>
                <a:ea typeface="Times New Roman"/>
                <a:cs typeface="Times New Roman" pitchFamily="18" charset="0"/>
              </a:rPr>
              <a:t> (т.е. телефон абонента) не принадлежит ни к одной из этих систем, но рассматривается как элемент сети.</a:t>
            </a:r>
          </a:p>
          <a:p>
            <a:pPr marR="12700" indent="444500" algn="just">
              <a:spcBef>
                <a:spcPts val="1800"/>
              </a:spcBef>
              <a:spcAft>
                <a:spcPts val="0"/>
              </a:spcAft>
            </a:pPr>
            <a:r>
              <a:rPr lang="ru-RU" dirty="0">
                <a:latin typeface="Times New Roman Tj"/>
                <a:ea typeface="Times New Roman"/>
              </a:rPr>
              <a:t> </a:t>
            </a:r>
            <a:r>
              <a:rPr lang="ru-RU" b="1" dirty="0" smtClean="0">
                <a:latin typeface="Times New Roman"/>
                <a:ea typeface="Times New Roman"/>
              </a:rPr>
              <a:t>10.1</a:t>
            </a:r>
            <a:r>
              <a:rPr lang="ru-RU" dirty="0" smtClean="0">
                <a:latin typeface="Times New Roman"/>
                <a:ea typeface="Times New Roman"/>
              </a:rPr>
              <a:t> </a:t>
            </a:r>
            <a:r>
              <a:rPr lang="ru-RU" b="1" dirty="0" smtClean="0">
                <a:latin typeface="Times New Roman Tj"/>
                <a:ea typeface="Calibri"/>
                <a:cs typeface="Arial"/>
              </a:rPr>
              <a:t>Аутентификация </a:t>
            </a:r>
            <a:r>
              <a:rPr lang="en-US" b="1" dirty="0">
                <a:latin typeface="Times New Roman Tj"/>
                <a:ea typeface="Calibri"/>
                <a:cs typeface="Arial"/>
              </a:rPr>
              <a:t>SIM</a:t>
            </a:r>
            <a:r>
              <a:rPr lang="ru-RU" b="1" dirty="0">
                <a:latin typeface="Times New Roman Tj"/>
                <a:ea typeface="Calibri"/>
                <a:cs typeface="Arial"/>
              </a:rPr>
              <a:t>-модуля</a:t>
            </a:r>
            <a:endParaRPr lang="ru-RU" dirty="0">
              <a:latin typeface="Calibri"/>
              <a:ea typeface="Calibri"/>
              <a:cs typeface="Arial"/>
            </a:endParaRPr>
          </a:p>
          <a:p>
            <a:pPr marR="12700" indent="444500" algn="just">
              <a:lnSpc>
                <a:spcPct val="150000"/>
              </a:lnSpc>
              <a:spcBef>
                <a:spcPts val="1800"/>
              </a:spcBef>
              <a:spcAft>
                <a:spcPts val="0"/>
              </a:spcAft>
            </a:pPr>
            <a:r>
              <a:rPr lang="ru-RU" dirty="0">
                <a:latin typeface="Times New Roman Tj"/>
                <a:ea typeface="Times New Roman"/>
              </a:rPr>
              <a:t>В стандарте </a:t>
            </a:r>
            <a:r>
              <a:rPr lang="en-US" dirty="0">
                <a:latin typeface="Times New Roman Tj"/>
                <a:ea typeface="Times New Roman"/>
              </a:rPr>
              <a:t>GSM</a:t>
            </a:r>
            <a:r>
              <a:rPr lang="ru-RU" dirty="0">
                <a:latin typeface="Times New Roman Tj"/>
                <a:ea typeface="Times New Roman"/>
              </a:rPr>
              <a:t> используется алгоритм формирования ключа шифрования </a:t>
            </a:r>
            <a:r>
              <a:rPr lang="en-US" dirty="0">
                <a:latin typeface="Times New Roman Tj"/>
                <a:ea typeface="Times New Roman"/>
              </a:rPr>
              <a:t>A</a:t>
            </a:r>
            <a:r>
              <a:rPr lang="ru-RU" dirty="0">
                <a:latin typeface="Times New Roman Tj"/>
                <a:ea typeface="Times New Roman"/>
              </a:rPr>
              <a:t>8 для обеспечения конфиденциальности передаваемой по радиоканалу. </a:t>
            </a:r>
            <a:r>
              <a:rPr lang="en-US" dirty="0">
                <a:latin typeface="Times New Roman Tj"/>
                <a:ea typeface="Times New Roman"/>
              </a:rPr>
              <a:t>A</a:t>
            </a:r>
            <a:r>
              <a:rPr lang="ru-RU" dirty="0">
                <a:latin typeface="Times New Roman Tj"/>
                <a:ea typeface="Times New Roman"/>
              </a:rPr>
              <a:t>8 является одним из алгоритмов обеспечения секретности разговора в </a:t>
            </a:r>
            <a:r>
              <a:rPr lang="en-US" dirty="0">
                <a:latin typeface="Times New Roman Tj"/>
                <a:ea typeface="Times New Roman"/>
              </a:rPr>
              <a:t>GSM</a:t>
            </a:r>
            <a:r>
              <a:rPr lang="ru-RU" dirty="0">
                <a:latin typeface="Times New Roman Tj"/>
                <a:ea typeface="Times New Roman"/>
              </a:rPr>
              <a:t> вместе с </a:t>
            </a:r>
            <a:r>
              <a:rPr lang="en-US" dirty="0">
                <a:latin typeface="Times New Roman Tj"/>
                <a:ea typeface="Times New Roman"/>
              </a:rPr>
              <a:t>A</a:t>
            </a:r>
            <a:r>
              <a:rPr lang="ru-RU" dirty="0">
                <a:latin typeface="Times New Roman Tj"/>
                <a:ea typeface="Times New Roman"/>
              </a:rPr>
              <a:t>5 и A3. Его задача — генерация сеансового ключа </a:t>
            </a:r>
            <a:r>
              <a:rPr lang="en-US" dirty="0" err="1">
                <a:latin typeface="Times New Roman Tj"/>
                <a:ea typeface="Times New Roman"/>
              </a:rPr>
              <a:t>Kc</a:t>
            </a:r>
            <a:r>
              <a:rPr lang="ru-RU" dirty="0">
                <a:latin typeface="Times New Roman Tj"/>
                <a:ea typeface="Times New Roman"/>
              </a:rPr>
              <a:t> для потокового шифрования информации в канале связи между сотовым телефоном (</a:t>
            </a:r>
            <a:r>
              <a:rPr lang="en-US" dirty="0">
                <a:latin typeface="Times New Roman Tj"/>
                <a:ea typeface="Times New Roman"/>
              </a:rPr>
              <a:t>MS</a:t>
            </a:r>
            <a:r>
              <a:rPr lang="ru-RU" dirty="0">
                <a:latin typeface="Times New Roman Tj"/>
                <a:ea typeface="Times New Roman"/>
              </a:rPr>
              <a:t> — </a:t>
            </a:r>
            <a:r>
              <a:rPr lang="en-US" dirty="0" smtClean="0">
                <a:latin typeface="Times New Roman Tj"/>
                <a:ea typeface="Times New Roman"/>
              </a:rPr>
              <a:t>Mobile</a:t>
            </a:r>
            <a:r>
              <a:rPr lang="ru-RU" dirty="0" smtClean="0">
                <a:latin typeface="Times New Roman Tj"/>
                <a:ea typeface="Times New Roman"/>
              </a:rPr>
              <a:t> </a:t>
            </a:r>
            <a:r>
              <a:rPr lang="en-US" dirty="0" smtClean="0">
                <a:latin typeface="Times New Roman Tj"/>
                <a:ea typeface="Times New Roman"/>
              </a:rPr>
              <a:t>Station</a:t>
            </a:r>
            <a:r>
              <a:rPr lang="ru-RU" dirty="0">
                <a:latin typeface="Times New Roman Tj"/>
                <a:ea typeface="Times New Roman"/>
              </a:rPr>
              <a:t>) и базовой станцией (</a:t>
            </a:r>
            <a:r>
              <a:rPr lang="en-US" dirty="0">
                <a:latin typeface="Times New Roman Tj"/>
                <a:ea typeface="Times New Roman"/>
              </a:rPr>
              <a:t>BTS</a:t>
            </a:r>
            <a:r>
              <a:rPr lang="ru-RU" dirty="0">
                <a:latin typeface="Times New Roman Tj"/>
                <a:ea typeface="Times New Roman"/>
              </a:rPr>
              <a:t> — </a:t>
            </a:r>
            <a:r>
              <a:rPr lang="en-US" dirty="0" smtClean="0">
                <a:latin typeface="Times New Roman Tj"/>
                <a:ea typeface="Times New Roman"/>
              </a:rPr>
              <a:t>Basic</a:t>
            </a:r>
            <a:r>
              <a:rPr lang="ru-RU" dirty="0" smtClean="0">
                <a:latin typeface="Times New Roman Tj"/>
                <a:ea typeface="Times New Roman"/>
              </a:rPr>
              <a:t> </a:t>
            </a:r>
            <a:r>
              <a:rPr lang="en-US" dirty="0" smtClean="0">
                <a:latin typeface="Times New Roman Tj"/>
                <a:ea typeface="Times New Roman"/>
              </a:rPr>
              <a:t>Transmitter</a:t>
            </a:r>
            <a:r>
              <a:rPr lang="ru-RU" dirty="0" smtClean="0">
                <a:latin typeface="Times New Roman Tj"/>
                <a:ea typeface="Times New Roman"/>
              </a:rPr>
              <a:t> </a:t>
            </a:r>
            <a:r>
              <a:rPr lang="en-US" dirty="0" smtClean="0">
                <a:latin typeface="Times New Roman Tj"/>
                <a:ea typeface="Times New Roman"/>
              </a:rPr>
              <a:t>Station</a:t>
            </a:r>
            <a:r>
              <a:rPr lang="ru-RU" dirty="0">
                <a:latin typeface="Times New Roman Tj"/>
                <a:ea typeface="Times New Roman"/>
              </a:rPr>
              <a:t>) после аутентификации.</a:t>
            </a:r>
            <a:endParaRPr lang="ru-RU" dirty="0">
              <a:effectLst/>
              <a:latin typeface="Times New Roman"/>
              <a:ea typeface="Times New Roman"/>
            </a:endParaRPr>
          </a:p>
        </p:txBody>
      </p:sp>
    </p:spTree>
    <p:extLst>
      <p:ext uri="{BB962C8B-B14F-4D97-AF65-F5344CB8AC3E}">
        <p14:creationId xmlns:p14="http://schemas.microsoft.com/office/powerpoint/2010/main" val="13991985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71527"/>
            <a:ext cx="8496944" cy="6456639"/>
          </a:xfrm>
          <a:prstGeom prst="rect">
            <a:avLst/>
          </a:prstGeom>
        </p:spPr>
        <p:txBody>
          <a:bodyPr wrap="square">
            <a:spAutoFit/>
          </a:bodyPr>
          <a:lstStyle/>
          <a:p>
            <a:pPr indent="-342900" algn="just">
              <a:lnSpc>
                <a:spcPct val="150000"/>
              </a:lnSpc>
              <a:spcBef>
                <a:spcPts val="1800"/>
              </a:spcBef>
              <a:spcAft>
                <a:spcPts val="0"/>
              </a:spcAft>
            </a:pPr>
            <a:r>
              <a:rPr lang="ru-RU" sz="1900" dirty="0">
                <a:latin typeface="Times New Roman Tj"/>
                <a:ea typeface="Times New Roman"/>
              </a:rPr>
              <a:t>Механизм </a:t>
            </a:r>
            <a:r>
              <a:rPr lang="ru-RU" sz="1900" dirty="0" smtClean="0">
                <a:latin typeface="Times New Roman Tj"/>
                <a:ea typeface="Times New Roman"/>
              </a:rPr>
              <a:t>аутентификации – </a:t>
            </a:r>
          </a:p>
          <a:p>
            <a:pPr indent="-342900" algn="just">
              <a:lnSpc>
                <a:spcPct val="150000"/>
              </a:lnSpc>
              <a:spcBef>
                <a:spcPts val="1800"/>
              </a:spcBef>
              <a:spcAft>
                <a:spcPts val="0"/>
              </a:spcAft>
            </a:pPr>
            <a:r>
              <a:rPr lang="ru-RU" sz="1900" dirty="0" smtClean="0">
                <a:latin typeface="Times New Roman"/>
                <a:ea typeface="Times New Roman"/>
              </a:rPr>
              <a:t>  </a:t>
            </a:r>
            <a:r>
              <a:rPr lang="ru-RU" sz="1900" dirty="0" smtClean="0">
                <a:latin typeface="Times New Roman Tj"/>
                <a:ea typeface="Times New Roman"/>
              </a:rPr>
              <a:t>Для </a:t>
            </a:r>
            <a:r>
              <a:rPr lang="ru-RU" sz="1900" dirty="0">
                <a:latin typeface="Times New Roman Tj"/>
                <a:ea typeface="Times New Roman"/>
              </a:rPr>
              <a:t>исключения несанкционированного использования ресурсов системы связи вводятся механизмы аутентификации. У каждого подвижного абонента есть стандартный модуль подлинности абонента (</a:t>
            </a:r>
            <a:r>
              <a:rPr lang="en-US" sz="1900" dirty="0">
                <a:latin typeface="Times New Roman Tj"/>
                <a:ea typeface="Times New Roman"/>
              </a:rPr>
              <a:t>SIM</a:t>
            </a:r>
            <a:r>
              <a:rPr lang="ru-RU" sz="1900" dirty="0">
                <a:latin typeface="Times New Roman Tj"/>
                <a:ea typeface="Times New Roman"/>
              </a:rPr>
              <a:t>-карта), которая содержит:</a:t>
            </a:r>
            <a:endParaRPr lang="ru-RU" sz="1900" dirty="0">
              <a:latin typeface="Times New Roman"/>
              <a:ea typeface="Times New Roman"/>
            </a:endParaRPr>
          </a:p>
          <a:p>
            <a:pPr marL="342900" marR="12700" lvl="0" indent="-342900">
              <a:lnSpc>
                <a:spcPct val="150000"/>
              </a:lnSpc>
              <a:spcBef>
                <a:spcPts val="1800"/>
              </a:spcBef>
              <a:spcAft>
                <a:spcPts val="0"/>
              </a:spcAft>
              <a:buClr>
                <a:srgbClr val="000000"/>
              </a:buClr>
              <a:buSzPts val="1300"/>
              <a:buFont typeface="Symbol"/>
              <a:buChar char="-"/>
            </a:pPr>
            <a:r>
              <a:rPr lang="ru-RU" sz="1900" dirty="0">
                <a:latin typeface="Times New Roman Tj"/>
                <a:ea typeface="Times New Roman"/>
                <a:cs typeface="Times New Roman"/>
              </a:rPr>
              <a:t>международный идентификационный номер подвижного абонента (</a:t>
            </a:r>
            <a:r>
              <a:rPr lang="en-US" sz="1900" dirty="0">
                <a:latin typeface="Times New Roman Tj"/>
                <a:ea typeface="Times New Roman"/>
                <a:cs typeface="Times New Roman"/>
              </a:rPr>
              <a:t>IMSI</a:t>
            </a:r>
            <a:r>
              <a:rPr lang="ru-RU" sz="1900" dirty="0">
                <a:latin typeface="Times New Roman Tj"/>
                <a:ea typeface="Times New Roman"/>
                <a:cs typeface="Times New Roman"/>
              </a:rPr>
              <a:t> — </a:t>
            </a:r>
            <a:r>
              <a:rPr lang="en-US" sz="1900" dirty="0">
                <a:latin typeface="Times New Roman Tj"/>
                <a:ea typeface="Times New Roman"/>
                <a:cs typeface="Times New Roman"/>
              </a:rPr>
              <a:t>International Mobile Subscriber Identity</a:t>
            </a:r>
            <a:r>
              <a:rPr lang="ru-RU" sz="1900" dirty="0">
                <a:latin typeface="Times New Roman Tj"/>
                <a:ea typeface="Times New Roman"/>
                <a:cs typeface="Times New Roman"/>
              </a:rPr>
              <a:t>)</a:t>
            </a:r>
            <a:endParaRPr lang="ru-RU" sz="1900" dirty="0">
              <a:latin typeface="Times New Roman"/>
              <a:ea typeface="Times New Roman"/>
              <a:cs typeface="Times New Roman"/>
            </a:endParaRPr>
          </a:p>
          <a:p>
            <a:pPr marL="342900" lvl="0" indent="-342900" algn="just">
              <a:lnSpc>
                <a:spcPct val="150000"/>
              </a:lnSpc>
              <a:spcBef>
                <a:spcPts val="1800"/>
              </a:spcBef>
              <a:spcAft>
                <a:spcPts val="0"/>
              </a:spcAft>
              <a:buClr>
                <a:srgbClr val="000000"/>
              </a:buClr>
              <a:buSzPts val="1300"/>
              <a:buFont typeface="Symbol"/>
              <a:buChar char="-"/>
              <a:tabLst>
                <a:tab pos="676275" algn="l"/>
              </a:tabLst>
            </a:pPr>
            <a:r>
              <a:rPr lang="ru-RU" sz="1900" dirty="0">
                <a:latin typeface="Times New Roman Tj"/>
                <a:ea typeface="Times New Roman"/>
                <a:cs typeface="Times New Roman"/>
              </a:rPr>
              <a:t>свой индивидуальный 128-битный ключ аутентификации (</a:t>
            </a:r>
            <a:r>
              <a:rPr lang="en-US" sz="1900" i="1" spc="50" dirty="0" err="1">
                <a:solidFill>
                  <a:srgbClr val="000000"/>
                </a:solidFill>
                <a:latin typeface="Times New Roman Tj"/>
                <a:ea typeface="Arial Unicode MS"/>
                <a:cs typeface="Times New Roman"/>
              </a:rPr>
              <a:t>K</a:t>
            </a:r>
            <a:r>
              <a:rPr lang="en-US" sz="1900" baseline="-25000" dirty="0" err="1">
                <a:latin typeface="Times New Roman Tj"/>
                <a:ea typeface="Times New Roman"/>
                <a:cs typeface="Times New Roman"/>
              </a:rPr>
              <a:t>t</a:t>
            </a:r>
            <a:r>
              <a:rPr lang="ru-RU" sz="1900" dirty="0">
                <a:latin typeface="Times New Roman Tj"/>
                <a:ea typeface="Times New Roman"/>
                <a:cs typeface="Times New Roman"/>
              </a:rPr>
              <a:t>)</a:t>
            </a:r>
            <a:endParaRPr lang="ru-RU" sz="1900" dirty="0">
              <a:latin typeface="Times New Roman"/>
              <a:ea typeface="Times New Roman"/>
              <a:cs typeface="Times New Roman"/>
            </a:endParaRPr>
          </a:p>
          <a:p>
            <a:pPr marL="342900" lvl="0" indent="-342900" algn="just">
              <a:lnSpc>
                <a:spcPct val="150000"/>
              </a:lnSpc>
              <a:spcBef>
                <a:spcPts val="1800"/>
              </a:spcBef>
              <a:spcAft>
                <a:spcPts val="0"/>
              </a:spcAft>
              <a:buClr>
                <a:srgbClr val="000000"/>
              </a:buClr>
              <a:buSzPts val="1300"/>
              <a:buFont typeface="Symbol"/>
              <a:buChar char="-"/>
              <a:tabLst>
                <a:tab pos="676275" algn="l"/>
              </a:tabLst>
            </a:pPr>
            <a:r>
              <a:rPr lang="ru-RU" sz="1900" dirty="0">
                <a:latin typeface="Times New Roman Tj"/>
                <a:ea typeface="Times New Roman"/>
                <a:cs typeface="Times New Roman"/>
              </a:rPr>
              <a:t>алгоритм аутентификации (A3), и генерации сеансового ключа (А8).</a:t>
            </a:r>
            <a:endParaRPr lang="ru-RU" sz="1900" dirty="0">
              <a:latin typeface="Times New Roman"/>
              <a:ea typeface="Times New Roman"/>
              <a:cs typeface="Times New Roman"/>
            </a:endParaRPr>
          </a:p>
          <a:p>
            <a:pPr indent="444500" algn="just">
              <a:lnSpc>
                <a:spcPct val="150000"/>
              </a:lnSpc>
              <a:spcBef>
                <a:spcPts val="1800"/>
              </a:spcBef>
              <a:spcAft>
                <a:spcPts val="0"/>
              </a:spcAft>
            </a:pPr>
            <a:r>
              <a:rPr lang="ru-RU" sz="1900" dirty="0">
                <a:latin typeface="Times New Roman Tj"/>
                <a:ea typeface="Times New Roman"/>
              </a:rPr>
              <a:t>Ключ аутентификации пользователя </a:t>
            </a:r>
            <a:r>
              <a:rPr lang="en-US" sz="1900" i="1" spc="50" dirty="0" err="1">
                <a:solidFill>
                  <a:srgbClr val="000000"/>
                </a:solidFill>
                <a:latin typeface="Times New Roman Tj"/>
                <a:ea typeface="Arial Unicode MS"/>
                <a:cs typeface="Times New Roman"/>
              </a:rPr>
              <a:t>K</a:t>
            </a:r>
            <a:r>
              <a:rPr lang="en-US" sz="1900" i="1" spc="50" baseline="-25000" dirty="0" err="1">
                <a:solidFill>
                  <a:srgbClr val="000000"/>
                </a:solidFill>
                <a:latin typeface="Times New Roman Tj"/>
                <a:ea typeface="Arial Unicode MS"/>
                <a:cs typeface="Times New Roman"/>
              </a:rPr>
              <a:t>t</a:t>
            </a:r>
            <a:r>
              <a:rPr lang="ru-RU" sz="1900" dirty="0">
                <a:latin typeface="Times New Roman Tj"/>
                <a:ea typeface="Times New Roman"/>
              </a:rPr>
              <a:t> уникален и однозначно связан </a:t>
            </a:r>
            <a:r>
              <a:rPr lang="ru-RU" sz="1900" dirty="0" smtClean="0">
                <a:latin typeface="Times New Roman Tj"/>
                <a:ea typeface="Times New Roman"/>
              </a:rPr>
              <a:t>с</a:t>
            </a:r>
            <a:r>
              <a:rPr lang="ru-RU" sz="1900" dirty="0" smtClean="0">
                <a:latin typeface="Times New Roman"/>
                <a:ea typeface="Times New Roman"/>
              </a:rPr>
              <a:t> </a:t>
            </a:r>
            <a:r>
              <a:rPr lang="en-US" sz="1900" dirty="0" smtClean="0">
                <a:latin typeface="Times New Roman Tj"/>
                <a:ea typeface="Times New Roman"/>
              </a:rPr>
              <a:t>IMSI</a:t>
            </a:r>
            <a:r>
              <a:rPr lang="ru-RU" sz="1900" dirty="0">
                <a:latin typeface="Times New Roman Tj"/>
                <a:ea typeface="Times New Roman"/>
              </a:rPr>
              <a:t>, оператор связи по значению </a:t>
            </a:r>
            <a:r>
              <a:rPr lang="en-US" sz="1900" dirty="0">
                <a:latin typeface="Times New Roman Tj"/>
                <a:ea typeface="Times New Roman"/>
              </a:rPr>
              <a:t>IMSI</a:t>
            </a:r>
            <a:r>
              <a:rPr lang="ru-RU" sz="1900" dirty="0">
                <a:latin typeface="Times New Roman Tj"/>
                <a:ea typeface="Times New Roman"/>
              </a:rPr>
              <a:t> «умеет» определять </a:t>
            </a:r>
            <a:r>
              <a:rPr lang="en-US" sz="1900" i="1" spc="50" dirty="0" err="1">
                <a:solidFill>
                  <a:srgbClr val="000000"/>
                </a:solidFill>
                <a:latin typeface="Times New Roman Tj"/>
                <a:ea typeface="Arial Unicode MS"/>
                <a:cs typeface="Times New Roman"/>
              </a:rPr>
              <a:t>K</a:t>
            </a:r>
            <a:r>
              <a:rPr lang="en-US" sz="1900" i="1" spc="50" baseline="-25000" dirty="0" err="1">
                <a:solidFill>
                  <a:srgbClr val="000000"/>
                </a:solidFill>
                <a:latin typeface="Times New Roman Tj"/>
                <a:ea typeface="Arial Unicode MS"/>
                <a:cs typeface="Times New Roman"/>
              </a:rPr>
              <a:t>t</a:t>
            </a:r>
            <a:r>
              <a:rPr lang="ru-RU" sz="1900" dirty="0">
                <a:latin typeface="Times New Roman Tj"/>
                <a:ea typeface="Times New Roman"/>
              </a:rPr>
              <a:t> и вычисляет ожидаемый результат. </a:t>
            </a:r>
            <a:endParaRPr lang="ru-RU" sz="1900" dirty="0">
              <a:effectLst/>
              <a:latin typeface="Times New Roman"/>
              <a:ea typeface="Times New Roman"/>
            </a:endParaRPr>
          </a:p>
        </p:txBody>
      </p:sp>
    </p:spTree>
    <p:extLst>
      <p:ext uri="{BB962C8B-B14F-4D97-AF65-F5344CB8AC3E}">
        <p14:creationId xmlns:p14="http://schemas.microsoft.com/office/powerpoint/2010/main" val="2689389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620688"/>
            <a:ext cx="8496944" cy="5576976"/>
          </a:xfrm>
          <a:prstGeom prst="rect">
            <a:avLst/>
          </a:prstGeom>
        </p:spPr>
        <p:txBody>
          <a:bodyPr wrap="square">
            <a:spAutoFit/>
          </a:bodyPr>
          <a:lstStyle/>
          <a:p>
            <a:pPr algn="just">
              <a:lnSpc>
                <a:spcPct val="150000"/>
              </a:lnSpc>
              <a:spcAft>
                <a:spcPts val="0"/>
              </a:spcAft>
            </a:pPr>
            <a:r>
              <a:rPr lang="ru-RU" sz="1600" dirty="0" smtClean="0">
                <a:solidFill>
                  <a:srgbClr val="000000"/>
                </a:solidFill>
                <a:latin typeface="Courier New"/>
                <a:ea typeface="Courier New"/>
              </a:rPr>
              <a:t> </a:t>
            </a:r>
            <a:r>
              <a:rPr lang="ru-RU" dirty="0">
                <a:solidFill>
                  <a:srgbClr val="000000"/>
                </a:solidFill>
                <a:latin typeface="Times New Roman"/>
                <a:ea typeface="Courier New"/>
              </a:rPr>
              <a:t> </a:t>
            </a:r>
            <a:r>
              <a:rPr lang="ru-RU" sz="2000" dirty="0" smtClean="0">
                <a:solidFill>
                  <a:srgbClr val="000000"/>
                </a:solidFill>
                <a:latin typeface="Times New Roman" pitchFamily="18" charset="0"/>
                <a:ea typeface="Courier New"/>
                <a:cs typeface="Times New Roman" pitchFamily="18" charset="0"/>
              </a:rPr>
              <a:t>Сигналы </a:t>
            </a:r>
            <a:r>
              <a:rPr lang="ru-RU" sz="2000" dirty="0">
                <a:solidFill>
                  <a:srgbClr val="000000"/>
                </a:solidFill>
                <a:latin typeface="Times New Roman" pitchFamily="18" charset="0"/>
                <a:ea typeface="Courier New"/>
                <a:cs typeface="Times New Roman" pitchFamily="18" charset="0"/>
              </a:rPr>
              <a:t>приводили в действие стрелки на приемнике, которые указывали на разные буквы и таким образом передавали сообщение.</a:t>
            </a:r>
          </a:p>
          <a:p>
            <a:pPr>
              <a:lnSpc>
                <a:spcPct val="150000"/>
              </a:lnSpc>
              <a:spcAft>
                <a:spcPts val="0"/>
              </a:spcAft>
            </a:pPr>
            <a:r>
              <a:rPr lang="ru-RU" sz="2000" dirty="0">
                <a:solidFill>
                  <a:srgbClr val="000000"/>
                </a:solidFill>
                <a:latin typeface="Times New Roman" pitchFamily="18" charset="0"/>
                <a:ea typeface="Courier New"/>
                <a:cs typeface="Times New Roman" pitchFamily="18" charset="0"/>
              </a:rPr>
              <a:t> </a:t>
            </a:r>
          </a:p>
          <a:p>
            <a:pPr algn="ctr">
              <a:lnSpc>
                <a:spcPct val="150000"/>
              </a:lnSpc>
              <a:spcAft>
                <a:spcPts val="0"/>
              </a:spcAft>
            </a:pPr>
            <a:r>
              <a:rPr lang="ru-RU" sz="2000" dirty="0">
                <a:solidFill>
                  <a:srgbClr val="111111"/>
                </a:solidFill>
                <a:latin typeface="Times New Roman" pitchFamily="18" charset="0"/>
                <a:ea typeface="Courier New"/>
                <a:cs typeface="Times New Roman" pitchFamily="18" charset="0"/>
              </a:rPr>
              <a:t>Азбука Морзе</a:t>
            </a:r>
            <a:r>
              <a:rPr lang="ru-RU" sz="2000" b="1" dirty="0">
                <a:solidFill>
                  <a:srgbClr val="000000"/>
                </a:solidFill>
                <a:latin typeface="Times New Roman" pitchFamily="18" charset="0"/>
                <a:ea typeface="Courier New"/>
                <a:cs typeface="Times New Roman" pitchFamily="18" charset="0"/>
              </a:rPr>
              <a:t> </a:t>
            </a:r>
            <a:endParaRPr lang="ru-RU" sz="2000" dirty="0">
              <a:solidFill>
                <a:srgbClr val="000000"/>
              </a:solidFill>
              <a:latin typeface="Times New Roman" pitchFamily="18" charset="0"/>
              <a:ea typeface="Courier New"/>
              <a:cs typeface="Times New Roman" pitchFamily="18" charset="0"/>
            </a:endParaRPr>
          </a:p>
          <a:p>
            <a:pPr indent="540385" algn="just">
              <a:lnSpc>
                <a:spcPct val="150000"/>
              </a:lnSpc>
              <a:spcAft>
                <a:spcPts val="0"/>
              </a:spcAft>
            </a:pPr>
            <a:r>
              <a:rPr lang="ru-RU" sz="2000" dirty="0">
                <a:solidFill>
                  <a:srgbClr val="000000"/>
                </a:solidFill>
                <a:latin typeface="Times New Roman" pitchFamily="18" charset="0"/>
                <a:ea typeface="Courier New"/>
                <a:cs typeface="Times New Roman" pitchFamily="18" charset="0"/>
              </a:rPr>
              <a:t>В 1843 году американский художник </a:t>
            </a:r>
            <a:r>
              <a:rPr lang="ru-RU" sz="2000" dirty="0" err="1">
                <a:solidFill>
                  <a:srgbClr val="000000"/>
                </a:solidFill>
                <a:latin typeface="Times New Roman" pitchFamily="18" charset="0"/>
                <a:ea typeface="Courier New"/>
                <a:cs typeface="Times New Roman" pitchFamily="18" charset="0"/>
              </a:rPr>
              <a:t>Сэмюэл</a:t>
            </a:r>
            <a:r>
              <a:rPr lang="ru-RU" sz="2000" dirty="0">
                <a:solidFill>
                  <a:srgbClr val="000000"/>
                </a:solidFill>
                <a:latin typeface="Times New Roman" pitchFamily="18" charset="0"/>
                <a:ea typeface="Courier New"/>
                <a:cs typeface="Times New Roman" pitchFamily="18" charset="0"/>
              </a:rPr>
              <a:t> Морзе (1791 – 1872) изобрел новый телеграфный код, заменивший код Кука и </a:t>
            </a:r>
            <a:r>
              <a:rPr lang="ru-RU" sz="2000" dirty="0" err="1">
                <a:solidFill>
                  <a:srgbClr val="000000"/>
                </a:solidFill>
                <a:latin typeface="Times New Roman" pitchFamily="18" charset="0"/>
                <a:ea typeface="Courier New"/>
                <a:cs typeface="Times New Roman" pitchFamily="18" charset="0"/>
              </a:rPr>
              <a:t>Уитсона</a:t>
            </a:r>
            <a:r>
              <a:rPr lang="ru-RU" sz="2000" dirty="0">
                <a:solidFill>
                  <a:srgbClr val="000000"/>
                </a:solidFill>
                <a:latin typeface="Times New Roman" pitchFamily="18" charset="0"/>
                <a:ea typeface="Courier New"/>
                <a:cs typeface="Times New Roman" pitchFamily="18" charset="0"/>
              </a:rPr>
              <a:t>. Он разработал для каждой буквы знаки из точек и тире. При передаче сообщения долгие сигналы соответствовали тире, а короткие – точкам. Код Морзе используется и в наши дни.</a:t>
            </a:r>
          </a:p>
          <a:p>
            <a:pPr indent="540385" algn="just">
              <a:lnSpc>
                <a:spcPct val="150000"/>
              </a:lnSpc>
              <a:spcAft>
                <a:spcPts val="0"/>
              </a:spcAft>
            </a:pPr>
            <a:r>
              <a:rPr lang="ru-RU" sz="2000" dirty="0">
                <a:solidFill>
                  <a:srgbClr val="000000"/>
                </a:solidFill>
                <a:latin typeface="Times New Roman" pitchFamily="18" charset="0"/>
                <a:ea typeface="Courier New"/>
                <a:cs typeface="Times New Roman" pitchFamily="18" charset="0"/>
              </a:rPr>
              <a:t>Морзе устроил демонстрацию своего кода, проложив телеграфный провод длиной 6 км от Балтимора до Вашингтона и передавал по нему новости о президентских выборах.</a:t>
            </a:r>
            <a:endParaRPr lang="ru-RU" sz="2000" dirty="0">
              <a:solidFill>
                <a:srgbClr val="000000"/>
              </a:solidFill>
              <a:effectLst/>
              <a:latin typeface="Times New Roman" pitchFamily="18" charset="0"/>
              <a:ea typeface="Courier New"/>
              <a:cs typeface="Times New Roman" pitchFamily="18" charset="0"/>
            </a:endParaRPr>
          </a:p>
        </p:txBody>
      </p:sp>
    </p:spTree>
    <p:extLst>
      <p:ext uri="{BB962C8B-B14F-4D97-AF65-F5344CB8AC3E}">
        <p14:creationId xmlns:p14="http://schemas.microsoft.com/office/powerpoint/2010/main" val="9691167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3675" y="188640"/>
            <a:ext cx="8496944" cy="1323439"/>
          </a:xfrm>
          <a:prstGeom prst="rect">
            <a:avLst/>
          </a:prstGeom>
        </p:spPr>
        <p:txBody>
          <a:bodyPr wrap="square">
            <a:spAutoFit/>
          </a:bodyPr>
          <a:lstStyle/>
          <a:p>
            <a:pPr indent="444500" algn="just">
              <a:spcBef>
                <a:spcPts val="1800"/>
              </a:spcBef>
              <a:spcAft>
                <a:spcPts val="0"/>
              </a:spcAft>
            </a:pPr>
            <a:r>
              <a:rPr lang="ru-RU" sz="2000" dirty="0">
                <a:latin typeface="Times New Roman" pitchFamily="18" charset="0"/>
                <a:ea typeface="Times New Roman"/>
                <a:cs typeface="Times New Roman" pitchFamily="18" charset="0"/>
              </a:rPr>
              <a:t>От несанкционированного использования </a:t>
            </a:r>
            <a:r>
              <a:rPr lang="en-US" sz="2000" dirty="0">
                <a:latin typeface="Times New Roman" pitchFamily="18" charset="0"/>
                <a:ea typeface="Times New Roman"/>
                <a:cs typeface="Times New Roman" pitchFamily="18" charset="0"/>
              </a:rPr>
              <a:t>SIM</a:t>
            </a:r>
            <a:r>
              <a:rPr lang="ru-RU" sz="2000" dirty="0">
                <a:latin typeface="Times New Roman" pitchFamily="18" charset="0"/>
                <a:ea typeface="Times New Roman"/>
                <a:cs typeface="Times New Roman" pitchFamily="18" charset="0"/>
              </a:rPr>
              <a:t> защищена вводом индивидуального идентификационного номера (</a:t>
            </a:r>
            <a:r>
              <a:rPr lang="en-US" sz="2000" dirty="0">
                <a:latin typeface="Times New Roman" pitchFamily="18" charset="0"/>
                <a:ea typeface="Times New Roman"/>
                <a:cs typeface="Times New Roman" pitchFamily="18" charset="0"/>
              </a:rPr>
              <a:t>PIN</a:t>
            </a:r>
            <a:r>
              <a:rPr lang="ru-RU" sz="2000" dirty="0">
                <a:latin typeface="Times New Roman" pitchFamily="18" charset="0"/>
                <a:ea typeface="Times New Roman"/>
                <a:cs typeface="Times New Roman" pitchFamily="18" charset="0"/>
              </a:rPr>
              <a:t>-код — </a:t>
            </a:r>
            <a:r>
              <a:rPr lang="en-US" sz="2000" dirty="0">
                <a:latin typeface="Times New Roman" pitchFamily="18" charset="0"/>
                <a:ea typeface="Times New Roman"/>
                <a:cs typeface="Times New Roman" pitchFamily="18" charset="0"/>
              </a:rPr>
              <a:t>Personal Identification Number</a:t>
            </a:r>
            <a:r>
              <a:rPr lang="ru-RU" sz="2000" dirty="0">
                <a:latin typeface="Times New Roman" pitchFamily="18" charset="0"/>
                <a:ea typeface="Times New Roman"/>
                <a:cs typeface="Times New Roman" pitchFamily="18" charset="0"/>
              </a:rPr>
              <a:t>), который присваивается пользователю вместе с самой </a:t>
            </a:r>
            <a:r>
              <a:rPr lang="ru-RU" sz="2000" dirty="0" smtClean="0">
                <a:latin typeface="Times New Roman" pitchFamily="18" charset="0"/>
                <a:ea typeface="Times New Roman"/>
                <a:cs typeface="Times New Roman" pitchFamily="18" charset="0"/>
              </a:rPr>
              <a:t>картой. Процедура </a:t>
            </a:r>
            <a:r>
              <a:rPr lang="ru-RU" sz="2000" dirty="0">
                <a:latin typeface="Times New Roman" pitchFamily="18" charset="0"/>
                <a:ea typeface="Times New Roman"/>
                <a:cs typeface="Times New Roman" pitchFamily="18" charset="0"/>
              </a:rPr>
              <a:t>проверки подлинности абонента показана на рис. 10.2</a:t>
            </a:r>
            <a:r>
              <a:rPr lang="ru-RU" sz="2000" dirty="0" smtClean="0">
                <a:latin typeface="Times New Roman" pitchFamily="18" charset="0"/>
                <a:ea typeface="Times New Roman"/>
                <a:cs typeface="Times New Roman" pitchFamily="18" charset="0"/>
              </a:rPr>
              <a:t>.</a:t>
            </a:r>
            <a:endParaRPr lang="ru-RU" sz="2000" dirty="0">
              <a:latin typeface="Times New Roman" pitchFamily="18" charset="0"/>
              <a:ea typeface="Times New Roman"/>
              <a:cs typeface="Times New Roman" pitchFamily="18" charset="0"/>
            </a:endParaRPr>
          </a:p>
        </p:txBody>
      </p:sp>
      <p:pic>
        <p:nvPicPr>
          <p:cNvPr id="3" name="Рисунок 2" descr="image45"/>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9"/>
            <a:ext cx="8208912" cy="4651096"/>
          </a:xfrm>
          <a:prstGeom prst="rect">
            <a:avLst/>
          </a:prstGeom>
          <a:noFill/>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811782934"/>
              </p:ext>
            </p:extLst>
          </p:nvPr>
        </p:nvGraphicFramePr>
        <p:xfrm>
          <a:off x="827584" y="6351905"/>
          <a:ext cx="7467600" cy="274320"/>
        </p:xfrm>
        <a:graphic>
          <a:graphicData uri="http://schemas.openxmlformats.org/drawingml/2006/table">
            <a:tbl>
              <a:tblPr/>
              <a:tblGrid>
                <a:gridCol w="7467600"/>
              </a:tblGrid>
              <a:tr h="243533">
                <a:tc>
                  <a:txBody>
                    <a:bodyPr/>
                    <a:lstStyle/>
                    <a:p>
                      <a:pPr algn="ctr">
                        <a:spcAft>
                          <a:spcPts val="0"/>
                        </a:spcAft>
                      </a:pPr>
                      <a:r>
                        <a:rPr lang="ru-RU" sz="1800" dirty="0">
                          <a:solidFill>
                            <a:srgbClr val="000000"/>
                          </a:solidFill>
                          <a:effectLst/>
                          <a:latin typeface="Times New Roman Tj"/>
                          <a:ea typeface="Courier New"/>
                        </a:rPr>
                        <a:t>Рис. 10.2 Схема аутентификации для сетей </a:t>
                      </a:r>
                      <a:r>
                        <a:rPr lang="en-US" sz="1800" dirty="0">
                          <a:solidFill>
                            <a:srgbClr val="000000"/>
                          </a:solidFill>
                          <a:effectLst/>
                          <a:latin typeface="Times New Roman Tj"/>
                          <a:ea typeface="Courier New"/>
                        </a:rPr>
                        <a:t>GSM</a:t>
                      </a:r>
                      <a:endParaRPr lang="ru-RU" sz="1800" dirty="0">
                        <a:solidFill>
                          <a:srgbClr val="000000"/>
                        </a:solidFill>
                        <a:effectLst/>
                        <a:latin typeface="Courier New"/>
                        <a:ea typeface="Courier New"/>
                      </a:endParaRPr>
                    </a:p>
                  </a:txBody>
                  <a:tcPr marL="0" marR="0" marT="0" marB="0">
                    <a:lnL>
                      <a:noFill/>
                    </a:lnL>
                    <a:lnR>
                      <a:noFill/>
                    </a:lnR>
                    <a:lnT>
                      <a:noFill/>
                    </a:lnT>
                    <a:lnB>
                      <a:noFill/>
                    </a:lnB>
                  </a:tcPr>
                </a:tc>
              </a:tr>
            </a:tbl>
          </a:graphicData>
        </a:graphic>
      </p:graphicFrame>
      <p:sp>
        <p:nvSpPr>
          <p:cNvPr id="7" name="Rectangle 2"/>
          <p:cNvSpPr>
            <a:spLocks noChangeArrowheads="1"/>
          </p:cNvSpPr>
          <p:nvPr/>
        </p:nvSpPr>
        <p:spPr bwMode="auto">
          <a:xfrm>
            <a:off x="457200" y="2465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435683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496944" cy="5848524"/>
          </a:xfrm>
          <a:prstGeom prst="rect">
            <a:avLst/>
          </a:prstGeom>
        </p:spPr>
        <p:txBody>
          <a:bodyPr wrap="square">
            <a:spAutoFit/>
          </a:bodyPr>
          <a:lstStyle/>
          <a:p>
            <a:pPr marR="12700" lvl="0" indent="444500" algn="just">
              <a:lnSpc>
                <a:spcPct val="150000"/>
              </a:lnSpc>
              <a:spcBef>
                <a:spcPts val="1800"/>
              </a:spcBef>
            </a:pPr>
            <a:r>
              <a:rPr lang="ru-RU" sz="2200" dirty="0">
                <a:solidFill>
                  <a:prstClr val="black"/>
                </a:solidFill>
                <a:latin typeface="Times New Roman" pitchFamily="18" charset="0"/>
                <a:ea typeface="Times New Roman"/>
                <a:cs typeface="Times New Roman" pitchFamily="18" charset="0"/>
              </a:rPr>
              <a:t>Базовая станция генерирует случайный номер (</a:t>
            </a:r>
            <a:r>
              <a:rPr lang="en-US" sz="2200" dirty="0">
                <a:solidFill>
                  <a:prstClr val="black"/>
                </a:solidFill>
                <a:latin typeface="Times New Roman" pitchFamily="18" charset="0"/>
                <a:ea typeface="Times New Roman"/>
                <a:cs typeface="Times New Roman" pitchFamily="18" charset="0"/>
              </a:rPr>
              <a:t>RAND</a:t>
            </a:r>
            <a:r>
              <a:rPr lang="ru-RU" sz="2200" dirty="0">
                <a:solidFill>
                  <a:prstClr val="black"/>
                </a:solidFill>
                <a:latin typeface="Times New Roman" pitchFamily="18" charset="0"/>
                <a:ea typeface="Times New Roman"/>
                <a:cs typeface="Times New Roman" pitchFamily="18" charset="0"/>
              </a:rPr>
              <a:t>) и передаёт его на мобильное устройство. В </a:t>
            </a:r>
            <a:r>
              <a:rPr lang="en-US" sz="2200" dirty="0">
                <a:solidFill>
                  <a:prstClr val="black"/>
                </a:solidFill>
                <a:latin typeface="Times New Roman" pitchFamily="18" charset="0"/>
                <a:ea typeface="Times New Roman"/>
                <a:cs typeface="Times New Roman" pitchFamily="18" charset="0"/>
              </a:rPr>
              <a:t>SIM</a:t>
            </a:r>
            <a:r>
              <a:rPr lang="ru-RU" sz="2200" dirty="0">
                <a:solidFill>
                  <a:prstClr val="black"/>
                </a:solidFill>
                <a:latin typeface="Times New Roman" pitchFamily="18" charset="0"/>
                <a:ea typeface="Times New Roman"/>
                <a:cs typeface="Times New Roman" pitchFamily="18" charset="0"/>
              </a:rPr>
              <a:t>-карте происходит вычисление значения отклика (</a:t>
            </a:r>
            <a:r>
              <a:rPr lang="en-US" sz="2200" dirty="0">
                <a:solidFill>
                  <a:prstClr val="black"/>
                </a:solidFill>
                <a:latin typeface="Times New Roman" pitchFamily="18" charset="0"/>
                <a:ea typeface="Times New Roman"/>
                <a:cs typeface="Times New Roman" pitchFamily="18" charset="0"/>
              </a:rPr>
              <a:t>SRES</a:t>
            </a:r>
            <a:r>
              <a:rPr lang="ru-RU" sz="2200" dirty="0">
                <a:solidFill>
                  <a:prstClr val="black"/>
                </a:solidFill>
                <a:latin typeface="Times New Roman" pitchFamily="18" charset="0"/>
                <a:ea typeface="Times New Roman"/>
                <a:cs typeface="Times New Roman" pitchFamily="18" charset="0"/>
              </a:rPr>
              <a:t> — </a:t>
            </a:r>
            <a:r>
              <a:rPr lang="en-US" sz="2200" dirty="0">
                <a:solidFill>
                  <a:prstClr val="black"/>
                </a:solidFill>
                <a:latin typeface="Times New Roman" pitchFamily="18" charset="0"/>
                <a:ea typeface="Times New Roman"/>
                <a:cs typeface="Times New Roman" pitchFamily="18" charset="0"/>
              </a:rPr>
              <a:t>Signed</a:t>
            </a:r>
            <a:r>
              <a:rPr lang="ru-RU" sz="2200" dirty="0">
                <a:solidFill>
                  <a:prstClr val="black"/>
                </a:solidFill>
                <a:latin typeface="Times New Roman" pitchFamily="18" charset="0"/>
                <a:ea typeface="Times New Roman"/>
                <a:cs typeface="Times New Roman" pitchFamily="18" charset="0"/>
              </a:rPr>
              <a:t> </a:t>
            </a:r>
            <a:r>
              <a:rPr lang="en-US" sz="2200" dirty="0">
                <a:solidFill>
                  <a:prstClr val="black"/>
                </a:solidFill>
                <a:latin typeface="Times New Roman" pitchFamily="18" charset="0"/>
                <a:ea typeface="Times New Roman"/>
                <a:cs typeface="Times New Roman" pitchFamily="18" charset="0"/>
              </a:rPr>
              <a:t>Response</a:t>
            </a:r>
            <a:r>
              <a:rPr lang="ru-RU" sz="2200" dirty="0">
                <a:solidFill>
                  <a:prstClr val="black"/>
                </a:solidFill>
                <a:latin typeface="Times New Roman" pitchFamily="18" charset="0"/>
                <a:ea typeface="Times New Roman"/>
                <a:cs typeface="Times New Roman" pitchFamily="18" charset="0"/>
              </a:rPr>
              <a:t>) и сеансового ключа, используя </a:t>
            </a:r>
            <a:r>
              <a:rPr lang="en-US" sz="2200" dirty="0">
                <a:solidFill>
                  <a:prstClr val="black"/>
                </a:solidFill>
                <a:latin typeface="Times New Roman" pitchFamily="18" charset="0"/>
                <a:ea typeface="Times New Roman"/>
                <a:cs typeface="Times New Roman" pitchFamily="18" charset="0"/>
              </a:rPr>
              <a:t>RAND</a:t>
            </a:r>
            <a:r>
              <a:rPr lang="ru-RU" sz="2200" dirty="0">
                <a:solidFill>
                  <a:prstClr val="black"/>
                </a:solidFill>
                <a:latin typeface="Times New Roman" pitchFamily="18" charset="0"/>
                <a:ea typeface="Times New Roman"/>
                <a:cs typeface="Times New Roman" pitchFamily="18" charset="0"/>
              </a:rPr>
              <a:t>, </a:t>
            </a:r>
            <a:r>
              <a:rPr lang="en-US" sz="2200" i="1" spc="50" dirty="0" err="1">
                <a:solidFill>
                  <a:srgbClr val="000000"/>
                </a:solidFill>
                <a:latin typeface="Times New Roman" pitchFamily="18" charset="0"/>
                <a:ea typeface="Arial Unicode MS"/>
                <a:cs typeface="Times New Roman" pitchFamily="18" charset="0"/>
              </a:rPr>
              <a:t>K</a:t>
            </a:r>
            <a:r>
              <a:rPr lang="en-US" sz="2200" i="1" spc="50" baseline="-25000" dirty="0" err="1">
                <a:solidFill>
                  <a:srgbClr val="000000"/>
                </a:solidFill>
                <a:latin typeface="Times New Roman" pitchFamily="18" charset="0"/>
                <a:ea typeface="Arial Unicode MS"/>
                <a:cs typeface="Times New Roman" pitchFamily="18" charset="0"/>
              </a:rPr>
              <a:t>t</a:t>
            </a:r>
            <a:r>
              <a:rPr lang="ru-RU" sz="2200" dirty="0">
                <a:solidFill>
                  <a:prstClr val="black"/>
                </a:solidFill>
                <a:latin typeface="Times New Roman" pitchFamily="18" charset="0"/>
                <a:ea typeface="Times New Roman"/>
                <a:cs typeface="Times New Roman" pitchFamily="18" charset="0"/>
              </a:rPr>
              <a:t>и алгоритмы A3, А8. Мобильное устройство вычисляет </a:t>
            </a:r>
            <a:r>
              <a:rPr lang="en-US" sz="2200" dirty="0">
                <a:solidFill>
                  <a:prstClr val="black"/>
                </a:solidFill>
                <a:latin typeface="Times New Roman" pitchFamily="18" charset="0"/>
                <a:ea typeface="Times New Roman"/>
                <a:cs typeface="Times New Roman" pitchFamily="18" charset="0"/>
              </a:rPr>
              <a:t>SRES</a:t>
            </a:r>
            <a:r>
              <a:rPr lang="ru-RU" sz="2200" dirty="0">
                <a:solidFill>
                  <a:prstClr val="black"/>
                </a:solidFill>
                <a:latin typeface="Times New Roman" pitchFamily="18" charset="0"/>
                <a:ea typeface="Times New Roman"/>
                <a:cs typeface="Times New Roman" pitchFamily="18" charset="0"/>
              </a:rPr>
              <a:t> и посылает его на базовую станцию, которая сверяет его с тем, что вычислила сама. Если оба значения совпадают, то аутентификация пройдена успешно и мобильное устройство получает от сети команду войти в шифрованный режим работы</a:t>
            </a:r>
            <a:r>
              <a:rPr lang="ru-RU" sz="2200" dirty="0" smtClean="0">
                <a:solidFill>
                  <a:prstClr val="black"/>
                </a:solidFill>
                <a:latin typeface="Times New Roman Tj"/>
                <a:ea typeface="Times New Roman"/>
              </a:rPr>
              <a:t>.</a:t>
            </a:r>
          </a:p>
          <a:p>
            <a:pPr marR="12700" lvl="0" indent="444500" algn="just">
              <a:lnSpc>
                <a:spcPct val="150000"/>
              </a:lnSpc>
              <a:spcBef>
                <a:spcPts val="1800"/>
              </a:spcBef>
            </a:pPr>
            <a:r>
              <a:rPr lang="ru-RU" sz="2200" dirty="0" smtClean="0">
                <a:solidFill>
                  <a:prstClr val="black"/>
                </a:solidFill>
                <a:latin typeface="Times New Roman Tj"/>
                <a:ea typeface="Times New Roman"/>
              </a:rPr>
              <a:t> </a:t>
            </a:r>
            <a:r>
              <a:rPr lang="ru-RU" sz="2200" dirty="0">
                <a:solidFill>
                  <a:prstClr val="black"/>
                </a:solidFill>
                <a:latin typeface="Times New Roman" pitchFamily="18" charset="0"/>
                <a:ea typeface="Times New Roman"/>
                <a:cs typeface="Times New Roman" pitchFamily="18" charset="0"/>
              </a:rPr>
              <a:t>Ключ K также не передаётся по радиоканалу. Подвижная станция и сеть вычисляют их отдельно друг от друга.</a:t>
            </a:r>
          </a:p>
        </p:txBody>
      </p:sp>
    </p:spTree>
    <p:extLst>
      <p:ext uri="{BB962C8B-B14F-4D97-AF65-F5344CB8AC3E}">
        <p14:creationId xmlns:p14="http://schemas.microsoft.com/office/powerpoint/2010/main" val="19606425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71527"/>
            <a:ext cx="8496944" cy="6786473"/>
          </a:xfrm>
          <a:prstGeom prst="rect">
            <a:avLst/>
          </a:prstGeom>
        </p:spPr>
        <p:txBody>
          <a:bodyPr wrap="square">
            <a:spAutoFit/>
          </a:bodyPr>
          <a:lstStyle/>
          <a:p>
            <a:pPr marL="12700" marR="12700" indent="444500" algn="just">
              <a:lnSpc>
                <a:spcPct val="150000"/>
              </a:lnSpc>
              <a:spcBef>
                <a:spcPts val="1800"/>
              </a:spcBef>
              <a:spcAft>
                <a:spcPts val="0"/>
              </a:spcAft>
            </a:pPr>
            <a:r>
              <a:rPr lang="en-US" sz="2000" dirty="0">
                <a:latin typeface="Times New Roman" pitchFamily="18" charset="0"/>
                <a:ea typeface="Times New Roman"/>
                <a:cs typeface="Times New Roman" pitchFamily="18" charset="0"/>
              </a:rPr>
              <a:t>EIR</a:t>
            </a:r>
            <a:r>
              <a:rPr lang="ru-RU" sz="2000" dirty="0">
                <a:latin typeface="Times New Roman" pitchFamily="18" charset="0"/>
                <a:ea typeface="Times New Roman"/>
                <a:cs typeface="Times New Roman" pitchFamily="18" charset="0"/>
              </a:rPr>
              <a:t> - регистр идентификации абонентского оборудования. Он относится к </a:t>
            </a:r>
            <a:r>
              <a:rPr lang="en-US" sz="2000" dirty="0">
                <a:latin typeface="Times New Roman" pitchFamily="18" charset="0"/>
                <a:ea typeface="Times New Roman"/>
                <a:cs typeface="Times New Roman" pitchFamily="18" charset="0"/>
              </a:rPr>
              <a:t>NSS</a:t>
            </a:r>
            <a:r>
              <a:rPr lang="ru-RU" sz="2000" dirty="0">
                <a:latin typeface="Times New Roman" pitchFamily="18" charset="0"/>
                <a:ea typeface="Times New Roman"/>
                <a:cs typeface="Times New Roman" pitchFamily="18" charset="0"/>
              </a:rPr>
              <a:t> (Система коммутации) сетей стандартов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и </a:t>
            </a:r>
            <a:r>
              <a:rPr lang="en-US" sz="2000" dirty="0">
                <a:latin typeface="Times New Roman" pitchFamily="18" charset="0"/>
                <a:ea typeface="Times New Roman"/>
                <a:cs typeface="Times New Roman" pitchFamily="18" charset="0"/>
              </a:rPr>
              <a:t>UMTS</a:t>
            </a:r>
            <a:r>
              <a:rPr lang="ru-RU" sz="2000" dirty="0">
                <a:latin typeface="Times New Roman" pitchFamily="18" charset="0"/>
                <a:ea typeface="Times New Roman"/>
                <a:cs typeface="Times New Roman" pitchFamily="18" charset="0"/>
              </a:rPr>
              <a:t>. Представляет собой базу данных с информацией об оборудовании абонентов с указанием: можно ли данному оборудованию зарегистрироваться в сети или нет.</a:t>
            </a:r>
          </a:p>
          <a:p>
            <a:pPr marL="12700" marR="12700" indent="444500"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В </a:t>
            </a:r>
            <a:r>
              <a:rPr lang="en-US" sz="2000" dirty="0">
                <a:latin typeface="Times New Roman" pitchFamily="18" charset="0"/>
                <a:ea typeface="Times New Roman"/>
                <a:cs typeface="Times New Roman" pitchFamily="18" charset="0"/>
              </a:rPr>
              <a:t>EIR</a:t>
            </a:r>
            <a:r>
              <a:rPr lang="ru-RU" sz="2000" dirty="0">
                <a:latin typeface="Times New Roman" pitchFamily="18" charset="0"/>
                <a:ea typeface="Times New Roman"/>
                <a:cs typeface="Times New Roman" pitchFamily="18" charset="0"/>
              </a:rPr>
              <a:t> хранятся три списка (белый, серый и черный) с </a:t>
            </a:r>
            <a:r>
              <a:rPr lang="en-US" sz="2000" dirty="0">
                <a:latin typeface="Times New Roman" pitchFamily="18" charset="0"/>
                <a:ea typeface="Times New Roman"/>
                <a:cs typeface="Times New Roman" pitchFamily="18" charset="0"/>
              </a:rPr>
              <a:t>IMEI</a:t>
            </a:r>
            <a:r>
              <a:rPr lang="ru-RU" sz="2000" dirty="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international</a:t>
            </a:r>
            <a:r>
              <a:rPr lang="ru-RU" sz="2000" dirty="0" smtClean="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mobile</a:t>
            </a:r>
            <a:r>
              <a:rPr lang="ru-RU" sz="2000" dirty="0" smtClean="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equipment</a:t>
            </a:r>
            <a:r>
              <a:rPr lang="ru-RU" sz="2000" dirty="0" smtClean="0">
                <a:latin typeface="Times New Roman" pitchFamily="18" charset="0"/>
                <a:ea typeface="Times New Roman"/>
                <a:cs typeface="Times New Roman" pitchFamily="18" charset="0"/>
              </a:rPr>
              <a:t> </a:t>
            </a:r>
            <a:r>
              <a:rPr lang="en-US" sz="2000" dirty="0" smtClean="0">
                <a:latin typeface="Times New Roman" pitchFamily="18" charset="0"/>
                <a:ea typeface="Times New Roman"/>
                <a:cs typeface="Times New Roman" pitchFamily="18" charset="0"/>
              </a:rPr>
              <a:t>identity</a:t>
            </a:r>
            <a:r>
              <a:rPr lang="ru-RU" sz="2000" dirty="0">
                <a:latin typeface="Times New Roman" pitchFamily="18" charset="0"/>
                <a:ea typeface="Times New Roman"/>
                <a:cs typeface="Times New Roman" pitchFamily="18" charset="0"/>
              </a:rPr>
              <a:t>) - идентификаторами оборудования абонентов. Наличие </a:t>
            </a:r>
            <a:r>
              <a:rPr lang="en-US" sz="2000" dirty="0">
                <a:latin typeface="Times New Roman" pitchFamily="18" charset="0"/>
                <a:ea typeface="Times New Roman"/>
                <a:cs typeface="Times New Roman" pitchFamily="18" charset="0"/>
              </a:rPr>
              <a:t>IMEI</a:t>
            </a:r>
            <a:r>
              <a:rPr lang="ru-RU" sz="2000" dirty="0">
                <a:latin typeface="Times New Roman" pitchFamily="18" charset="0"/>
                <a:ea typeface="Times New Roman"/>
                <a:cs typeface="Times New Roman" pitchFamily="18" charset="0"/>
              </a:rPr>
              <a:t> в белом списке разрешает доступ в сеть безоговорочно. Оборудование из серого списка будет допущено в сеть, но будет непрерывно отслеживаться во время его нахождения в сети. Черный список предназначен для хранения </a:t>
            </a:r>
            <a:r>
              <a:rPr lang="en-US" sz="2000" dirty="0">
                <a:latin typeface="Times New Roman" pitchFamily="18" charset="0"/>
                <a:ea typeface="Times New Roman"/>
                <a:cs typeface="Times New Roman" pitchFamily="18" charset="0"/>
              </a:rPr>
              <a:t>IMEI</a:t>
            </a:r>
            <a:r>
              <a:rPr lang="ru-RU" sz="2000" dirty="0">
                <a:latin typeface="Times New Roman" pitchFamily="18" charset="0"/>
                <a:ea typeface="Times New Roman"/>
                <a:cs typeface="Times New Roman" pitchFamily="18" charset="0"/>
              </a:rPr>
              <a:t> аппаратов, которым в сеть доступ запрещен. Исходя из этого, назначение </a:t>
            </a:r>
            <a:r>
              <a:rPr lang="en-US" sz="2000" dirty="0">
                <a:latin typeface="Times New Roman" pitchFamily="18" charset="0"/>
                <a:ea typeface="Times New Roman"/>
                <a:cs typeface="Times New Roman" pitchFamily="18" charset="0"/>
              </a:rPr>
              <a:t>EIR</a:t>
            </a:r>
            <a:r>
              <a:rPr lang="ru-RU" sz="2000" dirty="0">
                <a:latin typeface="Times New Roman" pitchFamily="18" charset="0"/>
                <a:ea typeface="Times New Roman"/>
                <a:cs typeface="Times New Roman" pitchFamily="18" charset="0"/>
              </a:rPr>
              <a:t> очевидно: оказать помо</a:t>
            </a:r>
            <a:r>
              <a:rPr lang="ru-RU" sz="2000" u="sng" dirty="0">
                <a:solidFill>
                  <a:srgbClr val="000000"/>
                </a:solidFill>
                <a:latin typeface="Times New Roman" pitchFamily="18" charset="0"/>
                <a:ea typeface="Times New Roman"/>
                <a:cs typeface="Times New Roman" pitchFamily="18" charset="0"/>
              </a:rPr>
              <a:t>щь</a:t>
            </a:r>
            <a:r>
              <a:rPr lang="ru-RU" sz="2000" dirty="0">
                <a:latin typeface="Times New Roman" pitchFamily="18" charset="0"/>
                <a:ea typeface="Times New Roman"/>
                <a:cs typeface="Times New Roman" pitchFamily="18" charset="0"/>
              </a:rPr>
              <a:t> правоохранительным органам в поиске и отслеживании абонентов и украденного оборудования.</a:t>
            </a:r>
            <a:endParaRPr lang="ru-RU"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0779328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04664"/>
            <a:ext cx="8496944" cy="6601807"/>
          </a:xfrm>
          <a:prstGeom prst="rect">
            <a:avLst/>
          </a:prstGeom>
        </p:spPr>
        <p:txBody>
          <a:bodyPr wrap="square">
            <a:spAutoFit/>
          </a:bodyPr>
          <a:lstStyle/>
          <a:p>
            <a:pPr marL="12700" marR="12700" indent="457200"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Во всем мире л</a:t>
            </a:r>
            <a:r>
              <a:rPr lang="ru-RU" sz="2000" u="sng" dirty="0">
                <a:solidFill>
                  <a:srgbClr val="000000"/>
                </a:solidFill>
                <a:latin typeface="Times New Roman" pitchFamily="18" charset="0"/>
                <a:ea typeface="Times New Roman"/>
                <a:cs typeface="Times New Roman" pitchFamily="18" charset="0"/>
              </a:rPr>
              <a:t>ишь</a:t>
            </a:r>
            <a:r>
              <a:rPr lang="ru-RU" sz="2000" dirty="0">
                <a:latin typeface="Times New Roman" pitchFamily="18" charset="0"/>
                <a:ea typeface="Times New Roman"/>
                <a:cs typeface="Times New Roman" pitchFamily="18" charset="0"/>
              </a:rPr>
              <a:t> один оператор установил </a:t>
            </a:r>
            <a:r>
              <a:rPr lang="en-US" sz="2000" dirty="0">
                <a:latin typeface="Times New Roman" pitchFamily="18" charset="0"/>
                <a:ea typeface="Times New Roman"/>
                <a:cs typeface="Times New Roman" pitchFamily="18" charset="0"/>
              </a:rPr>
              <a:t>EIR</a:t>
            </a:r>
            <a:r>
              <a:rPr lang="ru-RU" sz="2000" dirty="0">
                <a:latin typeface="Times New Roman" pitchFamily="18" charset="0"/>
                <a:ea typeface="Times New Roman"/>
                <a:cs typeface="Times New Roman" pitchFamily="18" charset="0"/>
              </a:rPr>
              <a:t> на своей сети. Причина такой непопулярности заключается в высокой стоимости оборудования, что, естественно, не выгодно операторам сотовой связи. Попытки обязать операторов устанавливать </a:t>
            </a:r>
            <a:r>
              <a:rPr lang="en-US" sz="2000" dirty="0">
                <a:latin typeface="Times New Roman" pitchFamily="18" charset="0"/>
                <a:ea typeface="Times New Roman"/>
                <a:cs typeface="Times New Roman" pitchFamily="18" charset="0"/>
              </a:rPr>
              <a:t>EIR</a:t>
            </a:r>
            <a:r>
              <a:rPr lang="ru-RU" sz="2000" dirty="0">
                <a:latin typeface="Times New Roman" pitchFamily="18" charset="0"/>
                <a:ea typeface="Times New Roman"/>
                <a:cs typeface="Times New Roman" pitchFamily="18" charset="0"/>
              </a:rPr>
              <a:t> предпринимались в разных странах, однако остались тщетными. Еще одной причиной, почему </a:t>
            </a:r>
            <a:r>
              <a:rPr lang="en-US" sz="2000" dirty="0">
                <a:latin typeface="Times New Roman" pitchFamily="18" charset="0"/>
                <a:ea typeface="Times New Roman"/>
                <a:cs typeface="Times New Roman" pitchFamily="18" charset="0"/>
              </a:rPr>
              <a:t>EIR</a:t>
            </a:r>
            <a:r>
              <a:rPr lang="ru-RU" sz="2000" dirty="0">
                <a:latin typeface="Times New Roman" pitchFamily="18" charset="0"/>
                <a:ea typeface="Times New Roman"/>
                <a:cs typeface="Times New Roman" pitchFamily="18" charset="0"/>
              </a:rPr>
              <a:t> не используется в нашей и большинстве других стран - это установка на сеть другого специализированного оборудования, получившего в русском языке название СОРМ (система оперативно-розыскных мероприятий). Этот элемент никак не описан в телекоммуникационных спецификациях 3</a:t>
            </a:r>
            <a:r>
              <a:rPr lang="en-US" sz="2000" dirty="0">
                <a:latin typeface="Times New Roman" pitchFamily="18" charset="0"/>
                <a:ea typeface="Times New Roman"/>
                <a:cs typeface="Times New Roman" pitchFamily="18" charset="0"/>
              </a:rPr>
              <a:t>GPP</a:t>
            </a:r>
            <a:r>
              <a:rPr lang="ru-RU" sz="2000" dirty="0">
                <a:latin typeface="Times New Roman" pitchFamily="18" charset="0"/>
                <a:ea typeface="Times New Roman"/>
                <a:cs typeface="Times New Roman" pitchFamily="18" charset="0"/>
              </a:rPr>
              <a:t>, </a:t>
            </a:r>
            <a:r>
              <a:rPr lang="en-US" sz="2000" dirty="0">
                <a:latin typeface="Times New Roman" pitchFamily="18" charset="0"/>
                <a:ea typeface="Times New Roman"/>
                <a:cs typeface="Times New Roman" pitchFamily="18" charset="0"/>
              </a:rPr>
              <a:t>IMT</a:t>
            </a:r>
            <a:r>
              <a:rPr lang="ru-RU" sz="2000" dirty="0">
                <a:latin typeface="Times New Roman" pitchFamily="18" charset="0"/>
                <a:ea typeface="Times New Roman"/>
                <a:cs typeface="Times New Roman" pitchFamily="18" charset="0"/>
              </a:rPr>
              <a:t> и т.п., и стандартизируется специальными отраслевыми документами. СОРМ предоставляет гораздо больше возможностей по слежению за абонентами для правоохранительных служб. Его установка в России обязательна для всех операторов сотовой связи.</a:t>
            </a:r>
          </a:p>
          <a:p>
            <a:pPr marL="12700" marR="12700" indent="457200" algn="just">
              <a:spcBef>
                <a:spcPts val="1800"/>
              </a:spcBef>
              <a:spcAft>
                <a:spcPts val="0"/>
              </a:spcAft>
            </a:pPr>
            <a:r>
              <a:rPr lang="ru-RU" dirty="0">
                <a:latin typeface="Times New Roman Tj"/>
                <a:ea typeface="Times New Roman"/>
              </a:rPr>
              <a:t> </a:t>
            </a:r>
            <a:endParaRPr lang="ru-RU" dirty="0">
              <a:effectLst/>
              <a:latin typeface="Times New Roman"/>
              <a:ea typeface="Times New Roman"/>
            </a:endParaRPr>
          </a:p>
        </p:txBody>
      </p:sp>
    </p:spTree>
    <p:extLst>
      <p:ext uri="{BB962C8B-B14F-4D97-AF65-F5344CB8AC3E}">
        <p14:creationId xmlns:p14="http://schemas.microsoft.com/office/powerpoint/2010/main" val="1695905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748464" cy="7171194"/>
          </a:xfrm>
          <a:prstGeom prst="rect">
            <a:avLst/>
          </a:prstGeom>
        </p:spPr>
        <p:txBody>
          <a:bodyPr wrap="square">
            <a:spAutoFit/>
          </a:bodyPr>
          <a:lstStyle/>
          <a:p>
            <a:pPr>
              <a:lnSpc>
                <a:spcPct val="150000"/>
              </a:lnSpc>
              <a:spcAft>
                <a:spcPts val="0"/>
              </a:spcAft>
              <a:tabLst>
                <a:tab pos="311150" algn="l"/>
              </a:tabLst>
            </a:pPr>
            <a:r>
              <a:rPr lang="ru-RU" sz="2000" b="1" dirty="0">
                <a:solidFill>
                  <a:srgbClr val="000000"/>
                </a:solidFill>
                <a:latin typeface="Times New Roman" pitchFamily="18" charset="0"/>
                <a:ea typeface="Courier New"/>
                <a:cs typeface="Times New Roman" pitchFamily="18" charset="0"/>
              </a:rPr>
              <a:t> </a:t>
            </a:r>
            <a:r>
              <a:rPr lang="en-US" sz="2000" b="1" dirty="0">
                <a:solidFill>
                  <a:srgbClr val="000000"/>
                </a:solidFill>
                <a:latin typeface="Times New Roman" pitchFamily="18" charset="0"/>
                <a:ea typeface="Courier New"/>
                <a:cs typeface="Times New Roman" pitchFamily="18" charset="0"/>
              </a:rPr>
              <a:t>Handover </a:t>
            </a:r>
            <a:r>
              <a:rPr lang="ru-RU" sz="2000" b="1" dirty="0">
                <a:solidFill>
                  <a:srgbClr val="000000"/>
                </a:solidFill>
                <a:latin typeface="Times New Roman" pitchFamily="18" charset="0"/>
                <a:ea typeface="Courier New"/>
                <a:cs typeface="Times New Roman" pitchFamily="18" charset="0"/>
              </a:rPr>
              <a:t>(</a:t>
            </a:r>
            <a:r>
              <a:rPr lang="ru-RU" sz="2000" b="1" dirty="0" err="1">
                <a:solidFill>
                  <a:srgbClr val="000000"/>
                </a:solidFill>
                <a:latin typeface="Times New Roman" pitchFamily="18" charset="0"/>
                <a:ea typeface="Courier New"/>
                <a:cs typeface="Times New Roman" pitchFamily="18" charset="0"/>
              </a:rPr>
              <a:t>Хэндовер</a:t>
            </a:r>
            <a:r>
              <a:rPr lang="ru-RU" sz="2000" b="1" dirty="0">
                <a:solidFill>
                  <a:srgbClr val="000000"/>
                </a:solidFill>
                <a:latin typeface="Times New Roman" pitchFamily="18" charset="0"/>
                <a:ea typeface="Courier New"/>
                <a:cs typeface="Times New Roman" pitchFamily="18" charset="0"/>
              </a:rPr>
              <a:t>)</a:t>
            </a:r>
            <a:endParaRPr lang="ru-RU" sz="2000" dirty="0">
              <a:solidFill>
                <a:srgbClr val="000000"/>
              </a:solidFill>
              <a:latin typeface="Times New Roman" pitchFamily="18" charset="0"/>
              <a:ea typeface="Courier New"/>
              <a:cs typeface="Times New Roman" pitchFamily="18" charset="0"/>
            </a:endParaRPr>
          </a:p>
          <a:p>
            <a:pPr marL="12700" marR="12700" indent="457200" algn="just">
              <a:spcBef>
                <a:spcPts val="1800"/>
              </a:spcBef>
              <a:spcAft>
                <a:spcPts val="0"/>
              </a:spcAft>
            </a:pPr>
            <a:r>
              <a:rPr lang="ru-RU" sz="2000" dirty="0" err="1">
                <a:latin typeface="Times New Roman" pitchFamily="18" charset="0"/>
                <a:ea typeface="Times New Roman"/>
                <a:cs typeface="Times New Roman" pitchFamily="18" charset="0"/>
              </a:rPr>
              <a:t>Хэндовер</a:t>
            </a:r>
            <a:r>
              <a:rPr lang="ru-RU" sz="2000" dirty="0">
                <a:latin typeface="Times New Roman" pitchFamily="18" charset="0"/>
                <a:ea typeface="Times New Roman"/>
                <a:cs typeface="Times New Roman" pitchFamily="18" charset="0"/>
              </a:rPr>
              <a:t> (англ. </a:t>
            </a:r>
            <a:r>
              <a:rPr lang="en-US" sz="2000" dirty="0">
                <a:latin typeface="Times New Roman" pitchFamily="18" charset="0"/>
                <a:ea typeface="Times New Roman"/>
                <a:cs typeface="Times New Roman" pitchFamily="18" charset="0"/>
              </a:rPr>
              <a:t>Handover</a:t>
            </a:r>
            <a:r>
              <a:rPr lang="ru-RU" sz="2000" dirty="0">
                <a:latin typeface="Times New Roman" pitchFamily="18" charset="0"/>
                <a:ea typeface="Times New Roman"/>
                <a:cs typeface="Times New Roman" pitchFamily="18" charset="0"/>
              </a:rPr>
              <a:t>) — в сотовой связи процесс передачи сессии абонента от одной базовой станции к другой.</a:t>
            </a:r>
          </a:p>
          <a:p>
            <a:pPr marR="12700" indent="355600" algn="just">
              <a:spcBef>
                <a:spcPts val="1800"/>
              </a:spcBef>
              <a:spcAft>
                <a:spcPts val="0"/>
              </a:spcAft>
            </a:pPr>
            <a:r>
              <a:rPr lang="ru-RU" sz="2000" dirty="0">
                <a:latin typeface="Times New Roman" pitchFamily="18" charset="0"/>
                <a:ea typeface="Times New Roman"/>
                <a:cs typeface="Times New Roman" pitchFamily="18" charset="0"/>
              </a:rPr>
              <a:t>В сотовой связи может быть несколько причин для проведения передачи сессии:</a:t>
            </a:r>
          </a:p>
          <a:p>
            <a:pPr marR="12700" lvl="0" indent="355600" algn="just">
              <a:spcBef>
                <a:spcPts val="1800"/>
              </a:spcBef>
              <a:spcAft>
                <a:spcPts val="0"/>
              </a:spcAft>
              <a:buClr>
                <a:srgbClr val="000000"/>
              </a:buClr>
              <a:buSzPts val="1300"/>
              <a:buFont typeface="Symbol"/>
              <a:buChar char="-"/>
              <a:tabLst>
                <a:tab pos="685800" algn="l"/>
              </a:tabLst>
            </a:pPr>
            <a:r>
              <a:rPr lang="ru-RU" sz="2000" dirty="0">
                <a:latin typeface="Times New Roman" pitchFamily="18" charset="0"/>
                <a:ea typeface="Times New Roman"/>
                <a:cs typeface="Times New Roman" pitchFamily="18" charset="0"/>
              </a:rPr>
              <a:t>когда телефон уходит с зоны покрытия одной ячейкой сети и входит в зону покрытия другой ячейкой. </a:t>
            </a:r>
            <a:r>
              <a:rPr lang="ru-RU" sz="2000" dirty="0" err="1">
                <a:latin typeface="Times New Roman" pitchFamily="18" charset="0"/>
                <a:ea typeface="Times New Roman"/>
                <a:cs typeface="Times New Roman" pitchFamily="18" charset="0"/>
              </a:rPr>
              <a:t>Хэндовер</a:t>
            </a:r>
            <a:r>
              <a:rPr lang="ru-RU" sz="2000" dirty="0">
                <a:latin typeface="Times New Roman" pitchFamily="18" charset="0"/>
                <a:ea typeface="Times New Roman"/>
                <a:cs typeface="Times New Roman" pitchFamily="18" charset="0"/>
              </a:rPr>
              <a:t> позволяет абонентам не быть привязанным к какой-либо географической точке и дает возможность передвигаться в пределах сети оператора без разрыва соединения;</a:t>
            </a:r>
          </a:p>
          <a:p>
            <a:pPr marR="12700" lvl="0" indent="355600" algn="just">
              <a:spcBef>
                <a:spcPts val="1800"/>
              </a:spcBef>
              <a:spcAft>
                <a:spcPts val="0"/>
              </a:spcAft>
              <a:buClr>
                <a:srgbClr val="000000"/>
              </a:buClr>
              <a:buSzPts val="1300"/>
              <a:buFont typeface="Symbol"/>
              <a:buChar char="-"/>
              <a:tabLst>
                <a:tab pos="685800" algn="l"/>
              </a:tabLst>
            </a:pPr>
            <a:r>
              <a:rPr lang="ru-RU" sz="2000" dirty="0">
                <a:latin typeface="Times New Roman" pitchFamily="18" charset="0"/>
                <a:ea typeface="Times New Roman"/>
                <a:cs typeface="Times New Roman" pitchFamily="18" charset="0"/>
              </a:rPr>
              <a:t>когда ёмкость сети в текущей ячейке израсходована при существовании нового звонка с телефона, который находится в зоне, перекрытой другой ячейкой, передаётся к этой ячейке в порядке освобождения ёмкости первой ячейки для других ее пользователей, которые могут быть соединены только с первой ячейкой</a:t>
            </a:r>
            <a:r>
              <a:rPr lang="ru-RU" sz="2000" dirty="0" smtClean="0">
                <a:latin typeface="Times New Roman" pitchFamily="18" charset="0"/>
                <a:ea typeface="Times New Roman"/>
                <a:cs typeface="Times New Roman" pitchFamily="18" charset="0"/>
              </a:rPr>
              <a:t>;</a:t>
            </a:r>
          </a:p>
          <a:p>
            <a:pPr marR="12700" lvl="0" indent="355600" algn="just">
              <a:spcBef>
                <a:spcPts val="1800"/>
              </a:spcBef>
              <a:spcAft>
                <a:spcPts val="0"/>
              </a:spcAft>
              <a:buClr>
                <a:srgbClr val="000000"/>
              </a:buClr>
              <a:buSzPts val="1300"/>
              <a:buFont typeface="Symbol"/>
              <a:buChar char="-"/>
              <a:tabLst>
                <a:tab pos="685800" algn="l"/>
              </a:tabLst>
            </a:pPr>
            <a:r>
              <a:rPr lang="ru-RU" sz="2000" dirty="0">
                <a:latin typeface="Times New Roman" pitchFamily="18" charset="0"/>
                <a:ea typeface="Times New Roman"/>
                <a:cs typeface="Times New Roman" pitchFamily="18" charset="0"/>
              </a:rPr>
              <a:t>в не-</a:t>
            </a:r>
            <a:r>
              <a:rPr lang="en-US" sz="2000" dirty="0">
                <a:latin typeface="Times New Roman" pitchFamily="18" charset="0"/>
                <a:ea typeface="Times New Roman"/>
                <a:cs typeface="Times New Roman" pitchFamily="18" charset="0"/>
              </a:rPr>
              <a:t>CDMA</a:t>
            </a:r>
            <a:r>
              <a:rPr lang="ru-RU" sz="2000" dirty="0">
                <a:latin typeface="Times New Roman" pitchFamily="18" charset="0"/>
                <a:ea typeface="Times New Roman"/>
                <a:cs typeface="Times New Roman" pitchFamily="18" charset="0"/>
              </a:rPr>
              <a:t> сетях, когда канал используемый телефоном зашумлён помехами другого телефона, использующего тот же канал в другой ячейке, звонок передаётся другому каналу в той же ячейке или </a:t>
            </a:r>
            <a:r>
              <a:rPr lang="ru-RU" sz="2000" dirty="0" smtClean="0">
                <a:latin typeface="Times New Roman" pitchFamily="18" charset="0"/>
                <a:ea typeface="Times New Roman"/>
                <a:cs typeface="Times New Roman" pitchFamily="18" charset="0"/>
              </a:rPr>
              <a:t>другому каналу </a:t>
            </a:r>
            <a:r>
              <a:rPr lang="ru-RU" sz="2000" dirty="0">
                <a:latin typeface="Times New Roman" pitchFamily="18" charset="0"/>
                <a:ea typeface="Times New Roman"/>
                <a:cs typeface="Times New Roman" pitchFamily="18" charset="0"/>
              </a:rPr>
              <a:t>в другой ячейке для устранения помех</a:t>
            </a:r>
            <a:r>
              <a:rPr lang="ru-RU" sz="2000" dirty="0" smtClean="0">
                <a:latin typeface="Times New Roman" pitchFamily="18" charset="0"/>
                <a:ea typeface="Times New Roman"/>
                <a:cs typeface="Times New Roman" pitchFamily="18" charset="0"/>
              </a:rPr>
              <a:t>;</a:t>
            </a:r>
            <a:endParaRPr lang="ru-RU" sz="20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8701397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784976" cy="6478697"/>
          </a:xfrm>
          <a:prstGeom prst="rect">
            <a:avLst/>
          </a:prstGeom>
        </p:spPr>
        <p:txBody>
          <a:bodyPr wrap="square">
            <a:spAutoFit/>
          </a:bodyPr>
          <a:lstStyle/>
          <a:p>
            <a:pPr lvl="0" algn="ctr">
              <a:spcAft>
                <a:spcPts val="0"/>
              </a:spcAft>
              <a:buClr>
                <a:srgbClr val="000000"/>
              </a:buClr>
              <a:buSzPts val="1300"/>
              <a:tabLst>
                <a:tab pos="307975" algn="l"/>
              </a:tabLst>
            </a:pPr>
            <a:r>
              <a:rPr lang="ru-RU" sz="2200" b="1" dirty="0">
                <a:solidFill>
                  <a:srgbClr val="000000"/>
                </a:solidFill>
                <a:latin typeface="Times New Roman" pitchFamily="18" charset="0"/>
                <a:ea typeface="Times New Roman"/>
                <a:cs typeface="Times New Roman" pitchFamily="18" charset="0"/>
              </a:rPr>
              <a:t>Роуминг</a:t>
            </a:r>
            <a:endParaRPr lang="ru-RU" sz="2200" dirty="0">
              <a:solidFill>
                <a:srgbClr val="000000"/>
              </a:solidFill>
              <a:latin typeface="Times New Roman" pitchFamily="18" charset="0"/>
              <a:ea typeface="Times New Roman"/>
              <a:cs typeface="Times New Roman" pitchFamily="18" charset="0"/>
            </a:endParaRPr>
          </a:p>
          <a:p>
            <a:pPr marL="12700" marR="12700" indent="457200" algn="just">
              <a:lnSpc>
                <a:spcPct val="150000"/>
              </a:lnSpc>
              <a:spcBef>
                <a:spcPts val="1800"/>
              </a:spcBef>
              <a:spcAft>
                <a:spcPts val="0"/>
              </a:spcAft>
            </a:pPr>
            <a:r>
              <a:rPr lang="ru-RU" sz="2200" dirty="0">
                <a:latin typeface="Times New Roman" pitchFamily="18" charset="0"/>
                <a:ea typeface="Times New Roman"/>
                <a:cs typeface="Times New Roman" pitchFamily="18" charset="0"/>
              </a:rPr>
              <a:t>Термин «роуминг» переводиться как «бродить» и является процедурой предоставления услуг сотовой связи абоненту одного оператора в системе другого </a:t>
            </a:r>
            <a:r>
              <a:rPr lang="ru-RU" sz="2200" dirty="0" smtClean="0">
                <a:latin typeface="Times New Roman" pitchFamily="18" charset="0"/>
                <a:ea typeface="Times New Roman"/>
                <a:cs typeface="Times New Roman" pitchFamily="18" charset="0"/>
              </a:rPr>
              <a:t>оператора. Упрощенная </a:t>
            </a:r>
            <a:r>
              <a:rPr lang="ru-RU" sz="2200" dirty="0">
                <a:latin typeface="Times New Roman" pitchFamily="18" charset="0"/>
                <a:ea typeface="Times New Roman"/>
                <a:cs typeface="Times New Roman" pitchFamily="18" charset="0"/>
              </a:rPr>
              <a:t>схема роуминга выгладит следующим образом:</a:t>
            </a:r>
          </a:p>
          <a:p>
            <a:pPr marL="12700" marR="12700" indent="457200" algn="just">
              <a:lnSpc>
                <a:spcPct val="150000"/>
              </a:lnSpc>
              <a:spcBef>
                <a:spcPts val="1800"/>
              </a:spcBef>
              <a:spcAft>
                <a:spcPts val="0"/>
              </a:spcAft>
            </a:pPr>
            <a:r>
              <a:rPr lang="ru-RU" sz="2200" dirty="0">
                <a:latin typeface="Times New Roman" pitchFamily="18" charset="0"/>
                <a:ea typeface="Times New Roman"/>
                <a:cs typeface="Times New Roman" pitchFamily="18" charset="0"/>
              </a:rPr>
              <a:t>Абонент на территории «чужой» системы делает вызов обычным образом. Центр коммутации, определяя, что абонент не значится в его системе, запрашивает информацию в «родной для абонента» системе для установления соединения. Если абонент остается в «чужой системе», то эти данные не стираются, чтобы повторно не проводить запрос, чтобы устанавливать соединение. По возвращению в «родную систему», в гостевой системе информация стирается</a:t>
            </a:r>
            <a:r>
              <a:rPr lang="ru-RU" sz="2200" dirty="0" smtClean="0">
                <a:latin typeface="Times New Roman" pitchFamily="18" charset="0"/>
                <a:ea typeface="Times New Roman"/>
                <a:cs typeface="Times New Roman" pitchFamily="18" charset="0"/>
              </a:rPr>
              <a:t>.</a:t>
            </a:r>
            <a:endParaRPr lang="ru-RU" sz="22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6042793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0606" y="332656"/>
            <a:ext cx="8424936" cy="5909310"/>
          </a:xfrm>
          <a:prstGeom prst="rect">
            <a:avLst/>
          </a:prstGeom>
        </p:spPr>
        <p:txBody>
          <a:bodyPr wrap="square">
            <a:spAutoFit/>
          </a:bodyPr>
          <a:lstStyle/>
          <a:p>
            <a:pPr marR="12700" lvl="0" algn="ctr">
              <a:lnSpc>
                <a:spcPct val="150000"/>
              </a:lnSpc>
              <a:spcAft>
                <a:spcPts val="0"/>
              </a:spcAft>
              <a:buClr>
                <a:srgbClr val="000000"/>
              </a:buClr>
              <a:buSzPts val="1300"/>
              <a:tabLst>
                <a:tab pos="316865" algn="l"/>
              </a:tabLst>
            </a:pPr>
            <a:r>
              <a:rPr lang="ru-RU" sz="2200" b="1" dirty="0" err="1">
                <a:solidFill>
                  <a:srgbClr val="000000"/>
                </a:solidFill>
                <a:latin typeface="Times New Roman" pitchFamily="18" charset="0"/>
                <a:ea typeface="Times New Roman"/>
                <a:cs typeface="Times New Roman" pitchFamily="18" charset="0"/>
              </a:rPr>
              <a:t>Эквалайзинг</a:t>
            </a:r>
            <a:endParaRPr lang="ru-RU" sz="2200" dirty="0">
              <a:solidFill>
                <a:srgbClr val="000000"/>
              </a:solidFill>
              <a:latin typeface="Times New Roman" pitchFamily="18" charset="0"/>
              <a:ea typeface="Times New Roman"/>
              <a:cs typeface="Times New Roman" pitchFamily="18" charset="0"/>
            </a:endParaRPr>
          </a:p>
          <a:p>
            <a:pPr marL="12700" marR="12700" indent="444500" algn="just">
              <a:lnSpc>
                <a:spcPct val="150000"/>
              </a:lnSpc>
              <a:spcBef>
                <a:spcPts val="1800"/>
              </a:spcBef>
              <a:spcAft>
                <a:spcPts val="0"/>
              </a:spcAft>
            </a:pPr>
            <a:r>
              <a:rPr lang="ru-RU" sz="2200" dirty="0" err="1">
                <a:latin typeface="Times New Roman" pitchFamily="18" charset="0"/>
                <a:ea typeface="Times New Roman"/>
                <a:cs typeface="Times New Roman" pitchFamily="18" charset="0"/>
              </a:rPr>
              <a:t>Эквалайзинг</a:t>
            </a:r>
            <a:r>
              <a:rPr lang="ru-RU" sz="2200" dirty="0">
                <a:latin typeface="Times New Roman" pitchFamily="18" charset="0"/>
                <a:ea typeface="Times New Roman"/>
                <a:cs typeface="Times New Roman" pitchFamily="18" charset="0"/>
              </a:rPr>
              <a:t> - это метод, используемый в системах с временным разделением каналов для компенсации межсимвольных искажений. Термин «</a:t>
            </a:r>
            <a:r>
              <a:rPr lang="ru-RU" sz="2200" dirty="0" err="1">
                <a:latin typeface="Times New Roman" pitchFamily="18" charset="0"/>
                <a:ea typeface="Times New Roman"/>
                <a:cs typeface="Times New Roman" pitchFamily="18" charset="0"/>
              </a:rPr>
              <a:t>эквалайзинг</a:t>
            </a:r>
            <a:r>
              <a:rPr lang="ru-RU" sz="2200" dirty="0">
                <a:latin typeface="Times New Roman" pitchFamily="18" charset="0"/>
                <a:ea typeface="Times New Roman"/>
                <a:cs typeface="Times New Roman" pitchFamily="18" charset="0"/>
              </a:rPr>
              <a:t>» пришел из английского языка и буквально переводиться как выравнивание. А выравнивание происходит «неидеальной» импульсной характеристики, которая возникает из-за </a:t>
            </a:r>
            <a:r>
              <a:rPr lang="ru-RU" sz="2200" dirty="0" err="1">
                <a:latin typeface="Times New Roman" pitchFamily="18" charset="0"/>
                <a:ea typeface="Times New Roman"/>
                <a:cs typeface="Times New Roman" pitchFamily="18" charset="0"/>
              </a:rPr>
              <a:t>многолучевости</a:t>
            </a:r>
            <a:r>
              <a:rPr lang="ru-RU" sz="2200" dirty="0">
                <a:latin typeface="Times New Roman" pitchFamily="18" charset="0"/>
                <a:ea typeface="Times New Roman"/>
                <a:cs typeface="Times New Roman" pitchFamily="18" charset="0"/>
              </a:rPr>
              <a:t> (межсимвольной интерференции). </a:t>
            </a:r>
            <a:r>
              <a:rPr lang="ru-RU" sz="2200" dirty="0" err="1">
                <a:latin typeface="Times New Roman" pitchFamily="18" charset="0"/>
                <a:ea typeface="Times New Roman"/>
                <a:cs typeface="Times New Roman" pitchFamily="18" charset="0"/>
              </a:rPr>
              <a:t>Эквалайзинг</a:t>
            </a:r>
            <a:r>
              <a:rPr lang="ru-RU" sz="2200" dirty="0">
                <a:latin typeface="Times New Roman" pitchFamily="18" charset="0"/>
                <a:ea typeface="Times New Roman"/>
                <a:cs typeface="Times New Roman" pitchFamily="18" charset="0"/>
              </a:rPr>
              <a:t> по своей сути представляет собой адаптивный фильтр, настраиваемый таким образом, чтобы из сигнала, прошедший многолучевой канал, на выходе был максимально похож на первоначально передаваемый сигнал.</a:t>
            </a:r>
            <a:endParaRPr lang="ru-RU" sz="22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7597398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496944" cy="6109365"/>
          </a:xfrm>
          <a:prstGeom prst="rect">
            <a:avLst/>
          </a:prstGeom>
        </p:spPr>
        <p:txBody>
          <a:bodyPr wrap="square">
            <a:spAutoFit/>
          </a:bodyPr>
          <a:lstStyle/>
          <a:p>
            <a:pPr marL="12700" marR="12700" indent="444500" algn="just">
              <a:spcBef>
                <a:spcPts val="1800"/>
              </a:spcBef>
              <a:spcAft>
                <a:spcPts val="0"/>
              </a:spcAft>
            </a:pPr>
            <a:r>
              <a:rPr lang="ru-RU" sz="2200" dirty="0">
                <a:latin typeface="Times New Roman" pitchFamily="18" charset="0"/>
                <a:ea typeface="Times New Roman"/>
                <a:cs typeface="Times New Roman" pitchFamily="18" charset="0"/>
              </a:rPr>
              <a:t>Существенный вклад к развитие теории </a:t>
            </a:r>
            <a:r>
              <a:rPr lang="ru-RU" sz="2200" dirty="0" err="1">
                <a:latin typeface="Times New Roman" pitchFamily="18" charset="0"/>
                <a:ea typeface="Times New Roman"/>
                <a:cs typeface="Times New Roman" pitchFamily="18" charset="0"/>
              </a:rPr>
              <a:t>эквалайзинга</a:t>
            </a:r>
            <a:r>
              <a:rPr lang="ru-RU" sz="2200" dirty="0">
                <a:latin typeface="Times New Roman" pitchFamily="18" charset="0"/>
                <a:ea typeface="Times New Roman"/>
                <a:cs typeface="Times New Roman" pitchFamily="18" charset="0"/>
              </a:rPr>
              <a:t> </a:t>
            </a:r>
            <a:r>
              <a:rPr lang="ru-RU" sz="2200" dirty="0" smtClean="0">
                <a:latin typeface="Times New Roman" pitchFamily="18" charset="0"/>
                <a:ea typeface="Times New Roman"/>
                <a:cs typeface="Times New Roman" pitchFamily="18" charset="0"/>
              </a:rPr>
              <a:t>внес </a:t>
            </a:r>
            <a:r>
              <a:rPr lang="ru-RU" sz="2200" dirty="0">
                <a:latin typeface="Times New Roman" pitchFamily="18" charset="0"/>
                <a:ea typeface="Times New Roman"/>
                <a:cs typeface="Times New Roman" pitchFamily="18" charset="0"/>
              </a:rPr>
              <a:t>американский ученый Прокис.</a:t>
            </a:r>
          </a:p>
          <a:p>
            <a:pPr marL="12700" indent="444500" algn="just">
              <a:spcBef>
                <a:spcPts val="1800"/>
              </a:spcBef>
              <a:spcAft>
                <a:spcPts val="0"/>
              </a:spcAft>
            </a:pPr>
            <a:r>
              <a:rPr lang="ru-RU" sz="2200" dirty="0">
                <a:latin typeface="Times New Roman" pitchFamily="18" charset="0"/>
                <a:ea typeface="Times New Roman"/>
                <a:cs typeface="Times New Roman" pitchFamily="18" charset="0"/>
              </a:rPr>
              <a:t>Простейшая реализация эквалайзера - это трансверсальный фильтр.</a:t>
            </a:r>
          </a:p>
          <a:p>
            <a:pPr marL="12700" marR="12700" indent="444500" algn="just">
              <a:spcBef>
                <a:spcPts val="1800"/>
              </a:spcBef>
              <a:spcAft>
                <a:spcPts val="0"/>
              </a:spcAft>
            </a:pPr>
            <a:r>
              <a:rPr lang="ru-RU" sz="2200" dirty="0">
                <a:latin typeface="Times New Roman" pitchFamily="18" charset="0"/>
                <a:ea typeface="Times New Roman"/>
                <a:cs typeface="Times New Roman" pitchFamily="18" charset="0"/>
              </a:rPr>
              <a:t>Приведем простейший пример определения структуры фильтра- эквалайзера.</a:t>
            </a:r>
          </a:p>
          <a:p>
            <a:pPr marL="12700" marR="12700" indent="444500" algn="just">
              <a:spcBef>
                <a:spcPts val="1800"/>
              </a:spcBef>
              <a:spcAft>
                <a:spcPts val="0"/>
              </a:spcAft>
            </a:pPr>
            <a:r>
              <a:rPr lang="ru-RU" sz="2200" dirty="0">
                <a:latin typeface="Times New Roman" pitchFamily="18" charset="0"/>
                <a:ea typeface="Times New Roman"/>
                <a:cs typeface="Times New Roman" pitchFamily="18" charset="0"/>
              </a:rPr>
              <a:t>По известному тест-сигналу производиться оценка ИХ канала, обозначим ее как:</a:t>
            </a:r>
          </a:p>
          <a:p>
            <a:pPr marL="12700" marR="12700" indent="444500" algn="just">
              <a:spcBef>
                <a:spcPts val="1800"/>
              </a:spcBef>
              <a:spcAft>
                <a:spcPts val="0"/>
              </a:spcAft>
            </a:pPr>
            <a:r>
              <a:rPr lang="ru-RU" sz="2200" dirty="0">
                <a:latin typeface="Times New Roman" pitchFamily="18" charset="0"/>
                <a:ea typeface="Times New Roman"/>
                <a:cs typeface="Times New Roman" pitchFamily="18" charset="0"/>
              </a:rPr>
              <a:t> </a:t>
            </a:r>
          </a:p>
          <a:p>
            <a:pPr marL="12700" indent="444500">
              <a:spcAft>
                <a:spcPts val="0"/>
              </a:spcAft>
            </a:pPr>
            <a:r>
              <a:rPr lang="en-US" sz="2200" spc="50" dirty="0" err="1">
                <a:solidFill>
                  <a:srgbClr val="000000"/>
                </a:solidFill>
                <a:latin typeface="Times New Roman" pitchFamily="18" charset="0"/>
                <a:ea typeface="Arial Unicode MS"/>
                <a:cs typeface="Times New Roman" pitchFamily="18" charset="0"/>
              </a:rPr>
              <a:t>K</a:t>
            </a:r>
            <a:r>
              <a:rPr lang="en-US" sz="2200" i="1" spc="50" baseline="30000" dirty="0" err="1">
                <a:solidFill>
                  <a:srgbClr val="000000"/>
                </a:solidFill>
                <a:latin typeface="Times New Roman" pitchFamily="18" charset="0"/>
                <a:ea typeface="Arial Unicode MS"/>
                <a:cs typeface="Times New Roman" pitchFamily="18" charset="0"/>
              </a:rPr>
              <a:t>h</a:t>
            </a:r>
            <a:r>
              <a:rPr lang="en-US" sz="2200" i="1" spc="50" baseline="30000" dirty="0">
                <a:solidFill>
                  <a:srgbClr val="000000"/>
                </a:solidFill>
                <a:latin typeface="Times New Roman" pitchFamily="18" charset="0"/>
                <a:ea typeface="Arial Unicode MS"/>
                <a:cs typeface="Times New Roman" pitchFamily="18" charset="0"/>
              </a:rPr>
              <a:t>(t</a:t>
            </a:r>
            <a:r>
              <a:rPr lang="ru-RU" sz="2200" dirty="0">
                <a:solidFill>
                  <a:srgbClr val="000000"/>
                </a:solidFill>
                <a:latin typeface="Times New Roman" pitchFamily="18" charset="0"/>
                <a:ea typeface="Courier New"/>
                <a:cs typeface="Times New Roman" pitchFamily="18" charset="0"/>
              </a:rPr>
              <a:t>) = </a:t>
            </a:r>
            <a:r>
              <a:rPr lang="ru-RU" sz="2200" spc="100" dirty="0">
                <a:solidFill>
                  <a:srgbClr val="000000"/>
                </a:solidFill>
                <a:latin typeface="Times New Roman" pitchFamily="18" charset="0"/>
                <a:ea typeface="Arial Unicode MS"/>
                <a:cs typeface="Times New Roman" pitchFamily="18" charset="0"/>
              </a:rPr>
              <a:t>2 </a:t>
            </a:r>
            <a:r>
              <a:rPr lang="en-US" sz="2200" i="1" spc="50" baseline="30000" dirty="0">
                <a:solidFill>
                  <a:srgbClr val="000000"/>
                </a:solidFill>
                <a:latin typeface="Times New Roman" pitchFamily="18" charset="0"/>
                <a:ea typeface="Arial Unicode MS"/>
                <a:cs typeface="Times New Roman" pitchFamily="18" charset="0"/>
              </a:rPr>
              <a:t>b</a:t>
            </a:r>
            <a:r>
              <a:rPr lang="en-US" sz="2200" i="1" spc="50" dirty="0">
                <a:solidFill>
                  <a:srgbClr val="000000"/>
                </a:solidFill>
                <a:latin typeface="Times New Roman" pitchFamily="18" charset="0"/>
                <a:ea typeface="Arial Unicode MS"/>
                <a:cs typeface="Times New Roman" pitchFamily="18" charset="0"/>
              </a:rPr>
              <a:t>i</a:t>
            </a:r>
            <a:r>
              <a:rPr lang="en-US" sz="2200" i="1" spc="50" baseline="30000" dirty="0">
                <a:solidFill>
                  <a:srgbClr val="000000"/>
                </a:solidFill>
                <a:latin typeface="Times New Roman" pitchFamily="18" charset="0"/>
                <a:ea typeface="Arial Unicode MS"/>
                <a:cs typeface="Times New Roman" pitchFamily="18" charset="0"/>
              </a:rPr>
              <a:t>8(t</a:t>
            </a:r>
            <a:r>
              <a:rPr lang="ru-RU" sz="2200" baseline="30000" dirty="0">
                <a:solidFill>
                  <a:srgbClr val="000000"/>
                </a:solidFill>
                <a:latin typeface="Times New Roman" pitchFamily="18" charset="0"/>
                <a:ea typeface="Courier New"/>
                <a:cs typeface="Times New Roman" pitchFamily="18" charset="0"/>
              </a:rPr>
              <a:t> - т),</a:t>
            </a:r>
            <a:endParaRPr lang="ru-RU" sz="2200" dirty="0">
              <a:solidFill>
                <a:srgbClr val="000000"/>
              </a:solidFill>
              <a:latin typeface="Times New Roman" pitchFamily="18" charset="0"/>
              <a:ea typeface="Courier New"/>
              <a:cs typeface="Times New Roman" pitchFamily="18" charset="0"/>
            </a:endParaRPr>
          </a:p>
          <a:p>
            <a:pPr marL="12700" indent="444500" algn="just">
              <a:spcBef>
                <a:spcPts val="1800"/>
              </a:spcBef>
              <a:spcAft>
                <a:spcPts val="0"/>
              </a:spcAft>
            </a:pPr>
            <a:r>
              <a:rPr lang="en-US" sz="2200" dirty="0">
                <a:latin typeface="Times New Roman" pitchFamily="18" charset="0"/>
                <a:ea typeface="Times New Roman"/>
                <a:cs typeface="Times New Roman" pitchFamily="18" charset="0"/>
              </a:rPr>
              <a:t>i</a:t>
            </a:r>
            <a:r>
              <a:rPr lang="ru-RU" sz="2200" dirty="0" smtClean="0">
                <a:latin typeface="Times New Roman" pitchFamily="18" charset="0"/>
                <a:ea typeface="Times New Roman"/>
                <a:cs typeface="Times New Roman" pitchFamily="18" charset="0"/>
              </a:rPr>
              <a:t>=0</a:t>
            </a:r>
            <a:endParaRPr lang="ru-RU" sz="2200" dirty="0">
              <a:latin typeface="Times New Roman" pitchFamily="18" charset="0"/>
              <a:ea typeface="Times New Roman"/>
              <a:cs typeface="Times New Roman" pitchFamily="18" charset="0"/>
            </a:endParaRPr>
          </a:p>
          <a:p>
            <a:pPr marL="12700" indent="444500" algn="just">
              <a:spcBef>
                <a:spcPts val="1800"/>
              </a:spcBef>
              <a:spcAft>
                <a:spcPts val="0"/>
              </a:spcAft>
            </a:pPr>
            <a:r>
              <a:rPr lang="ru-RU" sz="2200" dirty="0">
                <a:latin typeface="Times New Roman" pitchFamily="18" charset="0"/>
                <a:ea typeface="Times New Roman"/>
                <a:cs typeface="Times New Roman" pitchFamily="18" charset="0"/>
              </a:rPr>
              <a:t>где </a:t>
            </a:r>
            <a:r>
              <a:rPr lang="en-US" sz="2200" i="1" spc="50" dirty="0">
                <a:solidFill>
                  <a:srgbClr val="000000"/>
                </a:solidFill>
                <a:latin typeface="Times New Roman" pitchFamily="18" charset="0"/>
                <a:ea typeface="Arial Unicode MS"/>
                <a:cs typeface="Times New Roman" pitchFamily="18" charset="0"/>
              </a:rPr>
              <a:t>8</a:t>
            </a:r>
            <a:r>
              <a:rPr lang="ru-RU" sz="2200" dirty="0">
                <a:latin typeface="Times New Roman" pitchFamily="18" charset="0"/>
                <a:ea typeface="Times New Roman"/>
                <a:cs typeface="Times New Roman" pitchFamily="18" charset="0"/>
              </a:rPr>
              <a:t> - дельта-функция,</a:t>
            </a:r>
          </a:p>
          <a:p>
            <a:pPr marL="12700" indent="444500" algn="just">
              <a:spcBef>
                <a:spcPts val="1800"/>
              </a:spcBef>
              <a:spcAft>
                <a:spcPts val="0"/>
              </a:spcAft>
            </a:pPr>
            <a:r>
              <a:rPr lang="ru-RU" sz="2200" dirty="0">
                <a:latin typeface="Times New Roman" pitchFamily="18" charset="0"/>
                <a:ea typeface="Times New Roman"/>
                <a:cs typeface="Times New Roman" pitchFamily="18" charset="0"/>
              </a:rPr>
              <a:t>т - период следования импульсов.</a:t>
            </a:r>
            <a:endParaRPr lang="ru-RU" sz="22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5684115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352928" cy="6500306"/>
          </a:xfrm>
          <a:prstGeom prst="rect">
            <a:avLst/>
          </a:prstGeom>
        </p:spPr>
        <p:txBody>
          <a:bodyPr wrap="square">
            <a:spAutoFit/>
          </a:bodyPr>
          <a:lstStyle/>
          <a:p>
            <a:pPr marR="14605" indent="457200" algn="just">
              <a:lnSpc>
                <a:spcPct val="150000"/>
              </a:lnSpc>
              <a:spcBef>
                <a:spcPts val="1800"/>
              </a:spcBef>
              <a:spcAft>
                <a:spcPts val="0"/>
              </a:spcAft>
            </a:pPr>
            <a:r>
              <a:rPr lang="ru-RU" sz="2000" dirty="0">
                <a:latin typeface="Times New Roman" pitchFamily="18" charset="0"/>
                <a:ea typeface="Times New Roman"/>
                <a:cs typeface="Times New Roman" pitchFamily="18" charset="0"/>
              </a:rPr>
              <a:t>Существует проработанная теория построения адаптивных фильтров- эквалайзеров, которые не ограничиваются таким простым построением, а учитывают наличие в канале шумов, а также позволяют принимать решения с цепью обратной связи. Однако, существует серьезный недостаток, связанный с тем, что для некоторых каналов невозможно подобрать характеристику фильтра, который бы его исправил, например:</a:t>
            </a:r>
          </a:p>
          <a:p>
            <a:pPr marL="469900" marR="127000" indent="-342900" algn="just">
              <a:lnSpc>
                <a:spcPct val="150000"/>
              </a:lnSpc>
              <a:spcBef>
                <a:spcPts val="1800"/>
              </a:spcBef>
              <a:spcAft>
                <a:spcPts val="0"/>
              </a:spcAft>
            </a:pPr>
            <a:r>
              <a:rPr lang="en-US" sz="2000" i="1" spc="50" dirty="0">
                <a:solidFill>
                  <a:srgbClr val="000000"/>
                </a:solidFill>
                <a:latin typeface="Times New Roman" pitchFamily="18" charset="0"/>
                <a:ea typeface="Arial Unicode MS"/>
                <a:cs typeface="Times New Roman" pitchFamily="18" charset="0"/>
              </a:rPr>
              <a:t>h(t</a:t>
            </a:r>
            <a:r>
              <a:rPr lang="ru-RU" sz="2000" dirty="0">
                <a:latin typeface="Times New Roman" pitchFamily="18" charset="0"/>
                <a:ea typeface="Times New Roman"/>
                <a:cs typeface="Times New Roman" pitchFamily="18" charset="0"/>
              </a:rPr>
              <a:t>) = 1 </a:t>
            </a:r>
            <a:r>
              <a:rPr lang="en-US" sz="2000" i="1" spc="50" dirty="0">
                <a:solidFill>
                  <a:srgbClr val="000000"/>
                </a:solidFill>
                <a:latin typeface="Times New Roman" pitchFamily="18" charset="0"/>
                <a:ea typeface="Arial Unicode MS"/>
                <a:cs typeface="Times New Roman" pitchFamily="18" charset="0"/>
              </a:rPr>
              <a:t>-S(t</a:t>
            </a:r>
            <a:r>
              <a:rPr lang="ru-RU" sz="2000" dirty="0">
                <a:latin typeface="Times New Roman" pitchFamily="18" charset="0"/>
                <a:ea typeface="Times New Roman"/>
                <a:cs typeface="Times New Roman" pitchFamily="18" charset="0"/>
              </a:rPr>
              <a:t>)+1 </a:t>
            </a:r>
            <a:r>
              <a:rPr lang="en-US" sz="2000" i="1" spc="50" dirty="0">
                <a:solidFill>
                  <a:srgbClr val="000000"/>
                </a:solidFill>
                <a:latin typeface="Times New Roman" pitchFamily="18" charset="0"/>
                <a:ea typeface="Arial Unicode MS"/>
                <a:cs typeface="Times New Roman" pitchFamily="18" charset="0"/>
              </a:rPr>
              <a:t>-S(t</a:t>
            </a:r>
            <a:r>
              <a:rPr lang="ru-RU" sz="2000" dirty="0">
                <a:latin typeface="Times New Roman" pitchFamily="18" charset="0"/>
                <a:ea typeface="Times New Roman"/>
                <a:cs typeface="Times New Roman" pitchFamily="18" charset="0"/>
              </a:rPr>
              <a:t> - т), для такого ИХ, вид ИХ эквалайзера должен быть: </a:t>
            </a:r>
            <a:r>
              <a:rPr lang="en-US" sz="2000" i="1" spc="50" dirty="0">
                <a:solidFill>
                  <a:srgbClr val="000000"/>
                </a:solidFill>
                <a:latin typeface="Times New Roman" pitchFamily="18" charset="0"/>
                <a:ea typeface="Arial Unicode MS"/>
                <a:cs typeface="Times New Roman" pitchFamily="18" charset="0"/>
              </a:rPr>
              <a:t>h</a:t>
            </a:r>
            <a:r>
              <a:rPr lang="en-US" sz="2000" i="1" spc="50" baseline="-25000" dirty="0">
                <a:solidFill>
                  <a:srgbClr val="000000"/>
                </a:solidFill>
                <a:latin typeface="Times New Roman" pitchFamily="18" charset="0"/>
                <a:ea typeface="Arial Unicode MS"/>
                <a:cs typeface="Times New Roman" pitchFamily="18" charset="0"/>
              </a:rPr>
              <a:t>3</a:t>
            </a:r>
            <a:r>
              <a:rPr lang="en-US" sz="2000" i="1" spc="50" dirty="0">
                <a:solidFill>
                  <a:srgbClr val="000000"/>
                </a:solidFill>
                <a:latin typeface="Times New Roman" pitchFamily="18" charset="0"/>
                <a:ea typeface="Arial Unicode MS"/>
                <a:cs typeface="Times New Roman" pitchFamily="18" charset="0"/>
              </a:rPr>
              <a:t> (t</a:t>
            </a:r>
            <a:r>
              <a:rPr lang="ru-RU" sz="2000" dirty="0">
                <a:latin typeface="Times New Roman" pitchFamily="18" charset="0"/>
                <a:ea typeface="Times New Roman"/>
                <a:cs typeface="Times New Roman" pitchFamily="18" charset="0"/>
              </a:rPr>
              <a:t>) = 1 • </a:t>
            </a:r>
            <a:r>
              <a:rPr lang="en-US" sz="2000" i="1" spc="50" dirty="0">
                <a:solidFill>
                  <a:srgbClr val="000000"/>
                </a:solidFill>
                <a:latin typeface="Times New Roman" pitchFamily="18" charset="0"/>
                <a:ea typeface="Arial Unicode MS"/>
                <a:cs typeface="Times New Roman" pitchFamily="18" charset="0"/>
              </a:rPr>
              <a:t>S(t</a:t>
            </a:r>
            <a:r>
              <a:rPr lang="ru-RU" sz="2000" dirty="0">
                <a:latin typeface="Times New Roman" pitchFamily="18" charset="0"/>
                <a:ea typeface="Times New Roman"/>
                <a:cs typeface="Times New Roman" pitchFamily="18" charset="0"/>
              </a:rPr>
              <a:t>)-1 </a:t>
            </a:r>
            <a:r>
              <a:rPr lang="en-US" sz="2000" i="1" spc="50" dirty="0">
                <a:solidFill>
                  <a:srgbClr val="000000"/>
                </a:solidFill>
                <a:latin typeface="Times New Roman" pitchFamily="18" charset="0"/>
                <a:ea typeface="Arial Unicode MS"/>
                <a:cs typeface="Times New Roman" pitchFamily="18" charset="0"/>
              </a:rPr>
              <a:t>S(t</a:t>
            </a:r>
            <a:r>
              <a:rPr lang="ru-RU" sz="2000" dirty="0">
                <a:latin typeface="Times New Roman" pitchFamily="18" charset="0"/>
                <a:ea typeface="Times New Roman"/>
                <a:cs typeface="Times New Roman" pitchFamily="18" charset="0"/>
              </a:rPr>
              <a:t> - т)+1 • </a:t>
            </a:r>
            <a:r>
              <a:rPr lang="en-US" sz="2000" i="1" spc="50" dirty="0">
                <a:solidFill>
                  <a:srgbClr val="000000"/>
                </a:solidFill>
                <a:latin typeface="Times New Roman" pitchFamily="18" charset="0"/>
                <a:ea typeface="Arial Unicode MS"/>
                <a:cs typeface="Times New Roman" pitchFamily="18" charset="0"/>
              </a:rPr>
              <a:t>S(t - 2т)-1 • S(t - 3т)</a:t>
            </a:r>
            <a:r>
              <a:rPr lang="ru-RU" sz="2000" dirty="0">
                <a:latin typeface="Times New Roman" pitchFamily="18" charset="0"/>
                <a:ea typeface="Times New Roman"/>
                <a:cs typeface="Times New Roman" pitchFamily="18" charset="0"/>
              </a:rPr>
              <a:t>+...</a:t>
            </a:r>
          </a:p>
          <a:p>
            <a:pPr marR="12700" indent="457200" algn="just">
              <a:lnSpc>
                <a:spcPct val="150000"/>
              </a:lnSpc>
              <a:spcBef>
                <a:spcPts val="1800"/>
              </a:spcBef>
              <a:spcAft>
                <a:spcPts val="0"/>
              </a:spcAft>
            </a:pPr>
            <a:r>
              <a:rPr lang="ru-RU" sz="2000" dirty="0">
                <a:latin typeface="Times New Roman" pitchFamily="18" charset="0"/>
                <a:ea typeface="Times New Roman"/>
                <a:cs typeface="Times New Roman" pitchFamily="18" charset="0"/>
              </a:rPr>
              <a:t>Другими словами исправить такую «плохую» характеристику нельзя. Поэтому, в случае радиоканалов, используют алгоритмы демодуляции, наиболее распространенный - алгоритм </a:t>
            </a:r>
            <a:r>
              <a:rPr lang="ru-RU" sz="2000" dirty="0" err="1">
                <a:latin typeface="Times New Roman" pitchFamily="18" charset="0"/>
                <a:ea typeface="Times New Roman"/>
                <a:cs typeface="Times New Roman" pitchFamily="18" charset="0"/>
              </a:rPr>
              <a:t>Витерби</a:t>
            </a:r>
            <a:r>
              <a:rPr lang="ru-RU" sz="2000" dirty="0">
                <a:latin typeface="Times New Roman" pitchFamily="18" charset="0"/>
                <a:ea typeface="Times New Roman"/>
                <a:cs typeface="Times New Roman" pitchFamily="18" charset="0"/>
              </a:rPr>
              <a:t>, а также разработанный в нашем институте ПЦППР (приема в целом с поэлементным принятием решения) - или алгоритм </a:t>
            </a:r>
            <a:r>
              <a:rPr lang="ru-RU" sz="2000" dirty="0" err="1" smtClean="0">
                <a:latin typeface="Times New Roman" pitchFamily="18" charset="0"/>
                <a:ea typeface="Times New Roman"/>
                <a:cs typeface="Times New Roman" pitchFamily="18" charset="0"/>
              </a:rPr>
              <a:t>Кловского</a:t>
            </a:r>
            <a:r>
              <a:rPr lang="ru-RU" sz="2000" dirty="0" smtClean="0">
                <a:latin typeface="Times New Roman" pitchFamily="18" charset="0"/>
                <a:ea typeface="Times New Roman"/>
                <a:cs typeface="Times New Roman" pitchFamily="18" charset="0"/>
              </a:rPr>
              <a:t> -</a:t>
            </a:r>
            <a:r>
              <a:rPr lang="ru-RU" sz="2000" dirty="0">
                <a:latin typeface="Times New Roman" pitchFamily="18" charset="0"/>
                <a:ea typeface="Times New Roman"/>
                <a:cs typeface="Times New Roman" pitchFamily="18" charset="0"/>
              </a:rPr>
              <a:t>Николаева.</a:t>
            </a:r>
            <a:endParaRPr lang="ru-RU"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029835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8899" y="188640"/>
            <a:ext cx="8496944" cy="6203045"/>
          </a:xfrm>
          <a:prstGeom prst="rect">
            <a:avLst/>
          </a:prstGeom>
        </p:spPr>
        <p:txBody>
          <a:bodyPr wrap="square">
            <a:spAutoFit/>
          </a:bodyPr>
          <a:lstStyle/>
          <a:p>
            <a:pPr marL="342900" lvl="0" indent="-342900" algn="ctr">
              <a:lnSpc>
                <a:spcPct val="150000"/>
              </a:lnSpc>
              <a:spcAft>
                <a:spcPts val="0"/>
              </a:spcAft>
              <a:buClr>
                <a:srgbClr val="000000"/>
              </a:buClr>
              <a:buSzPts val="1300"/>
              <a:buFont typeface="+mj-lt"/>
              <a:buAutoNum type="arabicPeriod"/>
              <a:tabLst>
                <a:tab pos="311150" algn="l"/>
              </a:tabLst>
            </a:pPr>
            <a:r>
              <a:rPr lang="ru-RU" sz="1900" b="1" dirty="0" smtClean="0">
                <a:solidFill>
                  <a:srgbClr val="000000"/>
                </a:solidFill>
                <a:latin typeface="Times New Roman" pitchFamily="18" charset="0"/>
                <a:ea typeface="Times New Roman"/>
                <a:cs typeface="Times New Roman" pitchFamily="18" charset="0"/>
              </a:rPr>
              <a:t>Скачки по частоте</a:t>
            </a:r>
            <a:endParaRPr lang="ru-RU" sz="1900" dirty="0" smtClean="0">
              <a:solidFill>
                <a:srgbClr val="000000"/>
              </a:solidFill>
              <a:latin typeface="Times New Roman" pitchFamily="18" charset="0"/>
              <a:ea typeface="Times New Roman"/>
              <a:cs typeface="Times New Roman" pitchFamily="18" charset="0"/>
            </a:endParaRPr>
          </a:p>
          <a:p>
            <a:pPr marR="12700" indent="406400" algn="just">
              <a:lnSpc>
                <a:spcPct val="150000"/>
              </a:lnSpc>
              <a:spcBef>
                <a:spcPts val="1800"/>
              </a:spcBef>
              <a:spcAft>
                <a:spcPts val="0"/>
              </a:spcAft>
            </a:pPr>
            <a:r>
              <a:rPr lang="ru-RU" sz="1900" dirty="0" smtClean="0">
                <a:latin typeface="Times New Roman" pitchFamily="18" charset="0"/>
                <a:ea typeface="Times New Roman"/>
                <a:cs typeface="Times New Roman" pitchFamily="18" charset="0"/>
              </a:rPr>
              <a:t>Использование </a:t>
            </a:r>
            <a:r>
              <a:rPr lang="ru-RU" sz="1900" dirty="0">
                <a:latin typeface="Times New Roman" pitchFamily="18" charset="0"/>
                <a:ea typeface="Times New Roman"/>
                <a:cs typeface="Times New Roman" pitchFamily="18" charset="0"/>
              </a:rPr>
              <a:t>скачков по частоте является одним из методов расширения спектра, принципиально отличающимся от метода расширения спектра за счет модуляции прямой последовательностью, которая используется в </a:t>
            </a:r>
            <a:r>
              <a:rPr lang="en-US" sz="1900" dirty="0">
                <a:latin typeface="Times New Roman" pitchFamily="18" charset="0"/>
                <a:ea typeface="Times New Roman"/>
                <a:cs typeface="Times New Roman" pitchFamily="18" charset="0"/>
              </a:rPr>
              <a:t>CDMA</a:t>
            </a:r>
            <a:r>
              <a:rPr lang="ru-RU" sz="1900" dirty="0">
                <a:latin typeface="Times New Roman" pitchFamily="18" charset="0"/>
                <a:ea typeface="Times New Roman"/>
                <a:cs typeface="Times New Roman" pitchFamily="18" charset="0"/>
              </a:rPr>
              <a:t>.</a:t>
            </a:r>
          </a:p>
          <a:p>
            <a:pPr marR="12700" indent="406400" algn="just">
              <a:lnSpc>
                <a:spcPct val="150000"/>
              </a:lnSpc>
              <a:spcBef>
                <a:spcPts val="1800"/>
              </a:spcBef>
              <a:spcAft>
                <a:spcPts val="0"/>
              </a:spcAft>
            </a:pPr>
            <a:r>
              <a:rPr lang="ru-RU" sz="1900" dirty="0">
                <a:latin typeface="Times New Roman" pitchFamily="18" charset="0"/>
                <a:ea typeface="Times New Roman"/>
                <a:cs typeface="Times New Roman" pitchFamily="18" charset="0"/>
              </a:rPr>
              <a:t>Идея метода скачков по частоте состоит в том, что несущая частота для каждого физического канала периодически изменяется, то есть каждый физический канал переводиться на новый частотный канал. Поскольку </a:t>
            </a:r>
            <a:r>
              <a:rPr lang="ru-RU" sz="1900" dirty="0" err="1">
                <a:latin typeface="Times New Roman" pitchFamily="18" charset="0"/>
                <a:ea typeface="Times New Roman"/>
                <a:cs typeface="Times New Roman" pitchFamily="18" charset="0"/>
              </a:rPr>
              <a:t>реелеевские</a:t>
            </a:r>
            <a:r>
              <a:rPr lang="ru-RU" sz="1900" dirty="0">
                <a:latin typeface="Times New Roman" pitchFamily="18" charset="0"/>
                <a:ea typeface="Times New Roman"/>
                <a:cs typeface="Times New Roman" pitchFamily="18" charset="0"/>
              </a:rPr>
              <a:t> замирания являются частотно-селективными, то если при работе на некоторой частоте имело место замирание, при изменении рабочей частоты на 100..300 кГц замираний с высокой вероятностью не будет. При достаточно частых изменениях частоты существенно снижается вероятность длительных замираний, а в сочетании с перемежением снижается вероятность групповых ошибок, а одиночные ошибки устранит канальное кодирование.</a:t>
            </a:r>
          </a:p>
        </p:txBody>
      </p:sp>
    </p:spTree>
    <p:extLst>
      <p:ext uri="{BB962C8B-B14F-4D97-AF65-F5344CB8AC3E}">
        <p14:creationId xmlns:p14="http://schemas.microsoft.com/office/powerpoint/2010/main" val="2461973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0066ррр"/>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548680"/>
            <a:ext cx="7704856" cy="5112568"/>
          </a:xfrm>
          <a:prstGeom prst="rect">
            <a:avLst/>
          </a:prstGeom>
          <a:noFill/>
          <a:extLst/>
        </p:spPr>
      </p:pic>
      <p:sp>
        <p:nvSpPr>
          <p:cNvPr id="4" name="Прямоугольник 3"/>
          <p:cNvSpPr/>
          <p:nvPr/>
        </p:nvSpPr>
        <p:spPr>
          <a:xfrm>
            <a:off x="1619672" y="5959431"/>
            <a:ext cx="6480720" cy="677108"/>
          </a:xfrm>
          <a:prstGeom prst="rect">
            <a:avLst/>
          </a:prstGeom>
        </p:spPr>
        <p:txBody>
          <a:bodyPr wrap="square">
            <a:spAutoFit/>
          </a:bodyPr>
          <a:lstStyle/>
          <a:p>
            <a:pPr algn="ctr">
              <a:spcAft>
                <a:spcPts val="0"/>
              </a:spcAft>
            </a:pPr>
            <a:r>
              <a:rPr lang="ru-RU" sz="2000" dirty="0">
                <a:solidFill>
                  <a:srgbClr val="000000"/>
                </a:solidFill>
                <a:latin typeface="Times New Roman"/>
                <a:ea typeface="Courier New"/>
              </a:rPr>
              <a:t>Рис.5. Приемник телеграфа Морзе печатал точки и тире</a:t>
            </a:r>
            <a:r>
              <a:rPr lang="ru-RU" dirty="0">
                <a:solidFill>
                  <a:srgbClr val="000000"/>
                </a:solidFill>
                <a:latin typeface="Times New Roman"/>
                <a:ea typeface="Courier New"/>
              </a:rPr>
              <a:t>.</a:t>
            </a:r>
            <a:endParaRPr lang="ru-RU" sz="1600" dirty="0">
              <a:solidFill>
                <a:srgbClr val="000000"/>
              </a:solidFill>
              <a:latin typeface="Courier New"/>
              <a:ea typeface="Courier New"/>
            </a:endParaRPr>
          </a:p>
          <a:p>
            <a:pPr algn="ctr">
              <a:spcAft>
                <a:spcPts val="0"/>
              </a:spcAft>
            </a:pPr>
            <a:r>
              <a:rPr lang="ru-RU" dirty="0">
                <a:solidFill>
                  <a:srgbClr val="000000"/>
                </a:solidFill>
                <a:latin typeface="Times New Roman"/>
                <a:ea typeface="Courier New"/>
              </a:rPr>
              <a:t> </a:t>
            </a:r>
            <a:endParaRPr lang="ru-RU" sz="1600" dirty="0">
              <a:solidFill>
                <a:srgbClr val="000000"/>
              </a:solidFill>
              <a:effectLst/>
              <a:latin typeface="Courier New"/>
              <a:ea typeface="Courier New"/>
            </a:endParaRPr>
          </a:p>
        </p:txBody>
      </p:sp>
    </p:spTree>
    <p:extLst>
      <p:ext uri="{BB962C8B-B14F-4D97-AF65-F5344CB8AC3E}">
        <p14:creationId xmlns:p14="http://schemas.microsoft.com/office/powerpoint/2010/main" val="13306385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548680"/>
            <a:ext cx="8496944" cy="4939814"/>
          </a:xfrm>
          <a:prstGeom prst="rect">
            <a:avLst/>
          </a:prstGeom>
        </p:spPr>
        <p:txBody>
          <a:bodyPr wrap="square">
            <a:spAutoFit/>
          </a:bodyPr>
          <a:lstStyle/>
          <a:p>
            <a:pPr marR="12700" indent="406400" algn="just">
              <a:lnSpc>
                <a:spcPct val="150000"/>
              </a:lnSpc>
              <a:spcBef>
                <a:spcPts val="1800"/>
              </a:spcBef>
              <a:spcAft>
                <a:spcPts val="0"/>
              </a:spcAft>
            </a:pPr>
            <a:r>
              <a:rPr lang="ru-RU" sz="2000" dirty="0">
                <a:latin typeface="Times New Roman" pitchFamily="18" charset="0"/>
                <a:ea typeface="Times New Roman"/>
                <a:cs typeface="Times New Roman" pitchFamily="18" charset="0"/>
              </a:rPr>
              <a:t>Различают медленные и быстрые скачки по частоте. При медленных скачках период изменения частоты много больше длительности символа, а при быстрых - много меньше. В практике сотовой связи применение скачков по частоте предусмотрено стандартом </a:t>
            </a:r>
            <a:r>
              <a:rPr lang="en-US" sz="2000" dirty="0">
                <a:latin typeface="Times New Roman" pitchFamily="18" charset="0"/>
                <a:ea typeface="Times New Roman"/>
                <a:cs typeface="Times New Roman" pitchFamily="18" charset="0"/>
              </a:rPr>
              <a:t>GSM</a:t>
            </a:r>
            <a:r>
              <a:rPr lang="ru-RU" sz="2000" dirty="0">
                <a:latin typeface="Times New Roman" pitchFamily="18" charset="0"/>
                <a:ea typeface="Times New Roman"/>
                <a:cs typeface="Times New Roman" pitchFamily="18" charset="0"/>
              </a:rPr>
              <a:t> - используются медленные скачки с переключением частоты в каждом очередном кадре. Если учесть, что в кадре каждому физическому каналу соответствует один слот, то для любого из физических каналов такая частота скачков эквивалентна сменен частотных каналов с частотой слотов.</a:t>
            </a:r>
          </a:p>
          <a:p>
            <a:pPr marR="12700" indent="406400" algn="just">
              <a:lnSpc>
                <a:spcPct val="150000"/>
              </a:lnSpc>
              <a:spcBef>
                <a:spcPts val="1800"/>
              </a:spcBef>
              <a:spcAft>
                <a:spcPts val="0"/>
              </a:spcAft>
            </a:pPr>
            <a:r>
              <a:rPr lang="ru-RU" sz="2000" dirty="0">
                <a:latin typeface="Times New Roman" pitchFamily="18" charset="0"/>
                <a:ea typeface="Times New Roman"/>
                <a:cs typeface="Times New Roman" pitchFamily="18" charset="0"/>
              </a:rPr>
              <a:t>Режим работы со скачками по частоте не является обязательным и назначается по команде с центра коммутации</a:t>
            </a:r>
            <a:r>
              <a:rPr lang="ru-RU" dirty="0">
                <a:latin typeface="Times New Roman Tj"/>
                <a:ea typeface="Times New Roman"/>
              </a:rPr>
              <a:t>.</a:t>
            </a:r>
            <a:endParaRPr lang="ru-RU" dirty="0">
              <a:effectLst/>
              <a:latin typeface="Times New Roman"/>
              <a:ea typeface="Times New Roman"/>
            </a:endParaRPr>
          </a:p>
        </p:txBody>
      </p:sp>
    </p:spTree>
    <p:extLst>
      <p:ext uri="{BB962C8B-B14F-4D97-AF65-F5344CB8AC3E}">
        <p14:creationId xmlns:p14="http://schemas.microsoft.com/office/powerpoint/2010/main" val="8326647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568952" cy="3231654"/>
          </a:xfrm>
          <a:prstGeom prst="rect">
            <a:avLst/>
          </a:prstGeom>
        </p:spPr>
        <p:txBody>
          <a:bodyPr wrap="square">
            <a:spAutoFit/>
          </a:bodyPr>
          <a:lstStyle/>
          <a:p>
            <a:pPr indent="-342900" algn="ctr">
              <a:spcBef>
                <a:spcPts val="1800"/>
              </a:spcBef>
              <a:spcAft>
                <a:spcPts val="0"/>
              </a:spcAft>
            </a:pPr>
            <a:r>
              <a:rPr lang="ru-RU" sz="2000" b="1" dirty="0">
                <a:solidFill>
                  <a:srgbClr val="000000"/>
                </a:solidFill>
                <a:latin typeface="Times New Roman Tj"/>
                <a:ea typeface="Corbel"/>
                <a:cs typeface="Times New Roman"/>
              </a:rPr>
              <a:t>ТЕМА </a:t>
            </a:r>
            <a:r>
              <a:rPr lang="ru-RU" sz="2000" b="1" dirty="0" smtClean="0">
                <a:solidFill>
                  <a:srgbClr val="000000"/>
                </a:solidFill>
                <a:latin typeface="Times New Roman Tj"/>
                <a:ea typeface="Corbel"/>
                <a:cs typeface="Times New Roman"/>
              </a:rPr>
              <a:t>11. </a:t>
            </a:r>
            <a:r>
              <a:rPr lang="ru-RU" sz="2000" b="1" dirty="0">
                <a:solidFill>
                  <a:srgbClr val="000000"/>
                </a:solidFill>
                <a:latin typeface="Times New Roman Tj"/>
                <a:ea typeface="Corbel"/>
                <a:cs typeface="Times New Roman"/>
              </a:rPr>
              <a:t>УСТРОЙСТВО ПОДВИЖНОЙ И БАЗОВОЙ </a:t>
            </a:r>
            <a:r>
              <a:rPr lang="ru-RU" sz="2000" b="1" dirty="0" smtClean="0">
                <a:solidFill>
                  <a:srgbClr val="000000"/>
                </a:solidFill>
                <a:latin typeface="Times New Roman Tj"/>
                <a:ea typeface="Corbel"/>
                <a:cs typeface="Times New Roman"/>
              </a:rPr>
              <a:t>СТАНЦИИ</a:t>
            </a:r>
            <a:r>
              <a:rPr lang="ru-RU" b="1" dirty="0" smtClean="0">
                <a:latin typeface="Times New Roman Tj"/>
                <a:ea typeface="Times New Roman"/>
              </a:rPr>
              <a:t> </a:t>
            </a:r>
            <a:endParaRPr lang="ru-RU" dirty="0" smtClean="0">
              <a:latin typeface="Times New Roman"/>
              <a:ea typeface="Times New Roman"/>
            </a:endParaRPr>
          </a:p>
          <a:p>
            <a:pPr marR="292100" indent="-342900" algn="just">
              <a:spcBef>
                <a:spcPts val="1800"/>
              </a:spcBef>
              <a:spcAft>
                <a:spcPts val="0"/>
              </a:spcAft>
            </a:pPr>
            <a:r>
              <a:rPr lang="ru-RU" sz="2200" b="1" u="sng" dirty="0" smtClean="0">
                <a:solidFill>
                  <a:srgbClr val="000000"/>
                </a:solidFill>
                <a:latin typeface="Times New Roman" pitchFamily="18" charset="0"/>
                <a:ea typeface="Times New Roman"/>
                <a:cs typeface="Times New Roman" pitchFamily="18" charset="0"/>
              </a:rPr>
              <a:t>Краткая </a:t>
            </a:r>
            <a:r>
              <a:rPr lang="ru-RU" sz="2200" b="1" u="sng" dirty="0">
                <a:solidFill>
                  <a:srgbClr val="000000"/>
                </a:solidFill>
                <a:latin typeface="Times New Roman" pitchFamily="18" charset="0"/>
                <a:ea typeface="Times New Roman"/>
                <a:cs typeface="Times New Roman" pitchFamily="18" charset="0"/>
              </a:rPr>
              <a:t>аннотация лекции</a:t>
            </a:r>
            <a:r>
              <a:rPr lang="ru-RU" sz="2200" dirty="0">
                <a:solidFill>
                  <a:srgbClr val="000000"/>
                </a:solidFill>
                <a:latin typeface="Times New Roman" pitchFamily="18" charset="0"/>
                <a:ea typeface="Corbel"/>
                <a:cs typeface="Times New Roman" pitchFamily="18" charset="0"/>
              </a:rPr>
              <a:t>: приведены элементы и устройства подвижной и базовой станций, описание преобразований речевого сигнала для формирования канального на передачу и восстановления речевого сигнала из канального.</a:t>
            </a:r>
            <a:endParaRPr lang="ru-RU" sz="2200" dirty="0">
              <a:latin typeface="Times New Roman" pitchFamily="18" charset="0"/>
              <a:ea typeface="Times New Roman"/>
              <a:cs typeface="Times New Roman" pitchFamily="18" charset="0"/>
            </a:endParaRPr>
          </a:p>
          <a:p>
            <a:pPr marR="292100" indent="-342900" algn="just">
              <a:spcBef>
                <a:spcPts val="1800"/>
              </a:spcBef>
              <a:spcAft>
                <a:spcPts val="0"/>
              </a:spcAft>
            </a:pPr>
            <a:r>
              <a:rPr lang="ru-RU" sz="2200" b="1" u="sng" dirty="0">
                <a:solidFill>
                  <a:srgbClr val="000000"/>
                </a:solidFill>
                <a:latin typeface="Times New Roman" pitchFamily="18" charset="0"/>
                <a:ea typeface="Times New Roman"/>
                <a:cs typeface="Times New Roman" pitchFamily="18" charset="0"/>
              </a:rPr>
              <a:t>Цель лекции</a:t>
            </a:r>
            <a:r>
              <a:rPr lang="ru-RU" sz="2200" dirty="0">
                <a:solidFill>
                  <a:srgbClr val="000000"/>
                </a:solidFill>
                <a:latin typeface="Times New Roman" pitchFamily="18" charset="0"/>
                <a:ea typeface="Corbel"/>
                <a:cs typeface="Times New Roman" pitchFamily="18" charset="0"/>
              </a:rPr>
              <a:t>: изучить функции элементов и устройств подвижной и базовых станций, физические процессы преобразования речевого сигнала в канальный и обратно.</a:t>
            </a:r>
            <a:endParaRPr lang="ru-RU" sz="2200" dirty="0">
              <a:effectLst/>
              <a:latin typeface="Times New Roman" pitchFamily="18" charset="0"/>
              <a:ea typeface="Times New Roman"/>
              <a:cs typeface="Times New Roman" pitchFamily="18" charset="0"/>
            </a:endParaRPr>
          </a:p>
        </p:txBody>
      </p:sp>
      <p:sp>
        <p:nvSpPr>
          <p:cNvPr id="3" name="Прямоугольник 2"/>
          <p:cNvSpPr/>
          <p:nvPr/>
        </p:nvSpPr>
        <p:spPr>
          <a:xfrm>
            <a:off x="251520" y="3453864"/>
            <a:ext cx="8424936" cy="2862322"/>
          </a:xfrm>
          <a:prstGeom prst="rect">
            <a:avLst/>
          </a:prstGeom>
        </p:spPr>
        <p:txBody>
          <a:bodyPr wrap="square">
            <a:spAutoFit/>
          </a:bodyPr>
          <a:lstStyle/>
          <a:p>
            <a:pPr lvl="0" algn="ctr">
              <a:spcBef>
                <a:spcPts val="1800"/>
              </a:spcBef>
              <a:spcAft>
                <a:spcPts val="0"/>
              </a:spcAft>
              <a:buClr>
                <a:srgbClr val="000000"/>
              </a:buClr>
              <a:buSzPts val="1300"/>
              <a:tabLst>
                <a:tab pos="311150" algn="l"/>
              </a:tabLst>
            </a:pPr>
            <a:r>
              <a:rPr lang="ru-RU" sz="2000" b="1" dirty="0" smtClean="0">
                <a:solidFill>
                  <a:srgbClr val="000000"/>
                </a:solidFill>
                <a:latin typeface="Times New Roman" pitchFamily="18" charset="0"/>
                <a:ea typeface="Corbel"/>
                <a:cs typeface="Times New Roman" pitchFamily="18" charset="0"/>
              </a:rPr>
              <a:t>11.1 Подвижная станция</a:t>
            </a:r>
            <a:endParaRPr lang="ru-RU" sz="2000" dirty="0">
              <a:latin typeface="Times New Roman" pitchFamily="18" charset="0"/>
              <a:ea typeface="Times New Roman"/>
              <a:cs typeface="Times New Roman" pitchFamily="18" charset="0"/>
            </a:endParaRPr>
          </a:p>
          <a:p>
            <a:pPr marR="12700" indent="540385" algn="just">
              <a:spcBef>
                <a:spcPts val="1800"/>
              </a:spcBef>
              <a:spcAft>
                <a:spcPts val="0"/>
              </a:spcAft>
            </a:pPr>
            <a:r>
              <a:rPr lang="ru-RU" sz="2000" dirty="0" smtClean="0">
                <a:solidFill>
                  <a:srgbClr val="000000"/>
                </a:solidFill>
                <a:latin typeface="Times New Roman" pitchFamily="18" charset="0"/>
                <a:ea typeface="Corbel"/>
                <a:cs typeface="Times New Roman" pitchFamily="18" charset="0"/>
              </a:rPr>
              <a:t>Блок - схема </a:t>
            </a:r>
            <a:r>
              <a:rPr lang="ru-RU" sz="2000" dirty="0">
                <a:solidFill>
                  <a:srgbClr val="000000"/>
                </a:solidFill>
                <a:latin typeface="Times New Roman" pitchFamily="18" charset="0"/>
                <a:ea typeface="Corbel"/>
                <a:cs typeface="Times New Roman" pitchFamily="18" charset="0"/>
              </a:rPr>
              <a:t>цифровой подвижной станции (ПС) приведена на рис. </a:t>
            </a:r>
            <a:r>
              <a:rPr lang="ru-RU" sz="2000" dirty="0" smtClean="0">
                <a:solidFill>
                  <a:srgbClr val="000000"/>
                </a:solidFill>
                <a:latin typeface="Times New Roman" pitchFamily="18" charset="0"/>
                <a:ea typeface="Corbel"/>
                <a:cs typeface="Times New Roman" pitchFamily="18" charset="0"/>
              </a:rPr>
              <a:t>11.1</a:t>
            </a:r>
            <a:r>
              <a:rPr lang="ru-RU" sz="2000" dirty="0">
                <a:solidFill>
                  <a:srgbClr val="000000"/>
                </a:solidFill>
                <a:latin typeface="Times New Roman" pitchFamily="18" charset="0"/>
                <a:ea typeface="Corbel"/>
                <a:cs typeface="Times New Roman" pitchFamily="18" charset="0"/>
              </a:rPr>
              <a:t>. В ее состав входят:</a:t>
            </a:r>
            <a:endParaRPr lang="ru-RU" sz="2000" dirty="0">
              <a:latin typeface="Times New Roman" pitchFamily="18" charset="0"/>
              <a:ea typeface="Times New Roman"/>
              <a:cs typeface="Times New Roman" pitchFamily="18" charset="0"/>
            </a:endParaRPr>
          </a:p>
          <a:p>
            <a:pPr marL="342900" lvl="0" indent="-342900" algn="just">
              <a:spcBef>
                <a:spcPts val="1800"/>
              </a:spcBef>
              <a:spcAft>
                <a:spcPts val="0"/>
              </a:spcAft>
              <a:buClr>
                <a:srgbClr val="000000"/>
              </a:buClr>
              <a:buSzPts val="1300"/>
              <a:buFont typeface="Symbol"/>
              <a:buChar char="-"/>
              <a:tabLst>
                <a:tab pos="692150" algn="l"/>
              </a:tabLst>
            </a:pPr>
            <a:r>
              <a:rPr lang="ru-RU" sz="2000" dirty="0">
                <a:solidFill>
                  <a:srgbClr val="000000"/>
                </a:solidFill>
                <a:latin typeface="Times New Roman" pitchFamily="18" charset="0"/>
                <a:ea typeface="Corbel"/>
                <a:cs typeface="Times New Roman" pitchFamily="18" charset="0"/>
              </a:rPr>
              <a:t>блок управления;</a:t>
            </a:r>
            <a:endParaRPr lang="ru-RU" sz="2000" dirty="0">
              <a:latin typeface="Times New Roman" pitchFamily="18" charset="0"/>
              <a:ea typeface="Times New Roman"/>
              <a:cs typeface="Times New Roman" pitchFamily="18" charset="0"/>
            </a:endParaRPr>
          </a:p>
          <a:p>
            <a:pPr marL="342900" lvl="0" indent="-342900" algn="just">
              <a:spcBef>
                <a:spcPts val="1800"/>
              </a:spcBef>
              <a:spcAft>
                <a:spcPts val="0"/>
              </a:spcAft>
              <a:buClr>
                <a:srgbClr val="000000"/>
              </a:buClr>
              <a:buSzPts val="1300"/>
              <a:buFont typeface="Symbol"/>
              <a:buChar char="-"/>
              <a:tabLst>
                <a:tab pos="685800" algn="l"/>
              </a:tabLst>
            </a:pPr>
            <a:r>
              <a:rPr lang="ru-RU" sz="2000" dirty="0">
                <a:solidFill>
                  <a:srgbClr val="000000"/>
                </a:solidFill>
                <a:latin typeface="Times New Roman" pitchFamily="18" charset="0"/>
                <a:ea typeface="Corbel"/>
                <a:cs typeface="Times New Roman" pitchFamily="18" charset="0"/>
              </a:rPr>
              <a:t>приемопередающий блок;</a:t>
            </a:r>
            <a:endParaRPr lang="ru-RU" sz="2000" dirty="0">
              <a:latin typeface="Times New Roman" pitchFamily="18" charset="0"/>
              <a:ea typeface="Times New Roman"/>
              <a:cs typeface="Times New Roman" pitchFamily="18" charset="0"/>
            </a:endParaRPr>
          </a:p>
          <a:p>
            <a:pPr marL="342900" lvl="0" indent="-342900" algn="just">
              <a:spcBef>
                <a:spcPts val="1800"/>
              </a:spcBef>
              <a:spcAft>
                <a:spcPts val="0"/>
              </a:spcAft>
              <a:buClr>
                <a:srgbClr val="000000"/>
              </a:buClr>
              <a:buSzPts val="1300"/>
              <a:buFont typeface="Symbol"/>
              <a:buChar char="-"/>
              <a:tabLst>
                <a:tab pos="688975" algn="l"/>
              </a:tabLst>
            </a:pPr>
            <a:r>
              <a:rPr lang="ru-RU" sz="2000" dirty="0">
                <a:solidFill>
                  <a:srgbClr val="000000"/>
                </a:solidFill>
                <a:latin typeface="Times New Roman" pitchFamily="18" charset="0"/>
                <a:ea typeface="Corbel"/>
                <a:cs typeface="Times New Roman" pitchFamily="18" charset="0"/>
              </a:rPr>
              <a:t>антенный блок.</a:t>
            </a:r>
            <a:endParaRPr lang="ru-RU" sz="2000" u="none" strike="noStrike" spc="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2420947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48"/>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7"/>
            <a:ext cx="8352928" cy="5832648"/>
          </a:xfrm>
          <a:prstGeom prst="rect">
            <a:avLst/>
          </a:prstGeom>
          <a:noFill/>
          <a:ln>
            <a:noFill/>
          </a:ln>
        </p:spPr>
      </p:pic>
      <p:graphicFrame>
        <p:nvGraphicFramePr>
          <p:cNvPr id="3" name="Таблица 2"/>
          <p:cNvGraphicFramePr>
            <a:graphicFrameLocks noGrp="1"/>
          </p:cNvGraphicFramePr>
          <p:nvPr>
            <p:extLst>
              <p:ext uri="{D42A27DB-BD31-4B8C-83A1-F6EECF244321}">
                <p14:modId xmlns:p14="http://schemas.microsoft.com/office/powerpoint/2010/main" val="3220716908"/>
              </p:ext>
            </p:extLst>
          </p:nvPr>
        </p:nvGraphicFramePr>
        <p:xfrm>
          <a:off x="838200" y="6309320"/>
          <a:ext cx="7467600" cy="454224"/>
        </p:xfrm>
        <a:graphic>
          <a:graphicData uri="http://schemas.openxmlformats.org/drawingml/2006/table">
            <a:tbl>
              <a:tblPr/>
              <a:tblGrid>
                <a:gridCol w="7467600"/>
              </a:tblGrid>
              <a:tr h="454224">
                <a:tc>
                  <a:txBody>
                    <a:bodyPr/>
                    <a:lstStyle/>
                    <a:p>
                      <a:pPr algn="ctr">
                        <a:spcAft>
                          <a:spcPts val="0"/>
                        </a:spcAft>
                      </a:pPr>
                      <a:r>
                        <a:rPr lang="ru-RU" sz="2000" b="0" i="0" u="none" strike="noStrike" spc="0" dirty="0">
                          <a:solidFill>
                            <a:srgbClr val="000000"/>
                          </a:solidFill>
                          <a:effectLst/>
                          <a:latin typeface="Times New Roman" pitchFamily="18" charset="0"/>
                          <a:ea typeface="Trebuchet MS"/>
                          <a:cs typeface="Times New Roman" pitchFamily="18" charset="0"/>
                        </a:rPr>
                        <a:t>Рис. 11.1. Блок-схема подвижной станции</a:t>
                      </a:r>
                      <a:endParaRPr lang="ru-RU" sz="2000" u="none" dirty="0">
                        <a:solidFill>
                          <a:srgbClr val="000000"/>
                        </a:solidFill>
                        <a:effectLst/>
                        <a:latin typeface="Times New Roman" pitchFamily="18" charset="0"/>
                        <a:ea typeface="Courier New"/>
                        <a:cs typeface="Times New Roman" pitchFamily="18" charset="0"/>
                      </a:endParaRPr>
                    </a:p>
                  </a:txBody>
                  <a:tcPr marL="0" marR="0" marT="0" marB="0">
                    <a:lnL>
                      <a:noFill/>
                    </a:lnL>
                    <a:lnR>
                      <a:noFill/>
                    </a:lnR>
                    <a:lnT>
                      <a:noFill/>
                    </a:lnT>
                    <a:lnB>
                      <a:noFill/>
                    </a:lnB>
                  </a:tcPr>
                </a:tc>
              </a:tr>
            </a:tbl>
          </a:graphicData>
        </a:graphic>
      </p:graphicFrame>
      <p:sp>
        <p:nvSpPr>
          <p:cNvPr id="4" name="Rectangle 1"/>
          <p:cNvSpPr>
            <a:spLocks noChangeArrowheads="1"/>
          </p:cNvSpPr>
          <p:nvPr/>
        </p:nvSpPr>
        <p:spPr bwMode="auto">
          <a:xfrm>
            <a:off x="457200" y="2398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626545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424936" cy="6269473"/>
          </a:xfrm>
          <a:prstGeom prst="rect">
            <a:avLst/>
          </a:prstGeom>
        </p:spPr>
        <p:txBody>
          <a:bodyPr wrap="square">
            <a:spAutoFit/>
          </a:bodyPr>
          <a:lstStyle/>
          <a:p>
            <a:pPr marR="12700" indent="540385"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Блок управления включает в себя микротелефонную трубку (микрофон и динамик), клавиатуру и дисплей. Клавиатура служит для набора номера телефона вызываемого абонента, а также команд, определяющих режим работы ПС. Дисплей служит для отображения различной информации, предусматриваемой устройством и режимом работы станции.</a:t>
            </a:r>
            <a:endParaRPr lang="ru-RU" sz="2000" dirty="0">
              <a:latin typeface="Times New Roman" pitchFamily="18" charset="0"/>
              <a:ea typeface="Times New Roman"/>
              <a:cs typeface="Times New Roman" pitchFamily="18" charset="0"/>
            </a:endParaRPr>
          </a:p>
          <a:p>
            <a:pPr marR="12700" indent="540385"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Приемопередающий блок состоит И1 передатчика, приемника, синтезатора частот и логического блока.</a:t>
            </a:r>
            <a:endParaRPr lang="ru-RU" sz="2000" dirty="0">
              <a:latin typeface="Times New Roman" pitchFamily="18" charset="0"/>
              <a:ea typeface="Times New Roman"/>
              <a:cs typeface="Times New Roman" pitchFamily="18" charset="0"/>
            </a:endParaRPr>
          </a:p>
          <a:p>
            <a:pPr indent="540385"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В состав передатчика входят:</a:t>
            </a:r>
            <a:endParaRPr lang="ru-RU" sz="2000" dirty="0">
              <a:latin typeface="Times New Roman" pitchFamily="18" charset="0"/>
              <a:ea typeface="Times New Roman"/>
              <a:cs typeface="Times New Roman" pitchFamily="18" charset="0"/>
            </a:endParaRPr>
          </a:p>
          <a:p>
            <a:pPr marL="342900" marR="12700" lvl="0" indent="-342900" algn="just">
              <a:lnSpc>
                <a:spcPct val="150000"/>
              </a:lnSpc>
              <a:spcBef>
                <a:spcPts val="1800"/>
              </a:spcBef>
              <a:spcAft>
                <a:spcPts val="0"/>
              </a:spcAft>
              <a:buClr>
                <a:srgbClr val="000000"/>
              </a:buClr>
              <a:buSzPts val="1300"/>
              <a:buFont typeface="Symbol"/>
              <a:buChar char="-"/>
              <a:tabLst>
                <a:tab pos="682625" algn="l"/>
              </a:tabLst>
            </a:pPr>
            <a:r>
              <a:rPr lang="ru-RU" sz="2000" dirty="0">
                <a:solidFill>
                  <a:srgbClr val="000000"/>
                </a:solidFill>
                <a:latin typeface="Times New Roman" pitchFamily="18" charset="0"/>
                <a:ea typeface="Corbel"/>
                <a:cs typeface="Times New Roman" pitchFamily="18" charset="0"/>
              </a:rPr>
              <a:t>АЦП - преобразует в цифровую форму сигнал с выхода микрофона и вся последующая обработка и передача сигнала речи производится в цифровой форме;</a:t>
            </a:r>
            <a:endParaRPr lang="ru-RU" sz="2000" u="none" strike="noStrike" spc="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1504794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9355" y="476672"/>
            <a:ext cx="8496944" cy="5932393"/>
          </a:xfrm>
          <a:prstGeom prst="rect">
            <a:avLst/>
          </a:prstGeom>
        </p:spPr>
        <p:txBody>
          <a:bodyPr wrap="square">
            <a:spAutoFit/>
          </a:bodyPr>
          <a:lstStyle/>
          <a:p>
            <a:pPr marR="12700" lvl="0" indent="355600" algn="just">
              <a:lnSpc>
                <a:spcPct val="150000"/>
              </a:lnSpc>
              <a:spcBef>
                <a:spcPts val="1800"/>
              </a:spcBef>
              <a:spcAft>
                <a:spcPts val="0"/>
              </a:spcAft>
              <a:buClr>
                <a:srgbClr val="000000"/>
              </a:buClr>
              <a:buSzPts val="1300"/>
              <a:buFont typeface="Symbol"/>
              <a:buChar char="-"/>
              <a:tabLst>
                <a:tab pos="685800" algn="l"/>
              </a:tabLst>
            </a:pPr>
            <a:r>
              <a:rPr lang="ru-RU" sz="2300" dirty="0">
                <a:solidFill>
                  <a:srgbClr val="000000"/>
                </a:solidFill>
                <a:latin typeface="Times New Roman" pitchFamily="18" charset="0"/>
                <a:ea typeface="Corbel"/>
                <a:cs typeface="Times New Roman" pitchFamily="18" charset="0"/>
              </a:rPr>
              <a:t>кодер речи - осуществляет кодирование сигнала речи, т.е. преобразование сигнала, имеющего цифровую форму, по определенным законам с целью сокращения его избыточности;</a:t>
            </a:r>
            <a:endParaRPr lang="ru-RU" sz="2300" dirty="0">
              <a:latin typeface="Times New Roman" pitchFamily="18" charset="0"/>
              <a:ea typeface="Times New Roman"/>
              <a:cs typeface="Times New Roman" pitchFamily="18" charset="0"/>
            </a:endParaRPr>
          </a:p>
          <a:p>
            <a:pPr indent="355600" algn="just">
              <a:lnSpc>
                <a:spcPct val="150000"/>
              </a:lnSpc>
            </a:pPr>
            <a:r>
              <a:rPr lang="ru-RU" sz="2300" dirty="0">
                <a:solidFill>
                  <a:srgbClr val="000000"/>
                </a:solidFill>
                <a:latin typeface="Times New Roman" pitchFamily="18" charset="0"/>
                <a:ea typeface="Corbel"/>
                <a:cs typeface="Times New Roman" pitchFamily="18" charset="0"/>
              </a:rPr>
              <a:t>кодер канала - добавляет в цифровой сигнал, получаемый с выхода кодера речи, дополнительную (избыточную) информацию, предназначенную для защиты от ошибок при передаче сигнала по линии связи; с той же целью информация подвергается определенной переупаковке (перемежению); кроме того, кодер канала вводит в состав передаваемого сигнала информацию управления, поступающую от логического блока; - модулятор - осуществляет перенос информация </a:t>
            </a:r>
            <a:r>
              <a:rPr lang="ru-RU" sz="2300" dirty="0" smtClean="0">
                <a:solidFill>
                  <a:srgbClr val="000000"/>
                </a:solidFill>
                <a:latin typeface="Times New Roman" pitchFamily="18" charset="0"/>
                <a:ea typeface="Corbel"/>
                <a:cs typeface="Times New Roman" pitchFamily="18" charset="0"/>
              </a:rPr>
              <a:t>кодированного</a:t>
            </a:r>
            <a:endParaRPr lang="ru-RU" sz="2300" dirty="0">
              <a:latin typeface="Times New Roman" pitchFamily="18" charset="0"/>
              <a:cs typeface="Times New Roman" pitchFamily="18" charset="0"/>
            </a:endParaRPr>
          </a:p>
        </p:txBody>
      </p:sp>
    </p:spTree>
    <p:extLst>
      <p:ext uri="{BB962C8B-B14F-4D97-AF65-F5344CB8AC3E}">
        <p14:creationId xmlns:p14="http://schemas.microsoft.com/office/powerpoint/2010/main" val="22157779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2"/>
            <a:ext cx="8424936" cy="5847755"/>
          </a:xfrm>
          <a:prstGeom prst="rect">
            <a:avLst/>
          </a:prstGeom>
        </p:spPr>
        <p:txBody>
          <a:bodyPr wrap="square">
            <a:spAutoFit/>
          </a:bodyPr>
          <a:lstStyle/>
          <a:p>
            <a:pPr marR="12700" indent="457200" algn="just">
              <a:spcBef>
                <a:spcPts val="1800"/>
              </a:spcBef>
              <a:spcAft>
                <a:spcPts val="0"/>
              </a:spcAft>
            </a:pPr>
            <a:r>
              <a:rPr lang="ru-RU" sz="2300" dirty="0">
                <a:solidFill>
                  <a:srgbClr val="000000"/>
                </a:solidFill>
                <a:latin typeface="Times New Roman" pitchFamily="18" charset="0"/>
                <a:ea typeface="Corbel"/>
                <a:cs typeface="Times New Roman" pitchFamily="18" charset="0"/>
              </a:rPr>
              <a:t>Приемник по составу соответствует передатчику, но с обратными функциями входящих в него блоков:</a:t>
            </a:r>
            <a:endParaRPr lang="ru-RU" sz="2300" dirty="0">
              <a:latin typeface="Times New Roman" pitchFamily="18" charset="0"/>
              <a:ea typeface="Times New Roman"/>
              <a:cs typeface="Times New Roman" pitchFamily="18" charset="0"/>
            </a:endParaRPr>
          </a:p>
          <a:p>
            <a:pPr marL="342900" marR="12700" lvl="0" indent="-342900" algn="just">
              <a:spcBef>
                <a:spcPts val="1800"/>
              </a:spcBef>
              <a:spcAft>
                <a:spcPts val="0"/>
              </a:spcAft>
              <a:buClr>
                <a:srgbClr val="000000"/>
              </a:buClr>
              <a:buSzPts val="1300"/>
              <a:buFont typeface="Symbol"/>
              <a:buChar char="-"/>
              <a:tabLst>
                <a:tab pos="685800" algn="l"/>
              </a:tabLst>
            </a:pPr>
            <a:r>
              <a:rPr lang="ru-RU" sz="2300" i="1" dirty="0">
                <a:solidFill>
                  <a:srgbClr val="000000"/>
                </a:solidFill>
                <a:latin typeface="Times New Roman" pitchFamily="18" charset="0"/>
                <a:ea typeface="Corbel"/>
                <a:cs typeface="Times New Roman" pitchFamily="18" charset="0"/>
              </a:rPr>
              <a:t>демодулятор</a:t>
            </a:r>
            <a:r>
              <a:rPr lang="ru-RU" sz="2300" dirty="0">
                <a:solidFill>
                  <a:srgbClr val="000000"/>
                </a:solidFill>
                <a:latin typeface="Times New Roman" pitchFamily="18" charset="0"/>
                <a:ea typeface="Corbel"/>
                <a:cs typeface="Times New Roman" pitchFamily="18" charset="0"/>
              </a:rPr>
              <a:t> - выделяет из модулированного радиосигнала кодированный видеосигнал, несущий информацию;</a:t>
            </a:r>
            <a:endParaRPr lang="ru-RU" sz="2300" dirty="0">
              <a:latin typeface="Times New Roman" pitchFamily="18" charset="0"/>
              <a:ea typeface="Times New Roman"/>
              <a:cs typeface="Times New Roman" pitchFamily="18" charset="0"/>
            </a:endParaRPr>
          </a:p>
          <a:p>
            <a:pPr marL="342900" marR="12700" lvl="0" indent="-342900" algn="just">
              <a:spcBef>
                <a:spcPts val="1800"/>
              </a:spcBef>
              <a:spcAft>
                <a:spcPts val="0"/>
              </a:spcAft>
              <a:buClr>
                <a:srgbClr val="000000"/>
              </a:buClr>
              <a:buSzPts val="1300"/>
              <a:buFont typeface="Symbol"/>
              <a:buChar char="-"/>
              <a:tabLst>
                <a:tab pos="685800" algn="l"/>
              </a:tabLst>
            </a:pPr>
            <a:r>
              <a:rPr lang="ru-RU" sz="2300" i="1" dirty="0">
                <a:solidFill>
                  <a:srgbClr val="000000"/>
                </a:solidFill>
                <a:latin typeface="Times New Roman" pitchFamily="18" charset="0"/>
                <a:ea typeface="Corbel"/>
                <a:cs typeface="Times New Roman" pitchFamily="18" charset="0"/>
              </a:rPr>
              <a:t>декодер канала </a:t>
            </a:r>
            <a:r>
              <a:rPr lang="ru-RU" sz="2300" dirty="0">
                <a:solidFill>
                  <a:srgbClr val="000000"/>
                </a:solidFill>
                <a:latin typeface="Times New Roman" pitchFamily="18" charset="0"/>
                <a:ea typeface="Corbel"/>
                <a:cs typeface="Times New Roman" pitchFamily="18" charset="0"/>
              </a:rPr>
              <a:t>- выделяет из входного потока управляющую информацию и направляет ее на логический блок;</a:t>
            </a:r>
            <a:endParaRPr lang="ru-RU" sz="2300" dirty="0">
              <a:latin typeface="Times New Roman" pitchFamily="18" charset="0"/>
              <a:ea typeface="Times New Roman"/>
              <a:cs typeface="Times New Roman" pitchFamily="18" charset="0"/>
            </a:endParaRPr>
          </a:p>
          <a:p>
            <a:pPr marL="342900" marR="12700" lvl="0" indent="-342900" algn="just">
              <a:spcBef>
                <a:spcPts val="1800"/>
              </a:spcBef>
              <a:spcAft>
                <a:spcPts val="0"/>
              </a:spcAft>
              <a:buClr>
                <a:srgbClr val="000000"/>
              </a:buClr>
              <a:buSzPts val="1300"/>
              <a:buFont typeface="Symbol"/>
              <a:buChar char="-"/>
              <a:tabLst>
                <a:tab pos="685800" algn="l"/>
              </a:tabLst>
            </a:pPr>
            <a:r>
              <a:rPr lang="ru-RU" sz="2300" dirty="0">
                <a:solidFill>
                  <a:srgbClr val="000000"/>
                </a:solidFill>
                <a:latin typeface="Times New Roman" pitchFamily="18" charset="0"/>
                <a:ea typeface="Corbel"/>
                <a:cs typeface="Times New Roman" pitchFamily="18" charset="0"/>
              </a:rPr>
              <a:t>принятая информация проверяется на наличие ошибок, и выявленные ошибки исправляются;</a:t>
            </a:r>
            <a:endParaRPr lang="ru-RU" sz="2300" dirty="0">
              <a:latin typeface="Times New Roman" pitchFamily="18" charset="0"/>
              <a:ea typeface="Times New Roman"/>
              <a:cs typeface="Times New Roman" pitchFamily="18" charset="0"/>
            </a:endParaRPr>
          </a:p>
          <a:p>
            <a:pPr marL="342900" marR="12700" lvl="0" indent="-342900" algn="just">
              <a:spcBef>
                <a:spcPts val="1800"/>
              </a:spcBef>
              <a:spcAft>
                <a:spcPts val="0"/>
              </a:spcAft>
              <a:buClr>
                <a:srgbClr val="000000"/>
              </a:buClr>
              <a:buSzPts val="1300"/>
              <a:buFont typeface="Symbol"/>
              <a:buChar char="-"/>
              <a:tabLst>
                <a:tab pos="685800" algn="l"/>
              </a:tabLst>
            </a:pPr>
            <a:r>
              <a:rPr lang="ru-RU" sz="2300" dirty="0">
                <a:solidFill>
                  <a:srgbClr val="000000"/>
                </a:solidFill>
                <a:latin typeface="Times New Roman" pitchFamily="18" charset="0"/>
                <a:ea typeface="Corbel"/>
                <a:cs typeface="Times New Roman" pitchFamily="18" charset="0"/>
              </a:rPr>
              <a:t>до последующей обработки принятая информация подвергается обратной (по отношению к кодеру) переупаковке;</a:t>
            </a:r>
            <a:endParaRPr lang="ru-RU" sz="2300" dirty="0">
              <a:latin typeface="Times New Roman" pitchFamily="18" charset="0"/>
              <a:ea typeface="Times New Roman"/>
              <a:cs typeface="Times New Roman" pitchFamily="18" charset="0"/>
            </a:endParaRPr>
          </a:p>
          <a:p>
            <a:pPr marL="342900" marR="12700" lvl="0" indent="-342900" algn="just">
              <a:spcBef>
                <a:spcPts val="1800"/>
              </a:spcBef>
              <a:spcAft>
                <a:spcPts val="0"/>
              </a:spcAft>
              <a:buClr>
                <a:srgbClr val="000000"/>
              </a:buClr>
              <a:buSzPts val="1300"/>
              <a:buFont typeface="Symbol"/>
              <a:buChar char="-"/>
              <a:tabLst>
                <a:tab pos="685800" algn="l"/>
              </a:tabLst>
            </a:pPr>
            <a:r>
              <a:rPr lang="ru-RU" sz="2300" i="1" dirty="0">
                <a:solidFill>
                  <a:srgbClr val="000000"/>
                </a:solidFill>
                <a:latin typeface="Times New Roman" pitchFamily="18" charset="0"/>
                <a:ea typeface="Corbel"/>
                <a:cs typeface="Times New Roman" pitchFamily="18" charset="0"/>
              </a:rPr>
              <a:t>декодер речи </a:t>
            </a:r>
            <a:r>
              <a:rPr lang="ru-RU" sz="2300" dirty="0">
                <a:solidFill>
                  <a:srgbClr val="000000"/>
                </a:solidFill>
                <a:latin typeface="Times New Roman" pitchFamily="18" charset="0"/>
                <a:ea typeface="Corbel"/>
                <a:cs typeface="Times New Roman" pitchFamily="18" charset="0"/>
              </a:rPr>
              <a:t>- восстанавливает поступающий на него с кодера канала сигнал речи, переводя его в естественную форму, со свойственной ему избыточностью, но в цифровом виде;</a:t>
            </a:r>
            <a:endParaRPr lang="ru-RU" sz="2300" u="none" strike="noStrike" spc="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066362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5048" y="24867"/>
            <a:ext cx="8829439" cy="6555641"/>
          </a:xfrm>
          <a:prstGeom prst="rect">
            <a:avLst/>
          </a:prstGeom>
        </p:spPr>
        <p:txBody>
          <a:bodyPr wrap="square">
            <a:spAutoFit/>
          </a:bodyPr>
          <a:lstStyle/>
          <a:p>
            <a:pPr marR="12700" lvl="0" indent="531813" algn="just">
              <a:lnSpc>
                <a:spcPct val="150000"/>
              </a:lnSpc>
              <a:spcBef>
                <a:spcPts val="1800"/>
              </a:spcBef>
              <a:spcAft>
                <a:spcPts val="0"/>
              </a:spcAft>
              <a:buClr>
                <a:srgbClr val="000000"/>
              </a:buClr>
              <a:buSzPts val="1300"/>
              <a:buFont typeface="Symbol"/>
              <a:buChar char="-"/>
              <a:tabLst>
                <a:tab pos="685800" algn="l"/>
              </a:tabLst>
            </a:pPr>
            <a:r>
              <a:rPr lang="ru-RU" sz="2000" i="1" dirty="0">
                <a:solidFill>
                  <a:srgbClr val="000000"/>
                </a:solidFill>
                <a:latin typeface="Times New Roman" pitchFamily="18" charset="0"/>
                <a:ea typeface="Corbel"/>
                <a:cs typeface="Times New Roman" pitchFamily="18" charset="0"/>
              </a:rPr>
              <a:t>ЦАП</a:t>
            </a:r>
            <a:r>
              <a:rPr lang="ru-RU" sz="2000" dirty="0">
                <a:solidFill>
                  <a:srgbClr val="000000"/>
                </a:solidFill>
                <a:latin typeface="Times New Roman" pitchFamily="18" charset="0"/>
                <a:ea typeface="Corbel"/>
                <a:cs typeface="Times New Roman" pitchFamily="18" charset="0"/>
              </a:rPr>
              <a:t> - преобразует принятый цифровой сигнал речи в аналоговую форму и подает его на вход динамика;</a:t>
            </a:r>
            <a:endParaRPr lang="ru-RU" sz="2000" dirty="0">
              <a:latin typeface="Times New Roman" pitchFamily="18" charset="0"/>
              <a:ea typeface="Times New Roman"/>
              <a:cs typeface="Times New Roman" pitchFamily="18" charset="0"/>
            </a:endParaRPr>
          </a:p>
          <a:p>
            <a:pPr marR="12700" lvl="0" indent="531813" algn="just">
              <a:lnSpc>
                <a:spcPct val="150000"/>
              </a:lnSpc>
              <a:spcBef>
                <a:spcPts val="1800"/>
              </a:spcBef>
              <a:spcAft>
                <a:spcPts val="0"/>
              </a:spcAft>
              <a:buClr>
                <a:srgbClr val="000000"/>
              </a:buClr>
              <a:buSzPts val="1300"/>
              <a:buFont typeface="Symbol"/>
              <a:buChar char="-"/>
              <a:tabLst>
                <a:tab pos="685800" algn="l"/>
              </a:tabLst>
            </a:pPr>
            <a:r>
              <a:rPr lang="ru-RU" sz="2000" i="1" dirty="0">
                <a:solidFill>
                  <a:srgbClr val="000000"/>
                </a:solidFill>
                <a:latin typeface="Times New Roman" pitchFamily="18" charset="0"/>
                <a:ea typeface="Corbel"/>
                <a:cs typeface="Times New Roman" pitchFamily="18" charset="0"/>
              </a:rPr>
              <a:t>эквалайзер </a:t>
            </a:r>
            <a:r>
              <a:rPr lang="ru-RU" sz="2000" dirty="0">
                <a:solidFill>
                  <a:srgbClr val="000000"/>
                </a:solidFill>
                <a:latin typeface="Times New Roman" pitchFamily="18" charset="0"/>
                <a:ea typeface="Corbel"/>
                <a:cs typeface="Times New Roman" pitchFamily="18" charset="0"/>
              </a:rPr>
              <a:t>- служит для частичной компенсации искажений сигнала вследствие многолучевого распространения, по существу, </a:t>
            </a:r>
            <a:r>
              <a:rPr lang="ru-RU" sz="2000" dirty="0" err="1">
                <a:solidFill>
                  <a:srgbClr val="000000"/>
                </a:solidFill>
                <a:latin typeface="Times New Roman" pitchFamily="18" charset="0"/>
                <a:ea typeface="Corbel"/>
                <a:cs typeface="Times New Roman" pitchFamily="18" charset="0"/>
              </a:rPr>
              <a:t>онявляется</a:t>
            </a:r>
            <a:r>
              <a:rPr lang="ru-RU" sz="2000" dirty="0">
                <a:solidFill>
                  <a:srgbClr val="000000"/>
                </a:solidFill>
                <a:latin typeface="Times New Roman" pitchFamily="18" charset="0"/>
                <a:ea typeface="Corbel"/>
                <a:cs typeface="Times New Roman" pitchFamily="18" charset="0"/>
              </a:rPr>
              <a:t> адаптивным фильтром, настраиваемым по обучающей последовательности символов, входящей в состав передаваемой информации. Блок эквалайзера не является функционально необходимым и в некоторых случаях может отсутствовать.</a:t>
            </a:r>
            <a:endParaRPr lang="ru-RU" sz="2000" dirty="0">
              <a:latin typeface="Times New Roman" pitchFamily="18" charset="0"/>
              <a:ea typeface="Times New Roman"/>
              <a:cs typeface="Times New Roman" pitchFamily="18" charset="0"/>
            </a:endParaRPr>
          </a:p>
          <a:p>
            <a:pPr marL="12700" marR="12700" indent="444500" algn="just">
              <a:lnSpc>
                <a:spcPct val="150000"/>
              </a:lnSpc>
              <a:spcBef>
                <a:spcPts val="1800"/>
              </a:spcBef>
              <a:spcAft>
                <a:spcPts val="0"/>
              </a:spcAft>
            </a:pPr>
            <a:r>
              <a:rPr lang="ru-RU" sz="2000" i="1" dirty="0">
                <a:solidFill>
                  <a:srgbClr val="000000"/>
                </a:solidFill>
                <a:latin typeface="Times New Roman" pitchFamily="18" charset="0"/>
                <a:ea typeface="Corbel"/>
                <a:cs typeface="Times New Roman" pitchFamily="18" charset="0"/>
              </a:rPr>
              <a:t>Логический блок </a:t>
            </a:r>
            <a:r>
              <a:rPr lang="ru-RU" sz="2000" dirty="0">
                <a:solidFill>
                  <a:srgbClr val="000000"/>
                </a:solidFill>
                <a:latin typeface="Times New Roman" pitchFamily="18" charset="0"/>
                <a:ea typeface="Corbel"/>
                <a:cs typeface="Times New Roman" pitchFamily="18" charset="0"/>
              </a:rPr>
              <a:t>- это микрокомпьютер, осуществляющий управление работой ПС. Синтезатор является источником колебаний несущей частоты, используемой для передачи информации по радиоканалу. Наличие гетеродина и преобразователя частоты обусловлено тем, что для передачи и приема используются различные участки спектра (дуплексное разделение по частоте).</a:t>
            </a:r>
            <a:endParaRPr lang="ru-RU"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1932761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568827" cy="6555641"/>
          </a:xfrm>
          <a:prstGeom prst="rect">
            <a:avLst/>
          </a:prstGeom>
        </p:spPr>
        <p:txBody>
          <a:bodyPr wrap="square">
            <a:spAutoFit/>
          </a:bodyPr>
          <a:lstStyle/>
          <a:p>
            <a:pPr marR="12700" indent="450850"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Антенный блок включает в себя антенну (в простейшем случае четвертьволновой штырь) и коммутатор прием/передача. Последний для цифровой станции может представлять собой электронный коммутатор, подключающий антенну либо на выход передатчика, либо на вход приемника, так как ПС цифровой системы никогда не работает на прием и передачу одновременно.</a:t>
            </a:r>
            <a:endParaRPr lang="ru-RU" sz="2000" dirty="0">
              <a:latin typeface="Times New Roman" pitchFamily="18" charset="0"/>
              <a:ea typeface="Times New Roman"/>
              <a:cs typeface="Times New Roman" pitchFamily="18" charset="0"/>
            </a:endParaRPr>
          </a:p>
          <a:p>
            <a:pPr indent="450850" algn="just">
              <a:lnSpc>
                <a:spcPct val="150000"/>
              </a:lnSpc>
            </a:pPr>
            <a:r>
              <a:rPr lang="ru-RU" sz="2000" dirty="0">
                <a:solidFill>
                  <a:srgbClr val="000000"/>
                </a:solidFill>
                <a:latin typeface="Times New Roman" pitchFamily="18" charset="0"/>
                <a:ea typeface="Corbel"/>
                <a:cs typeface="Times New Roman" pitchFamily="18" charset="0"/>
              </a:rPr>
              <a:t>Блок-схема подвижной станции (рис. </a:t>
            </a:r>
            <a:r>
              <a:rPr lang="ru-RU" sz="2000" dirty="0" smtClean="0">
                <a:solidFill>
                  <a:srgbClr val="000000"/>
                </a:solidFill>
                <a:latin typeface="Times New Roman" pitchFamily="18" charset="0"/>
                <a:ea typeface="Corbel"/>
                <a:cs typeface="Times New Roman" pitchFamily="18" charset="0"/>
              </a:rPr>
              <a:t>11.1</a:t>
            </a:r>
            <a:r>
              <a:rPr lang="ru-RU" sz="2000" dirty="0">
                <a:solidFill>
                  <a:srgbClr val="000000"/>
                </a:solidFill>
                <a:latin typeface="Times New Roman" pitchFamily="18" charset="0"/>
                <a:ea typeface="Corbel"/>
                <a:cs typeface="Times New Roman" pitchFamily="18" charset="0"/>
              </a:rPr>
              <a:t>) является упрощенной, На ней не показаны усилители, </a:t>
            </a:r>
            <a:r>
              <a:rPr lang="ru-RU" sz="2000" dirty="0" err="1">
                <a:solidFill>
                  <a:srgbClr val="000000"/>
                </a:solidFill>
                <a:latin typeface="Times New Roman" pitchFamily="18" charset="0"/>
                <a:ea typeface="Corbel"/>
                <a:cs typeface="Times New Roman" pitchFamily="18" charset="0"/>
              </a:rPr>
              <a:t>селектирующие</a:t>
            </a:r>
            <a:r>
              <a:rPr lang="ru-RU" sz="2000" dirty="0">
                <a:solidFill>
                  <a:srgbClr val="000000"/>
                </a:solidFill>
                <a:latin typeface="Times New Roman" pitchFamily="18" charset="0"/>
                <a:ea typeface="Corbel"/>
                <a:cs typeface="Times New Roman" pitchFamily="18" charset="0"/>
              </a:rPr>
              <a:t> цепи, генераторы сигналов </a:t>
            </a:r>
            <a:r>
              <a:rPr lang="ru-RU" sz="2000" dirty="0" err="1">
                <a:solidFill>
                  <a:srgbClr val="000000"/>
                </a:solidFill>
                <a:latin typeface="Times New Roman" pitchFamily="18" charset="0"/>
                <a:ea typeface="Corbel"/>
                <a:cs typeface="Times New Roman" pitchFamily="18" charset="0"/>
              </a:rPr>
              <a:t>синхрочастот</a:t>
            </a:r>
            <a:r>
              <a:rPr lang="ru-RU" sz="2000" dirty="0">
                <a:solidFill>
                  <a:srgbClr val="000000"/>
                </a:solidFill>
                <a:latin typeface="Times New Roman" pitchFamily="18" charset="0"/>
                <a:ea typeface="Corbel"/>
                <a:cs typeface="Times New Roman" pitchFamily="18" charset="0"/>
              </a:rPr>
              <a:t> и цепи их разводки, схемы контроля мощности на передачу и прием и управления ею, схема управления частотой генератора для работы на определенном частотном канале и т.п. Для обеспечения конфиденциальности передачи информации в некоторых системах возможно использование режима шифрования; в этих случаях передатчик и приемник ПС включают соответственно блоки шифратора и дешифратора сообщений.</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1599307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424936" cy="6335965"/>
          </a:xfrm>
          <a:prstGeom prst="rect">
            <a:avLst/>
          </a:prstGeom>
        </p:spPr>
        <p:txBody>
          <a:bodyPr wrap="square">
            <a:spAutoFit/>
          </a:bodyPr>
          <a:lstStyle/>
          <a:p>
            <a:pPr marL="12700" marR="12700" indent="444500" algn="just">
              <a:lnSpc>
                <a:spcPct val="150000"/>
              </a:lnSpc>
              <a:spcBef>
                <a:spcPts val="1800"/>
              </a:spcBef>
              <a:spcAft>
                <a:spcPts val="0"/>
              </a:spcAft>
            </a:pPr>
            <a:r>
              <a:rPr lang="ru-RU" sz="2100" dirty="0">
                <a:solidFill>
                  <a:srgbClr val="000000"/>
                </a:solidFill>
                <a:latin typeface="Times New Roman" pitchFamily="18" charset="0"/>
                <a:ea typeface="Corbel"/>
                <a:cs typeface="Times New Roman" pitchFamily="18" charset="0"/>
              </a:rPr>
              <a:t>В ПС системы </a:t>
            </a:r>
            <a:r>
              <a:rPr lang="en-US" sz="2100" dirty="0">
                <a:solidFill>
                  <a:srgbClr val="000000"/>
                </a:solidFill>
                <a:latin typeface="Times New Roman" pitchFamily="18" charset="0"/>
                <a:ea typeface="Corbel"/>
                <a:cs typeface="Times New Roman" pitchFamily="18" charset="0"/>
              </a:rPr>
              <a:t>GSM</a:t>
            </a:r>
            <a:r>
              <a:rPr lang="ru-RU" sz="2100" dirty="0">
                <a:solidFill>
                  <a:srgbClr val="000000"/>
                </a:solidFill>
                <a:latin typeface="Times New Roman" pitchFamily="18" charset="0"/>
                <a:ea typeface="Corbel"/>
                <a:cs typeface="Times New Roman" pitchFamily="18" charset="0"/>
              </a:rPr>
              <a:t> предусмотрен специальный съемный модуль идентификации абонента (</a:t>
            </a:r>
            <a:r>
              <a:rPr lang="en-US" sz="2100" dirty="0">
                <a:solidFill>
                  <a:srgbClr val="000000"/>
                </a:solidFill>
                <a:latin typeface="Times New Roman" pitchFamily="18" charset="0"/>
                <a:ea typeface="Corbel"/>
                <a:cs typeface="Times New Roman" pitchFamily="18" charset="0"/>
              </a:rPr>
              <a:t>Subscriber Identity Module</a:t>
            </a:r>
            <a:r>
              <a:rPr lang="ru-RU" sz="2100" dirty="0">
                <a:solidFill>
                  <a:srgbClr val="000000"/>
                </a:solidFill>
                <a:latin typeface="Times New Roman" pitchFamily="18" charset="0"/>
                <a:ea typeface="Corbel"/>
                <a:cs typeface="Times New Roman" pitchFamily="18" charset="0"/>
              </a:rPr>
              <a:t> - </a:t>
            </a:r>
            <a:r>
              <a:rPr lang="en-US" sz="2100" dirty="0">
                <a:solidFill>
                  <a:srgbClr val="000000"/>
                </a:solidFill>
                <a:latin typeface="Times New Roman" pitchFamily="18" charset="0"/>
                <a:ea typeface="Corbel"/>
                <a:cs typeface="Times New Roman" pitchFamily="18" charset="0"/>
              </a:rPr>
              <a:t>SIM</a:t>
            </a:r>
            <a:r>
              <a:rPr lang="ru-RU" sz="2100" dirty="0">
                <a:solidFill>
                  <a:srgbClr val="000000"/>
                </a:solidFill>
                <a:latin typeface="Times New Roman" pitchFamily="18" charset="0"/>
                <a:ea typeface="Corbel"/>
                <a:cs typeface="Times New Roman" pitchFamily="18" charset="0"/>
              </a:rPr>
              <a:t>). Подвижная станция системы </a:t>
            </a:r>
            <a:r>
              <a:rPr lang="en-US" sz="2100" dirty="0">
                <a:solidFill>
                  <a:srgbClr val="000000"/>
                </a:solidFill>
                <a:latin typeface="Times New Roman" pitchFamily="18" charset="0"/>
                <a:ea typeface="Corbel"/>
                <a:cs typeface="Times New Roman" pitchFamily="18" charset="0"/>
              </a:rPr>
              <a:t>GSM</a:t>
            </a:r>
            <a:r>
              <a:rPr lang="ru-RU" sz="2100" dirty="0">
                <a:solidFill>
                  <a:srgbClr val="000000"/>
                </a:solidFill>
                <a:latin typeface="Times New Roman" pitchFamily="18" charset="0"/>
                <a:ea typeface="Corbel"/>
                <a:cs typeface="Times New Roman" pitchFamily="18" charset="0"/>
              </a:rPr>
              <a:t> включает также детектор речевой активности (</a:t>
            </a:r>
            <a:r>
              <a:rPr lang="en-US" sz="2100" dirty="0">
                <a:solidFill>
                  <a:srgbClr val="000000"/>
                </a:solidFill>
                <a:latin typeface="Times New Roman" pitchFamily="18" charset="0"/>
                <a:ea typeface="Corbel"/>
                <a:cs typeface="Times New Roman" pitchFamily="18" charset="0"/>
              </a:rPr>
              <a:t>Voice Activity Detector</a:t>
            </a:r>
            <a:r>
              <a:rPr lang="ru-RU" sz="2100" dirty="0">
                <a:solidFill>
                  <a:srgbClr val="000000"/>
                </a:solidFill>
                <a:latin typeface="Times New Roman" pitchFamily="18" charset="0"/>
                <a:ea typeface="Corbel"/>
                <a:cs typeface="Times New Roman" pitchFamily="18" charset="0"/>
              </a:rPr>
              <a:t>), который с целью экономного расходования энергии источника питания (уменьшения средней мощности излучения), а также снижения уровня помех, создаваемых для других станций при работающем передатчике, включает работу передатчика на излучение только на те интервалы времени, когда абонент говорит. На время паузы в работе передатчика в приемный тракт дополнительно вводится комфортный шум. В необходимых случаях в ПС могут входить отдельные терминальные устройства, например факсимильный аппарат, в том числе подключаемые через специальные адаптеры с использованием соответствующих интерфейсов.</a:t>
            </a:r>
            <a:endParaRPr lang="ru-RU" sz="21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8660553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800" y="188640"/>
            <a:ext cx="8712968" cy="2446824"/>
          </a:xfrm>
          <a:prstGeom prst="rect">
            <a:avLst/>
          </a:prstGeom>
        </p:spPr>
        <p:txBody>
          <a:bodyPr wrap="square">
            <a:spAutoFit/>
          </a:bodyPr>
          <a:lstStyle/>
          <a:p>
            <a:pPr marL="12700" marR="12700" indent="444500"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Блок-схема аналоговой ПС проще рассмотренной цифровой за счет отсутствия блоков АЦП/ЦАП и кодеков, но сложнее за счет более громоздкого дуплексного антенного переключателя, поскольку аналоговой станции приходится одновременно работать на передачу и на прием.</a:t>
            </a:r>
            <a:endParaRPr lang="ru-RU" sz="2000" dirty="0">
              <a:latin typeface="Times New Roman" pitchFamily="18" charset="0"/>
              <a:ea typeface="Times New Roman"/>
              <a:cs typeface="Times New Roman" pitchFamily="18" charset="0"/>
            </a:endParaRPr>
          </a:p>
          <a:p>
            <a:pPr marL="12700" marR="12700" indent="444500" algn="just">
              <a:spcBef>
                <a:spcPts val="1800"/>
              </a:spcBef>
              <a:spcAft>
                <a:spcPts val="0"/>
              </a:spcAft>
            </a:pPr>
            <a:r>
              <a:rPr lang="ru-RU" dirty="0">
                <a:latin typeface="Times New Roman Tj"/>
                <a:ea typeface="Times New Roman"/>
              </a:rPr>
              <a:t> </a:t>
            </a:r>
            <a:endParaRPr lang="ru-RU" dirty="0">
              <a:effectLst/>
              <a:latin typeface="Times New Roman"/>
              <a:ea typeface="Times New Roman"/>
            </a:endParaRPr>
          </a:p>
        </p:txBody>
      </p:sp>
      <p:sp>
        <p:nvSpPr>
          <p:cNvPr id="3" name="Прямоугольник 2"/>
          <p:cNvSpPr/>
          <p:nvPr/>
        </p:nvSpPr>
        <p:spPr>
          <a:xfrm>
            <a:off x="168660" y="2276872"/>
            <a:ext cx="8547248" cy="4324774"/>
          </a:xfrm>
          <a:prstGeom prst="rect">
            <a:avLst/>
          </a:prstGeom>
        </p:spPr>
        <p:txBody>
          <a:bodyPr wrap="square">
            <a:spAutoFit/>
          </a:bodyPr>
          <a:lstStyle/>
          <a:p>
            <a:pPr lvl="1" algn="ctr">
              <a:lnSpc>
                <a:spcPct val="115000"/>
              </a:lnSpc>
              <a:spcAft>
                <a:spcPts val="1000"/>
              </a:spcAft>
              <a:tabLst>
                <a:tab pos="326390" algn="l"/>
              </a:tabLst>
            </a:pPr>
            <a:r>
              <a:rPr lang="ru-RU" b="1" dirty="0" smtClean="0">
                <a:latin typeface="Times New Roman Tj"/>
                <a:ea typeface="Calibri"/>
                <a:cs typeface="Arial"/>
              </a:rPr>
              <a:t>11.2 </a:t>
            </a:r>
            <a:r>
              <a:rPr lang="ru-RU" b="1" dirty="0">
                <a:latin typeface="Times New Roman Tj"/>
                <a:ea typeface="Calibri"/>
                <a:cs typeface="Arial"/>
              </a:rPr>
              <a:t>Базовая станция</a:t>
            </a:r>
            <a:endParaRPr lang="ru-RU" dirty="0">
              <a:latin typeface="Calibri"/>
              <a:ea typeface="Calibri"/>
              <a:cs typeface="Arial"/>
            </a:endParaRPr>
          </a:p>
          <a:p>
            <a:pPr marL="12700" marR="12700" indent="444500" algn="just">
              <a:lnSpc>
                <a:spcPct val="150000"/>
              </a:lnSpc>
              <a:spcBef>
                <a:spcPts val="1800"/>
              </a:spcBef>
              <a:spcAft>
                <a:spcPts val="0"/>
              </a:spcAft>
            </a:pPr>
            <a:r>
              <a:rPr lang="ru-RU" sz="2200" dirty="0">
                <a:solidFill>
                  <a:srgbClr val="000000"/>
                </a:solidFill>
                <a:latin typeface="Times New Roman" pitchFamily="18" charset="0"/>
                <a:ea typeface="Corbel"/>
                <a:cs typeface="Times New Roman" pitchFamily="18" charset="0"/>
              </a:rPr>
              <a:t>Блок-схема </a:t>
            </a:r>
            <a:r>
              <a:rPr lang="ru-RU" sz="2200" dirty="0" smtClean="0">
                <a:solidFill>
                  <a:srgbClr val="000000"/>
                </a:solidFill>
                <a:latin typeface="Times New Roman" pitchFamily="18" charset="0"/>
                <a:ea typeface="Corbel"/>
                <a:cs typeface="Times New Roman" pitchFamily="18" charset="0"/>
              </a:rPr>
              <a:t>БС </a:t>
            </a:r>
            <a:r>
              <a:rPr lang="ru-RU" sz="2200" dirty="0">
                <a:solidFill>
                  <a:srgbClr val="000000"/>
                </a:solidFill>
                <a:latin typeface="Times New Roman" pitchFamily="18" charset="0"/>
                <a:ea typeface="Corbel"/>
                <a:cs typeface="Times New Roman" pitchFamily="18" charset="0"/>
              </a:rPr>
              <a:t>приведена на рис.11.2. Особенностью БС является использование разнесенного приема, для чего станция должна иметь две приемные антенны. Кроме того, БС может иметь раздельные антенны на передачу и на прием (рис. </a:t>
            </a:r>
            <a:r>
              <a:rPr lang="ru-RU" sz="2200" dirty="0" smtClean="0">
                <a:solidFill>
                  <a:srgbClr val="000000"/>
                </a:solidFill>
                <a:latin typeface="Times New Roman" pitchFamily="18" charset="0"/>
                <a:ea typeface="Corbel"/>
                <a:cs typeface="Times New Roman" pitchFamily="18" charset="0"/>
              </a:rPr>
              <a:t>11.2 </a:t>
            </a:r>
            <a:r>
              <a:rPr lang="ru-RU" sz="2200" dirty="0">
                <a:solidFill>
                  <a:srgbClr val="000000"/>
                </a:solidFill>
                <a:latin typeface="Times New Roman" pitchFamily="18" charset="0"/>
                <a:ea typeface="Corbel"/>
                <a:cs typeface="Times New Roman" pitchFamily="18" charset="0"/>
              </a:rPr>
              <a:t>соответствует этому случаю). Другая особенность - наличие нескольких приемников и такого же числа передатчиков, позволяющих вести одновременную работу на нескольких каналах с различными частотами</a:t>
            </a:r>
            <a:r>
              <a:rPr lang="ru-RU" sz="2200" dirty="0" smtClean="0">
                <a:solidFill>
                  <a:srgbClr val="000000"/>
                </a:solidFill>
                <a:latin typeface="Times New Roman" pitchFamily="18" charset="0"/>
                <a:ea typeface="Corbel"/>
                <a:cs typeface="Times New Roman" pitchFamily="18" charset="0"/>
              </a:rPr>
              <a:t>.</a:t>
            </a:r>
            <a:endParaRPr lang="ru-RU" sz="22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686184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332656"/>
            <a:ext cx="8496944" cy="1477328"/>
          </a:xfrm>
          <a:prstGeom prst="rect">
            <a:avLst/>
          </a:prstGeom>
        </p:spPr>
        <p:txBody>
          <a:bodyPr wrap="square">
            <a:spAutoFit/>
          </a:bodyPr>
          <a:lstStyle/>
          <a:p>
            <a:pPr indent="540385" algn="just">
              <a:lnSpc>
                <a:spcPct val="150000"/>
              </a:lnSpc>
              <a:spcAft>
                <a:spcPts val="0"/>
              </a:spcAft>
            </a:pPr>
            <a:r>
              <a:rPr lang="ru-RU" sz="2000" dirty="0">
                <a:solidFill>
                  <a:srgbClr val="000000"/>
                </a:solidFill>
                <a:latin typeface="Times New Roman"/>
                <a:ea typeface="Courier New"/>
              </a:rPr>
              <a:t>В 1858 г. Чарлз </a:t>
            </a:r>
            <a:r>
              <a:rPr lang="ru-RU" sz="2000" dirty="0" err="1">
                <a:solidFill>
                  <a:srgbClr val="000000"/>
                </a:solidFill>
                <a:latin typeface="Times New Roman"/>
                <a:ea typeface="Courier New"/>
              </a:rPr>
              <a:t>Уитсон</a:t>
            </a:r>
            <a:r>
              <a:rPr lang="ru-RU" sz="2000" dirty="0">
                <a:solidFill>
                  <a:srgbClr val="000000"/>
                </a:solidFill>
                <a:latin typeface="Times New Roman"/>
                <a:ea typeface="Courier New"/>
              </a:rPr>
              <a:t> создал систему, в которой оператор с помощью кода Морзе набивал сообщения на длинной бумажной ленте, поступавшей в телеграфный аппарат. </a:t>
            </a:r>
            <a:endParaRPr lang="ru-RU" sz="2000" dirty="0">
              <a:solidFill>
                <a:srgbClr val="000000"/>
              </a:solidFill>
              <a:effectLst/>
              <a:latin typeface="Courier New"/>
              <a:ea typeface="Courier New"/>
            </a:endParaRPr>
          </a:p>
        </p:txBody>
      </p:sp>
      <p:pic>
        <p:nvPicPr>
          <p:cNvPr id="4" name="Picture 4" descr="Ima66"/>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988840"/>
            <a:ext cx="2863185" cy="4083646"/>
          </a:xfrm>
          <a:prstGeom prst="rect">
            <a:avLst/>
          </a:prstGeom>
          <a:noFill/>
          <a:extLst/>
        </p:spPr>
      </p:pic>
      <p:sp>
        <p:nvSpPr>
          <p:cNvPr id="5" name="Прямоугольник 4"/>
          <p:cNvSpPr/>
          <p:nvPr/>
        </p:nvSpPr>
        <p:spPr>
          <a:xfrm>
            <a:off x="1845384" y="6309320"/>
            <a:ext cx="5822960" cy="369332"/>
          </a:xfrm>
          <a:prstGeom prst="rect">
            <a:avLst/>
          </a:prstGeom>
        </p:spPr>
        <p:txBody>
          <a:bodyPr wrap="square">
            <a:spAutoFit/>
          </a:bodyPr>
          <a:lstStyle/>
          <a:p>
            <a:pPr algn="ctr">
              <a:spcAft>
                <a:spcPts val="0"/>
              </a:spcAft>
            </a:pPr>
            <a:r>
              <a:rPr lang="ru-RU" dirty="0">
                <a:solidFill>
                  <a:srgbClr val="000000"/>
                </a:solidFill>
                <a:latin typeface="Times New Roman"/>
                <a:ea typeface="Courier New"/>
              </a:rPr>
              <a:t>Рис. 6.Алфавит и его эквивалент по коду Морзе</a:t>
            </a:r>
            <a:endParaRPr lang="ru-RU" sz="1600" dirty="0">
              <a:solidFill>
                <a:srgbClr val="000000"/>
              </a:solidFill>
              <a:effectLst/>
              <a:latin typeface="Courier New"/>
              <a:ea typeface="Courier New"/>
            </a:endParaRPr>
          </a:p>
        </p:txBody>
      </p:sp>
    </p:spTree>
    <p:extLst>
      <p:ext uri="{BB962C8B-B14F-4D97-AF65-F5344CB8AC3E}">
        <p14:creationId xmlns:p14="http://schemas.microsoft.com/office/powerpoint/2010/main" val="42485489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63" y="188640"/>
            <a:ext cx="8640960" cy="6179962"/>
          </a:xfrm>
          <a:prstGeom prst="rect">
            <a:avLst/>
          </a:prstGeom>
        </p:spPr>
        <p:txBody>
          <a:bodyPr wrap="square">
            <a:spAutoFit/>
          </a:bodyPr>
          <a:lstStyle/>
          <a:p>
            <a:pPr marL="12700" marR="12700" lvl="0" indent="444500" algn="just">
              <a:lnSpc>
                <a:spcPct val="150000"/>
              </a:lnSpc>
              <a:spcBef>
                <a:spcPts val="1800"/>
              </a:spcBef>
            </a:pPr>
            <a:r>
              <a:rPr lang="ru-RU" sz="1900" dirty="0" smtClean="0">
                <a:solidFill>
                  <a:srgbClr val="000000"/>
                </a:solidFill>
                <a:latin typeface="Times New Roman" pitchFamily="18" charset="0"/>
                <a:ea typeface="Corbel"/>
                <a:cs typeface="Times New Roman" pitchFamily="18" charset="0"/>
              </a:rPr>
              <a:t>Одноименные приемники и передатчики имеют общие перестраиваемые опорные генераторы, обеспечивающие их согласованную перестройку при переходе с одного канала на другой; конкретное число </a:t>
            </a:r>
            <a:r>
              <a:rPr lang="en-US" sz="1900" i="1" spc="50" dirty="0" smtClean="0">
                <a:solidFill>
                  <a:srgbClr val="000000"/>
                </a:solidFill>
                <a:latin typeface="Times New Roman" pitchFamily="18" charset="0"/>
                <a:ea typeface="Times New Roman"/>
                <a:cs typeface="Times New Roman" pitchFamily="18" charset="0"/>
              </a:rPr>
              <a:t>N</a:t>
            </a:r>
            <a:r>
              <a:rPr lang="ru-RU" sz="1900" i="1" spc="50" dirty="0" smtClean="0">
                <a:solidFill>
                  <a:srgbClr val="000000"/>
                </a:solidFill>
                <a:latin typeface="Times New Roman" pitchFamily="18" charset="0"/>
                <a:ea typeface="Times New Roman"/>
                <a:cs typeface="Times New Roman" pitchFamily="18" charset="0"/>
              </a:rPr>
              <a:t> </a:t>
            </a:r>
            <a:r>
              <a:rPr lang="ru-RU" sz="1900" dirty="0" smtClean="0">
                <a:solidFill>
                  <a:srgbClr val="000000"/>
                </a:solidFill>
                <a:latin typeface="Times New Roman" pitchFamily="18" charset="0"/>
                <a:ea typeface="Corbel"/>
                <a:cs typeface="Times New Roman" pitchFamily="18" charset="0"/>
              </a:rPr>
              <a:t>приемопередатчиков зависит от конструкции и комплектации БС. Для обеспечения одновременной работы </a:t>
            </a:r>
            <a:r>
              <a:rPr lang="en-US" sz="1900" i="1" spc="50" dirty="0" smtClean="0">
                <a:solidFill>
                  <a:srgbClr val="000000"/>
                </a:solidFill>
                <a:latin typeface="Times New Roman" pitchFamily="18" charset="0"/>
                <a:ea typeface="Times New Roman"/>
                <a:cs typeface="Times New Roman" pitchFamily="18" charset="0"/>
              </a:rPr>
              <a:t>N</a:t>
            </a:r>
            <a:r>
              <a:rPr lang="ru-RU" sz="1900" dirty="0" smtClean="0">
                <a:solidFill>
                  <a:srgbClr val="000000"/>
                </a:solidFill>
                <a:latin typeface="Times New Roman" pitchFamily="18" charset="0"/>
                <a:ea typeface="Corbel"/>
                <a:cs typeface="Times New Roman" pitchFamily="18" charset="0"/>
              </a:rPr>
              <a:t> приемников на одну приемную и </a:t>
            </a:r>
            <a:r>
              <a:rPr lang="en-US" sz="1900" i="1" spc="50" dirty="0" smtClean="0">
                <a:solidFill>
                  <a:srgbClr val="000000"/>
                </a:solidFill>
                <a:latin typeface="Times New Roman" pitchFamily="18" charset="0"/>
                <a:ea typeface="Times New Roman"/>
                <a:cs typeface="Times New Roman" pitchFamily="18" charset="0"/>
              </a:rPr>
              <a:t>N</a:t>
            </a:r>
            <a:r>
              <a:rPr lang="ru-RU" sz="1900" i="1" spc="50" dirty="0" smtClean="0">
                <a:solidFill>
                  <a:srgbClr val="000000"/>
                </a:solidFill>
                <a:latin typeface="Times New Roman" pitchFamily="18" charset="0"/>
                <a:ea typeface="Times New Roman"/>
                <a:cs typeface="Times New Roman" pitchFamily="18" charset="0"/>
              </a:rPr>
              <a:t> </a:t>
            </a:r>
            <a:r>
              <a:rPr lang="ru-RU" sz="1900" dirty="0" smtClean="0">
                <a:solidFill>
                  <a:srgbClr val="000000"/>
                </a:solidFill>
                <a:latin typeface="Times New Roman" pitchFamily="18" charset="0"/>
                <a:ea typeface="Corbel"/>
                <a:cs typeface="Times New Roman" pitchFamily="18" charset="0"/>
              </a:rPr>
              <a:t>передатчиков на одну передающую антенну между приемной антенной и приемниками устанавливается делитель мощности на </a:t>
            </a:r>
            <a:r>
              <a:rPr lang="en-US" sz="1900" i="1" spc="50" dirty="0" smtClean="0">
                <a:solidFill>
                  <a:srgbClr val="000000"/>
                </a:solidFill>
                <a:latin typeface="Times New Roman" pitchFamily="18" charset="0"/>
                <a:ea typeface="Times New Roman"/>
                <a:cs typeface="Times New Roman" pitchFamily="18" charset="0"/>
              </a:rPr>
              <a:t>N</a:t>
            </a:r>
            <a:r>
              <a:rPr lang="ru-RU" sz="1900" dirty="0" smtClean="0">
                <a:solidFill>
                  <a:srgbClr val="000000"/>
                </a:solidFill>
                <a:latin typeface="Times New Roman" pitchFamily="18" charset="0"/>
                <a:ea typeface="Corbel"/>
                <a:cs typeface="Times New Roman" pitchFamily="18" charset="0"/>
              </a:rPr>
              <a:t> выходов, а между передатчиками и передающей антенной - сумматор мо</a:t>
            </a:r>
            <a:r>
              <a:rPr lang="ru-RU" sz="1900" u="sng" dirty="0" smtClean="0">
                <a:solidFill>
                  <a:srgbClr val="000000"/>
                </a:solidFill>
                <a:latin typeface="Times New Roman" pitchFamily="18" charset="0"/>
                <a:ea typeface="Times New Roman"/>
                <a:cs typeface="Times New Roman" pitchFamily="18" charset="0"/>
              </a:rPr>
              <a:t>щн</a:t>
            </a:r>
            <a:r>
              <a:rPr lang="ru-RU" sz="1900" dirty="0" smtClean="0">
                <a:solidFill>
                  <a:srgbClr val="000000"/>
                </a:solidFill>
                <a:latin typeface="Times New Roman" pitchFamily="18" charset="0"/>
                <a:ea typeface="Corbel"/>
                <a:cs typeface="Times New Roman" pitchFamily="18" charset="0"/>
              </a:rPr>
              <a:t>ости на </a:t>
            </a:r>
            <a:r>
              <a:rPr lang="en-US" sz="1900" i="1" spc="50" dirty="0" smtClean="0">
                <a:solidFill>
                  <a:srgbClr val="000000"/>
                </a:solidFill>
                <a:latin typeface="Times New Roman" pitchFamily="18" charset="0"/>
                <a:ea typeface="Times New Roman"/>
                <a:cs typeface="Times New Roman" pitchFamily="18" charset="0"/>
              </a:rPr>
              <a:t>N</a:t>
            </a:r>
            <a:r>
              <a:rPr lang="ru-RU" sz="1900" dirty="0" smtClean="0">
                <a:solidFill>
                  <a:srgbClr val="000000"/>
                </a:solidFill>
                <a:latin typeface="Times New Roman" pitchFamily="18" charset="0"/>
                <a:ea typeface="Corbel"/>
                <a:cs typeface="Times New Roman" pitchFamily="18" charset="0"/>
              </a:rPr>
              <a:t> входов. Приемник и передатчик имеют ту же структуру, что и в ПС, за исключением того, что в них отсутствуют ЦАП и АЦП, поскольку и входной сигнал передатчика, и выходной сигнал приемника имеют цифровую форму. Возможны варианты, когда кодеки (либо только кодек речи, либо и кодек речи, и канальный кодек) конструктивно реализуются в составе ЦК, а не в составе приемопередатчиков БС, хотя функционально они остаются элементами приемопередатчиков.</a:t>
            </a:r>
            <a:endParaRPr lang="ru-RU" sz="1900" dirty="0">
              <a:solidFill>
                <a:prstClr val="black"/>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4838613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age49"/>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424935" cy="5688632"/>
          </a:xfrm>
          <a:prstGeom prst="rect">
            <a:avLst/>
          </a:prstGeom>
          <a:noFill/>
          <a:ln>
            <a:noFill/>
          </a:ln>
        </p:spPr>
      </p:pic>
      <p:graphicFrame>
        <p:nvGraphicFramePr>
          <p:cNvPr id="4" name="Таблица 3"/>
          <p:cNvGraphicFramePr>
            <a:graphicFrameLocks noGrp="1"/>
          </p:cNvGraphicFramePr>
          <p:nvPr>
            <p:extLst>
              <p:ext uri="{D42A27DB-BD31-4B8C-83A1-F6EECF244321}">
                <p14:modId xmlns:p14="http://schemas.microsoft.com/office/powerpoint/2010/main" val="3283490536"/>
              </p:ext>
            </p:extLst>
          </p:nvPr>
        </p:nvGraphicFramePr>
        <p:xfrm>
          <a:off x="452913" y="6165304"/>
          <a:ext cx="7467600" cy="420960"/>
        </p:xfrm>
        <a:graphic>
          <a:graphicData uri="http://schemas.openxmlformats.org/drawingml/2006/table">
            <a:tbl>
              <a:tblPr/>
              <a:tblGrid>
                <a:gridCol w="7467600"/>
              </a:tblGrid>
              <a:tr h="420960">
                <a:tc>
                  <a:txBody>
                    <a:bodyPr/>
                    <a:lstStyle/>
                    <a:p>
                      <a:pPr algn="ctr">
                        <a:spcAft>
                          <a:spcPts val="0"/>
                        </a:spcAft>
                      </a:pPr>
                      <a:r>
                        <a:rPr lang="ru-RU" sz="2400" b="0" i="0" u="none" strike="noStrike" spc="0" dirty="0">
                          <a:solidFill>
                            <a:srgbClr val="000000"/>
                          </a:solidFill>
                          <a:effectLst/>
                          <a:latin typeface="Times New Roman" pitchFamily="18" charset="0"/>
                          <a:ea typeface="Trebuchet MS"/>
                          <a:cs typeface="Times New Roman" pitchFamily="18" charset="0"/>
                        </a:rPr>
                        <a:t>Рис. 11.2. Блок-схема базовой станции</a:t>
                      </a:r>
                      <a:endParaRPr lang="ru-RU" sz="2400" u="none" dirty="0">
                        <a:solidFill>
                          <a:srgbClr val="000000"/>
                        </a:solidFill>
                        <a:effectLst/>
                        <a:latin typeface="Times New Roman" pitchFamily="18" charset="0"/>
                        <a:ea typeface="Courier New"/>
                        <a:cs typeface="Times New Roman" pitchFamily="18" charset="0"/>
                      </a:endParaRPr>
                    </a:p>
                  </a:txBody>
                  <a:tcPr marL="0" marR="0" marT="0" marB="0">
                    <a:lnL>
                      <a:noFill/>
                    </a:lnL>
                    <a:lnR>
                      <a:noFill/>
                    </a:lnR>
                    <a:lnT>
                      <a:noFill/>
                    </a:lnT>
                    <a:lnB>
                      <a:noFill/>
                    </a:lnB>
                  </a:tcPr>
                </a:tc>
              </a:tr>
            </a:tbl>
          </a:graphicData>
        </a:graphic>
      </p:graphicFrame>
      <p:sp>
        <p:nvSpPr>
          <p:cNvPr id="5" name="Rectangle 1"/>
          <p:cNvSpPr>
            <a:spLocks noChangeArrowheads="1"/>
          </p:cNvSpPr>
          <p:nvPr/>
        </p:nvSpPr>
        <p:spPr bwMode="auto">
          <a:xfrm>
            <a:off x="457200" y="2855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599261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424936" cy="6079357"/>
          </a:xfrm>
          <a:prstGeom prst="rect">
            <a:avLst/>
          </a:prstGeom>
        </p:spPr>
        <p:txBody>
          <a:bodyPr wrap="square">
            <a:spAutoFit/>
          </a:bodyPr>
          <a:lstStyle/>
          <a:p>
            <a:pPr marL="14605" marR="14605" indent="457200" algn="just">
              <a:lnSpc>
                <a:spcPct val="150000"/>
              </a:lnSpc>
              <a:spcBef>
                <a:spcPts val="1800"/>
              </a:spcBef>
              <a:spcAft>
                <a:spcPts val="0"/>
              </a:spcAft>
            </a:pPr>
            <a:r>
              <a:rPr lang="ru-RU" sz="2200" dirty="0">
                <a:solidFill>
                  <a:srgbClr val="000000"/>
                </a:solidFill>
                <a:latin typeface="Times New Roman" pitchFamily="18" charset="0"/>
                <a:ea typeface="Corbel"/>
                <a:cs typeface="Times New Roman" pitchFamily="18" charset="0"/>
              </a:rPr>
              <a:t>Блок сопряжения с линией связи осуществляет упаковку информации, передаваемой по линии связи на ЦК, и распаковку принимаемой от него информации. Для связи БС с ЦК обычно используется радиорелейная или волоконно-оптическая линия, если они не располагаются территориально в одном месте.</a:t>
            </a:r>
            <a:endParaRPr lang="ru-RU" sz="2200" dirty="0">
              <a:latin typeface="Times New Roman" pitchFamily="18" charset="0"/>
              <a:ea typeface="Times New Roman"/>
              <a:cs typeface="Times New Roman" pitchFamily="18" charset="0"/>
            </a:endParaRPr>
          </a:p>
          <a:p>
            <a:pPr marL="14605" marR="14605" indent="457200" algn="just">
              <a:lnSpc>
                <a:spcPct val="150000"/>
              </a:lnSpc>
              <a:spcBef>
                <a:spcPts val="1800"/>
              </a:spcBef>
              <a:spcAft>
                <a:spcPts val="0"/>
              </a:spcAft>
            </a:pPr>
            <a:r>
              <a:rPr lang="ru-RU" sz="2200" dirty="0">
                <a:solidFill>
                  <a:srgbClr val="000000"/>
                </a:solidFill>
                <a:latin typeface="Times New Roman" pitchFamily="18" charset="0"/>
                <a:ea typeface="Corbel"/>
                <a:cs typeface="Times New Roman" pitchFamily="18" charset="0"/>
              </a:rPr>
              <a:t>Контроллер БС (компьютер) обеспечивает управление работой станции, а также контроль работоспособности всех входящих в нее блоков и узлов.</a:t>
            </a:r>
            <a:endParaRPr lang="ru-RU" sz="2200" dirty="0">
              <a:latin typeface="Times New Roman" pitchFamily="18" charset="0"/>
              <a:ea typeface="Times New Roman"/>
              <a:cs typeface="Times New Roman" pitchFamily="18" charset="0"/>
            </a:endParaRPr>
          </a:p>
          <a:p>
            <a:pPr marL="14605" marR="14605" indent="457200" algn="just">
              <a:lnSpc>
                <a:spcPct val="150000"/>
              </a:lnSpc>
              <a:spcBef>
                <a:spcPts val="1800"/>
              </a:spcBef>
              <a:spcAft>
                <a:spcPts val="0"/>
              </a:spcAft>
            </a:pPr>
            <a:r>
              <a:rPr lang="ru-RU" sz="2200" dirty="0">
                <a:solidFill>
                  <a:srgbClr val="000000"/>
                </a:solidFill>
                <a:latin typeface="Times New Roman" pitchFamily="18" charset="0"/>
                <a:ea typeface="Corbel"/>
                <a:cs typeface="Times New Roman" pitchFamily="18" charset="0"/>
              </a:rPr>
              <a:t>Для обеспечения надежности многие блоки и узлы БС резервируются (дублируются), в состав станции включаются автономные источники бесперебойного питания (аккумуляторы).</a:t>
            </a:r>
            <a:endParaRPr lang="ru-RU" sz="22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5979290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496944" cy="6463308"/>
          </a:xfrm>
          <a:prstGeom prst="rect">
            <a:avLst/>
          </a:prstGeom>
        </p:spPr>
        <p:txBody>
          <a:bodyPr wrap="square">
            <a:spAutoFit/>
          </a:bodyPr>
          <a:lstStyle/>
          <a:p>
            <a:pPr marL="14605" marR="14605" indent="457200" algn="just">
              <a:lnSpc>
                <a:spcPct val="150000"/>
              </a:lnSpc>
              <a:spcBef>
                <a:spcPts val="1800"/>
              </a:spcBef>
              <a:spcAft>
                <a:spcPts val="0"/>
              </a:spcAft>
            </a:pPr>
            <a:r>
              <a:rPr lang="ru-RU" sz="2300" dirty="0">
                <a:solidFill>
                  <a:srgbClr val="000000"/>
                </a:solidFill>
                <a:latin typeface="Times New Roman" pitchFamily="18" charset="0"/>
                <a:ea typeface="Corbel"/>
                <a:cs typeface="Times New Roman" pitchFamily="18" charset="0"/>
              </a:rPr>
              <a:t>В стандарте </a:t>
            </a:r>
            <a:r>
              <a:rPr lang="en-US" sz="2300" dirty="0">
                <a:solidFill>
                  <a:srgbClr val="000000"/>
                </a:solidFill>
                <a:latin typeface="Times New Roman" pitchFamily="18" charset="0"/>
                <a:ea typeface="Corbel"/>
                <a:cs typeface="Times New Roman" pitchFamily="18" charset="0"/>
              </a:rPr>
              <a:t>GSM</a:t>
            </a:r>
            <a:r>
              <a:rPr lang="ru-RU" sz="2300" dirty="0">
                <a:solidFill>
                  <a:srgbClr val="000000"/>
                </a:solidFill>
                <a:latin typeface="Times New Roman" pitchFamily="18" charset="0"/>
                <a:ea typeface="Corbel"/>
                <a:cs typeface="Times New Roman" pitchFamily="18" charset="0"/>
              </a:rPr>
              <a:t> используется понятие системы базовой станции (</a:t>
            </a:r>
            <a:r>
              <a:rPr lang="ru-RU" sz="2300" dirty="0" smtClean="0">
                <a:solidFill>
                  <a:srgbClr val="000000"/>
                </a:solidFill>
                <a:latin typeface="Times New Roman" pitchFamily="18" charset="0"/>
                <a:ea typeface="Corbel"/>
                <a:cs typeface="Times New Roman" pitchFamily="18" charset="0"/>
              </a:rPr>
              <a:t>СБС(</a:t>
            </a:r>
            <a:r>
              <a:rPr lang="en-US" sz="2300" dirty="0" smtClean="0">
                <a:solidFill>
                  <a:srgbClr val="000000"/>
                </a:solidFill>
                <a:latin typeface="Times New Roman" pitchFamily="18" charset="0"/>
                <a:ea typeface="Corbel"/>
                <a:cs typeface="Times New Roman" pitchFamily="18" charset="0"/>
              </a:rPr>
              <a:t>BSS</a:t>
            </a:r>
            <a:r>
              <a:rPr lang="ru-RU" sz="2300" dirty="0" smtClean="0">
                <a:solidFill>
                  <a:srgbClr val="000000"/>
                </a:solidFill>
                <a:latin typeface="Times New Roman" pitchFamily="18" charset="0"/>
                <a:ea typeface="Corbel"/>
                <a:cs typeface="Times New Roman" pitchFamily="18" charset="0"/>
              </a:rPr>
              <a:t>), </a:t>
            </a:r>
            <a:r>
              <a:rPr lang="ru-RU" sz="2300" dirty="0">
                <a:solidFill>
                  <a:srgbClr val="000000"/>
                </a:solidFill>
                <a:latin typeface="Times New Roman" pitchFamily="18" charset="0"/>
                <a:ea typeface="Corbel"/>
                <a:cs typeface="Times New Roman" pitchFamily="18" charset="0"/>
              </a:rPr>
              <a:t>в которую входит контроллер базовой станции (</a:t>
            </a:r>
            <a:r>
              <a:rPr lang="ru-RU" sz="2300" dirty="0" smtClean="0">
                <a:solidFill>
                  <a:srgbClr val="000000"/>
                </a:solidFill>
                <a:latin typeface="Times New Roman" pitchFamily="18" charset="0"/>
                <a:ea typeface="Corbel"/>
                <a:cs typeface="Times New Roman" pitchFamily="18" charset="0"/>
              </a:rPr>
              <a:t>КБС</a:t>
            </a:r>
            <a:r>
              <a:rPr lang="en-US" sz="2300" dirty="0" smtClean="0">
                <a:solidFill>
                  <a:srgbClr val="000000"/>
                </a:solidFill>
                <a:latin typeface="Times New Roman" pitchFamily="18" charset="0"/>
                <a:ea typeface="Corbel"/>
                <a:cs typeface="Times New Roman" pitchFamily="18" charset="0"/>
              </a:rPr>
              <a:t>-BSC</a:t>
            </a:r>
            <a:r>
              <a:rPr lang="ru-RU" sz="2300" dirty="0" smtClean="0">
                <a:solidFill>
                  <a:srgbClr val="000000"/>
                </a:solidFill>
                <a:latin typeface="Times New Roman" pitchFamily="18" charset="0"/>
                <a:ea typeface="Corbel"/>
                <a:cs typeface="Times New Roman" pitchFamily="18" charset="0"/>
              </a:rPr>
              <a:t>) </a:t>
            </a:r>
            <a:r>
              <a:rPr lang="ru-RU" sz="2300" dirty="0">
                <a:solidFill>
                  <a:srgbClr val="000000"/>
                </a:solidFill>
                <a:latin typeface="Times New Roman" pitchFamily="18" charset="0"/>
                <a:ea typeface="Corbel"/>
                <a:cs typeface="Times New Roman" pitchFamily="18" charset="0"/>
              </a:rPr>
              <a:t>и несколько (например, до шестнадцати) базовых приемопередающих станций (</a:t>
            </a:r>
            <a:r>
              <a:rPr lang="ru-RU" sz="2300" dirty="0" smtClean="0">
                <a:solidFill>
                  <a:srgbClr val="000000"/>
                </a:solidFill>
                <a:latin typeface="Times New Roman" pitchFamily="18" charset="0"/>
                <a:ea typeface="Corbel"/>
                <a:cs typeface="Times New Roman" pitchFamily="18" charset="0"/>
              </a:rPr>
              <a:t>БППС--</a:t>
            </a:r>
            <a:r>
              <a:rPr lang="en-US" sz="2300" dirty="0" smtClean="0">
                <a:solidFill>
                  <a:srgbClr val="000000"/>
                </a:solidFill>
                <a:latin typeface="Times New Roman" pitchFamily="18" charset="0"/>
                <a:ea typeface="Corbel"/>
                <a:cs typeface="Times New Roman" pitchFamily="18" charset="0"/>
              </a:rPr>
              <a:t>BTS</a:t>
            </a:r>
            <a:r>
              <a:rPr lang="ru-RU" sz="2300" dirty="0" smtClean="0">
                <a:solidFill>
                  <a:srgbClr val="000000"/>
                </a:solidFill>
                <a:latin typeface="Times New Roman" pitchFamily="18" charset="0"/>
                <a:ea typeface="Corbel"/>
                <a:cs typeface="Times New Roman" pitchFamily="18" charset="0"/>
              </a:rPr>
              <a:t>) </a:t>
            </a:r>
            <a:r>
              <a:rPr lang="ru-RU" sz="2300" dirty="0">
                <a:solidFill>
                  <a:srgbClr val="000000"/>
                </a:solidFill>
                <a:latin typeface="Times New Roman" pitchFamily="18" charset="0"/>
                <a:ea typeface="Corbel"/>
                <a:cs typeface="Times New Roman" pitchFamily="18" charset="0"/>
              </a:rPr>
              <a:t>- рис. </a:t>
            </a:r>
            <a:r>
              <a:rPr lang="en-US" sz="2300" dirty="0" smtClean="0">
                <a:solidFill>
                  <a:srgbClr val="000000"/>
                </a:solidFill>
                <a:latin typeface="Times New Roman" pitchFamily="18" charset="0"/>
                <a:ea typeface="Corbel"/>
                <a:cs typeface="Times New Roman" pitchFamily="18" charset="0"/>
              </a:rPr>
              <a:t>11</a:t>
            </a:r>
            <a:r>
              <a:rPr lang="ru-RU" sz="2300" dirty="0" smtClean="0">
                <a:solidFill>
                  <a:srgbClr val="000000"/>
                </a:solidFill>
                <a:latin typeface="Times New Roman" pitchFamily="18" charset="0"/>
                <a:ea typeface="Corbel"/>
                <a:cs typeface="Times New Roman" pitchFamily="18" charset="0"/>
              </a:rPr>
              <a:t>.3</a:t>
            </a:r>
            <a:r>
              <a:rPr lang="ru-RU" sz="2300" dirty="0">
                <a:solidFill>
                  <a:srgbClr val="000000"/>
                </a:solidFill>
                <a:latin typeface="Times New Roman" pitchFamily="18" charset="0"/>
                <a:ea typeface="Corbel"/>
                <a:cs typeface="Times New Roman" pitchFamily="18" charset="0"/>
              </a:rPr>
              <a:t>. В частности, три </a:t>
            </a:r>
            <a:r>
              <a:rPr lang="en-US" sz="2300" dirty="0">
                <a:solidFill>
                  <a:srgbClr val="000000"/>
                </a:solidFill>
                <a:latin typeface="Times New Roman" pitchFamily="18" charset="0"/>
                <a:ea typeface="Corbel"/>
                <a:cs typeface="Times New Roman" pitchFamily="18" charset="0"/>
              </a:rPr>
              <a:t>BTS</a:t>
            </a:r>
            <a:r>
              <a:rPr lang="ru-RU" sz="2300" dirty="0" smtClean="0">
                <a:solidFill>
                  <a:srgbClr val="000000"/>
                </a:solidFill>
                <a:latin typeface="Times New Roman" pitchFamily="18" charset="0"/>
                <a:ea typeface="Corbel"/>
                <a:cs typeface="Times New Roman" pitchFamily="18" charset="0"/>
              </a:rPr>
              <a:t>, </a:t>
            </a:r>
            <a:r>
              <a:rPr lang="ru-RU" sz="2300" dirty="0">
                <a:solidFill>
                  <a:srgbClr val="000000"/>
                </a:solidFill>
                <a:latin typeface="Times New Roman" pitchFamily="18" charset="0"/>
                <a:ea typeface="Corbel"/>
                <a:cs typeface="Times New Roman" pitchFamily="18" charset="0"/>
              </a:rPr>
              <a:t>расположенные в одном месте и замыкающиеся на об</a:t>
            </a:r>
            <a:r>
              <a:rPr lang="ru-RU" sz="2300" u="sng" dirty="0">
                <a:solidFill>
                  <a:srgbClr val="000000"/>
                </a:solidFill>
                <a:latin typeface="Times New Roman" pitchFamily="18" charset="0"/>
                <a:ea typeface="Times New Roman"/>
                <a:cs typeface="Times New Roman" pitchFamily="18" charset="0"/>
              </a:rPr>
              <a:t>щи</a:t>
            </a:r>
            <a:r>
              <a:rPr lang="ru-RU" sz="2300" dirty="0">
                <a:solidFill>
                  <a:srgbClr val="000000"/>
                </a:solidFill>
                <a:latin typeface="Times New Roman" pitchFamily="18" charset="0"/>
                <a:ea typeface="Corbel"/>
                <a:cs typeface="Times New Roman" pitchFamily="18" charset="0"/>
              </a:rPr>
              <a:t>й КБС - могут обслуживать каждая свой </a:t>
            </a:r>
            <a:r>
              <a:rPr lang="ru-RU" sz="2300" dirty="0" smtClean="0">
                <a:solidFill>
                  <a:srgbClr val="000000"/>
                </a:solidFill>
                <a:latin typeface="Times New Roman" pitchFamily="18" charset="0"/>
                <a:ea typeface="Corbel"/>
                <a:cs typeface="Times New Roman" pitchFamily="18" charset="0"/>
              </a:rPr>
              <a:t>120</a:t>
            </a:r>
            <a:r>
              <a:rPr lang="en-US" sz="2300" dirty="0" smtClean="0">
                <a:solidFill>
                  <a:srgbClr val="000000"/>
                </a:solidFill>
                <a:latin typeface="Times New Roman" pitchFamily="18" charset="0"/>
                <a:ea typeface="Corbel"/>
                <a:cs typeface="Times New Roman" pitchFamily="18" charset="0"/>
              </a:rPr>
              <a:t> </a:t>
            </a:r>
            <a:r>
              <a:rPr lang="ru-RU" sz="2300" dirty="0" smtClean="0">
                <a:solidFill>
                  <a:srgbClr val="000000"/>
                </a:solidFill>
                <a:latin typeface="Times New Roman" pitchFamily="18" charset="0"/>
                <a:ea typeface="Corbel"/>
                <a:cs typeface="Times New Roman" pitchFamily="18" charset="0"/>
              </a:rPr>
              <a:t>­</a:t>
            </a:r>
            <a:r>
              <a:rPr lang="ru-RU" sz="2300" dirty="0">
                <a:solidFill>
                  <a:srgbClr val="000000"/>
                </a:solidFill>
                <a:latin typeface="Times New Roman" pitchFamily="18" charset="0"/>
                <a:ea typeface="Corbel"/>
                <a:cs typeface="Times New Roman" pitchFamily="18" charset="0"/>
              </a:rPr>
              <a:t>градусный азимутальный сектор в пределах ячейки или шесть </a:t>
            </a:r>
            <a:r>
              <a:rPr lang="en-US" sz="2300" dirty="0">
                <a:solidFill>
                  <a:srgbClr val="000000"/>
                </a:solidFill>
                <a:latin typeface="Times New Roman" pitchFamily="18" charset="0"/>
                <a:ea typeface="Corbel"/>
                <a:cs typeface="Times New Roman" pitchFamily="18" charset="0"/>
              </a:rPr>
              <a:t>BTS</a:t>
            </a:r>
            <a:r>
              <a:rPr lang="ru-RU" sz="2300" dirty="0" smtClean="0">
                <a:solidFill>
                  <a:srgbClr val="000000"/>
                </a:solidFill>
                <a:latin typeface="Times New Roman" pitchFamily="18" charset="0"/>
                <a:ea typeface="Corbel"/>
                <a:cs typeface="Times New Roman" pitchFamily="18" charset="0"/>
              </a:rPr>
              <a:t> </a:t>
            </a:r>
            <a:r>
              <a:rPr lang="ru-RU" sz="2300" dirty="0">
                <a:solidFill>
                  <a:srgbClr val="000000"/>
                </a:solidFill>
                <a:latin typeface="Times New Roman" pitchFamily="18" charset="0"/>
                <a:ea typeface="Corbel"/>
                <a:cs typeface="Times New Roman" pitchFamily="18" charset="0"/>
              </a:rPr>
              <a:t>с одним </a:t>
            </a:r>
            <a:r>
              <a:rPr lang="ru-RU" sz="2300" dirty="0" smtClean="0">
                <a:solidFill>
                  <a:srgbClr val="000000"/>
                </a:solidFill>
                <a:latin typeface="Times New Roman" pitchFamily="18" charset="0"/>
                <a:ea typeface="Corbel"/>
                <a:cs typeface="Times New Roman" pitchFamily="18" charset="0"/>
              </a:rPr>
              <a:t>КБС</a:t>
            </a:r>
            <a:r>
              <a:rPr lang="en-US" sz="2300" dirty="0" smtClean="0">
                <a:solidFill>
                  <a:srgbClr val="000000"/>
                </a:solidFill>
                <a:latin typeface="Times New Roman" pitchFamily="18" charset="0"/>
                <a:ea typeface="Corbel"/>
                <a:cs typeface="Times New Roman" pitchFamily="18" charset="0"/>
              </a:rPr>
              <a:t>(BSK</a:t>
            </a:r>
            <a:r>
              <a:rPr lang="ru-RU" sz="2300" dirty="0" smtClean="0">
                <a:solidFill>
                  <a:srgbClr val="000000"/>
                </a:solidFill>
                <a:latin typeface="Times New Roman" pitchFamily="18" charset="0"/>
                <a:ea typeface="Corbel"/>
                <a:cs typeface="Times New Roman" pitchFamily="18" charset="0"/>
              </a:rPr>
              <a:t> </a:t>
            </a:r>
            <a:r>
              <a:rPr lang="ru-RU" sz="2300" dirty="0">
                <a:solidFill>
                  <a:srgbClr val="000000"/>
                </a:solidFill>
                <a:latin typeface="Times New Roman" pitchFamily="18" charset="0"/>
                <a:ea typeface="Corbel"/>
                <a:cs typeface="Times New Roman" pitchFamily="18" charset="0"/>
              </a:rPr>
              <a:t>- шесть 60-градусных секторов. В стандарте </a:t>
            </a:r>
            <a:r>
              <a:rPr lang="en-US" sz="2300" dirty="0">
                <a:solidFill>
                  <a:srgbClr val="000000"/>
                </a:solidFill>
                <a:latin typeface="Times New Roman" pitchFamily="18" charset="0"/>
                <a:ea typeface="Corbel"/>
                <a:cs typeface="Times New Roman" pitchFamily="18" charset="0"/>
              </a:rPr>
              <a:t>D</a:t>
            </a:r>
            <a:r>
              <a:rPr lang="ru-RU" sz="2300" dirty="0">
                <a:solidFill>
                  <a:srgbClr val="000000"/>
                </a:solidFill>
                <a:latin typeface="Times New Roman" pitchFamily="18" charset="0"/>
                <a:ea typeface="Corbel"/>
                <a:cs typeface="Times New Roman" pitchFamily="18" charset="0"/>
              </a:rPr>
              <a:t>-</a:t>
            </a:r>
            <a:r>
              <a:rPr lang="en-US" sz="2300" dirty="0">
                <a:solidFill>
                  <a:srgbClr val="000000"/>
                </a:solidFill>
                <a:latin typeface="Times New Roman" pitchFamily="18" charset="0"/>
                <a:ea typeface="Corbel"/>
                <a:cs typeface="Times New Roman" pitchFamily="18" charset="0"/>
              </a:rPr>
              <a:t>AMPS</a:t>
            </a:r>
            <a:r>
              <a:rPr lang="ru-RU" sz="2300" dirty="0">
                <a:solidFill>
                  <a:srgbClr val="000000"/>
                </a:solidFill>
                <a:latin typeface="Times New Roman" pitchFamily="18" charset="0"/>
                <a:ea typeface="Corbel"/>
                <a:cs typeface="Times New Roman" pitchFamily="18" charset="0"/>
              </a:rPr>
              <a:t> в аналогичном случае могут использоваться соответственно три или шесть независимых БС, каждая со своим контроллером, расположенных в одном месте и работающих каждая на свою секторную антенну.</a:t>
            </a:r>
            <a:endParaRPr lang="ru-RU" sz="23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7291576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50"/>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424936" cy="5760640"/>
          </a:xfrm>
          <a:prstGeom prst="rect">
            <a:avLst/>
          </a:prstGeom>
          <a:noFill/>
          <a:ln>
            <a:noFill/>
          </a:ln>
        </p:spPr>
      </p:pic>
      <p:graphicFrame>
        <p:nvGraphicFramePr>
          <p:cNvPr id="3" name="Таблица 2"/>
          <p:cNvGraphicFramePr>
            <a:graphicFrameLocks noGrp="1"/>
          </p:cNvGraphicFramePr>
          <p:nvPr>
            <p:extLst>
              <p:ext uri="{D42A27DB-BD31-4B8C-83A1-F6EECF244321}">
                <p14:modId xmlns:p14="http://schemas.microsoft.com/office/powerpoint/2010/main" val="1268393380"/>
              </p:ext>
            </p:extLst>
          </p:nvPr>
        </p:nvGraphicFramePr>
        <p:xfrm>
          <a:off x="457200" y="6165304"/>
          <a:ext cx="7467600" cy="365760"/>
        </p:xfrm>
        <a:graphic>
          <a:graphicData uri="http://schemas.openxmlformats.org/drawingml/2006/table">
            <a:tbl>
              <a:tblPr/>
              <a:tblGrid>
                <a:gridCol w="7467600"/>
              </a:tblGrid>
              <a:tr h="296292">
                <a:tc>
                  <a:txBody>
                    <a:bodyPr/>
                    <a:lstStyle/>
                    <a:p>
                      <a:pPr algn="ctr">
                        <a:spcAft>
                          <a:spcPts val="0"/>
                        </a:spcAft>
                      </a:pPr>
                      <a:r>
                        <a:rPr lang="ru-RU" sz="2400" b="0" i="0" u="none" strike="noStrike" spc="0" dirty="0">
                          <a:solidFill>
                            <a:srgbClr val="000000"/>
                          </a:solidFill>
                          <a:effectLst/>
                          <a:latin typeface="Times New Roman" pitchFamily="18" charset="0"/>
                          <a:ea typeface="Trebuchet MS"/>
                          <a:cs typeface="Times New Roman" pitchFamily="18" charset="0"/>
                        </a:rPr>
                        <a:t>Рис. 11.3. Система базовой станции стандарта </a:t>
                      </a:r>
                      <a:r>
                        <a:rPr lang="en-US" sz="2400" b="0" i="0" u="none" strike="noStrike" spc="0" dirty="0">
                          <a:solidFill>
                            <a:srgbClr val="000000"/>
                          </a:solidFill>
                          <a:effectLst/>
                          <a:latin typeface="Times New Roman" pitchFamily="18" charset="0"/>
                          <a:ea typeface="Trebuchet MS"/>
                          <a:cs typeface="Times New Roman" pitchFamily="18" charset="0"/>
                        </a:rPr>
                        <a:t>GSM</a:t>
                      </a:r>
                      <a:endParaRPr lang="ru-RU" sz="2400" dirty="0">
                        <a:solidFill>
                          <a:srgbClr val="000000"/>
                        </a:solidFill>
                        <a:effectLst/>
                        <a:latin typeface="Times New Roman" pitchFamily="18" charset="0"/>
                        <a:ea typeface="Courier New"/>
                        <a:cs typeface="Times New Roman" pitchFamily="18" charset="0"/>
                      </a:endParaRPr>
                    </a:p>
                  </a:txBody>
                  <a:tcPr marL="0" marR="0" marT="0" marB="0">
                    <a:lnL>
                      <a:noFill/>
                    </a:lnL>
                    <a:lnR>
                      <a:noFill/>
                    </a:lnR>
                    <a:lnT>
                      <a:noFill/>
                    </a:lnT>
                    <a:lnB>
                      <a:noFill/>
                    </a:lnB>
                  </a:tcPr>
                </a:tc>
              </a:tr>
            </a:tbl>
          </a:graphicData>
        </a:graphic>
      </p:graphicFrame>
      <p:sp>
        <p:nvSpPr>
          <p:cNvPr id="4" name="Rectangle 1"/>
          <p:cNvSpPr>
            <a:spLocks noChangeArrowheads="1"/>
          </p:cNvSpPr>
          <p:nvPr/>
        </p:nvSpPr>
        <p:spPr bwMode="auto">
          <a:xfrm>
            <a:off x="457200" y="3060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014612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9474" y="188640"/>
            <a:ext cx="8568952" cy="6376104"/>
          </a:xfrm>
          <a:prstGeom prst="rect">
            <a:avLst/>
          </a:prstGeom>
        </p:spPr>
        <p:txBody>
          <a:bodyPr wrap="square">
            <a:spAutoFit/>
          </a:bodyPr>
          <a:lstStyle/>
          <a:p>
            <a:pPr lvl="1" algn="ctr">
              <a:spcAft>
                <a:spcPts val="1000"/>
              </a:spcAft>
              <a:tabLst>
                <a:tab pos="323850" algn="l"/>
              </a:tabLst>
            </a:pPr>
            <a:r>
              <a:rPr lang="en-US" sz="2000" b="1" dirty="0" smtClean="0">
                <a:latin typeface="Times New Roman" pitchFamily="18" charset="0"/>
                <a:ea typeface="Calibri"/>
                <a:cs typeface="Times New Roman" pitchFamily="18" charset="0"/>
              </a:rPr>
              <a:t>11.3. </a:t>
            </a:r>
            <a:r>
              <a:rPr lang="ru-RU" sz="2000" b="1" dirty="0" smtClean="0">
                <a:latin typeface="Times New Roman" pitchFamily="18" charset="0"/>
                <a:ea typeface="Calibri"/>
                <a:cs typeface="Times New Roman" pitchFamily="18" charset="0"/>
              </a:rPr>
              <a:t>Принципы </a:t>
            </a:r>
            <a:r>
              <a:rPr lang="ru-RU" sz="2000" b="1" dirty="0">
                <a:latin typeface="Times New Roman" pitchFamily="18" charset="0"/>
                <a:ea typeface="Calibri"/>
                <a:cs typeface="Times New Roman" pitchFamily="18" charset="0"/>
              </a:rPr>
              <a:t>формирования сигналов стандарта </a:t>
            </a:r>
            <a:r>
              <a:rPr lang="en-US" sz="2000" b="1" dirty="0">
                <a:latin typeface="Times New Roman" pitchFamily="18" charset="0"/>
                <a:ea typeface="Calibri"/>
                <a:cs typeface="Times New Roman" pitchFamily="18" charset="0"/>
              </a:rPr>
              <a:t>GSM</a:t>
            </a:r>
            <a:endParaRPr lang="ru-RU" sz="2000" dirty="0">
              <a:latin typeface="Times New Roman" pitchFamily="18" charset="0"/>
              <a:ea typeface="Calibri"/>
              <a:cs typeface="Times New Roman" pitchFamily="18" charset="0"/>
            </a:endParaRPr>
          </a:p>
          <a:p>
            <a:pPr marL="14605" marR="12700" indent="546100"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Стандарт </a:t>
            </a:r>
            <a:r>
              <a:rPr lang="en-US" sz="2000" dirty="0">
                <a:solidFill>
                  <a:srgbClr val="000000"/>
                </a:solidFill>
                <a:latin typeface="Times New Roman" pitchFamily="18" charset="0"/>
                <a:ea typeface="Corbel"/>
                <a:cs typeface="Times New Roman" pitchFamily="18" charset="0"/>
              </a:rPr>
              <a:t>GSM </a:t>
            </a:r>
            <a:r>
              <a:rPr lang="ru-RU" sz="2000" dirty="0">
                <a:solidFill>
                  <a:srgbClr val="000000"/>
                </a:solidFill>
                <a:latin typeface="Times New Roman" pitchFamily="18" charset="0"/>
                <a:ea typeface="Corbel"/>
                <a:cs typeface="Times New Roman" pitchFamily="18" charset="0"/>
              </a:rPr>
              <a:t>– </a:t>
            </a:r>
            <a:r>
              <a:rPr lang="en-US" sz="2000" dirty="0">
                <a:solidFill>
                  <a:srgbClr val="000000"/>
                </a:solidFill>
                <a:latin typeface="Times New Roman" pitchFamily="18" charset="0"/>
                <a:ea typeface="Corbel"/>
                <a:cs typeface="Times New Roman" pitchFamily="18" charset="0"/>
              </a:rPr>
              <a:t>Global </a:t>
            </a:r>
            <a:r>
              <a:rPr lang="en-US" sz="2000" dirty="0" err="1">
                <a:solidFill>
                  <a:srgbClr val="000000"/>
                </a:solidFill>
                <a:latin typeface="Times New Roman" pitchFamily="18" charset="0"/>
                <a:ea typeface="Corbel"/>
                <a:cs typeface="Times New Roman" pitchFamily="18" charset="0"/>
              </a:rPr>
              <a:t>Systemof</a:t>
            </a:r>
            <a:r>
              <a:rPr lang="en-US" sz="2000" dirty="0">
                <a:solidFill>
                  <a:srgbClr val="000000"/>
                </a:solidFill>
                <a:latin typeface="Times New Roman" pitchFamily="18" charset="0"/>
                <a:ea typeface="Corbel"/>
                <a:cs typeface="Times New Roman" pitchFamily="18" charset="0"/>
              </a:rPr>
              <a:t> Mobile communication</a:t>
            </a:r>
            <a:r>
              <a:rPr lang="ru-RU" sz="2000" dirty="0">
                <a:solidFill>
                  <a:srgbClr val="000000"/>
                </a:solidFill>
                <a:latin typeface="Times New Roman" pitchFamily="18" charset="0"/>
                <a:ea typeface="Corbel"/>
                <a:cs typeface="Times New Roman" pitchFamily="18" charset="0"/>
              </a:rPr>
              <a:t> - Всемирная система мобильной связи (иногда эту аббревиатуру расшифровывают как </a:t>
            </a:r>
            <a:r>
              <a:rPr lang="en-US" sz="2000" dirty="0" err="1">
                <a:solidFill>
                  <a:srgbClr val="000000"/>
                </a:solidFill>
                <a:latin typeface="Times New Roman" pitchFamily="18" charset="0"/>
                <a:ea typeface="Corbel"/>
                <a:cs typeface="Times New Roman" pitchFamily="18" charset="0"/>
              </a:rPr>
              <a:t>Groupe</a:t>
            </a:r>
            <a:r>
              <a:rPr lang="en-US" sz="2000" dirty="0">
                <a:solidFill>
                  <a:srgbClr val="000000"/>
                </a:solidFill>
                <a:latin typeface="Times New Roman" pitchFamily="18" charset="0"/>
                <a:ea typeface="Corbel"/>
                <a:cs typeface="Times New Roman" pitchFamily="18" charset="0"/>
              </a:rPr>
              <a:t> Special Mobile</a:t>
            </a:r>
            <a:r>
              <a:rPr lang="ru-RU" sz="2000" dirty="0">
                <a:solidFill>
                  <a:srgbClr val="000000"/>
                </a:solidFill>
                <a:latin typeface="Times New Roman" pitchFamily="18" charset="0"/>
                <a:ea typeface="Corbel"/>
                <a:cs typeface="Times New Roman" pitchFamily="18" charset="0"/>
              </a:rPr>
              <a:t> - группа разработчиков стандарта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 Основные технические характеристики стандарта.</a:t>
            </a:r>
            <a:endParaRPr lang="ru-RU" sz="2000" dirty="0">
              <a:latin typeface="Times New Roman" pitchFamily="18" charset="0"/>
              <a:ea typeface="Times New Roman"/>
              <a:cs typeface="Times New Roman" pitchFamily="18" charset="0"/>
            </a:endParaRPr>
          </a:p>
          <a:p>
            <a:pPr marL="342900" lvl="0" indent="-342900" algn="just">
              <a:spcBef>
                <a:spcPts val="1800"/>
              </a:spcBef>
              <a:spcAft>
                <a:spcPts val="0"/>
              </a:spcAft>
              <a:buClr>
                <a:srgbClr val="000000"/>
              </a:buClr>
              <a:buSzPts val="1300"/>
              <a:buFont typeface="Symbol"/>
              <a:buChar char="-"/>
              <a:tabLst>
                <a:tab pos="790575" algn="l"/>
              </a:tabLst>
            </a:pPr>
            <a:r>
              <a:rPr lang="ru-RU" sz="2000" dirty="0">
                <a:solidFill>
                  <a:srgbClr val="000000"/>
                </a:solidFill>
                <a:latin typeface="Times New Roman" pitchFamily="18" charset="0"/>
                <a:ea typeface="Corbel"/>
                <a:cs typeface="Times New Roman" pitchFamily="18" charset="0"/>
              </a:rPr>
              <a:t>Диапазон частот: 450,4...457,6/460,4...467,6 МГц </a:t>
            </a:r>
            <a:r>
              <a:rPr lang="en-US" sz="2000" dirty="0">
                <a:solidFill>
                  <a:srgbClr val="000000"/>
                </a:solidFill>
                <a:latin typeface="Times New Roman" pitchFamily="18" charset="0"/>
                <a:ea typeface="Corbel"/>
                <a:cs typeface="Times New Roman" pitchFamily="18" charset="0"/>
              </a:rPr>
              <a:t>(GSM-450);</a:t>
            </a:r>
            <a:endParaRPr lang="ru-RU" sz="2000" dirty="0">
              <a:latin typeface="Times New Roman" pitchFamily="18" charset="0"/>
              <a:ea typeface="Times New Roman"/>
              <a:cs typeface="Times New Roman" pitchFamily="18" charset="0"/>
            </a:endParaRPr>
          </a:p>
          <a:p>
            <a:pPr marL="342900" lvl="0" indent="-342900" algn="just">
              <a:spcBef>
                <a:spcPts val="1800"/>
              </a:spcBef>
              <a:spcAft>
                <a:spcPts val="0"/>
              </a:spcAft>
              <a:buClr>
                <a:srgbClr val="000000"/>
              </a:buClr>
              <a:buSzPts val="1300"/>
              <a:buFont typeface="Symbol"/>
              <a:buChar char="-"/>
              <a:tabLst>
                <a:tab pos="790575" algn="l"/>
              </a:tabLst>
            </a:pPr>
            <a:r>
              <a:rPr lang="ru-RU" sz="2000" dirty="0">
                <a:solidFill>
                  <a:srgbClr val="000000"/>
                </a:solidFill>
                <a:latin typeface="Times New Roman" pitchFamily="18" charset="0"/>
                <a:ea typeface="Corbel"/>
                <a:cs typeface="Times New Roman" pitchFamily="18" charset="0"/>
              </a:rPr>
              <a:t>Диапазон частот: 478,8...486/488,8...496 МГц </a:t>
            </a:r>
            <a:r>
              <a:rPr lang="en-US" sz="2000" dirty="0">
                <a:solidFill>
                  <a:srgbClr val="000000"/>
                </a:solidFill>
                <a:latin typeface="Times New Roman" pitchFamily="18" charset="0"/>
                <a:ea typeface="Corbel"/>
                <a:cs typeface="Times New Roman" pitchFamily="18" charset="0"/>
              </a:rPr>
              <a:t>(GSM-480);</a:t>
            </a:r>
            <a:endParaRPr lang="ru-RU" sz="2000" dirty="0">
              <a:latin typeface="Times New Roman" pitchFamily="18" charset="0"/>
              <a:ea typeface="Times New Roman"/>
              <a:cs typeface="Times New Roman" pitchFamily="18" charset="0"/>
            </a:endParaRPr>
          </a:p>
          <a:p>
            <a:pPr marL="342900" lvl="0" indent="-342900" algn="just">
              <a:spcBef>
                <a:spcPts val="1800"/>
              </a:spcBef>
              <a:spcAft>
                <a:spcPts val="0"/>
              </a:spcAft>
              <a:buClr>
                <a:srgbClr val="000000"/>
              </a:buClr>
              <a:buSzPts val="1300"/>
              <a:buFont typeface="Symbol"/>
              <a:buChar char="-"/>
              <a:tabLst>
                <a:tab pos="790575" algn="l"/>
              </a:tabLst>
            </a:pPr>
            <a:r>
              <a:rPr lang="ru-RU" sz="2000" dirty="0">
                <a:solidFill>
                  <a:srgbClr val="000000"/>
                </a:solidFill>
                <a:latin typeface="Times New Roman" pitchFamily="18" charset="0"/>
                <a:ea typeface="Corbel"/>
                <a:cs typeface="Times New Roman" pitchFamily="18" charset="0"/>
              </a:rPr>
              <a:t>Диапазон частот: </a:t>
            </a:r>
            <a:r>
              <a:rPr lang="en-US" sz="2000" dirty="0">
                <a:solidFill>
                  <a:srgbClr val="000000"/>
                </a:solidFill>
                <a:latin typeface="Times New Roman" pitchFamily="18" charset="0"/>
                <a:ea typeface="Corbel"/>
                <a:cs typeface="Times New Roman" pitchFamily="18" charset="0"/>
              </a:rPr>
              <a:t>890...915/935...960MT^GSM-900);</a:t>
            </a:r>
            <a:endParaRPr lang="ru-RU" sz="2000" dirty="0">
              <a:latin typeface="Times New Roman" pitchFamily="18" charset="0"/>
              <a:ea typeface="Times New Roman"/>
              <a:cs typeface="Times New Roman" pitchFamily="18" charset="0"/>
            </a:endParaRPr>
          </a:p>
          <a:p>
            <a:pPr marL="342900" lvl="0" indent="-342900" algn="just">
              <a:spcBef>
                <a:spcPts val="1800"/>
              </a:spcBef>
              <a:spcAft>
                <a:spcPts val="0"/>
              </a:spcAft>
              <a:buClr>
                <a:srgbClr val="000000"/>
              </a:buClr>
              <a:buSzPts val="1300"/>
              <a:buFont typeface="Symbol"/>
              <a:buChar char="-"/>
              <a:tabLst>
                <a:tab pos="790575" algn="l"/>
              </a:tabLst>
            </a:pPr>
            <a:r>
              <a:rPr lang="ru-RU" sz="2000" dirty="0">
                <a:solidFill>
                  <a:srgbClr val="000000"/>
                </a:solidFill>
                <a:latin typeface="Times New Roman" pitchFamily="18" charset="0"/>
                <a:ea typeface="Corbel"/>
                <a:cs typeface="Times New Roman" pitchFamily="18" charset="0"/>
              </a:rPr>
              <a:t>Диапазон частот: 1710...1880/1805...1880 МГц </a:t>
            </a:r>
            <a:r>
              <a:rPr lang="en-US" sz="2000" dirty="0">
                <a:solidFill>
                  <a:srgbClr val="000000"/>
                </a:solidFill>
                <a:latin typeface="Times New Roman" pitchFamily="18" charset="0"/>
                <a:ea typeface="Corbel"/>
                <a:cs typeface="Times New Roman" pitchFamily="18" charset="0"/>
              </a:rPr>
              <a:t>(GSM-1800);</a:t>
            </a:r>
            <a:endParaRPr lang="ru-RU" sz="2000" dirty="0">
              <a:latin typeface="Times New Roman" pitchFamily="18" charset="0"/>
              <a:ea typeface="Times New Roman"/>
              <a:cs typeface="Times New Roman" pitchFamily="18" charset="0"/>
            </a:endParaRPr>
          </a:p>
          <a:p>
            <a:pPr marL="342900" lvl="0" indent="-342900" algn="just">
              <a:spcBef>
                <a:spcPts val="1800"/>
              </a:spcBef>
              <a:spcAft>
                <a:spcPts val="0"/>
              </a:spcAft>
              <a:buClr>
                <a:srgbClr val="000000"/>
              </a:buClr>
              <a:buSzPts val="1300"/>
              <a:buFont typeface="Symbol"/>
              <a:buChar char="-"/>
              <a:tabLst>
                <a:tab pos="784225" algn="l"/>
              </a:tabLst>
            </a:pPr>
            <a:r>
              <a:rPr lang="ru-RU" sz="2000" dirty="0">
                <a:solidFill>
                  <a:srgbClr val="000000"/>
                </a:solidFill>
                <a:latin typeface="Times New Roman" pitchFamily="18" charset="0"/>
                <a:ea typeface="Corbel"/>
                <a:cs typeface="Times New Roman" pitchFamily="18" charset="0"/>
              </a:rPr>
              <a:t>Разнос между несущими - 200 кГц;</a:t>
            </a:r>
            <a:endParaRPr lang="ru-RU" sz="2000" dirty="0">
              <a:latin typeface="Times New Roman" pitchFamily="18" charset="0"/>
              <a:ea typeface="Times New Roman"/>
              <a:cs typeface="Times New Roman" pitchFamily="18" charset="0"/>
            </a:endParaRPr>
          </a:p>
          <a:p>
            <a:pPr marL="342900" lvl="0" indent="-342900" algn="just">
              <a:spcBef>
                <a:spcPts val="1800"/>
              </a:spcBef>
              <a:spcAft>
                <a:spcPts val="0"/>
              </a:spcAft>
              <a:buClr>
                <a:srgbClr val="000000"/>
              </a:buClr>
              <a:buSzPts val="1300"/>
              <a:buFont typeface="Symbol"/>
              <a:buChar char="-"/>
              <a:tabLst>
                <a:tab pos="784225" algn="l"/>
              </a:tabLst>
            </a:pPr>
            <a:r>
              <a:rPr lang="ru-RU" sz="2000" dirty="0">
                <a:solidFill>
                  <a:srgbClr val="000000"/>
                </a:solidFill>
                <a:latin typeface="Times New Roman" pitchFamily="18" charset="0"/>
                <a:ea typeface="Corbel"/>
                <a:cs typeface="Times New Roman" pitchFamily="18" charset="0"/>
              </a:rPr>
              <a:t>Количество речевых каналов на несущей - 8 (16 - для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-1800);</a:t>
            </a:r>
            <a:endParaRPr lang="ru-RU" sz="2000" dirty="0">
              <a:latin typeface="Times New Roman" pitchFamily="18" charset="0"/>
              <a:ea typeface="Times New Roman"/>
              <a:cs typeface="Times New Roman" pitchFamily="18" charset="0"/>
            </a:endParaRPr>
          </a:p>
          <a:p>
            <a:pPr marL="342900" lvl="0" indent="-342900" algn="just">
              <a:spcBef>
                <a:spcPts val="1800"/>
              </a:spcBef>
              <a:spcAft>
                <a:spcPts val="0"/>
              </a:spcAft>
              <a:buClr>
                <a:srgbClr val="000000"/>
              </a:buClr>
              <a:buSzPts val="1300"/>
              <a:buFont typeface="Symbol"/>
              <a:buChar char="-"/>
              <a:tabLst>
                <a:tab pos="784225" algn="l"/>
              </a:tabLst>
            </a:pPr>
            <a:r>
              <a:rPr lang="ru-RU" sz="2000" dirty="0">
                <a:solidFill>
                  <a:srgbClr val="000000"/>
                </a:solidFill>
                <a:latin typeface="Times New Roman" pitchFamily="18" charset="0"/>
                <a:ea typeface="Corbel"/>
                <a:cs typeface="Times New Roman" pitchFamily="18" charset="0"/>
              </a:rPr>
              <a:t>Вид модуляции - 0,3 </a:t>
            </a:r>
            <a:r>
              <a:rPr lang="en-US" sz="2000" dirty="0">
                <a:solidFill>
                  <a:srgbClr val="000000"/>
                </a:solidFill>
                <a:latin typeface="Times New Roman" pitchFamily="18" charset="0"/>
                <a:ea typeface="Corbel"/>
                <a:cs typeface="Times New Roman" pitchFamily="18" charset="0"/>
              </a:rPr>
              <a:t>GMSK;</a:t>
            </a:r>
            <a:endParaRPr lang="ru-RU" sz="2000" u="none" strike="noStrike" spc="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609307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568952" cy="6740307"/>
          </a:xfrm>
          <a:prstGeom prst="rect">
            <a:avLst/>
          </a:prstGeom>
        </p:spPr>
        <p:txBody>
          <a:bodyPr wrap="square">
            <a:spAutoFit/>
          </a:bodyPr>
          <a:lstStyle/>
          <a:p>
            <a:pPr marL="342900" lvl="0" indent="-342900" algn="just">
              <a:spcBef>
                <a:spcPts val="1800"/>
              </a:spcBef>
              <a:spcAft>
                <a:spcPts val="0"/>
              </a:spcAft>
              <a:buClr>
                <a:srgbClr val="000000"/>
              </a:buClr>
              <a:buSzPts val="1300"/>
              <a:buFont typeface="Symbol"/>
              <a:buChar char="-"/>
              <a:tabLst>
                <a:tab pos="790575" algn="l"/>
              </a:tabLst>
            </a:pPr>
            <a:r>
              <a:rPr lang="ru-RU" dirty="0">
                <a:solidFill>
                  <a:srgbClr val="000000"/>
                </a:solidFill>
                <a:latin typeface="Times New Roman Tj"/>
                <a:ea typeface="Corbel"/>
                <a:cs typeface="Times New Roman"/>
              </a:rPr>
              <a:t>Скорость преобразования речевого сигнала - 13 (6,5) кбит/с;</a:t>
            </a:r>
            <a:endParaRPr lang="ru-RU" dirty="0">
              <a:latin typeface="Times New Roman"/>
              <a:ea typeface="Times New Roman"/>
              <a:cs typeface="Times New Roman"/>
            </a:endParaRPr>
          </a:p>
          <a:p>
            <a:pPr marL="342900" lvl="0" indent="-342900" algn="just">
              <a:spcBef>
                <a:spcPts val="1800"/>
              </a:spcBef>
              <a:spcAft>
                <a:spcPts val="0"/>
              </a:spcAft>
              <a:buClr>
                <a:srgbClr val="000000"/>
              </a:buClr>
              <a:buSzPts val="1300"/>
              <a:buFont typeface="Symbol"/>
              <a:buChar char="-"/>
              <a:tabLst>
                <a:tab pos="784225" algn="l"/>
              </a:tabLst>
            </a:pPr>
            <a:r>
              <a:rPr lang="ru-RU" dirty="0">
                <a:solidFill>
                  <a:srgbClr val="000000"/>
                </a:solidFill>
                <a:latin typeface="Times New Roman Tj"/>
                <a:ea typeface="Corbel"/>
                <a:cs typeface="Times New Roman"/>
              </a:rPr>
              <a:t>Алгоритм преобразования речевого сигнала </a:t>
            </a:r>
            <a:r>
              <a:rPr lang="en-US" dirty="0">
                <a:solidFill>
                  <a:srgbClr val="000000"/>
                </a:solidFill>
                <a:latin typeface="Times New Roman Tj"/>
                <a:ea typeface="Corbel"/>
                <a:cs typeface="Times New Roman"/>
              </a:rPr>
              <a:t>RPE</a:t>
            </a:r>
            <a:r>
              <a:rPr lang="ru-RU" dirty="0">
                <a:solidFill>
                  <a:srgbClr val="000000"/>
                </a:solidFill>
                <a:latin typeface="Times New Roman Tj"/>
                <a:ea typeface="Corbel"/>
                <a:cs typeface="Times New Roman"/>
              </a:rPr>
              <a:t>-</a:t>
            </a:r>
            <a:r>
              <a:rPr lang="en-US" dirty="0">
                <a:solidFill>
                  <a:srgbClr val="000000"/>
                </a:solidFill>
                <a:latin typeface="Times New Roman Tj"/>
                <a:ea typeface="Corbel"/>
                <a:cs typeface="Times New Roman"/>
              </a:rPr>
              <a:t>LTP</a:t>
            </a:r>
            <a:r>
              <a:rPr lang="ru-RU" dirty="0">
                <a:solidFill>
                  <a:srgbClr val="000000"/>
                </a:solidFill>
                <a:latin typeface="Times New Roman Tj"/>
                <a:ea typeface="Corbel"/>
                <a:cs typeface="Times New Roman"/>
              </a:rPr>
              <a:t>;</a:t>
            </a:r>
            <a:endParaRPr lang="ru-RU" dirty="0">
              <a:latin typeface="Times New Roman"/>
              <a:ea typeface="Times New Roman"/>
              <a:cs typeface="Times New Roman"/>
            </a:endParaRPr>
          </a:p>
          <a:p>
            <a:pPr marL="342900" lvl="0" indent="-342900" algn="just">
              <a:spcBef>
                <a:spcPts val="1800"/>
              </a:spcBef>
              <a:spcAft>
                <a:spcPts val="0"/>
              </a:spcAft>
              <a:buClr>
                <a:srgbClr val="000000"/>
              </a:buClr>
              <a:buSzPts val="1300"/>
              <a:buFont typeface="Symbol"/>
              <a:buChar char="-"/>
              <a:tabLst>
                <a:tab pos="790575" algn="l"/>
              </a:tabLst>
            </a:pPr>
            <a:r>
              <a:rPr lang="ru-RU" dirty="0">
                <a:solidFill>
                  <a:srgbClr val="000000"/>
                </a:solidFill>
                <a:latin typeface="Times New Roman Tj"/>
                <a:ea typeface="Corbel"/>
                <a:cs typeface="Times New Roman"/>
              </a:rPr>
              <a:t>Скорость передачи информации - 270 кбит/с;</a:t>
            </a:r>
            <a:endParaRPr lang="ru-RU" dirty="0">
              <a:latin typeface="Times New Roman"/>
              <a:ea typeface="Times New Roman"/>
              <a:cs typeface="Times New Roman"/>
            </a:endParaRPr>
          </a:p>
          <a:p>
            <a:pPr marL="342900" lvl="0" indent="-342900" algn="just">
              <a:spcBef>
                <a:spcPts val="1800"/>
              </a:spcBef>
              <a:spcAft>
                <a:spcPts val="0"/>
              </a:spcAft>
              <a:buClr>
                <a:srgbClr val="000000"/>
              </a:buClr>
              <a:buSzPts val="1300"/>
              <a:buFont typeface="Symbol"/>
              <a:buChar char="-"/>
              <a:tabLst>
                <a:tab pos="784225" algn="l"/>
              </a:tabLst>
            </a:pPr>
            <a:r>
              <a:rPr lang="ru-RU" dirty="0">
                <a:solidFill>
                  <a:srgbClr val="000000"/>
                </a:solidFill>
                <a:latin typeface="Times New Roman Tj"/>
                <a:ea typeface="Corbel"/>
                <a:cs typeface="Times New Roman"/>
              </a:rPr>
              <a:t>Радиус соты - 0,5...35 км.</a:t>
            </a:r>
            <a:endParaRPr lang="ru-RU" dirty="0">
              <a:latin typeface="Times New Roman"/>
              <a:ea typeface="Times New Roman"/>
              <a:cs typeface="Times New Roman"/>
            </a:endParaRPr>
          </a:p>
          <a:p>
            <a:pPr marL="14605" marR="12700" indent="546100"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В США система сотовой связи стандарта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 работает в диапазоне 1900 МГц и носит название либо </a:t>
            </a:r>
            <a:r>
              <a:rPr lang="en-US" sz="2000" dirty="0">
                <a:solidFill>
                  <a:srgbClr val="000000"/>
                </a:solidFill>
                <a:latin typeface="Times New Roman" pitchFamily="18" charset="0"/>
                <a:ea typeface="Corbel"/>
                <a:cs typeface="Times New Roman" pitchFamily="18" charset="0"/>
              </a:rPr>
              <a:t>PCS</a:t>
            </a:r>
            <a:r>
              <a:rPr lang="ru-RU" sz="2000" dirty="0">
                <a:solidFill>
                  <a:srgbClr val="000000"/>
                </a:solidFill>
                <a:latin typeface="Times New Roman" pitchFamily="18" charset="0"/>
                <a:ea typeface="Corbel"/>
                <a:cs typeface="Times New Roman" pitchFamily="18" charset="0"/>
              </a:rPr>
              <a:t> 1900 (</a:t>
            </a:r>
            <a:r>
              <a:rPr lang="en-US" sz="2000" dirty="0">
                <a:solidFill>
                  <a:srgbClr val="000000"/>
                </a:solidFill>
                <a:latin typeface="Times New Roman" pitchFamily="18" charset="0"/>
                <a:ea typeface="Corbel"/>
                <a:cs typeface="Times New Roman" pitchFamily="18" charset="0"/>
              </a:rPr>
              <a:t>Personnel Communication Devices</a:t>
            </a:r>
            <a:r>
              <a:rPr lang="ru-RU" sz="2000" dirty="0">
                <a:solidFill>
                  <a:srgbClr val="000000"/>
                </a:solidFill>
                <a:latin typeface="Times New Roman" pitchFamily="18" charset="0"/>
                <a:ea typeface="Corbel"/>
                <a:cs typeface="Times New Roman" pitchFamily="18" charset="0"/>
              </a:rPr>
              <a:t>), либо более привычное -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-1900. Кроме того, в отличие от европейских стандартов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 использующих технологию </a:t>
            </a:r>
            <a:r>
              <a:rPr lang="en-US" sz="2000" dirty="0">
                <a:solidFill>
                  <a:srgbClr val="000000"/>
                </a:solidFill>
                <a:latin typeface="Times New Roman" pitchFamily="18" charset="0"/>
                <a:ea typeface="Corbel"/>
                <a:cs typeface="Times New Roman" pitchFamily="18" charset="0"/>
              </a:rPr>
              <a:t>TDMA</a:t>
            </a:r>
            <a:r>
              <a:rPr lang="ru-RU" sz="2000" dirty="0">
                <a:solidFill>
                  <a:srgbClr val="000000"/>
                </a:solidFill>
                <a:latin typeface="Times New Roman" pitchFamily="18" charset="0"/>
                <a:ea typeface="Corbel"/>
                <a:cs typeface="Times New Roman" pitchFamily="18" charset="0"/>
              </a:rPr>
              <a:t>-</a:t>
            </a:r>
            <a:r>
              <a:rPr lang="en-US" sz="2000" dirty="0">
                <a:solidFill>
                  <a:srgbClr val="000000"/>
                </a:solidFill>
                <a:latin typeface="Times New Roman" pitchFamily="18" charset="0"/>
                <a:ea typeface="Corbel"/>
                <a:cs typeface="Times New Roman" pitchFamily="18" charset="0"/>
              </a:rPr>
              <a:t>FDMA</a:t>
            </a:r>
            <a:r>
              <a:rPr lang="ru-RU" sz="2000" dirty="0">
                <a:solidFill>
                  <a:srgbClr val="000000"/>
                </a:solidFill>
                <a:latin typeface="Times New Roman" pitchFamily="18" charset="0"/>
                <a:ea typeface="Corbel"/>
                <a:cs typeface="Times New Roman" pitchFamily="18" charset="0"/>
              </a:rPr>
              <a:t> (временное и частотное разделение каналов с множественным доступом), американский стандарт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-1900 функционирует по технологии </a:t>
            </a:r>
            <a:r>
              <a:rPr lang="en-US" sz="2000" dirty="0">
                <a:solidFill>
                  <a:srgbClr val="000000"/>
                </a:solidFill>
                <a:latin typeface="Times New Roman" pitchFamily="18" charset="0"/>
                <a:ea typeface="Corbel"/>
                <a:cs typeface="Times New Roman" pitchFamily="18" charset="0"/>
              </a:rPr>
              <a:t>CDMA</a:t>
            </a:r>
            <a:r>
              <a:rPr lang="ru-RU" sz="2000" dirty="0">
                <a:solidFill>
                  <a:srgbClr val="000000"/>
                </a:solidFill>
                <a:latin typeface="Times New Roman" pitchFamily="18" charset="0"/>
                <a:ea typeface="Corbel"/>
                <a:cs typeface="Times New Roman" pitchFamily="18" charset="0"/>
              </a:rPr>
              <a:t> (кодовое разделение каналов с множественным доступом). Полосы частот, указанные в характеристиках стандарта через дробную черту, означают диапазоны передачи: в числителе - от сотового телефона к базовой станции, в знаменателе - от базовой станции к сотовому телефону.</a:t>
            </a:r>
            <a:endParaRPr lang="ru-RU" sz="2000" dirty="0">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22281085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641" y="188640"/>
            <a:ext cx="8424936" cy="6186309"/>
          </a:xfrm>
          <a:prstGeom prst="rect">
            <a:avLst/>
          </a:prstGeom>
        </p:spPr>
        <p:txBody>
          <a:bodyPr wrap="square">
            <a:spAutoFit/>
          </a:bodyPr>
          <a:lstStyle/>
          <a:p>
            <a:pPr marL="14605" marR="12700" indent="444500" algn="just">
              <a:lnSpc>
                <a:spcPct val="150000"/>
              </a:lnSpc>
              <a:spcBef>
                <a:spcPts val="1800"/>
              </a:spcBef>
              <a:spcAft>
                <a:spcPts val="0"/>
              </a:spcAft>
            </a:pPr>
            <a:r>
              <a:rPr lang="ru-RU" sz="2400" dirty="0">
                <a:solidFill>
                  <a:srgbClr val="000000"/>
                </a:solidFill>
                <a:latin typeface="Times New Roman" pitchFamily="18" charset="0"/>
                <a:ea typeface="Corbel"/>
                <a:cs typeface="Times New Roman" pitchFamily="18" charset="0"/>
              </a:rPr>
              <a:t>В подборке материалов, посвященных сотовой связи стандарта </a:t>
            </a:r>
            <a:r>
              <a:rPr lang="en-US" sz="2400" dirty="0">
                <a:solidFill>
                  <a:srgbClr val="000000"/>
                </a:solidFill>
                <a:latin typeface="Times New Roman" pitchFamily="18" charset="0"/>
                <a:ea typeface="Corbel"/>
                <a:cs typeface="Times New Roman" pitchFamily="18" charset="0"/>
              </a:rPr>
              <a:t>GSM</a:t>
            </a:r>
            <a:r>
              <a:rPr lang="ru-RU" sz="2400" dirty="0">
                <a:solidFill>
                  <a:srgbClr val="000000"/>
                </a:solidFill>
                <a:latin typeface="Times New Roman" pitchFamily="18" charset="0"/>
                <a:ea typeface="Corbel"/>
                <a:cs typeface="Times New Roman" pitchFamily="18" charset="0"/>
              </a:rPr>
              <a:t>, будет изложено лишь то, что относится к наиболее распространенным стандартам - </a:t>
            </a:r>
            <a:r>
              <a:rPr lang="en-US" sz="2400" dirty="0">
                <a:solidFill>
                  <a:srgbClr val="000000"/>
                </a:solidFill>
                <a:latin typeface="Times New Roman" pitchFamily="18" charset="0"/>
                <a:ea typeface="Corbel"/>
                <a:cs typeface="Times New Roman" pitchFamily="18" charset="0"/>
              </a:rPr>
              <a:t>GSM</a:t>
            </a:r>
            <a:r>
              <a:rPr lang="ru-RU" sz="2400" dirty="0">
                <a:solidFill>
                  <a:srgbClr val="000000"/>
                </a:solidFill>
                <a:latin typeface="Times New Roman" pitchFamily="18" charset="0"/>
                <a:ea typeface="Corbel"/>
                <a:cs typeface="Times New Roman" pitchFamily="18" charset="0"/>
              </a:rPr>
              <a:t>-900 и </a:t>
            </a:r>
            <a:r>
              <a:rPr lang="en-US" sz="2400" dirty="0">
                <a:solidFill>
                  <a:srgbClr val="000000"/>
                </a:solidFill>
                <a:latin typeface="Times New Roman" pitchFamily="18" charset="0"/>
                <a:ea typeface="Corbel"/>
                <a:cs typeface="Times New Roman" pitchFamily="18" charset="0"/>
              </a:rPr>
              <a:t>GSM</a:t>
            </a:r>
            <a:r>
              <a:rPr lang="ru-RU" sz="2400" dirty="0">
                <a:solidFill>
                  <a:srgbClr val="000000"/>
                </a:solidFill>
                <a:latin typeface="Times New Roman" pitchFamily="18" charset="0"/>
                <a:ea typeface="Corbel"/>
                <a:cs typeface="Times New Roman" pitchFamily="18" charset="0"/>
              </a:rPr>
              <a:t>-1800. Как следует из характеристик стандарта, </a:t>
            </a:r>
            <a:r>
              <a:rPr lang="ru-RU" sz="2400" u="sng" dirty="0">
                <a:solidFill>
                  <a:srgbClr val="000000"/>
                </a:solidFill>
                <a:latin typeface="Times New Roman" pitchFamily="18" charset="0"/>
                <a:ea typeface="Times New Roman"/>
                <a:cs typeface="Times New Roman" pitchFamily="18" charset="0"/>
              </a:rPr>
              <a:t>ши</a:t>
            </a:r>
            <a:r>
              <a:rPr lang="ru-RU" sz="2400" dirty="0">
                <a:solidFill>
                  <a:srgbClr val="000000"/>
                </a:solidFill>
                <a:latin typeface="Times New Roman" pitchFamily="18" charset="0"/>
                <a:ea typeface="Corbel"/>
                <a:cs typeface="Times New Roman" pitchFamily="18" charset="0"/>
              </a:rPr>
              <a:t>рина, каждой из частотных полос составляет 25 МГц, что обеспечивает 124 канала связи (124 пары частот) с разносом между несущими в 200 кГц. Разнос между частотами передачи и приема каждого канала составляет 45 МГц. Любая базовая станция сотовой связи может обеспечить работу на одной или нескольких несущих частотах, число которых зависит от плотности сети сотовой связи в зоне работы станции</a:t>
            </a:r>
            <a:r>
              <a:rPr lang="ru-RU" dirty="0">
                <a:solidFill>
                  <a:srgbClr val="000000"/>
                </a:solidFill>
                <a:latin typeface="Times New Roman Tj"/>
                <a:ea typeface="Corbel"/>
                <a:cs typeface="Times New Roman"/>
              </a:rPr>
              <a:t>.</a:t>
            </a:r>
            <a:endParaRPr lang="ru-RU" dirty="0">
              <a:effectLst/>
              <a:latin typeface="Times New Roman"/>
              <a:ea typeface="Times New Roman"/>
            </a:endParaRPr>
          </a:p>
        </p:txBody>
      </p:sp>
    </p:spTree>
    <p:extLst>
      <p:ext uri="{BB962C8B-B14F-4D97-AF65-F5344CB8AC3E}">
        <p14:creationId xmlns:p14="http://schemas.microsoft.com/office/powerpoint/2010/main" val="11117417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5468" y="260648"/>
            <a:ext cx="8496944" cy="6555641"/>
          </a:xfrm>
          <a:prstGeom prst="rect">
            <a:avLst/>
          </a:prstGeom>
        </p:spPr>
        <p:txBody>
          <a:bodyPr wrap="square">
            <a:spAutoFit/>
          </a:bodyPr>
          <a:lstStyle/>
          <a:p>
            <a:pPr marL="14605" marR="12700" indent="444500"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При этом реализуется при</a:t>
            </a:r>
            <a:r>
              <a:rPr lang="ru-RU" sz="2000" u="sng" dirty="0">
                <a:solidFill>
                  <a:srgbClr val="000000"/>
                </a:solidFill>
                <a:latin typeface="Times New Roman" pitchFamily="18" charset="0"/>
                <a:ea typeface="Times New Roman"/>
                <a:cs typeface="Times New Roman" pitchFamily="18" charset="0"/>
              </a:rPr>
              <a:t>нци</a:t>
            </a:r>
            <a:r>
              <a:rPr lang="ru-RU" sz="2000" dirty="0">
                <a:solidFill>
                  <a:srgbClr val="000000"/>
                </a:solidFill>
                <a:latin typeface="Times New Roman" pitchFamily="18" charset="0"/>
                <a:ea typeface="Corbel"/>
                <a:cs typeface="Times New Roman" pitchFamily="18" charset="0"/>
              </a:rPr>
              <a:t>п множественного доступа с частотным разделением каналов - </a:t>
            </a:r>
            <a:r>
              <a:rPr lang="en-US" sz="2000" dirty="0">
                <a:solidFill>
                  <a:srgbClr val="000000"/>
                </a:solidFill>
                <a:latin typeface="Times New Roman" pitchFamily="18" charset="0"/>
                <a:ea typeface="Corbel"/>
                <a:cs typeface="Times New Roman" pitchFamily="18" charset="0"/>
              </a:rPr>
              <a:t>FDMA</a:t>
            </a:r>
            <a:r>
              <a:rPr lang="ru-RU" sz="2000" dirty="0">
                <a:solidFill>
                  <a:srgbClr val="000000"/>
                </a:solidFill>
                <a:latin typeface="Times New Roman" pitchFamily="18" charset="0"/>
                <a:ea typeface="Corbel"/>
                <a:cs typeface="Times New Roman" pitchFamily="18" charset="0"/>
              </a:rPr>
              <a:t> (</a:t>
            </a:r>
            <a:r>
              <a:rPr lang="en-US" sz="2000" dirty="0" smtClean="0">
                <a:solidFill>
                  <a:srgbClr val="000000"/>
                </a:solidFill>
                <a:latin typeface="Times New Roman" pitchFamily="18" charset="0"/>
                <a:ea typeface="Corbel"/>
                <a:cs typeface="Times New Roman" pitchFamily="18" charset="0"/>
              </a:rPr>
              <a:t>Frequency Division Multiple Access</a:t>
            </a:r>
            <a:r>
              <a:rPr lang="ru-RU" sz="2000" dirty="0">
                <a:solidFill>
                  <a:srgbClr val="000000"/>
                </a:solidFill>
                <a:latin typeface="Times New Roman" pitchFamily="18" charset="0"/>
                <a:ea typeface="Corbel"/>
                <a:cs typeface="Times New Roman" pitchFamily="18" charset="0"/>
              </a:rPr>
              <a:t>). Использовать же два соседних канала в одной ячейке невозможно. Каждой базовой станции - </a:t>
            </a:r>
            <a:r>
              <a:rPr lang="en-US" sz="2000" dirty="0">
                <a:solidFill>
                  <a:srgbClr val="000000"/>
                </a:solidFill>
                <a:latin typeface="Times New Roman" pitchFamily="18" charset="0"/>
                <a:ea typeface="Corbel"/>
                <a:cs typeface="Times New Roman" pitchFamily="18" charset="0"/>
              </a:rPr>
              <a:t>BS</a:t>
            </a:r>
            <a:r>
              <a:rPr lang="ru-RU" sz="2000" dirty="0">
                <a:solidFill>
                  <a:srgbClr val="000000"/>
                </a:solidFill>
                <a:latin typeface="Times New Roman" pitchFamily="18" charset="0"/>
                <a:ea typeface="Corbel"/>
                <a:cs typeface="Times New Roman" pitchFamily="18" charset="0"/>
              </a:rPr>
              <a:t> (</a:t>
            </a:r>
            <a:r>
              <a:rPr lang="en-US" sz="2000" dirty="0" smtClean="0">
                <a:solidFill>
                  <a:srgbClr val="000000"/>
                </a:solidFill>
                <a:latin typeface="Times New Roman" pitchFamily="18" charset="0"/>
                <a:ea typeface="Corbel"/>
                <a:cs typeface="Times New Roman" pitchFamily="18" charset="0"/>
              </a:rPr>
              <a:t>Base Station</a:t>
            </a:r>
            <a:r>
              <a:rPr lang="ru-RU" sz="2000" dirty="0">
                <a:solidFill>
                  <a:srgbClr val="000000"/>
                </a:solidFill>
                <a:latin typeface="Times New Roman" pitchFamily="18" charset="0"/>
                <a:ea typeface="Corbel"/>
                <a:cs typeface="Times New Roman" pitchFamily="18" charset="0"/>
              </a:rPr>
              <a:t>) назначают одну или более несущих частот, используя принцип множественного доступа с временным разделением каналов - </a:t>
            </a:r>
            <a:r>
              <a:rPr lang="en-US" sz="2000" dirty="0">
                <a:solidFill>
                  <a:srgbClr val="000000"/>
                </a:solidFill>
                <a:latin typeface="Times New Roman" pitchFamily="18" charset="0"/>
                <a:ea typeface="Corbel"/>
                <a:cs typeface="Times New Roman" pitchFamily="18" charset="0"/>
              </a:rPr>
              <a:t>TDMA</a:t>
            </a:r>
            <a:r>
              <a:rPr lang="ru-RU" sz="2000" dirty="0">
                <a:solidFill>
                  <a:srgbClr val="000000"/>
                </a:solidFill>
                <a:latin typeface="Times New Roman" pitchFamily="18" charset="0"/>
                <a:ea typeface="Corbel"/>
                <a:cs typeface="Times New Roman" pitchFamily="18" charset="0"/>
              </a:rPr>
              <a:t> (</a:t>
            </a:r>
            <a:r>
              <a:rPr lang="en-US" sz="2000" dirty="0" smtClean="0">
                <a:solidFill>
                  <a:srgbClr val="000000"/>
                </a:solidFill>
                <a:latin typeface="Times New Roman" pitchFamily="18" charset="0"/>
                <a:ea typeface="Corbel"/>
                <a:cs typeface="Times New Roman" pitchFamily="18" charset="0"/>
              </a:rPr>
              <a:t>Time Division Multiple Access</a:t>
            </a:r>
            <a:r>
              <a:rPr lang="ru-RU" sz="2000" dirty="0">
                <a:solidFill>
                  <a:srgbClr val="000000"/>
                </a:solidFill>
                <a:latin typeface="Times New Roman" pitchFamily="18" charset="0"/>
                <a:ea typeface="Corbel"/>
                <a:cs typeface="Times New Roman" pitchFamily="18" charset="0"/>
              </a:rPr>
              <a:t>).</a:t>
            </a:r>
            <a:endParaRPr lang="ru-RU" sz="2000" dirty="0">
              <a:latin typeface="Times New Roman" pitchFamily="18" charset="0"/>
              <a:ea typeface="Times New Roman"/>
              <a:cs typeface="Times New Roman" pitchFamily="18" charset="0"/>
            </a:endParaRPr>
          </a:p>
          <a:p>
            <a:pPr indent="450850" algn="just">
              <a:lnSpc>
                <a:spcPct val="150000"/>
              </a:lnSpc>
            </a:pPr>
            <a:r>
              <a:rPr lang="ru-RU" sz="2000" dirty="0">
                <a:solidFill>
                  <a:srgbClr val="000000"/>
                </a:solidFill>
                <a:latin typeface="Times New Roman" pitchFamily="18" charset="0"/>
                <a:ea typeface="Corbel"/>
                <a:cs typeface="Times New Roman" pitchFamily="18" charset="0"/>
              </a:rPr>
              <a:t>Принцип </a:t>
            </a:r>
            <a:r>
              <a:rPr lang="en-US" sz="2000" dirty="0">
                <a:solidFill>
                  <a:srgbClr val="000000"/>
                </a:solidFill>
                <a:latin typeface="Times New Roman" pitchFamily="18" charset="0"/>
                <a:ea typeface="Corbel"/>
                <a:cs typeface="Times New Roman" pitchFamily="18" charset="0"/>
              </a:rPr>
              <a:t>TDMA</a:t>
            </a:r>
            <a:r>
              <a:rPr lang="ru-RU" sz="2000" dirty="0">
                <a:solidFill>
                  <a:srgbClr val="000000"/>
                </a:solidFill>
                <a:latin typeface="Times New Roman" pitchFamily="18" charset="0"/>
                <a:ea typeface="Corbel"/>
                <a:cs typeface="Times New Roman" pitchFamily="18" charset="0"/>
              </a:rPr>
              <a:t> предусматривает "расщепление" каждой полосы в 200 кГц на восемь временных интервалов (слотов), которые представляют собой логические каналы связи. Каждый из них определяется собственной частотой и номером кадра (фрейма) слота. Не вдаваясь в детали, отметим, что логический канал состоит из речевого, или </a:t>
            </a:r>
            <a:r>
              <a:rPr lang="ru-RU" sz="2000" dirty="0" err="1" smtClean="0">
                <a:solidFill>
                  <a:srgbClr val="000000"/>
                </a:solidFill>
                <a:latin typeface="Times New Roman" pitchFamily="18" charset="0"/>
                <a:ea typeface="Corbel"/>
                <a:cs typeface="Times New Roman" pitchFamily="18" charset="0"/>
              </a:rPr>
              <a:t>Traffic</a:t>
            </a:r>
            <a:r>
              <a:rPr lang="en-US" sz="2000" dirty="0" smtClean="0">
                <a:solidFill>
                  <a:srgbClr val="000000"/>
                </a:solidFill>
                <a:latin typeface="Times New Roman" pitchFamily="18" charset="0"/>
                <a:ea typeface="Corbel"/>
                <a:cs typeface="Times New Roman" pitchFamily="18" charset="0"/>
              </a:rPr>
              <a:t> </a:t>
            </a:r>
            <a:r>
              <a:rPr lang="ru-RU" sz="2000" dirty="0" err="1" smtClean="0">
                <a:solidFill>
                  <a:srgbClr val="000000"/>
                </a:solidFill>
                <a:latin typeface="Times New Roman" pitchFamily="18" charset="0"/>
                <a:ea typeface="Corbel"/>
                <a:cs typeface="Times New Roman" pitchFamily="18" charset="0"/>
              </a:rPr>
              <a:t>Chanel</a:t>
            </a:r>
            <a:r>
              <a:rPr lang="ru-RU" sz="2000" dirty="0" smtClean="0">
                <a:solidFill>
                  <a:srgbClr val="000000"/>
                </a:solidFill>
                <a:latin typeface="Times New Roman" pitchFamily="18" charset="0"/>
                <a:ea typeface="Corbel"/>
                <a:cs typeface="Times New Roman" pitchFamily="18" charset="0"/>
              </a:rPr>
              <a:t> </a:t>
            </a:r>
            <a:r>
              <a:rPr lang="ru-RU" sz="2000" dirty="0">
                <a:solidFill>
                  <a:srgbClr val="000000"/>
                </a:solidFill>
                <a:latin typeface="Times New Roman" pitchFamily="18" charset="0"/>
                <a:ea typeface="Corbel"/>
                <a:cs typeface="Times New Roman" pitchFamily="18" charset="0"/>
              </a:rPr>
              <a:t>(TCH), несущего в себе речевую информацию, канала управления и синхронизации (CCH), а также некоторого числа бит кодовой последовательности для коррекции ошибок при приеме сигнала.  </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9322164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568952" cy="1421992"/>
          </a:xfrm>
          <a:prstGeom prst="rect">
            <a:avLst/>
          </a:prstGeom>
        </p:spPr>
        <p:txBody>
          <a:bodyPr wrap="square">
            <a:spAutoFit/>
          </a:bodyPr>
          <a:lstStyle/>
          <a:p>
            <a:pPr marL="14605" marR="12700" indent="444500" algn="just">
              <a:lnSpc>
                <a:spcPct val="150000"/>
              </a:lnSpc>
              <a:spcBef>
                <a:spcPts val="1800"/>
              </a:spcBef>
              <a:spcAft>
                <a:spcPts val="0"/>
              </a:spcAft>
            </a:pPr>
            <a:r>
              <a:rPr lang="ru-RU" sz="2000" dirty="0">
                <a:solidFill>
                  <a:srgbClr val="000000"/>
                </a:solidFill>
                <a:latin typeface="Times New Roman" pitchFamily="18" charset="0"/>
                <a:ea typeface="Corbel"/>
                <a:cs typeface="Times New Roman" pitchFamily="18" charset="0"/>
              </a:rPr>
              <a:t>При использовании восьми слотов "оцифрованная речь" в каждом канале передается короткими пачками (пакетами) импульсов, а терминал </a:t>
            </a:r>
            <a:r>
              <a:rPr lang="en-US" sz="2000" dirty="0">
                <a:solidFill>
                  <a:srgbClr val="000000"/>
                </a:solidFill>
                <a:latin typeface="Times New Roman" pitchFamily="18" charset="0"/>
                <a:ea typeface="Corbel"/>
                <a:cs typeface="Times New Roman" pitchFamily="18" charset="0"/>
              </a:rPr>
              <a:t>GSM</a:t>
            </a:r>
            <a:r>
              <a:rPr lang="ru-RU" sz="2000" dirty="0">
                <a:solidFill>
                  <a:srgbClr val="000000"/>
                </a:solidFill>
                <a:latin typeface="Times New Roman" pitchFamily="18" charset="0"/>
                <a:ea typeface="Corbel"/>
                <a:cs typeface="Times New Roman" pitchFamily="18" charset="0"/>
              </a:rPr>
              <a:t> передает только 1/8 часть от каждого сообщения (рис. 11.4).</a:t>
            </a:r>
            <a:endParaRPr lang="ru-RU" sz="2000" dirty="0">
              <a:effectLst/>
              <a:latin typeface="Times New Roman" pitchFamily="18" charset="0"/>
              <a:ea typeface="Times New Roman"/>
              <a:cs typeface="Times New Roman" pitchFamily="18" charset="0"/>
            </a:endParaRPr>
          </a:p>
        </p:txBody>
      </p:sp>
      <p:pic>
        <p:nvPicPr>
          <p:cNvPr id="3" name="Рисунок 2" descr="image5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10632"/>
            <a:ext cx="7992888" cy="2682463"/>
          </a:xfrm>
          <a:prstGeom prst="rect">
            <a:avLst/>
          </a:prstGeom>
          <a:noFill/>
          <a:ln>
            <a:noFill/>
          </a:ln>
        </p:spPr>
      </p:pic>
      <p:sp>
        <p:nvSpPr>
          <p:cNvPr id="4" name="Прямоугольник 3"/>
          <p:cNvSpPr/>
          <p:nvPr/>
        </p:nvSpPr>
        <p:spPr>
          <a:xfrm>
            <a:off x="148716" y="4581128"/>
            <a:ext cx="8568952" cy="2169825"/>
          </a:xfrm>
          <a:prstGeom prst="rect">
            <a:avLst/>
          </a:prstGeom>
        </p:spPr>
        <p:txBody>
          <a:bodyPr wrap="square">
            <a:spAutoFit/>
          </a:bodyPr>
          <a:lstStyle/>
          <a:p>
            <a:pPr algn="just">
              <a:lnSpc>
                <a:spcPct val="150000"/>
              </a:lnSpc>
            </a:pPr>
            <a:r>
              <a:rPr lang="ru-RU" dirty="0">
                <a:solidFill>
                  <a:srgbClr val="000000"/>
                </a:solidFill>
                <a:latin typeface="Times New Roman" pitchFamily="18" charset="0"/>
                <a:ea typeface="Corbel"/>
                <a:cs typeface="Times New Roman" pitchFamily="18" charset="0"/>
              </a:rPr>
              <a:t>При использовании </a:t>
            </a:r>
            <a:r>
              <a:rPr lang="ru-RU" dirty="0" err="1">
                <a:solidFill>
                  <a:srgbClr val="000000"/>
                </a:solidFill>
                <a:latin typeface="Times New Roman" pitchFamily="18" charset="0"/>
                <a:ea typeface="Corbel"/>
                <a:cs typeface="Times New Roman" pitchFamily="18" charset="0"/>
              </a:rPr>
              <a:t>восьмислотового</a:t>
            </a:r>
            <a:r>
              <a:rPr lang="ru-RU" dirty="0">
                <a:solidFill>
                  <a:srgbClr val="000000"/>
                </a:solidFill>
                <a:latin typeface="Times New Roman" pitchFamily="18" charset="0"/>
                <a:ea typeface="Corbel"/>
                <a:cs typeface="Times New Roman" pitchFamily="18" charset="0"/>
              </a:rPr>
              <a:t> кадра </a:t>
            </a:r>
            <a:r>
              <a:rPr lang="en-US" dirty="0">
                <a:solidFill>
                  <a:srgbClr val="000000"/>
                </a:solidFill>
                <a:latin typeface="Times New Roman" pitchFamily="18" charset="0"/>
                <a:ea typeface="Corbel"/>
                <a:cs typeface="Times New Roman" pitchFamily="18" charset="0"/>
              </a:rPr>
              <a:t>TDMA</a:t>
            </a:r>
            <a:r>
              <a:rPr lang="ru-RU" dirty="0">
                <a:solidFill>
                  <a:srgbClr val="000000"/>
                </a:solidFill>
                <a:latin typeface="Times New Roman" pitchFamily="18" charset="0"/>
                <a:ea typeface="Corbel"/>
                <a:cs typeface="Times New Roman" pitchFamily="18" charset="0"/>
              </a:rPr>
              <a:t> и 248 физических полудуплексных каналов (это 124 канала х 2) теоретически обеспечивается передача 8 </a:t>
            </a:r>
            <a:r>
              <a:rPr lang="en-US" dirty="0">
                <a:solidFill>
                  <a:srgbClr val="000000"/>
                </a:solidFill>
                <a:latin typeface="Times New Roman" pitchFamily="18" charset="0"/>
                <a:ea typeface="Corbel"/>
                <a:cs typeface="Times New Roman" pitchFamily="18" charset="0"/>
              </a:rPr>
              <a:t>x</a:t>
            </a:r>
            <a:r>
              <a:rPr lang="ru-RU" dirty="0">
                <a:solidFill>
                  <a:srgbClr val="000000"/>
                </a:solidFill>
                <a:latin typeface="Times New Roman" pitchFamily="18" charset="0"/>
                <a:ea typeface="Corbel"/>
                <a:cs typeface="Times New Roman" pitchFamily="18" charset="0"/>
              </a:rPr>
              <a:t> 248 = 1984 логических полу дуплексных каналов на каждую ячейку. Каналы называют полу дуплексными потому, что при соединении двух абонентов их разговор передается поочередно (один говорит, - другой слушает). </a:t>
            </a:r>
            <a:endParaRPr lang="ru-RU" dirty="0">
              <a:latin typeface="Times New Roman" pitchFamily="18" charset="0"/>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024717789"/>
              </p:ext>
            </p:extLst>
          </p:nvPr>
        </p:nvGraphicFramePr>
        <p:xfrm>
          <a:off x="699392" y="4258273"/>
          <a:ext cx="7467600" cy="320675"/>
        </p:xfrm>
        <a:graphic>
          <a:graphicData uri="http://schemas.openxmlformats.org/drawingml/2006/table">
            <a:tbl>
              <a:tblPr/>
              <a:tblGrid>
                <a:gridCol w="7467600"/>
              </a:tblGrid>
              <a:tr h="320675">
                <a:tc>
                  <a:txBody>
                    <a:bodyPr/>
                    <a:lstStyle/>
                    <a:p>
                      <a:pPr algn="ctr">
                        <a:spcAft>
                          <a:spcPts val="0"/>
                        </a:spcAft>
                      </a:pPr>
                      <a:r>
                        <a:rPr lang="ru-RU" sz="2000" b="0" i="0" u="none" strike="noStrike" spc="0" dirty="0">
                          <a:solidFill>
                            <a:schemeClr val="tx1"/>
                          </a:solidFill>
                          <a:effectLst/>
                          <a:latin typeface="Times New Roman" pitchFamily="18" charset="0"/>
                          <a:ea typeface="Trebuchet MS"/>
                          <a:cs typeface="Times New Roman" pitchFamily="18" charset="0"/>
                        </a:rPr>
                        <a:t>Рис. 11.4. Принцип </a:t>
                      </a:r>
                      <a:r>
                        <a:rPr lang="ru-RU" sz="2000" b="0" i="0" u="none" strike="noStrike" spc="0" dirty="0" err="1">
                          <a:solidFill>
                            <a:schemeClr val="tx1"/>
                          </a:solidFill>
                          <a:effectLst/>
                          <a:latin typeface="Times New Roman" pitchFamily="18" charset="0"/>
                          <a:ea typeface="Trebuchet MS"/>
                          <a:cs typeface="Times New Roman" pitchFamily="18" charset="0"/>
                        </a:rPr>
                        <a:t>каналообразования</a:t>
                      </a:r>
                      <a:r>
                        <a:rPr lang="ru-RU" sz="2000" b="0" i="0" u="none" strike="noStrike" spc="0" dirty="0">
                          <a:solidFill>
                            <a:schemeClr val="tx1"/>
                          </a:solidFill>
                          <a:effectLst/>
                          <a:latin typeface="Times New Roman" pitchFamily="18" charset="0"/>
                          <a:ea typeface="Trebuchet MS"/>
                          <a:cs typeface="Times New Roman" pitchFamily="18" charset="0"/>
                        </a:rPr>
                        <a:t> в системе </a:t>
                      </a:r>
                      <a:r>
                        <a:rPr lang="en-US" sz="2000" b="0" i="0" u="none" strike="noStrike" spc="0" dirty="0">
                          <a:solidFill>
                            <a:schemeClr val="tx1"/>
                          </a:solidFill>
                          <a:effectLst/>
                          <a:latin typeface="Times New Roman" pitchFamily="18" charset="0"/>
                          <a:ea typeface="Trebuchet MS"/>
                          <a:cs typeface="Times New Roman" pitchFamily="18" charset="0"/>
                        </a:rPr>
                        <a:t>GSM</a:t>
                      </a:r>
                      <a:endParaRPr lang="ru-RU" sz="2000" u="none" dirty="0">
                        <a:solidFill>
                          <a:schemeClr val="tx1"/>
                        </a:solidFill>
                        <a:effectLst/>
                        <a:latin typeface="Times New Roman" pitchFamily="18" charset="0"/>
                        <a:ea typeface="Courier New"/>
                        <a:cs typeface="Times New Roman" pitchFamily="18" charset="0"/>
                      </a:endParaRPr>
                    </a:p>
                  </a:txBody>
                  <a:tcPr marL="0" marR="0" marT="0" marB="0">
                    <a:lnL>
                      <a:noFill/>
                    </a:lnL>
                    <a:lnR>
                      <a:noFill/>
                    </a:lnR>
                    <a:lnT>
                      <a:noFill/>
                    </a:lnT>
                    <a:lnB>
                      <a:noFill/>
                    </a:lnB>
                  </a:tcPr>
                </a:tc>
              </a:tr>
            </a:tbl>
          </a:graphicData>
        </a:graphic>
      </p:graphicFrame>
      <p:sp>
        <p:nvSpPr>
          <p:cNvPr id="6" name="Rectangle 1"/>
          <p:cNvSpPr>
            <a:spLocks noChangeArrowheads="1"/>
          </p:cNvSpPr>
          <p:nvPr/>
        </p:nvSpPr>
        <p:spPr bwMode="auto">
          <a:xfrm>
            <a:off x="457200" y="3108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725790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0.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0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9791</TotalTime>
  <Words>35031</Words>
  <Application>Microsoft Office PowerPoint</Application>
  <PresentationFormat>Экран (4:3)</PresentationFormat>
  <Paragraphs>1442</Paragraphs>
  <Slides>420</Slides>
  <Notes>5</Notes>
  <HiddenSlides>0</HiddenSlides>
  <MMClips>0</MMClips>
  <ScaleCrop>false</ScaleCrop>
  <HeadingPairs>
    <vt:vector size="6" baseType="variant">
      <vt:variant>
        <vt:lpstr>Тема</vt:lpstr>
      </vt:variant>
      <vt:variant>
        <vt:i4>28</vt:i4>
      </vt:variant>
      <vt:variant>
        <vt:lpstr>Внедренные серверы OLE</vt:lpstr>
      </vt:variant>
      <vt:variant>
        <vt:i4>2</vt:i4>
      </vt:variant>
      <vt:variant>
        <vt:lpstr>Заголовки слайдов</vt:lpstr>
      </vt:variant>
      <vt:variant>
        <vt:i4>420</vt:i4>
      </vt:variant>
    </vt:vector>
  </HeadingPairs>
  <TitlesOfParts>
    <vt:vector size="450" baseType="lpstr">
      <vt:lpstr>Эркер</vt:lpstr>
      <vt:lpstr>Тема Office</vt:lpstr>
      <vt:lpstr>1_Тема Office</vt:lpstr>
      <vt:lpstr>2_Тема Office</vt:lpstr>
      <vt:lpstr>3_Тема Office</vt:lpstr>
      <vt:lpstr>4_Тема Office</vt:lpstr>
      <vt:lpstr>5_Тема Office</vt:lpstr>
      <vt:lpstr>6_Тема Office</vt:lpstr>
      <vt:lpstr>7_Тема Office</vt:lpstr>
      <vt:lpstr>8_Тема Office</vt:lpstr>
      <vt:lpstr>9_Тема Office</vt:lpstr>
      <vt:lpstr>10_Тема Office</vt:lpstr>
      <vt:lpstr>11_Тема Office</vt:lpstr>
      <vt:lpstr>12_Тема Office</vt:lpstr>
      <vt:lpstr>13_Тема Office</vt:lpstr>
      <vt:lpstr>14_Тема Office</vt:lpstr>
      <vt:lpstr>15_Тема Office</vt:lpstr>
      <vt:lpstr>16_Тема Office</vt:lpstr>
      <vt:lpstr>17_Тема Office</vt:lpstr>
      <vt:lpstr>18_Тема Office</vt:lpstr>
      <vt:lpstr>19_Тема Office</vt:lpstr>
      <vt:lpstr>20_Тема Office</vt:lpstr>
      <vt:lpstr>21_Тема Office</vt:lpstr>
      <vt:lpstr>22_Тема Office</vt:lpstr>
      <vt:lpstr>23_Тема Office</vt:lpstr>
      <vt:lpstr>24_Тема Office</vt:lpstr>
      <vt:lpstr>25_Тема Office</vt:lpstr>
      <vt:lpstr>26_Тема Office</vt:lpstr>
      <vt:lpstr>Picture</vt:lpstr>
      <vt:lpstr>Рисунок</vt:lpstr>
      <vt:lpstr>Современные технологии в телекоммуникациях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ЛЕКЦИЯ № 14.Формирование структуры цикла передачи ЦСП.</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СЕТИ СВЯЗИ</dc:title>
  <dc:creator>User</dc:creator>
  <cp:lastModifiedBy>User</cp:lastModifiedBy>
  <cp:revision>497</cp:revision>
  <dcterms:created xsi:type="dcterms:W3CDTF">2013-08-31T08:35:03Z</dcterms:created>
  <dcterms:modified xsi:type="dcterms:W3CDTF">2024-11-08T20:54:34Z</dcterms:modified>
</cp:coreProperties>
</file>