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2"/>
  </p:notesMasterIdLst>
  <p:sldIdLst>
    <p:sldId id="256" r:id="rId2"/>
    <p:sldId id="516" r:id="rId3"/>
    <p:sldId id="257" r:id="rId4"/>
    <p:sldId id="525" r:id="rId5"/>
    <p:sldId id="418" r:id="rId6"/>
    <p:sldId id="419" r:id="rId7"/>
    <p:sldId id="417" r:id="rId8"/>
    <p:sldId id="420" r:id="rId9"/>
    <p:sldId id="421" r:id="rId10"/>
    <p:sldId id="259" r:id="rId11"/>
    <p:sldId id="422" r:id="rId12"/>
    <p:sldId id="423" r:id="rId13"/>
    <p:sldId id="424" r:id="rId14"/>
    <p:sldId id="517" r:id="rId15"/>
    <p:sldId id="518" r:id="rId16"/>
    <p:sldId id="519" r:id="rId17"/>
    <p:sldId id="521" r:id="rId18"/>
    <p:sldId id="522" r:id="rId19"/>
    <p:sldId id="523" r:id="rId20"/>
    <p:sldId id="263" r:id="rId21"/>
    <p:sldId id="264" r:id="rId22"/>
    <p:sldId id="265" r:id="rId23"/>
    <p:sldId id="281" r:id="rId24"/>
    <p:sldId id="282" r:id="rId25"/>
    <p:sldId id="285" r:id="rId26"/>
    <p:sldId id="286" r:id="rId27"/>
    <p:sldId id="287" r:id="rId28"/>
    <p:sldId id="446" r:id="rId29"/>
    <p:sldId id="288" r:id="rId30"/>
    <p:sldId id="433" r:id="rId31"/>
    <p:sldId id="291" r:id="rId32"/>
    <p:sldId id="292" r:id="rId33"/>
    <p:sldId id="293" r:id="rId34"/>
    <p:sldId id="294" r:id="rId35"/>
    <p:sldId id="295" r:id="rId36"/>
    <p:sldId id="296" r:id="rId37"/>
    <p:sldId id="432" r:id="rId38"/>
    <p:sldId id="297" r:id="rId39"/>
    <p:sldId id="298" r:id="rId40"/>
    <p:sldId id="299" r:id="rId41"/>
    <p:sldId id="315" r:id="rId42"/>
    <p:sldId id="447" r:id="rId43"/>
    <p:sldId id="316" r:id="rId44"/>
    <p:sldId id="448" r:id="rId45"/>
    <p:sldId id="317" r:id="rId46"/>
    <p:sldId id="319" r:id="rId47"/>
    <p:sldId id="449" r:id="rId48"/>
    <p:sldId id="450" r:id="rId49"/>
    <p:sldId id="339" r:id="rId50"/>
    <p:sldId id="340" r:id="rId51"/>
    <p:sldId id="341" r:id="rId52"/>
    <p:sldId id="342" r:id="rId53"/>
    <p:sldId id="343" r:id="rId54"/>
    <p:sldId id="391" r:id="rId55"/>
    <p:sldId id="392" r:id="rId56"/>
    <p:sldId id="455" r:id="rId57"/>
    <p:sldId id="393" r:id="rId58"/>
    <p:sldId id="394" r:id="rId59"/>
    <p:sldId id="395" r:id="rId60"/>
    <p:sldId id="396" r:id="rId61"/>
    <p:sldId id="397" r:id="rId62"/>
    <p:sldId id="398" r:id="rId63"/>
    <p:sldId id="399" r:id="rId64"/>
    <p:sldId id="461" r:id="rId65"/>
    <p:sldId id="407" r:id="rId66"/>
    <p:sldId id="462" r:id="rId67"/>
    <p:sldId id="463" r:id="rId68"/>
    <p:sldId id="464" r:id="rId69"/>
    <p:sldId id="465" r:id="rId70"/>
    <p:sldId id="409" r:id="rId71"/>
    <p:sldId id="410" r:id="rId72"/>
    <p:sldId id="457" r:id="rId73"/>
    <p:sldId id="458" r:id="rId74"/>
    <p:sldId id="459" r:id="rId75"/>
    <p:sldId id="460" r:id="rId76"/>
    <p:sldId id="466" r:id="rId77"/>
    <p:sldId id="485" r:id="rId78"/>
    <p:sldId id="473" r:id="rId79"/>
    <p:sldId id="474" r:id="rId80"/>
    <p:sldId id="475" r:id="rId81"/>
    <p:sldId id="476" r:id="rId82"/>
    <p:sldId id="477" r:id="rId83"/>
    <p:sldId id="478" r:id="rId84"/>
    <p:sldId id="479" r:id="rId85"/>
    <p:sldId id="480" r:id="rId86"/>
    <p:sldId id="481" r:id="rId87"/>
    <p:sldId id="482" r:id="rId88"/>
    <p:sldId id="483" r:id="rId89"/>
    <p:sldId id="467" r:id="rId90"/>
    <p:sldId id="468" r:id="rId91"/>
    <p:sldId id="469" r:id="rId92"/>
    <p:sldId id="470" r:id="rId93"/>
    <p:sldId id="492" r:id="rId94"/>
    <p:sldId id="493" r:id="rId95"/>
    <p:sldId id="494" r:id="rId96"/>
    <p:sldId id="495" r:id="rId97"/>
    <p:sldId id="497" r:id="rId98"/>
    <p:sldId id="496" r:id="rId99"/>
    <p:sldId id="498" r:id="rId100"/>
    <p:sldId id="499" r:id="rId101"/>
    <p:sldId id="471" r:id="rId102"/>
    <p:sldId id="488" r:id="rId103"/>
    <p:sldId id="472" r:id="rId104"/>
    <p:sldId id="489" r:id="rId105"/>
    <p:sldId id="484" r:id="rId106"/>
    <p:sldId id="490" r:id="rId107"/>
    <p:sldId id="486" r:id="rId108"/>
    <p:sldId id="491" r:id="rId109"/>
    <p:sldId id="500" r:id="rId110"/>
    <p:sldId id="411" r:id="rId111"/>
    <p:sldId id="412" r:id="rId112"/>
    <p:sldId id="413" r:id="rId113"/>
    <p:sldId id="414" r:id="rId114"/>
    <p:sldId id="415" r:id="rId115"/>
    <p:sldId id="416" r:id="rId116"/>
    <p:sldId id="501" r:id="rId117"/>
    <p:sldId id="502" r:id="rId118"/>
    <p:sldId id="503" r:id="rId119"/>
    <p:sldId id="504" r:id="rId120"/>
    <p:sldId id="505" r:id="rId121"/>
    <p:sldId id="506" r:id="rId122"/>
    <p:sldId id="507" r:id="rId123"/>
    <p:sldId id="508" r:id="rId124"/>
    <p:sldId id="509" r:id="rId125"/>
    <p:sldId id="510" r:id="rId126"/>
    <p:sldId id="511" r:id="rId127"/>
    <p:sldId id="512" r:id="rId128"/>
    <p:sldId id="513" r:id="rId129"/>
    <p:sldId id="514" r:id="rId130"/>
    <p:sldId id="515" r:id="rId1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без заголовка" id="{66933B1A-24DA-4286-949D-1F2EE53EC2EB}">
          <p14:sldIdLst>
            <p14:sldId id="256"/>
            <p14:sldId id="516"/>
            <p14:sldId id="257"/>
            <p14:sldId id="418"/>
            <p14:sldId id="419"/>
            <p14:sldId id="417"/>
            <p14:sldId id="420"/>
            <p14:sldId id="421"/>
            <p14:sldId id="259"/>
            <p14:sldId id="422"/>
            <p14:sldId id="423"/>
            <p14:sldId id="424"/>
            <p14:sldId id="517"/>
            <p14:sldId id="518"/>
            <p14:sldId id="519"/>
            <p14:sldId id="521"/>
            <p14:sldId id="522"/>
            <p14:sldId id="523"/>
            <p14:sldId id="263"/>
            <p14:sldId id="264"/>
            <p14:sldId id="265"/>
            <p14:sldId id="281"/>
            <p14:sldId id="282"/>
            <p14:sldId id="285"/>
            <p14:sldId id="286"/>
            <p14:sldId id="287"/>
            <p14:sldId id="446"/>
            <p14:sldId id="288"/>
            <p14:sldId id="433"/>
            <p14:sldId id="291"/>
            <p14:sldId id="292"/>
            <p14:sldId id="293"/>
            <p14:sldId id="294"/>
            <p14:sldId id="295"/>
            <p14:sldId id="296"/>
            <p14:sldId id="432"/>
            <p14:sldId id="297"/>
            <p14:sldId id="298"/>
            <p14:sldId id="299"/>
            <p14:sldId id="315"/>
            <p14:sldId id="447"/>
            <p14:sldId id="316"/>
            <p14:sldId id="448"/>
            <p14:sldId id="317"/>
            <p14:sldId id="319"/>
            <p14:sldId id="449"/>
            <p14:sldId id="450"/>
            <p14:sldId id="339"/>
            <p14:sldId id="340"/>
            <p14:sldId id="341"/>
            <p14:sldId id="342"/>
            <p14:sldId id="343"/>
            <p14:sldId id="391"/>
            <p14:sldId id="392"/>
            <p14:sldId id="455"/>
            <p14:sldId id="393"/>
            <p14:sldId id="394"/>
            <p14:sldId id="395"/>
            <p14:sldId id="396"/>
            <p14:sldId id="397"/>
            <p14:sldId id="398"/>
            <p14:sldId id="399"/>
            <p14:sldId id="461"/>
            <p14:sldId id="407"/>
            <p14:sldId id="462"/>
            <p14:sldId id="463"/>
            <p14:sldId id="464"/>
            <p14:sldId id="465"/>
            <p14:sldId id="409"/>
            <p14:sldId id="410"/>
            <p14:sldId id="457"/>
            <p14:sldId id="458"/>
            <p14:sldId id="459"/>
            <p14:sldId id="460"/>
            <p14:sldId id="466"/>
            <p14:sldId id="485"/>
            <p14:sldId id="473"/>
            <p14:sldId id="474"/>
            <p14:sldId id="475"/>
            <p14:sldId id="476"/>
            <p14:sldId id="477"/>
            <p14:sldId id="478"/>
            <p14:sldId id="479"/>
            <p14:sldId id="480"/>
            <p14:sldId id="481"/>
            <p14:sldId id="482"/>
            <p14:sldId id="483"/>
            <p14:sldId id="467"/>
            <p14:sldId id="468"/>
            <p14:sldId id="469"/>
            <p14:sldId id="470"/>
            <p14:sldId id="492"/>
            <p14:sldId id="493"/>
            <p14:sldId id="494"/>
            <p14:sldId id="495"/>
            <p14:sldId id="497"/>
            <p14:sldId id="496"/>
            <p14:sldId id="498"/>
            <p14:sldId id="499"/>
            <p14:sldId id="471"/>
            <p14:sldId id="488"/>
            <p14:sldId id="472"/>
            <p14:sldId id="489"/>
            <p14:sldId id="484"/>
            <p14:sldId id="490"/>
            <p14:sldId id="486"/>
            <p14:sldId id="491"/>
            <p14:sldId id="500"/>
            <p14:sldId id="411"/>
            <p14:sldId id="412"/>
            <p14:sldId id="413"/>
            <p14:sldId id="414"/>
            <p14:sldId id="415"/>
            <p14:sldId id="416"/>
            <p14:sldId id="501"/>
            <p14:sldId id="502"/>
            <p14:sldId id="503"/>
            <p14:sldId id="504"/>
            <p14:sldId id="505"/>
            <p14:sldId id="506"/>
            <p14:sldId id="507"/>
            <p14:sldId id="508"/>
            <p14:sldId id="509"/>
            <p14:sldId id="510"/>
            <p14:sldId id="511"/>
            <p14:sldId id="512"/>
            <p14:sldId id="513"/>
            <p14:sldId id="514"/>
            <p14:sldId id="5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7723" autoAdjust="0"/>
  </p:normalViewPr>
  <p:slideViewPr>
    <p:cSldViewPr>
      <p:cViewPr>
        <p:scale>
          <a:sx n="100" d="100"/>
          <a:sy n="100" d="100"/>
        </p:scale>
        <p:origin x="-1224"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ink/ink1.xml><?xml version="1.0" encoding="utf-8"?>
<inkml:ink xmlns:inkml="http://www.w3.org/2003/InkML">
  <inkml:definitions>
    <inkml:context xml:id="ctx0">
      <inkml:inkSource xml:id="inkSrc0">
        <inkml:traceFormat>
          <inkml:channel name="X" type="integer" max="1600" units="cm"/>
          <inkml:channel name="Y" type="integer" max="1200" units="cm"/>
        </inkml:traceFormat>
        <inkml:channelProperties>
          <inkml:channelProperty channel="X" name="resolution" value="50" units="1/cm"/>
          <inkml:channelProperty channel="Y" name="resolution" value="50" units="1/cm"/>
        </inkml:channelProperties>
      </inkml:inkSource>
      <inkml:timestamp xml:id="ts0" timeString="2013-03-18T07:21:20.3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E6588-8343-4270-8C8C-654BD79C0298}" type="datetimeFigureOut">
              <a:rPr lang="ru-RU" smtClean="0"/>
              <a:pPr/>
              <a:t>14.09.2016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C4BD9-2D39-4CE0-90E3-006DEE259A2A}" type="slidenum">
              <a:rPr lang="ru-RU" smtClean="0"/>
              <a:pPr/>
              <a:t>‹#›</a:t>
            </a:fld>
            <a:endParaRPr lang="ru-RU"/>
          </a:p>
        </p:txBody>
      </p:sp>
    </p:spTree>
    <p:extLst>
      <p:ext uri="{BB962C8B-B14F-4D97-AF65-F5344CB8AC3E}">
        <p14:creationId xmlns="" xmlns:p14="http://schemas.microsoft.com/office/powerpoint/2010/main" val="56306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1</a:t>
            </a:fld>
            <a:endParaRPr lang="ru-RU"/>
          </a:p>
        </p:txBody>
      </p:sp>
    </p:spTree>
    <p:extLst>
      <p:ext uri="{BB962C8B-B14F-4D97-AF65-F5344CB8AC3E}">
        <p14:creationId xmlns="" xmlns:p14="http://schemas.microsoft.com/office/powerpoint/2010/main" val="326878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dirty="0" smtClean="0">
                <a:effectLst/>
                <a:latin typeface="Times New Roman"/>
                <a:ea typeface="Times New Roman"/>
                <a:cs typeface="Times New Roman"/>
              </a:rPr>
              <a:t> Периодические последовательности импульсов, управляющие работой канальных амплитудно-импульсных модуляторов и канальных селекторов, формируются генераторным оборудованием передачи  </a:t>
            </a:r>
            <a:r>
              <a:rPr lang="ru-RU" sz="1200" dirty="0" err="1" smtClean="0">
                <a:effectLst/>
                <a:latin typeface="Times New Roman"/>
                <a:ea typeface="Times New Roman"/>
                <a:cs typeface="Times New Roman"/>
              </a:rPr>
              <a:t>ГО</a:t>
            </a:r>
            <a:r>
              <a:rPr lang="ru-RU" sz="1200" baseline="-25000" dirty="0" err="1" smtClean="0">
                <a:effectLst/>
                <a:latin typeface="Times New Roman"/>
                <a:ea typeface="Times New Roman"/>
                <a:cs typeface="Times New Roman"/>
              </a:rPr>
              <a:t>пер</a:t>
            </a:r>
            <a:r>
              <a:rPr lang="ru-RU" sz="1200" dirty="0" smtClean="0">
                <a:effectLst/>
                <a:latin typeface="Times New Roman"/>
                <a:ea typeface="Times New Roman"/>
                <a:cs typeface="Times New Roman"/>
              </a:rPr>
              <a:t> и приема. В состав ГО входят : задающий генератор ЗГ, формирующий периодическую последовательность импульсов (рис. 4.4); распределитель канальных импульсов (РКИ), который формирует периодические последовательности импульсов  </a:t>
            </a:r>
            <a:r>
              <a:rPr lang="en-US" sz="1200" i="1" dirty="0" smtClean="0">
                <a:effectLst/>
                <a:latin typeface="Times New Roman"/>
                <a:ea typeface="Times New Roman"/>
                <a:cs typeface="Times New Roman"/>
              </a:rPr>
              <a:t>f</a:t>
            </a:r>
            <a:r>
              <a:rPr lang="ru-RU" sz="1200" i="1" baseline="-25000" dirty="0" smtClean="0">
                <a:effectLst/>
                <a:latin typeface="Times New Roman"/>
                <a:ea typeface="Times New Roman"/>
                <a:cs typeface="Times New Roman"/>
              </a:rPr>
              <a:t>0</a:t>
            </a:r>
            <a:r>
              <a:rPr lang="ru-RU" sz="1200" dirty="0" smtClean="0">
                <a:effectLst/>
                <a:latin typeface="Times New Roman"/>
                <a:ea typeface="Times New Roman"/>
                <a:cs typeface="Times New Roman"/>
              </a:rPr>
              <a:t>(</a:t>
            </a:r>
            <a:r>
              <a:rPr lang="en-US" sz="1200" dirty="0" smtClean="0">
                <a:effectLst/>
                <a:latin typeface="Times New Roman"/>
                <a:ea typeface="Times New Roman"/>
                <a:cs typeface="Times New Roman"/>
              </a:rPr>
              <a:t>t</a:t>
            </a:r>
            <a:r>
              <a:rPr lang="ru-RU" sz="1200" dirty="0" smtClean="0">
                <a:effectLst/>
                <a:latin typeface="Times New Roman"/>
                <a:ea typeface="Times New Roman"/>
                <a:cs typeface="Times New Roman"/>
              </a:rPr>
              <a:t>) 1-го, 2-го и т.д. до </a:t>
            </a:r>
            <a:r>
              <a:rPr lang="en-US" sz="1200" dirty="0" smtClean="0">
                <a:effectLst/>
                <a:latin typeface="Times New Roman"/>
                <a:ea typeface="Times New Roman"/>
                <a:cs typeface="Times New Roman"/>
              </a:rPr>
              <a:t>N</a:t>
            </a:r>
            <a:r>
              <a:rPr lang="ru-RU" sz="1200" dirty="0" smtClean="0">
                <a:effectLst/>
                <a:latin typeface="Times New Roman"/>
                <a:ea typeface="Times New Roman"/>
                <a:cs typeface="Times New Roman"/>
              </a:rPr>
              <a:t>-го каналов, смещенные относительно друг от друга на защитный интервал, необходимые для управления канальными амплитудно-импульсными модуляторами и канальными селекторами.(см. рис.4.4).</a:t>
            </a:r>
          </a:p>
          <a:p>
            <a:pPr algn="just"/>
            <a:r>
              <a:rPr lang="ru-RU" sz="1200" dirty="0" smtClean="0">
                <a:effectLst/>
                <a:latin typeface="Times New Roman"/>
                <a:ea typeface="Times New Roman"/>
                <a:cs typeface="Times New Roman"/>
              </a:rPr>
              <a:t> На выходе КАИМ каждого из каналов (см.рис.4.5) формируются АИМ-1 сигналы, которые преобразуются в АИМ-2 сигналы и объединяются в групповой (многоканальный) АИМ сигнал  </a:t>
            </a:r>
            <a:r>
              <a:rPr lang="ru-RU" sz="1200" i="1" dirty="0" smtClean="0">
                <a:effectLst/>
                <a:latin typeface="Times New Roman"/>
                <a:ea typeface="Times New Roman"/>
                <a:cs typeface="Times New Roman"/>
              </a:rPr>
              <a:t>С</a:t>
            </a:r>
            <a:r>
              <a:rPr lang="ru-RU" sz="1200" i="1" baseline="-25000" dirty="0" smtClean="0">
                <a:effectLst/>
                <a:latin typeface="Times New Roman"/>
                <a:ea typeface="Times New Roman"/>
                <a:cs typeface="Times New Roman"/>
              </a:rPr>
              <a:t>∑</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 который передается по групповому АИМ тракту. С целью обеспечения синхронной работы канальных амплитудно-импульсных модуляторов и селекторов в групповой тракт  передачи вводятся синхроимпульсы СИ. Формирование СИ, осуществляется  передатчиком синхросигнала </a:t>
            </a:r>
            <a:r>
              <a:rPr lang="ru-RU" sz="1200" dirty="0" err="1" smtClean="0">
                <a:effectLst/>
                <a:latin typeface="Times New Roman"/>
                <a:ea typeface="Times New Roman"/>
                <a:cs typeface="Times New Roman"/>
              </a:rPr>
              <a:t>Пр.СС</a:t>
            </a:r>
            <a:r>
              <a:rPr lang="ru-RU" sz="1200" dirty="0" smtClean="0">
                <a:effectLst/>
                <a:latin typeface="Times New Roman"/>
                <a:ea typeface="Times New Roman"/>
                <a:cs typeface="Times New Roman"/>
              </a:rPr>
              <a:t>. Сигнал с выхода </a:t>
            </a:r>
            <a:r>
              <a:rPr lang="ru-RU" sz="1200" dirty="0" err="1" smtClean="0">
                <a:effectLst/>
                <a:latin typeface="Times New Roman"/>
                <a:ea typeface="Times New Roman"/>
                <a:cs typeface="Times New Roman"/>
              </a:rPr>
              <a:t>Пр.СС</a:t>
            </a:r>
            <a:r>
              <a:rPr lang="ru-RU" sz="1200" dirty="0" smtClean="0">
                <a:effectLst/>
                <a:latin typeface="Times New Roman"/>
                <a:ea typeface="Times New Roman"/>
                <a:cs typeface="Times New Roman"/>
              </a:rPr>
              <a:t> синхронизирует генераторное оборудование приема </a:t>
            </a:r>
            <a:r>
              <a:rPr lang="ru-RU" sz="1200" dirty="0" err="1" smtClean="0">
                <a:effectLst/>
                <a:latin typeface="Times New Roman"/>
                <a:ea typeface="Times New Roman"/>
                <a:cs typeface="Times New Roman"/>
              </a:rPr>
              <a:t>ГО</a:t>
            </a:r>
            <a:r>
              <a:rPr lang="ru-RU" sz="1200" baseline="-25000" dirty="0" err="1" smtClean="0">
                <a:effectLst/>
                <a:latin typeface="Times New Roman"/>
                <a:ea typeface="Times New Roman"/>
                <a:cs typeface="Times New Roman"/>
              </a:rPr>
              <a:t>пр</a:t>
            </a:r>
            <a:r>
              <a:rPr lang="ru-RU" sz="1200" dirty="0" smtClean="0">
                <a:effectLst/>
                <a:latin typeface="Times New Roman"/>
                <a:ea typeface="Times New Roman"/>
                <a:cs typeface="Times New Roman"/>
              </a:rPr>
              <a:t> с генераторным оборудованием передачи </a:t>
            </a:r>
            <a:r>
              <a:rPr lang="ru-RU" sz="1200" dirty="0" err="1" smtClean="0">
                <a:effectLst/>
                <a:latin typeface="Times New Roman"/>
                <a:ea typeface="Times New Roman"/>
                <a:cs typeface="Times New Roman"/>
              </a:rPr>
              <a:t>ГО</a:t>
            </a:r>
            <a:r>
              <a:rPr lang="ru-RU" sz="1200" baseline="-25000" dirty="0" err="1" smtClean="0">
                <a:effectLst/>
                <a:latin typeface="Times New Roman"/>
                <a:ea typeface="Times New Roman"/>
                <a:cs typeface="Times New Roman"/>
              </a:rPr>
              <a:t>пер</a:t>
            </a:r>
            <a:r>
              <a:rPr lang="ru-RU" sz="1200" dirty="0" smtClean="0">
                <a:effectLst/>
                <a:latin typeface="Times New Roman"/>
                <a:ea typeface="Times New Roman"/>
                <a:cs typeface="Times New Roman"/>
              </a:rPr>
              <a:t>.</a:t>
            </a: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39</a:t>
            </a:fld>
            <a:endParaRPr lang="ru-RU"/>
          </a:p>
        </p:txBody>
      </p:sp>
    </p:spTree>
    <p:extLst>
      <p:ext uri="{BB962C8B-B14F-4D97-AF65-F5344CB8AC3E}">
        <p14:creationId xmlns="" xmlns:p14="http://schemas.microsoft.com/office/powerpoint/2010/main" val="261694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effectLst/>
                <a:latin typeface="Times New Roman"/>
                <a:ea typeface="Times New Roman"/>
              </a:rPr>
              <a:t>Совокупность 32 канальных интервалов образует </a:t>
            </a:r>
            <a:r>
              <a:rPr lang="ru-RU" sz="1200" i="1" u="sng" dirty="0" smtClean="0">
                <a:effectLst/>
                <a:latin typeface="Times New Roman"/>
                <a:ea typeface="Times New Roman"/>
              </a:rPr>
              <a:t>цикл</a:t>
            </a:r>
            <a:r>
              <a:rPr lang="ru-RU" sz="1200" dirty="0" smtClean="0">
                <a:effectLst/>
                <a:latin typeface="Times New Roman"/>
                <a:ea typeface="Times New Roman"/>
              </a:rPr>
              <a:t> передачи </a:t>
            </a:r>
            <a:r>
              <a:rPr lang="ru-RU" sz="1200" i="1" dirty="0" smtClean="0">
                <a:effectLst/>
                <a:latin typeface="Times New Roman"/>
                <a:ea typeface="Times New Roman"/>
              </a:rPr>
              <a:t>Ц</a:t>
            </a:r>
            <a:r>
              <a:rPr lang="ru-RU" sz="1200" dirty="0" smtClean="0">
                <a:effectLst/>
                <a:latin typeface="Times New Roman"/>
                <a:ea typeface="Times New Roman"/>
              </a:rPr>
              <a:t>, длительность которого </a:t>
            </a:r>
            <a:r>
              <a:rPr lang="ru-RU" sz="1200" i="1" dirty="0" err="1" smtClean="0">
                <a:effectLst/>
                <a:latin typeface="Times New Roman"/>
                <a:ea typeface="Times New Roman"/>
              </a:rPr>
              <a:t>Т</a:t>
            </a:r>
            <a:r>
              <a:rPr lang="ru-RU" sz="1200" i="1" baseline="-25000" dirty="0" err="1" smtClean="0">
                <a:effectLst/>
                <a:latin typeface="Times New Roman"/>
                <a:ea typeface="Times New Roman"/>
              </a:rPr>
              <a:t>ц</a:t>
            </a:r>
            <a:r>
              <a:rPr lang="ru-RU" sz="1200" i="1" baseline="-25000" dirty="0" smtClean="0">
                <a:effectLst/>
                <a:latin typeface="Times New Roman"/>
                <a:ea typeface="Times New Roman"/>
              </a:rPr>
              <a:t> </a:t>
            </a:r>
            <a:r>
              <a:rPr lang="ru-RU" sz="1200" dirty="0" smtClean="0">
                <a:effectLst/>
                <a:latin typeface="Times New Roman"/>
                <a:ea typeface="Times New Roman"/>
              </a:rPr>
              <a:t>равна </a:t>
            </a:r>
            <a:r>
              <a:rPr lang="ru-RU" sz="1200" i="1" dirty="0" smtClean="0">
                <a:effectLst/>
                <a:latin typeface="Times New Roman"/>
                <a:ea typeface="Times New Roman"/>
              </a:rPr>
              <a:t>125мкс</a:t>
            </a:r>
            <a:r>
              <a:rPr lang="ru-RU" sz="1200" dirty="0" smtClean="0">
                <a:effectLst/>
                <a:latin typeface="Times New Roman"/>
                <a:ea typeface="Times New Roman"/>
              </a:rPr>
              <a:t> и соответствует периоду дискретизации  </a:t>
            </a:r>
            <a:r>
              <a:rPr lang="ru-RU" sz="1200" dirty="0" err="1" smtClean="0">
                <a:effectLst/>
                <a:latin typeface="Times New Roman"/>
                <a:ea typeface="Times New Roman"/>
              </a:rPr>
              <a:t>Т</a:t>
            </a:r>
            <a:r>
              <a:rPr lang="ru-RU" sz="1200" baseline="-25000" dirty="0" err="1" smtClean="0">
                <a:effectLst/>
                <a:latin typeface="Times New Roman"/>
                <a:ea typeface="Times New Roman"/>
              </a:rPr>
              <a:t>д</a:t>
            </a:r>
            <a:r>
              <a:rPr lang="ru-RU" sz="1200" dirty="0" smtClean="0">
                <a:effectLst/>
                <a:latin typeface="Times New Roman"/>
                <a:ea typeface="Times New Roman"/>
              </a:rPr>
              <a:t>. 16 циклов первичного цифрового потока (с Ц</a:t>
            </a:r>
            <a:r>
              <a:rPr lang="ru-RU" sz="1200" baseline="-25000" dirty="0" smtClean="0">
                <a:effectLst/>
                <a:latin typeface="Times New Roman"/>
                <a:ea typeface="Times New Roman"/>
              </a:rPr>
              <a:t>0</a:t>
            </a:r>
            <a:r>
              <a:rPr lang="ru-RU" sz="1200" dirty="0" smtClean="0">
                <a:effectLst/>
                <a:latin typeface="Times New Roman"/>
                <a:ea typeface="Times New Roman"/>
              </a:rPr>
              <a:t> по Ц</a:t>
            </a:r>
            <a:r>
              <a:rPr lang="ru-RU" sz="1200" baseline="-25000" dirty="0" smtClean="0">
                <a:effectLst/>
                <a:latin typeface="Times New Roman"/>
                <a:ea typeface="Times New Roman"/>
              </a:rPr>
              <a:t>15</a:t>
            </a:r>
            <a:r>
              <a:rPr lang="ru-RU" sz="1200" dirty="0" smtClean="0">
                <a:effectLst/>
                <a:latin typeface="Times New Roman"/>
                <a:ea typeface="Times New Roman"/>
              </a:rPr>
              <a:t>), в течение которых передаются сигналы управления и взаимодействия (СУВ) тридцати телефонных каналов, составляют </a:t>
            </a:r>
            <a:r>
              <a:rPr lang="ru-RU" sz="1200" i="1" u="sng" dirty="0" smtClean="0">
                <a:effectLst/>
                <a:latin typeface="Times New Roman"/>
                <a:ea typeface="Times New Roman"/>
              </a:rPr>
              <a:t>сверхцикл СЦ, </a:t>
            </a:r>
            <a:r>
              <a:rPr lang="ru-RU" sz="1200" dirty="0" smtClean="0">
                <a:effectLst/>
                <a:latin typeface="Times New Roman"/>
                <a:ea typeface="Times New Roman"/>
              </a:rPr>
              <a:t>длительность которого </a:t>
            </a:r>
            <a:r>
              <a:rPr lang="ru-RU" sz="1200" dirty="0" err="1" smtClean="0">
                <a:effectLst/>
                <a:latin typeface="Times New Roman"/>
                <a:ea typeface="Times New Roman"/>
              </a:rPr>
              <a:t>Т</a:t>
            </a:r>
            <a:r>
              <a:rPr lang="ru-RU" sz="1200" baseline="-25000" dirty="0" err="1" smtClean="0">
                <a:effectLst/>
                <a:latin typeface="Times New Roman"/>
                <a:ea typeface="Times New Roman"/>
              </a:rPr>
              <a:t>сц</a:t>
            </a:r>
            <a:r>
              <a:rPr lang="ru-RU" sz="1200" dirty="0" smtClean="0">
                <a:effectLst/>
                <a:latin typeface="Times New Roman"/>
                <a:ea typeface="Times New Roman"/>
              </a:rPr>
              <a:t> = 2 </a:t>
            </a:r>
            <a:r>
              <a:rPr lang="ru-RU" sz="1200" dirty="0" err="1" smtClean="0">
                <a:effectLst/>
                <a:latin typeface="Times New Roman"/>
                <a:ea typeface="Times New Roman"/>
              </a:rPr>
              <a:t>мс</a:t>
            </a:r>
            <a:r>
              <a:rPr lang="ru-RU" sz="1200" dirty="0" smtClean="0">
                <a:effectLst/>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50</a:t>
            </a:fld>
            <a:endParaRPr lang="ru-RU"/>
          </a:p>
        </p:txBody>
      </p:sp>
    </p:spTree>
    <p:extLst>
      <p:ext uri="{BB962C8B-B14F-4D97-AF65-F5344CB8AC3E}">
        <p14:creationId xmlns="" xmlns:p14="http://schemas.microsoft.com/office/powerpoint/2010/main" val="24362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0"/>
              </a:spcAft>
            </a:pP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3</a:t>
            </a:fld>
            <a:endParaRPr lang="ru-RU"/>
          </a:p>
        </p:txBody>
      </p:sp>
    </p:spTree>
    <p:extLst>
      <p:ext uri="{BB962C8B-B14F-4D97-AF65-F5344CB8AC3E}">
        <p14:creationId xmlns="" xmlns:p14="http://schemas.microsoft.com/office/powerpoint/2010/main" val="386694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0"/>
              </a:spcAft>
            </a:pPr>
            <a:r>
              <a:rPr lang="ru-RU" sz="1200" dirty="0" smtClean="0">
                <a:effectLst/>
                <a:latin typeface="Times New Roman"/>
                <a:ea typeface="Times New Roman"/>
                <a:cs typeface="Times New Roman"/>
              </a:rPr>
              <a:t>Таким образом, типичный уровень сигнала импульсов потока Е1 с импедансом интерфейса 75 Ом или ± 2.37 В (для сигнала бинарной 1) или 0 В (для 0), а для симметричного интерфейса 120 Ом — ±3В (для сигнала бинарной 1) или 0 В (для 0). Реальный сигнал обычно находится в пределах ±10 % от этой величины. В идеальном случае передаваемый импульс является совершенно симметричным. Однако в реальной практике импульс сильно трансформируется при его генерации и передаче по каналу Е1. На рисунке 3.7 представлены формы идеального и реального импульсов, которые передаются по каналу Е1. </a:t>
            </a:r>
            <a:endParaRPr lang="ru-RU" sz="1100" dirty="0" smtClean="0">
              <a:effectLst/>
              <a:latin typeface="+mn-lt"/>
              <a:ea typeface="Times New Roman"/>
              <a:cs typeface="Times New Roman"/>
            </a:endParaRPr>
          </a:p>
          <a:p>
            <a:pPr algn="just">
              <a:lnSpc>
                <a:spcPct val="150000"/>
              </a:lnSpc>
              <a:spcAft>
                <a:spcPts val="0"/>
              </a:spcAft>
            </a:pPr>
            <a:r>
              <a:rPr lang="ru-RU" sz="1200" dirty="0" smtClean="0">
                <a:effectLst/>
                <a:latin typeface="Times New Roman"/>
                <a:ea typeface="Times New Roman"/>
                <a:cs typeface="Times New Roman"/>
              </a:rPr>
              <a:t>Форма импульса должна соответствовать стандартной «маске», описанной в рекомендации ITU-T G.703, приведенной на рисунке 3.8. </a:t>
            </a:r>
            <a:endParaRPr lang="ru-RU" sz="1100" dirty="0">
              <a:effectLst/>
              <a:latin typeface="+mn-lt"/>
              <a:ea typeface="Times New Roman"/>
              <a:cs typeface="Times New Roman"/>
            </a:endParaRPr>
          </a:p>
        </p:txBody>
      </p:sp>
      <p:sp>
        <p:nvSpPr>
          <p:cNvPr id="4" name="Номер слайда 3"/>
          <p:cNvSpPr>
            <a:spLocks noGrp="1"/>
          </p:cNvSpPr>
          <p:nvPr>
            <p:ph type="sldNum" sz="quarter" idx="10"/>
          </p:nvPr>
        </p:nvSpPr>
        <p:spPr/>
        <p:txBody>
          <a:bodyPr/>
          <a:lstStyle/>
          <a:p>
            <a:fld id="{C78C4BD9-2D39-4CE0-90E3-006DEE259A2A}" type="slidenum">
              <a:rPr lang="ru-RU" smtClean="0"/>
              <a:pPr/>
              <a:t>23</a:t>
            </a:fld>
            <a:endParaRPr lang="ru-RU"/>
          </a:p>
        </p:txBody>
      </p:sp>
    </p:spTree>
    <p:extLst>
      <p:ext uri="{BB962C8B-B14F-4D97-AF65-F5344CB8AC3E}">
        <p14:creationId xmlns="" xmlns:p14="http://schemas.microsoft.com/office/powerpoint/2010/main" val="92995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24</a:t>
            </a:fld>
            <a:endParaRPr lang="ru-RU"/>
          </a:p>
        </p:txBody>
      </p:sp>
    </p:spTree>
    <p:extLst>
      <p:ext uri="{BB962C8B-B14F-4D97-AF65-F5344CB8AC3E}">
        <p14:creationId xmlns="" xmlns:p14="http://schemas.microsoft.com/office/powerpoint/2010/main" val="406332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mc:Choice xmlns="" xmlns:a14="http://schemas.microsoft.com/office/drawing/2010/main" Requires="a14">
          <p:sp>
            <p:nvSpPr>
              <p:cNvPr id="3" name="Заметки 2"/>
              <p:cNvSpPr>
                <a:spLocks noGrp="1"/>
              </p:cNvSpPr>
              <p:nvPr>
                <p:ph type="body" idx="1"/>
              </p:nvPr>
            </p:nvSpPr>
            <p:spPr/>
            <p:txBody>
              <a:bodyPr/>
              <a:lstStyle/>
              <a:p>
                <a:pPr algn="just">
                  <a:lnSpc>
                    <a:spcPct val="150000"/>
                  </a:lnSpc>
                  <a:spcAft>
                    <a:spcPts val="1000"/>
                  </a:spcAft>
                </a:pPr>
                <a:r>
                  <a:rPr lang="ru-RU" sz="1200" dirty="0" smtClean="0">
                    <a:effectLst/>
                    <a:latin typeface="Times New Roman"/>
                    <a:ea typeface="Times New Roman"/>
                    <a:cs typeface="Times New Roman"/>
                  </a:rPr>
                  <a:t>Между отсчетами сигнала одного канала можно передавать отсчеты сигналов других каналов .                       </a:t>
                </a:r>
                <a:endParaRPr lang="ru-RU" sz="1100" dirty="0">
                  <a:effectLst/>
                  <a:latin typeface="+mn-lt"/>
                  <a:ea typeface="Times New Roman"/>
                  <a:cs typeface="Times New Roman"/>
                </a:endParaRPr>
              </a:p>
              <a:p>
                <a:pPr algn="just">
                  <a:lnSpc>
                    <a:spcPct val="150000"/>
                  </a:lnSpc>
                  <a:spcAft>
                    <a:spcPts val="1000"/>
                  </a:spcAft>
                </a:pPr>
                <a:r>
                  <a:rPr lang="ru-RU" sz="1200" dirty="0">
                    <a:effectLst/>
                    <a:latin typeface="Times New Roman"/>
                    <a:ea typeface="Times New Roman"/>
                    <a:cs typeface="Times New Roman"/>
                  </a:rPr>
                  <a:t>       Процесс дискретизации  можно переставить как отсчеты процесс амплитудно-импульсной  модуляции (АИМ) сигналом </a:t>
                </a:r>
                <a:r>
                  <a:rPr lang="en-US" sz="1200" b="1" i="1" dirty="0">
                    <a:effectLst/>
                    <a:latin typeface="Times New Roman"/>
                    <a:ea typeface="Times New Roman"/>
                    <a:cs typeface="Times New Roman"/>
                  </a:rPr>
                  <a:t>c</a:t>
                </a:r>
                <a:r>
                  <a:rPr lang="ru-RU" sz="1200" b="1" i="1" dirty="0">
                    <a:effectLst/>
                    <a:latin typeface="Times New Roman"/>
                    <a:ea typeface="Times New Roman"/>
                    <a:cs typeface="Times New Roman"/>
                  </a:rPr>
                  <a:t>(</a:t>
                </a:r>
                <a:r>
                  <a:rPr lang="en-US" sz="1200" b="1" i="1" dirty="0">
                    <a:effectLst/>
                    <a:latin typeface="Times New Roman"/>
                    <a:ea typeface="Times New Roman"/>
                    <a:cs typeface="Times New Roman"/>
                  </a:rPr>
                  <a:t>t</a:t>
                </a:r>
                <a:r>
                  <a:rPr lang="ru-RU" sz="1200" b="1" i="1" dirty="0">
                    <a:effectLst/>
                    <a:latin typeface="Times New Roman"/>
                    <a:ea typeface="Times New Roman"/>
                    <a:cs typeface="Times New Roman"/>
                  </a:rPr>
                  <a:t>) </a:t>
                </a:r>
                <a:r>
                  <a:rPr lang="ru-RU" sz="1200" dirty="0">
                    <a:effectLst/>
                    <a:latin typeface="Times New Roman"/>
                    <a:ea typeface="Times New Roman"/>
                    <a:cs typeface="Times New Roman"/>
                  </a:rPr>
                  <a:t>(рис.4.2) периодической последовательности прямоугольных импульсов (ПППИ)  </a:t>
                </a:r>
                <a:r>
                  <a:rPr lang="en-US" sz="1200" i="1" dirty="0">
                    <a:effectLst/>
                    <a:latin typeface="Times New Roman"/>
                    <a:ea typeface="Times New Roman"/>
                    <a:cs typeface="Times New Roman"/>
                  </a:rPr>
                  <a:t>f</a:t>
                </a:r>
                <a:r>
                  <a:rPr lang="ru-RU" sz="1200" i="1" baseline="-25000" dirty="0">
                    <a:effectLst/>
                    <a:latin typeface="Times New Roman"/>
                    <a:ea typeface="Times New Roman"/>
                    <a:cs typeface="Times New Roman"/>
                  </a:rPr>
                  <a:t>0</a:t>
                </a:r>
                <a:r>
                  <a:rPr lang="ru-RU" sz="1200" i="1" dirty="0">
                    <a:effectLst/>
                    <a:latin typeface="Times New Roman"/>
                    <a:ea typeface="Times New Roman"/>
                    <a:cs typeface="Times New Roman"/>
                  </a:rPr>
                  <a:t>(</a:t>
                </a:r>
                <a:r>
                  <a:rPr lang="en-US" sz="1200" i="1" dirty="0">
                    <a:effectLst/>
                    <a:latin typeface="Times New Roman"/>
                    <a:ea typeface="Times New Roman"/>
                    <a:cs typeface="Times New Roman"/>
                  </a:rPr>
                  <a:t>t</a:t>
                </a:r>
                <a:r>
                  <a:rPr lang="ru-RU" sz="1200" i="1" dirty="0">
                    <a:effectLst/>
                    <a:latin typeface="Times New Roman"/>
                    <a:ea typeface="Times New Roman"/>
                    <a:cs typeface="Times New Roman"/>
                  </a:rPr>
                  <a:t>)</a:t>
                </a:r>
                <a:r>
                  <a:rPr lang="ru-RU" sz="1200" dirty="0">
                    <a:effectLst/>
                    <a:latin typeface="Times New Roman"/>
                    <a:ea typeface="Times New Roman"/>
                    <a:cs typeface="Times New Roman"/>
                  </a:rPr>
                  <a:t> с амплитудой  </a:t>
                </a:r>
                <a:r>
                  <a:rPr lang="en-US" sz="1200" b="1" i="1" dirty="0">
                    <a:effectLst/>
                    <a:latin typeface="Times New Roman"/>
                    <a:ea typeface="Times New Roman"/>
                    <a:cs typeface="Times New Roman"/>
                  </a:rPr>
                  <a:t>A</a:t>
                </a:r>
                <a:r>
                  <a:rPr lang="en-US" sz="1200" b="1" i="1" baseline="-25000" dirty="0">
                    <a:effectLst/>
                    <a:latin typeface="Times New Roman"/>
                    <a:ea typeface="Times New Roman"/>
                    <a:cs typeface="Times New Roman"/>
                  </a:rPr>
                  <a:t>m</a:t>
                </a:r>
                <a:r>
                  <a:rPr lang="ru-RU" sz="1200" dirty="0">
                    <a:effectLst/>
                    <a:latin typeface="Times New Roman"/>
                    <a:ea typeface="Times New Roman"/>
                    <a:cs typeface="Times New Roman"/>
                  </a:rPr>
                  <a:t> , длительностью   </a:t>
                </a:r>
                <a14:m>
                  <m:oMath xmlns:m="http://schemas.openxmlformats.org/officeDocument/2006/math">
                    <m:r>
                      <a:rPr lang="ru-RU" sz="1200" b="1" i="1">
                        <a:effectLst/>
                        <a:latin typeface="Cambria Math"/>
                        <a:ea typeface="Times New Roman"/>
                        <a:cs typeface="Times New Roman"/>
                      </a:rPr>
                      <m:t>𝝉</m:t>
                    </m:r>
                  </m:oMath>
                </a14:m>
                <a:r>
                  <a:rPr lang="ru-RU" sz="1200" b="1" baseline="-25000" dirty="0">
                    <a:effectLst/>
                    <a:latin typeface="Times New Roman"/>
                    <a:ea typeface="Times New Roman"/>
                    <a:cs typeface="Times New Roman"/>
                  </a:rPr>
                  <a:t>и</a:t>
                </a:r>
                <a:r>
                  <a:rPr lang="ru-RU" sz="1200" dirty="0" err="1">
                    <a:effectLst/>
                    <a:latin typeface="Times New Roman"/>
                    <a:ea typeface="Times New Roman"/>
                    <a:cs typeface="Times New Roman"/>
                  </a:rPr>
                  <a:t>и</a:t>
                </a:r>
                <a:r>
                  <a:rPr lang="ru-RU" sz="1200" dirty="0">
                    <a:effectLst/>
                    <a:latin typeface="Times New Roman"/>
                    <a:ea typeface="Times New Roman"/>
                    <a:cs typeface="Times New Roman"/>
                  </a:rPr>
                  <a:t> периодом </a:t>
                </a:r>
                <a:r>
                  <a:rPr lang="en-US" sz="1200" b="1" dirty="0">
                    <a:effectLst/>
                    <a:latin typeface="Times New Roman"/>
                    <a:ea typeface="Times New Roman"/>
                    <a:cs typeface="Times New Roman"/>
                  </a:rPr>
                  <a:t>T</a:t>
                </a:r>
                <a:r>
                  <a:rPr lang="ru-RU" sz="1200" b="1" baseline="-25000" dirty="0">
                    <a:effectLst/>
                    <a:latin typeface="Times New Roman"/>
                    <a:ea typeface="Times New Roman"/>
                    <a:cs typeface="Times New Roman"/>
                  </a:rPr>
                  <a:t>д </a:t>
                </a:r>
                <a:r>
                  <a:rPr lang="ru-RU" sz="1200" dirty="0">
                    <a:effectLst/>
                    <a:latin typeface="Times New Roman"/>
                    <a:ea typeface="Times New Roman"/>
                    <a:cs typeface="Times New Roman"/>
                  </a:rPr>
                  <a:t>или частотой   </a:t>
                </a:r>
                <a:r>
                  <a:rPr lang="en-US" sz="1200" b="1" i="1" dirty="0">
                    <a:effectLst/>
                    <a:latin typeface="Times New Roman"/>
                    <a:ea typeface="Times New Roman"/>
                    <a:cs typeface="Times New Roman"/>
                  </a:rPr>
                  <a:t>f</a:t>
                </a:r>
                <a:r>
                  <a:rPr lang="ru-RU" sz="1200" b="1" i="1" dirty="0">
                    <a:effectLst/>
                    <a:latin typeface="Times New Roman"/>
                    <a:ea typeface="Times New Roman"/>
                    <a:cs typeface="Times New Roman"/>
                  </a:rPr>
                  <a:t> = 1/ </a:t>
                </a:r>
                <a:r>
                  <a:rPr lang="en-US" sz="1200" b="1" i="1" dirty="0">
                    <a:effectLst/>
                    <a:latin typeface="Times New Roman"/>
                    <a:ea typeface="Times New Roman"/>
                    <a:cs typeface="Times New Roman"/>
                  </a:rPr>
                  <a:t>T</a:t>
                </a:r>
                <a:r>
                  <a:rPr lang="ru-RU" sz="1200" b="1" baseline="-25000" dirty="0">
                    <a:effectLst/>
                    <a:latin typeface="Times New Roman"/>
                    <a:ea typeface="Times New Roman"/>
                    <a:cs typeface="Times New Roman"/>
                  </a:rPr>
                  <a:t>д</a:t>
                </a:r>
                <a:r>
                  <a:rPr lang="ru-RU" sz="1200" dirty="0">
                    <a:effectLst/>
                    <a:latin typeface="Times New Roman"/>
                    <a:ea typeface="Times New Roman"/>
                    <a:cs typeface="Times New Roman"/>
                  </a:rPr>
                  <a:t>(рис.4. 2.)</a:t>
                </a:r>
                <a:endParaRPr lang="ru-RU" sz="1100" dirty="0">
                  <a:effectLst/>
                  <a:latin typeface="+mn-lt"/>
                  <a:ea typeface="Times New Roman"/>
                  <a:cs typeface="Times New Roman"/>
                </a:endParaRPr>
              </a:p>
              <a:p>
                <a:endParaRPr lang="ru-RU" dirty="0"/>
              </a:p>
            </p:txBody>
          </p:sp>
        </mc:Choice>
        <mc:Fallback>
          <p:sp>
            <p:nvSpPr>
              <p:cNvPr id="3" name="Заметки 2"/>
              <p:cNvSpPr>
                <a:spLocks noGrp="1"/>
              </p:cNvSpPr>
              <p:nvPr>
                <p:ph type="body" idx="1"/>
              </p:nvPr>
            </p:nvSpPr>
            <p:spPr/>
            <p:txBody>
              <a:bodyPr/>
              <a:lstStyle/>
              <a:p>
                <a:pPr algn="just">
                  <a:lnSpc>
                    <a:spcPct val="150000"/>
                  </a:lnSpc>
                  <a:spcAft>
                    <a:spcPts val="1000"/>
                  </a:spcAft>
                </a:pPr>
                <a:r>
                  <a:rPr lang="ru-RU" sz="1200" dirty="0" smtClean="0">
                    <a:effectLst/>
                    <a:latin typeface="Times New Roman"/>
                    <a:ea typeface="Times New Roman"/>
                    <a:cs typeface="Times New Roman"/>
                  </a:rPr>
                  <a:t>Между отсчетами сигнала одного канала можно передавать отсчеты сигналов других каналов .                       </a:t>
                </a:r>
                <a:endParaRPr lang="ru-RU" sz="1100" dirty="0">
                  <a:effectLst/>
                  <a:latin typeface="+mn-lt"/>
                  <a:ea typeface="Times New Roman"/>
                  <a:cs typeface="Times New Roman"/>
                </a:endParaRPr>
              </a:p>
              <a:p>
                <a:pPr algn="just">
                  <a:lnSpc>
                    <a:spcPct val="150000"/>
                  </a:lnSpc>
                  <a:spcAft>
                    <a:spcPts val="1000"/>
                  </a:spcAft>
                </a:pPr>
                <a:r>
                  <a:rPr lang="ru-RU" sz="1200" dirty="0">
                    <a:effectLst/>
                    <a:latin typeface="Times New Roman"/>
                    <a:ea typeface="Times New Roman"/>
                    <a:cs typeface="Times New Roman"/>
                  </a:rPr>
                  <a:t>       Процесс дискретизации  можно переставить как отсчеты процесс амплитудно-импульсной  модуляции (АИМ) сигналом </a:t>
                </a:r>
                <a:r>
                  <a:rPr lang="en-US" sz="1200" b="1" i="1" dirty="0">
                    <a:effectLst/>
                    <a:latin typeface="Times New Roman"/>
                    <a:ea typeface="Times New Roman"/>
                    <a:cs typeface="Times New Roman"/>
                  </a:rPr>
                  <a:t>c</a:t>
                </a:r>
                <a:r>
                  <a:rPr lang="ru-RU" sz="1200" b="1" i="1" dirty="0">
                    <a:effectLst/>
                    <a:latin typeface="Times New Roman"/>
                    <a:ea typeface="Times New Roman"/>
                    <a:cs typeface="Times New Roman"/>
                  </a:rPr>
                  <a:t>(</a:t>
                </a:r>
                <a:r>
                  <a:rPr lang="en-US" sz="1200" b="1" i="1" dirty="0">
                    <a:effectLst/>
                    <a:latin typeface="Times New Roman"/>
                    <a:ea typeface="Times New Roman"/>
                    <a:cs typeface="Times New Roman"/>
                  </a:rPr>
                  <a:t>t</a:t>
                </a:r>
                <a:r>
                  <a:rPr lang="ru-RU" sz="1200" b="1" i="1" dirty="0">
                    <a:effectLst/>
                    <a:latin typeface="Times New Roman"/>
                    <a:ea typeface="Times New Roman"/>
                    <a:cs typeface="Times New Roman"/>
                  </a:rPr>
                  <a:t>) </a:t>
                </a:r>
                <a:r>
                  <a:rPr lang="ru-RU" sz="1200" dirty="0">
                    <a:effectLst/>
                    <a:latin typeface="Times New Roman"/>
                    <a:ea typeface="Times New Roman"/>
                    <a:cs typeface="Times New Roman"/>
                  </a:rPr>
                  <a:t>(рис.4.2) периодической последовательности прямоугольных импульсов (ПППИ)  </a:t>
                </a:r>
                <a:r>
                  <a:rPr lang="en-US" sz="1200" i="1" dirty="0">
                    <a:effectLst/>
                    <a:latin typeface="Times New Roman"/>
                    <a:ea typeface="Times New Roman"/>
                    <a:cs typeface="Times New Roman"/>
                  </a:rPr>
                  <a:t>f</a:t>
                </a:r>
                <a:r>
                  <a:rPr lang="ru-RU" sz="1200" i="1" baseline="-25000" dirty="0">
                    <a:effectLst/>
                    <a:latin typeface="Times New Roman"/>
                    <a:ea typeface="Times New Roman"/>
                    <a:cs typeface="Times New Roman"/>
                  </a:rPr>
                  <a:t>0</a:t>
                </a:r>
                <a:r>
                  <a:rPr lang="ru-RU" sz="1200" i="1" dirty="0">
                    <a:effectLst/>
                    <a:latin typeface="Times New Roman"/>
                    <a:ea typeface="Times New Roman"/>
                    <a:cs typeface="Times New Roman"/>
                  </a:rPr>
                  <a:t>(</a:t>
                </a:r>
                <a:r>
                  <a:rPr lang="en-US" sz="1200" i="1" dirty="0">
                    <a:effectLst/>
                    <a:latin typeface="Times New Roman"/>
                    <a:ea typeface="Times New Roman"/>
                    <a:cs typeface="Times New Roman"/>
                  </a:rPr>
                  <a:t>t</a:t>
                </a:r>
                <a:r>
                  <a:rPr lang="ru-RU" sz="1200" i="1" dirty="0">
                    <a:effectLst/>
                    <a:latin typeface="Times New Roman"/>
                    <a:ea typeface="Times New Roman"/>
                    <a:cs typeface="Times New Roman"/>
                  </a:rPr>
                  <a:t>)</a:t>
                </a:r>
                <a:r>
                  <a:rPr lang="ru-RU" sz="1200" dirty="0">
                    <a:effectLst/>
                    <a:latin typeface="Times New Roman"/>
                    <a:ea typeface="Times New Roman"/>
                    <a:cs typeface="Times New Roman"/>
                  </a:rPr>
                  <a:t> с амплитудой  </a:t>
                </a:r>
                <a:r>
                  <a:rPr lang="en-US" sz="1200" b="1" i="1" dirty="0">
                    <a:effectLst/>
                    <a:latin typeface="Times New Roman"/>
                    <a:ea typeface="Times New Roman"/>
                    <a:cs typeface="Times New Roman"/>
                  </a:rPr>
                  <a:t>A</a:t>
                </a:r>
                <a:r>
                  <a:rPr lang="en-US" sz="1200" b="1" i="1" baseline="-25000" dirty="0">
                    <a:effectLst/>
                    <a:latin typeface="Times New Roman"/>
                    <a:ea typeface="Times New Roman"/>
                    <a:cs typeface="Times New Roman"/>
                  </a:rPr>
                  <a:t>m</a:t>
                </a:r>
                <a:r>
                  <a:rPr lang="ru-RU" sz="1200" dirty="0">
                    <a:effectLst/>
                    <a:latin typeface="Times New Roman"/>
                    <a:ea typeface="Times New Roman"/>
                    <a:cs typeface="Times New Roman"/>
                  </a:rPr>
                  <a:t> , длительностью   </a:t>
                </a:r>
                <a:r>
                  <a:rPr lang="ru-RU" sz="1200" b="1" i="0">
                    <a:effectLst/>
                    <a:latin typeface="Cambria Math"/>
                    <a:ea typeface="Times New Roman"/>
                    <a:cs typeface="Times New Roman"/>
                  </a:rPr>
                  <a:t>𝝉</a:t>
                </a:r>
                <a:r>
                  <a:rPr lang="ru-RU" sz="1200" b="1" baseline="-25000" dirty="0">
                    <a:effectLst/>
                    <a:latin typeface="Times New Roman"/>
                    <a:ea typeface="Times New Roman"/>
                    <a:cs typeface="Times New Roman"/>
                  </a:rPr>
                  <a:t>и</a:t>
                </a:r>
                <a:r>
                  <a:rPr lang="ru-RU" sz="1200" dirty="0" err="1">
                    <a:effectLst/>
                    <a:latin typeface="Times New Roman"/>
                    <a:ea typeface="Times New Roman"/>
                    <a:cs typeface="Times New Roman"/>
                  </a:rPr>
                  <a:t>и</a:t>
                </a:r>
                <a:r>
                  <a:rPr lang="ru-RU" sz="1200" dirty="0">
                    <a:effectLst/>
                    <a:latin typeface="Times New Roman"/>
                    <a:ea typeface="Times New Roman"/>
                    <a:cs typeface="Times New Roman"/>
                  </a:rPr>
                  <a:t> периодом </a:t>
                </a:r>
                <a:r>
                  <a:rPr lang="en-US" sz="1200" b="1" dirty="0">
                    <a:effectLst/>
                    <a:latin typeface="Times New Roman"/>
                    <a:ea typeface="Times New Roman"/>
                    <a:cs typeface="Times New Roman"/>
                  </a:rPr>
                  <a:t>T</a:t>
                </a:r>
                <a:r>
                  <a:rPr lang="ru-RU" sz="1200" b="1" baseline="-25000" dirty="0">
                    <a:effectLst/>
                    <a:latin typeface="Times New Roman"/>
                    <a:ea typeface="Times New Roman"/>
                    <a:cs typeface="Times New Roman"/>
                  </a:rPr>
                  <a:t>д </a:t>
                </a:r>
                <a:r>
                  <a:rPr lang="ru-RU" sz="1200" dirty="0">
                    <a:effectLst/>
                    <a:latin typeface="Times New Roman"/>
                    <a:ea typeface="Times New Roman"/>
                    <a:cs typeface="Times New Roman"/>
                  </a:rPr>
                  <a:t>или частотой   </a:t>
                </a:r>
                <a:r>
                  <a:rPr lang="en-US" sz="1200" b="1" i="1" dirty="0">
                    <a:effectLst/>
                    <a:latin typeface="Times New Roman"/>
                    <a:ea typeface="Times New Roman"/>
                    <a:cs typeface="Times New Roman"/>
                  </a:rPr>
                  <a:t>f</a:t>
                </a:r>
                <a:r>
                  <a:rPr lang="ru-RU" sz="1200" b="1" i="1" dirty="0">
                    <a:effectLst/>
                    <a:latin typeface="Times New Roman"/>
                    <a:ea typeface="Times New Roman"/>
                    <a:cs typeface="Times New Roman"/>
                  </a:rPr>
                  <a:t> = 1/ </a:t>
                </a:r>
                <a:r>
                  <a:rPr lang="en-US" sz="1200" b="1" i="1" dirty="0">
                    <a:effectLst/>
                    <a:latin typeface="Times New Roman"/>
                    <a:ea typeface="Times New Roman"/>
                    <a:cs typeface="Times New Roman"/>
                  </a:rPr>
                  <a:t>T</a:t>
                </a:r>
                <a:r>
                  <a:rPr lang="ru-RU" sz="1200" b="1" baseline="-25000" dirty="0">
                    <a:effectLst/>
                    <a:latin typeface="Times New Roman"/>
                    <a:ea typeface="Times New Roman"/>
                    <a:cs typeface="Times New Roman"/>
                  </a:rPr>
                  <a:t>д</a:t>
                </a:r>
                <a:r>
                  <a:rPr lang="ru-RU" sz="1200" dirty="0">
                    <a:effectLst/>
                    <a:latin typeface="Times New Roman"/>
                    <a:ea typeface="Times New Roman"/>
                    <a:cs typeface="Times New Roman"/>
                  </a:rPr>
                  <a:t>(рис.4. 2.)</a:t>
                </a:r>
                <a:endParaRPr lang="ru-RU" sz="1100" dirty="0">
                  <a:effectLst/>
                  <a:latin typeface="+mn-lt"/>
                  <a:ea typeface="Times New Roman"/>
                  <a:cs typeface="Times New Roman"/>
                </a:endParaRPr>
              </a:p>
              <a:p>
                <a:endParaRPr lang="ru-RU" dirty="0"/>
              </a:p>
            </p:txBody>
          </p:sp>
        </mc:Fallback>
      </mc:AlternateContent>
      <p:sp>
        <p:nvSpPr>
          <p:cNvPr id="4" name="Номер слайда 3"/>
          <p:cNvSpPr>
            <a:spLocks noGrp="1"/>
          </p:cNvSpPr>
          <p:nvPr>
            <p:ph type="sldNum" sz="quarter" idx="10"/>
          </p:nvPr>
        </p:nvSpPr>
        <p:spPr/>
        <p:txBody>
          <a:bodyPr/>
          <a:lstStyle/>
          <a:p>
            <a:fld id="{C78C4BD9-2D39-4CE0-90E3-006DEE259A2A}" type="slidenum">
              <a:rPr lang="ru-RU" smtClean="0"/>
              <a:pPr/>
              <a:t>33</a:t>
            </a:fld>
            <a:endParaRPr lang="ru-RU"/>
          </a:p>
        </p:txBody>
      </p:sp>
    </p:spTree>
    <p:extLst>
      <p:ext uri="{BB962C8B-B14F-4D97-AF65-F5344CB8AC3E}">
        <p14:creationId xmlns="" xmlns:p14="http://schemas.microsoft.com/office/powerpoint/2010/main" val="307470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mc:Choice xmlns="" xmlns:a14="http://schemas.microsoft.com/office/drawing/2010/main" Requires="a14">
          <p:sp>
            <p:nvSpPr>
              <p:cNvPr id="3" name="Заметки 2"/>
              <p:cNvSpPr>
                <a:spLocks noGrp="1"/>
              </p:cNvSpPr>
              <p:nvPr>
                <p:ph type="body" idx="1"/>
              </p:nvPr>
            </p:nvSpPr>
            <p:spPr/>
            <p:txBody>
              <a:bodyPr/>
              <a:lstStyle/>
              <a:p>
                <a:pPr algn="just">
                  <a:lnSpc>
                    <a:spcPct val="150000"/>
                  </a:lnSpc>
                  <a:spcAft>
                    <a:spcPts val="1000"/>
                  </a:spcAft>
                </a:pPr>
                <a:r>
                  <a:rPr lang="ru-RU" sz="1200" dirty="0" smtClean="0">
                    <a:effectLst/>
                    <a:latin typeface="Times New Roman"/>
                    <a:ea typeface="Times New Roman"/>
                    <a:cs typeface="Times New Roman"/>
                  </a:rPr>
                  <a:t>Для канала тональной частоты (КТЧ), у которого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н</a:t>
                </a:r>
                <a:r>
                  <a:rPr lang="ru-RU" sz="1200" dirty="0">
                    <a:effectLst/>
                    <a:latin typeface="Times New Roman"/>
                    <a:ea typeface="Times New Roman"/>
                    <a:cs typeface="Times New Roman"/>
                  </a:rPr>
                  <a:t> = 300 Гц  и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a:t>
                </a:r>
                <a:r>
                  <a:rPr lang="ru-RU" sz="1200" dirty="0">
                    <a:effectLst/>
                    <a:latin typeface="Times New Roman"/>
                    <a:ea typeface="Times New Roman"/>
                    <a:cs typeface="Times New Roman"/>
                  </a:rPr>
                  <a:t> = 3400 Гц, частота </a:t>
                </a:r>
                <a:r>
                  <a:rPr lang="ru-RU" sz="1200" dirty="0" err="1">
                    <a:effectLst/>
                    <a:latin typeface="Times New Roman"/>
                    <a:ea typeface="Times New Roman"/>
                    <a:cs typeface="Times New Roman"/>
                  </a:rPr>
                  <a:t>дисретизации</a:t>
                </a:r>
                <a:r>
                  <a:rPr lang="ru-RU" sz="1200" dirty="0">
                    <a:effectLst/>
                    <a:latin typeface="Times New Roman"/>
                    <a:ea typeface="Times New Roman"/>
                    <a:cs typeface="Times New Roman"/>
                  </a:rPr>
                  <a:t> должна удовлетворять условию   </a:t>
                </a:r>
                <a:r>
                  <a:rPr lang="en-US" sz="1200" i="1" dirty="0">
                    <a:effectLst/>
                    <a:latin typeface="Times New Roman"/>
                    <a:ea typeface="Times New Roman"/>
                    <a:cs typeface="Times New Roman"/>
                  </a:rPr>
                  <a:t>f</a:t>
                </a:r>
                <a:r>
                  <a:rPr lang="ru-RU" sz="1200" dirty="0">
                    <a:effectLst/>
                    <a:latin typeface="Times New Roman"/>
                    <a:ea typeface="Times New Roman"/>
                    <a:cs typeface="Times New Roman"/>
                  </a:rPr>
                  <a:t>&gt; 2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 </a:t>
                </a:r>
                <a:r>
                  <a:rPr lang="ru-RU" sz="1200" dirty="0">
                    <a:effectLst/>
                    <a:latin typeface="Times New Roman"/>
                    <a:ea typeface="Times New Roman"/>
                    <a:cs typeface="Times New Roman"/>
                  </a:rPr>
                  <a:t>= 6800 Гц. Для упрощения и удешевления ФНЧ, необходимых для ограничения полосы частот </a:t>
                </a:r>
                <a:r>
                  <a:rPr lang="ru-RU" sz="1200" dirty="0" err="1">
                    <a:effectLst/>
                    <a:latin typeface="Times New Roman"/>
                    <a:ea typeface="Times New Roman"/>
                    <a:cs typeface="Times New Roman"/>
                  </a:rPr>
                  <a:t>перичного</a:t>
                </a:r>
                <a:r>
                  <a:rPr lang="ru-RU" sz="1200" dirty="0">
                    <a:effectLst/>
                    <a:latin typeface="Times New Roman"/>
                    <a:ea typeface="Times New Roman"/>
                    <a:cs typeface="Times New Roman"/>
                  </a:rPr>
                  <a:t> сигнала перед его дискретизацией в тракте передачи ЦСП, а также в тракте приема для модуляции АИМ сигнала (</a:t>
                </a:r>
                <a:r>
                  <a:rPr lang="ru-RU" sz="1200" dirty="0" err="1">
                    <a:effectLst/>
                    <a:latin typeface="Times New Roman"/>
                    <a:ea typeface="Times New Roman"/>
                    <a:cs typeface="Times New Roman"/>
                  </a:rPr>
                  <a:t>востановлениядискретизированного</a:t>
                </a:r>
                <a:r>
                  <a:rPr lang="ru-RU" sz="1200" dirty="0">
                    <a:effectLst/>
                    <a:latin typeface="Times New Roman"/>
                    <a:ea typeface="Times New Roman"/>
                    <a:cs typeface="Times New Roman"/>
                  </a:rPr>
                  <a:t> сигнала), необходимо выбрать оптимальное значение полосы </a:t>
                </a:r>
                <a:r>
                  <a:rPr lang="ru-RU" sz="1200" dirty="0" err="1">
                    <a:effectLst/>
                    <a:latin typeface="Times New Roman"/>
                    <a:ea typeface="Times New Roman"/>
                    <a:cs typeface="Times New Roman"/>
                  </a:rPr>
                  <a:t>расфильтировки</a:t>
                </a:r>
                <a14:m>
                  <m:oMath xmlns:m="http://schemas.openxmlformats.org/officeDocument/2006/math">
                    <m:r>
                      <a:rPr lang="ru-RU" sz="1200" i="1">
                        <a:effectLst/>
                        <a:latin typeface="Cambria Math"/>
                        <a:ea typeface="Times New Roman"/>
                        <a:cs typeface="Times New Roman"/>
                      </a:rPr>
                      <m:t>∆</m:t>
                    </m:r>
                  </m:oMath>
                </a14:m>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Это значение брать оптимальное значение равно </a:t>
                </a:r>
                <a14:m>
                  <m:oMath xmlns:m="http://schemas.openxmlformats.org/officeDocument/2006/math">
                    <m:r>
                      <a:rPr lang="ru-RU" sz="1200" i="1">
                        <a:effectLst/>
                        <a:latin typeface="Cambria Math"/>
                        <a:ea typeface="Times New Roman"/>
                        <a:cs typeface="Times New Roman"/>
                      </a:rPr>
                      <m:t>∆</m:t>
                    </m:r>
                  </m:oMath>
                </a14:m>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 1200 Гц. Из этого следует : частота дискретизации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 д</a:t>
                </a:r>
                <a:r>
                  <a:rPr lang="ru-RU" sz="1200" dirty="0">
                    <a:effectLst/>
                    <a:latin typeface="Times New Roman"/>
                    <a:ea typeface="Times New Roman"/>
                    <a:cs typeface="Times New Roman"/>
                  </a:rPr>
                  <a:t> = 2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 </a:t>
                </a:r>
                <a:r>
                  <a:rPr lang="ru-RU" sz="1200" dirty="0">
                    <a:effectLst/>
                    <a:latin typeface="Times New Roman"/>
                    <a:ea typeface="Times New Roman"/>
                    <a:cs typeface="Times New Roman"/>
                  </a:rPr>
                  <a:t>+ </a:t>
                </a:r>
                <a14:m>
                  <m:oMath xmlns:m="http://schemas.openxmlformats.org/officeDocument/2006/math">
                    <m:r>
                      <a:rPr lang="ru-RU" sz="1200" i="1">
                        <a:effectLst/>
                        <a:latin typeface="Cambria Math"/>
                        <a:ea typeface="Times New Roman"/>
                        <a:cs typeface="Times New Roman"/>
                      </a:rPr>
                      <m:t>∆</m:t>
                    </m:r>
                  </m:oMath>
                </a14:m>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 2 ×3400 + 1200  = 8000 Гц, а период дискретизации  </a:t>
                </a:r>
                <a:r>
                  <a:rPr lang="en-US" sz="1200" i="1" dirty="0">
                    <a:effectLst/>
                    <a:latin typeface="Times New Roman"/>
                    <a:ea typeface="Times New Roman"/>
                    <a:cs typeface="Times New Roman"/>
                  </a:rPr>
                  <a:t>T</a:t>
                </a:r>
                <a:r>
                  <a:rPr lang="ru-RU" sz="1200" baseline="-25000" dirty="0">
                    <a:effectLst/>
                    <a:latin typeface="Times New Roman"/>
                    <a:ea typeface="Times New Roman"/>
                    <a:cs typeface="Times New Roman"/>
                  </a:rPr>
                  <a:t>д </a:t>
                </a:r>
                <a:r>
                  <a:rPr lang="ru-RU" sz="1200" dirty="0">
                    <a:effectLst/>
                    <a:latin typeface="Times New Roman"/>
                    <a:ea typeface="Times New Roman"/>
                    <a:cs typeface="Times New Roman"/>
                  </a:rPr>
                  <a:t>= 1 /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 д</a:t>
                </a:r>
                <a:r>
                  <a:rPr lang="ru-RU" sz="1200" dirty="0">
                    <a:effectLst/>
                    <a:latin typeface="Times New Roman"/>
                    <a:ea typeface="Times New Roman"/>
                    <a:cs typeface="Times New Roman"/>
                  </a:rPr>
                  <a:t> = 1 / 8000 = 125 </a:t>
                </a:r>
                <a:r>
                  <a:rPr lang="ru-RU" sz="1200" dirty="0" err="1">
                    <a:effectLst/>
                    <a:latin typeface="Times New Roman"/>
                    <a:ea typeface="Times New Roman"/>
                    <a:cs typeface="Times New Roman"/>
                  </a:rPr>
                  <a:t>мкс</a:t>
                </a:r>
                <a:r>
                  <a:rPr lang="ru-RU" sz="1200" dirty="0">
                    <a:effectLst/>
                    <a:latin typeface="Times New Roman"/>
                    <a:ea typeface="Times New Roman"/>
                    <a:cs typeface="Times New Roman"/>
                  </a:rPr>
                  <a:t>.</a:t>
                </a:r>
                <a:endParaRPr lang="ru-RU" sz="1100" dirty="0">
                  <a:effectLst/>
                  <a:latin typeface="+mn-lt"/>
                  <a:ea typeface="Times New Roman"/>
                  <a:cs typeface="Times New Roman"/>
                </a:endParaRPr>
              </a:p>
              <a:p>
                <a:endParaRPr lang="ru-RU" dirty="0"/>
              </a:p>
            </p:txBody>
          </p:sp>
        </mc:Choice>
        <mc:Fallback>
          <p:sp>
            <p:nvSpPr>
              <p:cNvPr id="3" name="Заметки 2"/>
              <p:cNvSpPr>
                <a:spLocks noGrp="1"/>
              </p:cNvSpPr>
              <p:nvPr>
                <p:ph type="body" idx="1"/>
              </p:nvPr>
            </p:nvSpPr>
            <p:spPr/>
            <p:txBody>
              <a:bodyPr/>
              <a:lstStyle/>
              <a:p>
                <a:pPr algn="just">
                  <a:lnSpc>
                    <a:spcPct val="150000"/>
                  </a:lnSpc>
                  <a:spcAft>
                    <a:spcPts val="1000"/>
                  </a:spcAft>
                </a:pPr>
                <a:r>
                  <a:rPr lang="ru-RU" sz="1200" dirty="0" smtClean="0">
                    <a:effectLst/>
                    <a:latin typeface="Times New Roman"/>
                    <a:ea typeface="Times New Roman"/>
                    <a:cs typeface="Times New Roman"/>
                  </a:rPr>
                  <a:t>Для канала тональной частоты (КТЧ), у которого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н</a:t>
                </a:r>
                <a:r>
                  <a:rPr lang="ru-RU" sz="1200" dirty="0">
                    <a:effectLst/>
                    <a:latin typeface="Times New Roman"/>
                    <a:ea typeface="Times New Roman"/>
                    <a:cs typeface="Times New Roman"/>
                  </a:rPr>
                  <a:t> = 300 Гц  и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a:t>
                </a:r>
                <a:r>
                  <a:rPr lang="ru-RU" sz="1200" dirty="0">
                    <a:effectLst/>
                    <a:latin typeface="Times New Roman"/>
                    <a:ea typeface="Times New Roman"/>
                    <a:cs typeface="Times New Roman"/>
                  </a:rPr>
                  <a:t> = 3400 Гц, частота </a:t>
                </a:r>
                <a:r>
                  <a:rPr lang="ru-RU" sz="1200" dirty="0" err="1">
                    <a:effectLst/>
                    <a:latin typeface="Times New Roman"/>
                    <a:ea typeface="Times New Roman"/>
                    <a:cs typeface="Times New Roman"/>
                  </a:rPr>
                  <a:t>дисретизации</a:t>
                </a:r>
                <a:r>
                  <a:rPr lang="ru-RU" sz="1200" dirty="0">
                    <a:effectLst/>
                    <a:latin typeface="Times New Roman"/>
                    <a:ea typeface="Times New Roman"/>
                    <a:cs typeface="Times New Roman"/>
                  </a:rPr>
                  <a:t> должна удовлетворять условию   </a:t>
                </a:r>
                <a:r>
                  <a:rPr lang="en-US" sz="1200" i="1" dirty="0">
                    <a:effectLst/>
                    <a:latin typeface="Times New Roman"/>
                    <a:ea typeface="Times New Roman"/>
                    <a:cs typeface="Times New Roman"/>
                  </a:rPr>
                  <a:t>f</a:t>
                </a:r>
                <a:r>
                  <a:rPr lang="ru-RU" sz="1200" dirty="0">
                    <a:effectLst/>
                    <a:latin typeface="Times New Roman"/>
                    <a:ea typeface="Times New Roman"/>
                    <a:cs typeface="Times New Roman"/>
                  </a:rPr>
                  <a:t>&gt; 2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 </a:t>
                </a:r>
                <a:r>
                  <a:rPr lang="ru-RU" sz="1200" dirty="0">
                    <a:effectLst/>
                    <a:latin typeface="Times New Roman"/>
                    <a:ea typeface="Times New Roman"/>
                    <a:cs typeface="Times New Roman"/>
                  </a:rPr>
                  <a:t>= 6800 Гц. Для упрощения и удешевления ФНЧ, необходимых для ограничения полосы частот </a:t>
                </a:r>
                <a:r>
                  <a:rPr lang="ru-RU" sz="1200" dirty="0" err="1">
                    <a:effectLst/>
                    <a:latin typeface="Times New Roman"/>
                    <a:ea typeface="Times New Roman"/>
                    <a:cs typeface="Times New Roman"/>
                  </a:rPr>
                  <a:t>перичного</a:t>
                </a:r>
                <a:r>
                  <a:rPr lang="ru-RU" sz="1200" dirty="0">
                    <a:effectLst/>
                    <a:latin typeface="Times New Roman"/>
                    <a:ea typeface="Times New Roman"/>
                    <a:cs typeface="Times New Roman"/>
                  </a:rPr>
                  <a:t> сигнала перед его дискретизацией в тракте передачи ЦСП, а также в тракте приема для модуляции АИМ сигнала (</a:t>
                </a:r>
                <a:r>
                  <a:rPr lang="ru-RU" sz="1200" dirty="0" err="1">
                    <a:effectLst/>
                    <a:latin typeface="Times New Roman"/>
                    <a:ea typeface="Times New Roman"/>
                    <a:cs typeface="Times New Roman"/>
                  </a:rPr>
                  <a:t>востановлениядискретизированного</a:t>
                </a:r>
                <a:r>
                  <a:rPr lang="ru-RU" sz="1200" dirty="0">
                    <a:effectLst/>
                    <a:latin typeface="Times New Roman"/>
                    <a:ea typeface="Times New Roman"/>
                    <a:cs typeface="Times New Roman"/>
                  </a:rPr>
                  <a:t> сигнала), необходимо выбрать оптимальное значение полосы </a:t>
                </a:r>
                <a:r>
                  <a:rPr lang="ru-RU" sz="1200" dirty="0" err="1">
                    <a:effectLst/>
                    <a:latin typeface="Times New Roman"/>
                    <a:ea typeface="Times New Roman"/>
                    <a:cs typeface="Times New Roman"/>
                  </a:rPr>
                  <a:t>расфильтировки</a:t>
                </a:r>
                <a:r>
                  <a:rPr lang="ru-RU" sz="1200" i="0">
                    <a:effectLst/>
                    <a:latin typeface="Cambria Math"/>
                    <a:ea typeface="Times New Roman"/>
                    <a:cs typeface="Times New Roman"/>
                  </a:rPr>
                  <a:t>∆</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Это значение брать оптимальное значение равно </a:t>
                </a:r>
                <a:r>
                  <a:rPr lang="ru-RU" sz="1200" i="0">
                    <a:effectLst/>
                    <a:latin typeface="Cambria Math"/>
                    <a:ea typeface="Times New Roman"/>
                    <a:cs typeface="Times New Roman"/>
                  </a:rPr>
                  <a:t>∆</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 1200 Гц. Из этого следует : частота дискретизации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 д</a:t>
                </a:r>
                <a:r>
                  <a:rPr lang="ru-RU" sz="1200" dirty="0">
                    <a:effectLst/>
                    <a:latin typeface="Times New Roman"/>
                    <a:ea typeface="Times New Roman"/>
                    <a:cs typeface="Times New Roman"/>
                  </a:rPr>
                  <a:t> = 2 </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в </a:t>
                </a:r>
                <a:r>
                  <a:rPr lang="ru-RU" sz="1200" dirty="0">
                    <a:effectLst/>
                    <a:latin typeface="Times New Roman"/>
                    <a:ea typeface="Times New Roman"/>
                    <a:cs typeface="Times New Roman"/>
                  </a:rPr>
                  <a:t>+ </a:t>
                </a:r>
                <a:r>
                  <a:rPr lang="ru-RU" sz="1200" i="0">
                    <a:effectLst/>
                    <a:latin typeface="Cambria Math"/>
                    <a:ea typeface="Times New Roman"/>
                    <a:cs typeface="Times New Roman"/>
                  </a:rPr>
                  <a:t>∆</a:t>
                </a:r>
                <a:r>
                  <a:rPr lang="en-US" sz="1200" dirty="0">
                    <a:effectLst/>
                    <a:latin typeface="Times New Roman"/>
                    <a:ea typeface="Times New Roman"/>
                    <a:cs typeface="Times New Roman"/>
                  </a:rPr>
                  <a:t>F</a:t>
                </a:r>
                <a:r>
                  <a:rPr lang="ru-RU" sz="1200" baseline="-25000" dirty="0">
                    <a:effectLst/>
                    <a:latin typeface="Times New Roman"/>
                    <a:ea typeface="Times New Roman"/>
                    <a:cs typeface="Times New Roman"/>
                  </a:rPr>
                  <a:t>р</a:t>
                </a:r>
                <a:r>
                  <a:rPr lang="ru-RU" sz="1200" dirty="0">
                    <a:effectLst/>
                    <a:latin typeface="Times New Roman"/>
                    <a:ea typeface="Times New Roman"/>
                    <a:cs typeface="Times New Roman"/>
                  </a:rPr>
                  <a:t> = 2 ×3400 + 1200  = 8000 Гц, а период дискретизации  </a:t>
                </a:r>
                <a:r>
                  <a:rPr lang="en-US" sz="1200" i="1" dirty="0">
                    <a:effectLst/>
                    <a:latin typeface="Times New Roman"/>
                    <a:ea typeface="Times New Roman"/>
                    <a:cs typeface="Times New Roman"/>
                  </a:rPr>
                  <a:t>T</a:t>
                </a:r>
                <a:r>
                  <a:rPr lang="ru-RU" sz="1200" baseline="-25000" dirty="0">
                    <a:effectLst/>
                    <a:latin typeface="Times New Roman"/>
                    <a:ea typeface="Times New Roman"/>
                    <a:cs typeface="Times New Roman"/>
                  </a:rPr>
                  <a:t>д </a:t>
                </a:r>
                <a:r>
                  <a:rPr lang="ru-RU" sz="1200" dirty="0">
                    <a:effectLst/>
                    <a:latin typeface="Times New Roman"/>
                    <a:ea typeface="Times New Roman"/>
                    <a:cs typeface="Times New Roman"/>
                  </a:rPr>
                  <a:t>= 1 / </a:t>
                </a:r>
                <a:r>
                  <a:rPr lang="en-US" sz="1200" i="1" dirty="0">
                    <a:effectLst/>
                    <a:latin typeface="Times New Roman"/>
                    <a:ea typeface="Times New Roman"/>
                    <a:cs typeface="Times New Roman"/>
                  </a:rPr>
                  <a:t>f</a:t>
                </a:r>
                <a:r>
                  <a:rPr lang="ru-RU" sz="1200" baseline="-25000" dirty="0">
                    <a:effectLst/>
                    <a:latin typeface="Times New Roman"/>
                    <a:ea typeface="Times New Roman"/>
                    <a:cs typeface="Times New Roman"/>
                  </a:rPr>
                  <a:t> д</a:t>
                </a:r>
                <a:r>
                  <a:rPr lang="ru-RU" sz="1200" dirty="0">
                    <a:effectLst/>
                    <a:latin typeface="Times New Roman"/>
                    <a:ea typeface="Times New Roman"/>
                    <a:cs typeface="Times New Roman"/>
                  </a:rPr>
                  <a:t> = 1 / 8000 = 125 </a:t>
                </a:r>
                <a:r>
                  <a:rPr lang="ru-RU" sz="1200" dirty="0" err="1">
                    <a:effectLst/>
                    <a:latin typeface="Times New Roman"/>
                    <a:ea typeface="Times New Roman"/>
                    <a:cs typeface="Times New Roman"/>
                  </a:rPr>
                  <a:t>мкс</a:t>
                </a:r>
                <a:r>
                  <a:rPr lang="ru-RU" sz="1200" dirty="0">
                    <a:effectLst/>
                    <a:latin typeface="Times New Roman"/>
                    <a:ea typeface="Times New Roman"/>
                    <a:cs typeface="Times New Roman"/>
                  </a:rPr>
                  <a:t>.</a:t>
                </a:r>
                <a:endParaRPr lang="ru-RU" sz="1100" dirty="0">
                  <a:effectLst/>
                  <a:latin typeface="+mn-lt"/>
                  <a:ea typeface="Times New Roman"/>
                  <a:cs typeface="Times New Roman"/>
                </a:endParaRPr>
              </a:p>
              <a:p>
                <a:endParaRPr lang="ru-RU" dirty="0"/>
              </a:p>
            </p:txBody>
          </p:sp>
        </mc:Fallback>
      </mc:AlternateContent>
      <p:sp>
        <p:nvSpPr>
          <p:cNvPr id="4" name="Номер слайда 3"/>
          <p:cNvSpPr>
            <a:spLocks noGrp="1"/>
          </p:cNvSpPr>
          <p:nvPr>
            <p:ph type="sldNum" sz="quarter" idx="10"/>
          </p:nvPr>
        </p:nvSpPr>
        <p:spPr/>
        <p:txBody>
          <a:bodyPr/>
          <a:lstStyle/>
          <a:p>
            <a:fld id="{C78C4BD9-2D39-4CE0-90E3-006DEE259A2A}" type="slidenum">
              <a:rPr lang="ru-RU" smtClean="0"/>
              <a:pPr/>
              <a:t>34</a:t>
            </a:fld>
            <a:endParaRPr lang="ru-RU"/>
          </a:p>
        </p:txBody>
      </p:sp>
    </p:spTree>
    <p:extLst>
      <p:ext uri="{BB962C8B-B14F-4D97-AF65-F5344CB8AC3E}">
        <p14:creationId xmlns="" xmlns:p14="http://schemas.microsoft.com/office/powerpoint/2010/main" val="380150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effectLst/>
                <a:latin typeface="Times New Roman"/>
                <a:ea typeface="Times New Roman"/>
              </a:rPr>
              <a:t>Процесс дискретизации, или амплитудно-</a:t>
            </a:r>
            <a:r>
              <a:rPr lang="ru-RU" sz="1200" dirty="0" err="1" smtClean="0">
                <a:effectLst/>
                <a:latin typeface="Times New Roman"/>
                <a:ea typeface="Times New Roman"/>
              </a:rPr>
              <a:t>импульной</a:t>
            </a:r>
            <a:r>
              <a:rPr lang="ru-RU" sz="1200" dirty="0" smtClean="0">
                <a:effectLst/>
                <a:latin typeface="Times New Roman"/>
                <a:ea typeface="Times New Roman"/>
              </a:rPr>
              <a:t> модуляции, т.е. формирование </a:t>
            </a:r>
            <a:r>
              <a:rPr lang="ru-RU" sz="1200" dirty="0" err="1" smtClean="0">
                <a:effectLst/>
                <a:latin typeface="Times New Roman"/>
                <a:ea typeface="Times New Roman"/>
              </a:rPr>
              <a:t>каналного</a:t>
            </a:r>
            <a:r>
              <a:rPr lang="ru-RU" sz="1200" dirty="0" smtClean="0">
                <a:effectLst/>
                <a:latin typeface="Times New Roman"/>
                <a:ea typeface="Times New Roman"/>
              </a:rPr>
              <a:t> АИМ сигнал </a:t>
            </a:r>
            <a:r>
              <a:rPr lang="en-US" sz="1200" i="1" dirty="0" smtClean="0">
                <a:effectLst/>
                <a:latin typeface="Times New Roman"/>
                <a:ea typeface="Times New Roman"/>
              </a:rPr>
              <a:t>c</a:t>
            </a:r>
            <a:r>
              <a:rPr lang="ru-RU" sz="1200" i="1" dirty="0" smtClean="0">
                <a:effectLst/>
                <a:latin typeface="Times New Roman"/>
                <a:ea typeface="Times New Roman"/>
              </a:rPr>
              <a:t>(</a:t>
            </a:r>
            <a:r>
              <a:rPr lang="en-US" sz="1200" i="1" dirty="0" err="1" smtClean="0">
                <a:effectLst/>
                <a:latin typeface="Times New Roman"/>
                <a:ea typeface="Times New Roman"/>
              </a:rPr>
              <a:t>nT</a:t>
            </a:r>
            <a:r>
              <a:rPr lang="ru-RU" sz="1200" baseline="-25000" dirty="0" smtClean="0">
                <a:effectLst/>
                <a:latin typeface="Times New Roman"/>
                <a:ea typeface="Times New Roman"/>
              </a:rPr>
              <a:t>д</a:t>
            </a:r>
            <a:r>
              <a:rPr lang="ru-RU" sz="1200" dirty="0" smtClean="0">
                <a:effectLst/>
                <a:latin typeface="Times New Roman"/>
                <a:ea typeface="Times New Roman"/>
              </a:rPr>
              <a:t>) осуществляется в индивидуальном АИМ тракте, обобщенная функциональная схема которого приведена на рис.4.3</a:t>
            </a: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35</a:t>
            </a:fld>
            <a:endParaRPr lang="ru-RU"/>
          </a:p>
        </p:txBody>
      </p:sp>
    </p:spTree>
    <p:extLst>
      <p:ext uri="{BB962C8B-B14F-4D97-AF65-F5344CB8AC3E}">
        <p14:creationId xmlns="" xmlns:p14="http://schemas.microsoft.com/office/powerpoint/2010/main" val="352693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1000"/>
              </a:spcAft>
            </a:pPr>
            <a:r>
              <a:rPr lang="ru-RU" sz="1200" dirty="0" smtClean="0">
                <a:effectLst/>
                <a:latin typeface="Times New Roman"/>
                <a:ea typeface="Times New Roman"/>
                <a:cs typeface="Times New Roman"/>
              </a:rPr>
              <a:t>Работа схемы заключается в следующем. На вход АИМ тракта поступает первичный (относительно широкополосный) сигнал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С целью формирования эффективно-передаваемой полосы частот КТЧ</a:t>
            </a:r>
            <a:r>
              <a:rPr lang="ru-RU" sz="1200" baseline="0" dirty="0" smtClean="0">
                <a:effectLst/>
                <a:latin typeface="Times New Roman"/>
                <a:ea typeface="Times New Roman"/>
                <a:cs typeface="Times New Roman"/>
              </a:rPr>
              <a:t> (канал тонального частота)</a:t>
            </a:r>
            <a:r>
              <a:rPr lang="ru-RU" sz="1200" dirty="0" smtClean="0">
                <a:effectLst/>
                <a:latin typeface="Times New Roman"/>
                <a:ea typeface="Times New Roman"/>
                <a:cs typeface="Times New Roman"/>
              </a:rPr>
              <a:t> и удовлетворения  условиям теоремы Найквиста-Котельникова полоса частот первичного сигнала ограничивается фильтром нижних частот (ФНЧ). Далее ограниченный по спектру сигнал поступает на усилитель низкой частоты (УНЧ), предназначенный для компенсации потерь мощности сигнала, обусловленных его ограничением по спектру, процессами дискретизации и преобразования АИМ-1 в АИМ-2 . На выходе УНЧ получаем сигнал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 </a:t>
            </a:r>
            <a:r>
              <a:rPr lang="ru-RU" sz="1200" dirty="0" smtClean="0">
                <a:effectLst/>
                <a:latin typeface="Times New Roman"/>
                <a:ea typeface="Times New Roman"/>
                <a:cs typeface="Times New Roman"/>
              </a:rPr>
              <a:t>параметры которого удовлетворяют условиям его дискретизации на передаче и демодуляции на приеме. С выхода УНЧ сигнал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поступает </a:t>
            </a:r>
            <a:r>
              <a:rPr lang="ru-RU" sz="1200" smtClean="0">
                <a:effectLst/>
                <a:latin typeface="Times New Roman"/>
                <a:ea typeface="Times New Roman"/>
                <a:cs typeface="Times New Roman"/>
              </a:rPr>
              <a:t>на канальный </a:t>
            </a:r>
            <a:r>
              <a:rPr lang="ru-RU" sz="1200" dirty="0" smtClean="0">
                <a:effectLst/>
                <a:latin typeface="Times New Roman"/>
                <a:ea typeface="Times New Roman"/>
                <a:cs typeface="Times New Roman"/>
              </a:rPr>
              <a:t>амплитудно-импульсный модулятор (КАИМ) или </a:t>
            </a:r>
            <a:r>
              <a:rPr lang="ru-RU" sz="1200" dirty="0" err="1" smtClean="0">
                <a:effectLst/>
                <a:latin typeface="Times New Roman"/>
                <a:ea typeface="Times New Roman"/>
                <a:cs typeface="Times New Roman"/>
              </a:rPr>
              <a:t>дискретизатор</a:t>
            </a:r>
            <a:r>
              <a:rPr lang="ru-RU" sz="1200" dirty="0" smtClean="0">
                <a:effectLst/>
                <a:latin typeface="Times New Roman"/>
                <a:ea typeface="Times New Roman"/>
                <a:cs typeface="Times New Roman"/>
              </a:rPr>
              <a:t>, на другой вход которого с распределителя канальных импульсов поступает ПППИ, следующая с тактовой  частотой   </a:t>
            </a:r>
            <a:r>
              <a:rPr lang="en-US" sz="1200" i="1" dirty="0" smtClean="0">
                <a:effectLst/>
                <a:latin typeface="Times New Roman"/>
                <a:ea typeface="Times New Roman"/>
                <a:cs typeface="Times New Roman"/>
              </a:rPr>
              <a:t>f</a:t>
            </a:r>
            <a:r>
              <a:rPr lang="ru-RU" sz="1200" baseline="-25000" dirty="0" smtClean="0">
                <a:effectLst/>
                <a:latin typeface="Times New Roman"/>
                <a:ea typeface="Times New Roman"/>
                <a:cs typeface="Times New Roman"/>
              </a:rPr>
              <a:t>д</a:t>
            </a:r>
            <a:r>
              <a:rPr lang="ru-RU" sz="1200" dirty="0" smtClean="0">
                <a:effectLst/>
                <a:latin typeface="Times New Roman"/>
                <a:ea typeface="Times New Roman"/>
                <a:cs typeface="Times New Roman"/>
              </a:rPr>
              <a:t> или с периодом  </a:t>
            </a:r>
            <a:r>
              <a:rPr lang="ru-RU" sz="1200" i="1" dirty="0" err="1" smtClean="0">
                <a:effectLst/>
                <a:latin typeface="Times New Roman"/>
                <a:ea typeface="Times New Roman"/>
                <a:cs typeface="Times New Roman"/>
              </a:rPr>
              <a:t>Т</a:t>
            </a:r>
            <a:r>
              <a:rPr lang="ru-RU" sz="1200" baseline="-25000" dirty="0" err="1" smtClean="0">
                <a:effectLst/>
                <a:latin typeface="Times New Roman"/>
                <a:ea typeface="Times New Roman"/>
                <a:cs typeface="Times New Roman"/>
              </a:rPr>
              <a:t>д</a:t>
            </a:r>
            <a:r>
              <a:rPr lang="ru-RU" sz="1200" dirty="0" smtClean="0">
                <a:effectLst/>
                <a:latin typeface="Times New Roman"/>
                <a:ea typeface="Times New Roman"/>
                <a:cs typeface="Times New Roman"/>
              </a:rPr>
              <a:t>. На выходе КАИМ получаем дискретный  сигнал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err="1" smtClean="0">
                <a:effectLst/>
                <a:latin typeface="Times New Roman"/>
                <a:ea typeface="Times New Roman"/>
                <a:cs typeface="Times New Roman"/>
              </a:rPr>
              <a:t>nT</a:t>
            </a:r>
            <a:r>
              <a:rPr lang="ru-RU" sz="1200" baseline="-25000" dirty="0" smtClean="0">
                <a:effectLst/>
                <a:latin typeface="Times New Roman"/>
                <a:ea typeface="Times New Roman"/>
                <a:cs typeface="Times New Roman"/>
              </a:rPr>
              <a:t>д</a:t>
            </a:r>
            <a:r>
              <a:rPr lang="ru-RU" sz="1200" dirty="0" smtClean="0">
                <a:effectLst/>
                <a:latin typeface="Times New Roman"/>
                <a:ea typeface="Times New Roman"/>
                <a:cs typeface="Times New Roman"/>
              </a:rPr>
              <a:t>). (см.рис.4.3.) . Затем </a:t>
            </a:r>
            <a:r>
              <a:rPr lang="en-US" sz="1200" i="1" dirty="0" smtClean="0">
                <a:effectLst/>
                <a:latin typeface="Times New Roman"/>
                <a:ea typeface="Times New Roman"/>
                <a:cs typeface="Times New Roman"/>
              </a:rPr>
              <a:t>N</a:t>
            </a:r>
            <a:r>
              <a:rPr lang="ru-RU" sz="1200" dirty="0" smtClean="0">
                <a:effectLst/>
                <a:latin typeface="Times New Roman"/>
                <a:ea typeface="Times New Roman"/>
                <a:cs typeface="Times New Roman"/>
              </a:rPr>
              <a:t>  индивидуальных </a:t>
            </a:r>
            <a:r>
              <a:rPr lang="ru-RU" sz="1200" dirty="0" err="1" smtClean="0">
                <a:effectLst/>
                <a:latin typeface="Times New Roman"/>
                <a:ea typeface="Times New Roman"/>
                <a:cs typeface="Times New Roman"/>
              </a:rPr>
              <a:t>каналных</a:t>
            </a:r>
            <a:r>
              <a:rPr lang="ru-RU" sz="1200" dirty="0" smtClean="0">
                <a:effectLst/>
                <a:latin typeface="Times New Roman"/>
                <a:ea typeface="Times New Roman"/>
                <a:cs typeface="Times New Roman"/>
              </a:rPr>
              <a:t> АИМ сигналов  объединяются  в общий групповой (многоканальный) АИМ сигнал и поступают в тракт передачи ЦСП. На выходе тракта передачи ЦСП из группового АИМ сигнала с помощью канального </a:t>
            </a:r>
            <a:r>
              <a:rPr lang="ru-RU" sz="1200" dirty="0" err="1" smtClean="0">
                <a:effectLst/>
                <a:latin typeface="Times New Roman"/>
                <a:ea typeface="Times New Roman"/>
                <a:cs typeface="Times New Roman"/>
              </a:rPr>
              <a:t>слектора</a:t>
            </a:r>
            <a:r>
              <a:rPr lang="ru-RU" sz="1200" dirty="0" smtClean="0">
                <a:effectLst/>
                <a:latin typeface="Times New Roman"/>
                <a:ea typeface="Times New Roman"/>
                <a:cs typeface="Times New Roman"/>
              </a:rPr>
              <a:t> КС , управляемого ПППИ, поступающей от РКИ, выделяется индивидуальный АИМ сигнал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err="1" smtClean="0">
                <a:effectLst/>
                <a:latin typeface="Times New Roman"/>
                <a:ea typeface="Times New Roman"/>
                <a:cs typeface="Times New Roman"/>
              </a:rPr>
              <a:t>nT</a:t>
            </a:r>
            <a:r>
              <a:rPr lang="ru-RU" sz="1200" baseline="-25000" dirty="0" smtClean="0">
                <a:effectLst/>
                <a:latin typeface="Times New Roman"/>
                <a:ea typeface="Times New Roman"/>
                <a:cs typeface="Times New Roman"/>
              </a:rPr>
              <a:t>д</a:t>
            </a:r>
            <a:r>
              <a:rPr lang="ru-RU" sz="1200" dirty="0" smtClean="0">
                <a:effectLst/>
                <a:latin typeface="Times New Roman"/>
                <a:ea typeface="Times New Roman"/>
                <a:cs typeface="Times New Roman"/>
              </a:rPr>
              <a:t>) соответствующего канала. С помощью ФНЧ осуществляется его демодуляция (см. рис. ) . Непрерывный сигнал с выхода ФНЧ поступает на УНЧ, который обеспечивает номинальное значение сигнала  </a:t>
            </a:r>
            <a:r>
              <a:rPr lang="en-US" sz="1200" i="1" dirty="0" smtClean="0">
                <a:effectLst/>
                <a:latin typeface="Times New Roman"/>
                <a:ea typeface="Times New Roman"/>
                <a:cs typeface="Times New Roman"/>
              </a:rPr>
              <a:t>c</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на выходе канала.  Процессы дискретизации, демодуляции и временного разделения каналов иллюстрирует рис.4.4</a:t>
            </a:r>
            <a:endParaRPr lang="ru-RU" sz="1100" dirty="0" smtClean="0">
              <a:effectLst/>
              <a:latin typeface="+mn-lt"/>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36</a:t>
            </a:fld>
            <a:endParaRPr lang="ru-RU"/>
          </a:p>
        </p:txBody>
      </p:sp>
    </p:spTree>
    <p:extLst>
      <p:ext uri="{BB962C8B-B14F-4D97-AF65-F5344CB8AC3E}">
        <p14:creationId xmlns="" xmlns:p14="http://schemas.microsoft.com/office/powerpoint/2010/main" val="169152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dirty="0" smtClean="0">
                <a:effectLst/>
                <a:latin typeface="Times New Roman"/>
                <a:ea typeface="Times New Roman"/>
                <a:cs typeface="Times New Roman"/>
              </a:rPr>
              <a:t> Для упрощения показаны только три канала, на которые поступают сигналы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1</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2</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и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3</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 После прохождения через фильтры нижних частот (ФНЧ) и усилители низкой частоты (УНЧ) эти сигналы преобразуются в сигналы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1</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2</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и </a:t>
            </a:r>
            <a:r>
              <a:rPr lang="en-US" sz="1200" i="1" dirty="0" smtClean="0">
                <a:effectLst/>
                <a:latin typeface="Times New Roman"/>
                <a:ea typeface="Times New Roman"/>
                <a:cs typeface="Times New Roman"/>
              </a:rPr>
              <a:t>c</a:t>
            </a:r>
            <a:r>
              <a:rPr lang="ru-RU" sz="1200" i="1" baseline="-25000" dirty="0" smtClean="0">
                <a:effectLst/>
                <a:latin typeface="Times New Roman"/>
                <a:ea typeface="Times New Roman"/>
                <a:cs typeface="Times New Roman"/>
              </a:rPr>
              <a:t>3</a:t>
            </a:r>
            <a:r>
              <a:rPr lang="ru-RU" sz="1200" i="1" dirty="0" smtClean="0">
                <a:effectLst/>
                <a:latin typeface="Times New Roman"/>
                <a:ea typeface="Times New Roman"/>
                <a:cs typeface="Times New Roman"/>
              </a:rPr>
              <a:t>(</a:t>
            </a:r>
            <a:r>
              <a:rPr lang="en-US" sz="1200" i="1" dirty="0" smtClean="0">
                <a:effectLst/>
                <a:latin typeface="Times New Roman"/>
                <a:ea typeface="Times New Roman"/>
                <a:cs typeface="Times New Roman"/>
              </a:rPr>
              <a:t>t</a:t>
            </a:r>
            <a:r>
              <a:rPr lang="ru-RU" sz="1200" i="1" dirty="0" smtClean="0">
                <a:effectLst/>
                <a:latin typeface="Times New Roman"/>
                <a:ea typeface="Times New Roman"/>
                <a:cs typeface="Times New Roman"/>
              </a:rPr>
              <a:t>)</a:t>
            </a:r>
            <a:r>
              <a:rPr lang="ru-RU" sz="1200" dirty="0" smtClean="0">
                <a:effectLst/>
                <a:latin typeface="Times New Roman"/>
                <a:ea typeface="Times New Roman"/>
                <a:cs typeface="Times New Roman"/>
              </a:rPr>
              <a:t>, удовлетворяющие требованиям теоремы Найквиста – Котельникова (рис. 4.4). На амплитудно-импульсные модуляторы (КАИМ) каждого канала от распределителя канальных импульсов  (РКИ) поступают периодические последовательности импульсов  </a:t>
            </a:r>
            <a:r>
              <a:rPr lang="en-US" sz="1200" i="1" dirty="0" smtClean="0">
                <a:effectLst/>
                <a:latin typeface="Times New Roman"/>
                <a:ea typeface="Times New Roman"/>
                <a:cs typeface="Times New Roman"/>
              </a:rPr>
              <a:t>f</a:t>
            </a:r>
            <a:r>
              <a:rPr lang="ru-RU" sz="1200" baseline="-25000" dirty="0" smtClean="0">
                <a:effectLst/>
                <a:latin typeface="Times New Roman"/>
                <a:ea typeface="Times New Roman"/>
                <a:cs typeface="Times New Roman"/>
              </a:rPr>
              <a:t>01</a:t>
            </a:r>
            <a:r>
              <a:rPr lang="ru-RU" sz="1200" dirty="0" smtClean="0">
                <a:effectLst/>
                <a:latin typeface="Times New Roman"/>
                <a:ea typeface="Times New Roman"/>
                <a:cs typeface="Times New Roman"/>
              </a:rPr>
              <a:t>(</a:t>
            </a:r>
            <a:r>
              <a:rPr lang="en-US" sz="1200" dirty="0" smtClean="0">
                <a:effectLst/>
                <a:latin typeface="Times New Roman"/>
                <a:ea typeface="Times New Roman"/>
                <a:cs typeface="Times New Roman"/>
              </a:rPr>
              <a:t>t</a:t>
            </a:r>
            <a:r>
              <a:rPr lang="ru-RU" sz="1200" dirty="0" smtClean="0">
                <a:effectLst/>
                <a:latin typeface="Times New Roman"/>
                <a:ea typeface="Times New Roman"/>
                <a:cs typeface="Times New Roman"/>
              </a:rPr>
              <a:t>),  </a:t>
            </a:r>
            <a:r>
              <a:rPr lang="en-US" sz="1200" i="1" dirty="0" smtClean="0">
                <a:effectLst/>
                <a:latin typeface="Times New Roman"/>
                <a:ea typeface="Times New Roman"/>
                <a:cs typeface="Times New Roman"/>
              </a:rPr>
              <a:t>f</a:t>
            </a:r>
            <a:r>
              <a:rPr lang="ru-RU" sz="1200" baseline="-25000" dirty="0" smtClean="0">
                <a:effectLst/>
                <a:latin typeface="Times New Roman"/>
                <a:ea typeface="Times New Roman"/>
                <a:cs typeface="Times New Roman"/>
              </a:rPr>
              <a:t>02</a:t>
            </a:r>
            <a:r>
              <a:rPr lang="ru-RU" sz="1200" dirty="0" smtClean="0">
                <a:effectLst/>
                <a:latin typeface="Times New Roman"/>
                <a:ea typeface="Times New Roman"/>
                <a:cs typeface="Times New Roman"/>
              </a:rPr>
              <a:t>(</a:t>
            </a:r>
            <a:r>
              <a:rPr lang="en-US" sz="1200" dirty="0" smtClean="0">
                <a:effectLst/>
                <a:latin typeface="Times New Roman"/>
                <a:ea typeface="Times New Roman"/>
                <a:cs typeface="Times New Roman"/>
              </a:rPr>
              <a:t>t</a:t>
            </a:r>
            <a:r>
              <a:rPr lang="ru-RU" sz="1200" dirty="0" smtClean="0">
                <a:effectLst/>
                <a:latin typeface="Times New Roman"/>
                <a:ea typeface="Times New Roman"/>
                <a:cs typeface="Times New Roman"/>
              </a:rPr>
              <a:t>), </a:t>
            </a:r>
            <a:r>
              <a:rPr lang="ru-RU" sz="1200" i="1" dirty="0" smtClean="0">
                <a:effectLst/>
                <a:latin typeface="Times New Roman"/>
                <a:ea typeface="Times New Roman"/>
                <a:cs typeface="Times New Roman"/>
              </a:rPr>
              <a:t> </a:t>
            </a:r>
            <a:r>
              <a:rPr lang="en-US" sz="1200" i="1" dirty="0" smtClean="0">
                <a:effectLst/>
                <a:latin typeface="Times New Roman"/>
                <a:ea typeface="Times New Roman"/>
                <a:cs typeface="Times New Roman"/>
              </a:rPr>
              <a:t>f</a:t>
            </a:r>
            <a:r>
              <a:rPr lang="ru-RU" sz="1200" baseline="-25000" dirty="0" smtClean="0">
                <a:effectLst/>
                <a:latin typeface="Times New Roman"/>
                <a:ea typeface="Times New Roman"/>
                <a:cs typeface="Times New Roman"/>
              </a:rPr>
              <a:t>03</a:t>
            </a:r>
            <a:r>
              <a:rPr lang="ru-RU" sz="1200" dirty="0" smtClean="0">
                <a:effectLst/>
                <a:latin typeface="Times New Roman"/>
                <a:ea typeface="Times New Roman"/>
                <a:cs typeface="Times New Roman"/>
              </a:rPr>
              <a:t>(</a:t>
            </a:r>
            <a:r>
              <a:rPr lang="en-US" sz="1200" dirty="0" smtClean="0">
                <a:effectLst/>
                <a:latin typeface="Times New Roman"/>
                <a:ea typeface="Times New Roman"/>
                <a:cs typeface="Times New Roman"/>
              </a:rPr>
              <a:t>t</a:t>
            </a:r>
            <a:r>
              <a:rPr lang="ru-RU" sz="1200" dirty="0" smtClean="0">
                <a:effectLst/>
                <a:latin typeface="Times New Roman"/>
                <a:ea typeface="Times New Roman"/>
                <a:cs typeface="Times New Roman"/>
              </a:rPr>
              <a:t>),  частоты дискретизации  </a:t>
            </a:r>
            <a:r>
              <a:rPr lang="en-US" sz="1200" i="1" dirty="0" smtClean="0">
                <a:effectLst/>
                <a:latin typeface="Times New Roman"/>
                <a:ea typeface="Times New Roman"/>
                <a:cs typeface="Times New Roman"/>
              </a:rPr>
              <a:t>f</a:t>
            </a:r>
            <a:r>
              <a:rPr lang="ru-RU" sz="1200" baseline="-25000" dirty="0" smtClean="0">
                <a:effectLst/>
                <a:latin typeface="Times New Roman"/>
                <a:ea typeface="Times New Roman"/>
                <a:cs typeface="Times New Roman"/>
              </a:rPr>
              <a:t>д </a:t>
            </a:r>
            <a:r>
              <a:rPr lang="ru-RU" sz="1200" dirty="0" smtClean="0">
                <a:effectLst/>
                <a:latin typeface="Times New Roman"/>
                <a:ea typeface="Times New Roman"/>
                <a:cs typeface="Times New Roman"/>
              </a:rPr>
              <a:t> (рис. 4.3).</a:t>
            </a:r>
            <a:endParaRPr lang="ru-RU" dirty="0"/>
          </a:p>
        </p:txBody>
      </p:sp>
      <p:sp>
        <p:nvSpPr>
          <p:cNvPr id="4" name="Номер слайда 3"/>
          <p:cNvSpPr>
            <a:spLocks noGrp="1"/>
          </p:cNvSpPr>
          <p:nvPr>
            <p:ph type="sldNum" sz="quarter" idx="10"/>
          </p:nvPr>
        </p:nvSpPr>
        <p:spPr/>
        <p:txBody>
          <a:bodyPr/>
          <a:lstStyle/>
          <a:p>
            <a:fld id="{C78C4BD9-2D39-4CE0-90E3-006DEE259A2A}" type="slidenum">
              <a:rPr lang="ru-RU" smtClean="0"/>
              <a:pPr/>
              <a:t>38</a:t>
            </a:fld>
            <a:endParaRPr lang="ru-RU"/>
          </a:p>
        </p:txBody>
      </p:sp>
    </p:spTree>
    <p:extLst>
      <p:ext uri="{BB962C8B-B14F-4D97-AF65-F5344CB8AC3E}">
        <p14:creationId xmlns="" xmlns:p14="http://schemas.microsoft.com/office/powerpoint/2010/main" val="260422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B77C98-8748-456C-9346-70F64A4C17DC}" type="datetimeFigureOut">
              <a:rPr lang="ru-RU" smtClean="0"/>
              <a:pPr/>
              <a:t>14.09.2016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9B8C3-41F5-46D2-9805-632AE2CCD4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7C98-8748-456C-9346-70F64A4C17DC}" type="datetimeFigureOut">
              <a:rPr lang="ru-RU" smtClean="0"/>
              <a:pPr/>
              <a:t>14.09.2016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9B8C3-41F5-46D2-9805-632AE2CCD4B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image" Target="../media/image55.emf"/></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360040"/>
          </a:xfrm>
        </p:spPr>
        <p:txBody>
          <a:bodyPr>
            <a:normAutofit fontScale="90000"/>
          </a:bodyPr>
          <a:lstStyle/>
          <a:p>
            <a:r>
              <a:rPr lang="ru-RU" sz="2400" b="1" i="1" dirty="0" smtClean="0">
                <a:solidFill>
                  <a:srgbClr val="C00000"/>
                </a:solidFill>
                <a:latin typeface="Times New Roman" panose="02020603050405020304" pitchFamily="18" charset="0"/>
                <a:cs typeface="Times New Roman" pitchFamily="18" charset="0"/>
              </a:rPr>
              <a:t>ЦИФРОВЫЕ СИСТЕМЫ ПЕРЕДАЧИ (ЦСП)</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7185" y="260648"/>
            <a:ext cx="9144000" cy="5616624"/>
          </a:xfrm>
        </p:spPr>
        <p:txBody>
          <a:bodyPr>
            <a:noAutofit/>
          </a:bodyPr>
          <a:lstStyle/>
          <a:p>
            <a:r>
              <a:rPr lang="ru-RU" sz="1800" b="1" u="sng" dirty="0" smtClean="0">
                <a:solidFill>
                  <a:schemeClr val="tx1"/>
                </a:solidFill>
                <a:latin typeface="Times New Roman"/>
                <a:ea typeface="Times New Roman"/>
              </a:rPr>
              <a:t>Рекомендуемая литература</a:t>
            </a:r>
            <a:r>
              <a:rPr lang="ru-RU" sz="1800" dirty="0">
                <a:solidFill>
                  <a:schemeClr val="tx1"/>
                </a:solidFill>
                <a:latin typeface="Times New Roman"/>
                <a:ea typeface="Times New Roman"/>
              </a:rPr>
              <a:t> </a:t>
            </a:r>
          </a:p>
          <a:p>
            <a:pPr algn="just">
              <a:spcAft>
                <a:spcPts val="0"/>
              </a:spcAft>
            </a:pPr>
            <a:r>
              <a:rPr lang="ru-RU" sz="1600" b="1" dirty="0">
                <a:solidFill>
                  <a:schemeClr val="tx1"/>
                </a:solidFill>
                <a:latin typeface="Times New Roman"/>
                <a:ea typeface="Times New Roman"/>
              </a:rPr>
              <a:t>а) основная </a:t>
            </a:r>
            <a:r>
              <a:rPr lang="ru-RU" sz="1600" b="1" dirty="0" smtClean="0">
                <a:solidFill>
                  <a:schemeClr val="tx1"/>
                </a:solidFill>
                <a:latin typeface="Times New Roman"/>
                <a:ea typeface="Times New Roman"/>
              </a:rPr>
              <a:t>литература:</a:t>
            </a:r>
            <a:endParaRPr lang="ru-RU" sz="1600" dirty="0" smtClean="0">
              <a:solidFill>
                <a:schemeClr val="tx1"/>
              </a:solidFill>
              <a:latin typeface="Times New Roman"/>
              <a:ea typeface="Times New Roman"/>
            </a:endParaRPr>
          </a:p>
          <a:p>
            <a:pPr marL="342900" indent="-342900" algn="just">
              <a:spcAft>
                <a:spcPts val="0"/>
              </a:spcAft>
              <a:buAutoNum type="arabicPeriod"/>
            </a:pPr>
            <a:r>
              <a:rPr lang="ru-RU" sz="1600" dirty="0" smtClean="0">
                <a:solidFill>
                  <a:schemeClr val="tx1"/>
                </a:solidFill>
                <a:latin typeface="Times New Roman"/>
                <a:ea typeface="Times New Roman"/>
              </a:rPr>
              <a:t> Цифровые </a:t>
            </a:r>
            <a:r>
              <a:rPr lang="ru-RU" sz="1600" dirty="0">
                <a:solidFill>
                  <a:schemeClr val="tx1"/>
                </a:solidFill>
                <a:latin typeface="Times New Roman"/>
                <a:ea typeface="Times New Roman"/>
              </a:rPr>
              <a:t>и аналоговые системы передачи: Учебник для вузов </a:t>
            </a:r>
            <a:r>
              <a:rPr lang="ru-RU" sz="1600" dirty="0" smtClean="0">
                <a:solidFill>
                  <a:schemeClr val="tx1"/>
                </a:solidFill>
                <a:latin typeface="Times New Roman"/>
                <a:ea typeface="Times New Roman"/>
              </a:rPr>
              <a:t>/ </a:t>
            </a:r>
            <a:r>
              <a:rPr lang="ru-RU" sz="1600" dirty="0">
                <a:solidFill>
                  <a:schemeClr val="tx1"/>
                </a:solidFill>
                <a:latin typeface="Times New Roman"/>
                <a:ea typeface="Times New Roman"/>
              </a:rPr>
              <a:t>Иванов В.В., Гордиенко В.Н., </a:t>
            </a:r>
            <a:r>
              <a:rPr lang="ru-RU" sz="1600" dirty="0" smtClean="0">
                <a:solidFill>
                  <a:schemeClr val="tx1"/>
                </a:solidFill>
                <a:latin typeface="Times New Roman"/>
                <a:ea typeface="Times New Roman"/>
              </a:rPr>
              <a:t>   Попов </a:t>
            </a:r>
            <a:r>
              <a:rPr lang="ru-RU" sz="1600" dirty="0">
                <a:solidFill>
                  <a:schemeClr val="tx1"/>
                </a:solidFill>
                <a:latin typeface="Times New Roman"/>
                <a:ea typeface="Times New Roman"/>
              </a:rPr>
              <a:t>и др.: под </a:t>
            </a:r>
            <a:r>
              <a:rPr lang="ru-RU" sz="1600" dirty="0" smtClean="0">
                <a:solidFill>
                  <a:schemeClr val="tx1"/>
                </a:solidFill>
                <a:latin typeface="Times New Roman"/>
                <a:ea typeface="Times New Roman"/>
              </a:rPr>
              <a:t>  редакцией </a:t>
            </a:r>
            <a:r>
              <a:rPr lang="ru-RU" sz="1600" dirty="0">
                <a:solidFill>
                  <a:schemeClr val="tx1"/>
                </a:solidFill>
                <a:latin typeface="Times New Roman"/>
                <a:ea typeface="Times New Roman"/>
              </a:rPr>
              <a:t>В.И. Иванова; Москва; Радио и связь, 1995- </a:t>
            </a:r>
            <a:r>
              <a:rPr lang="ru-RU" sz="1600" dirty="0" smtClean="0">
                <a:solidFill>
                  <a:schemeClr val="tx1"/>
                </a:solidFill>
                <a:latin typeface="Times New Roman"/>
                <a:ea typeface="Times New Roman"/>
              </a:rPr>
              <a:t>232.</a:t>
            </a:r>
            <a:endParaRPr lang="en-US" sz="1600" dirty="0" smtClean="0">
              <a:solidFill>
                <a:schemeClr val="tx1"/>
              </a:solidFill>
              <a:latin typeface="Times New Roman"/>
              <a:ea typeface="Times New Roman"/>
            </a:endParaRPr>
          </a:p>
          <a:p>
            <a:pPr algn="just">
              <a:spcAft>
                <a:spcPts val="0"/>
              </a:spcAft>
            </a:pPr>
            <a:r>
              <a:rPr lang="en-US" sz="1600" dirty="0" smtClean="0">
                <a:solidFill>
                  <a:schemeClr val="tx1"/>
                </a:solidFill>
                <a:latin typeface="Times New Roman" pitchFamily="18" charset="0"/>
                <a:ea typeface="Calibri"/>
                <a:cs typeface="Times New Roman" pitchFamily="18" charset="0"/>
              </a:rPr>
              <a:t>2. </a:t>
            </a:r>
            <a:r>
              <a:rPr lang="ru-RU" sz="1600" dirty="0" smtClean="0">
                <a:solidFill>
                  <a:schemeClr val="tx1"/>
                </a:solidFill>
                <a:latin typeface="Times New Roman" pitchFamily="18" charset="0"/>
                <a:ea typeface="Calibri"/>
                <a:cs typeface="Times New Roman" pitchFamily="18" charset="0"/>
              </a:rPr>
              <a:t>В.В</a:t>
            </a:r>
            <a:r>
              <a:rPr lang="ru-RU" sz="1600" dirty="0">
                <a:solidFill>
                  <a:schemeClr val="tx1"/>
                </a:solidFill>
                <a:latin typeface="Times New Roman" pitchFamily="18" charset="0"/>
                <a:ea typeface="Calibri"/>
                <a:cs typeface="Times New Roman" pitchFamily="18" charset="0"/>
              </a:rPr>
              <a:t>. </a:t>
            </a:r>
            <a:r>
              <a:rPr lang="ru-RU" sz="1600" dirty="0" err="1">
                <a:solidFill>
                  <a:schemeClr val="tx1"/>
                </a:solidFill>
                <a:latin typeface="Times New Roman" pitchFamily="18" charset="0"/>
                <a:ea typeface="Calibri"/>
                <a:cs typeface="Times New Roman" pitchFamily="18" charset="0"/>
              </a:rPr>
              <a:t>Крухмалев</a:t>
            </a:r>
            <a:r>
              <a:rPr lang="ru-RU" sz="1600" dirty="0">
                <a:solidFill>
                  <a:schemeClr val="tx1"/>
                </a:solidFill>
                <a:latin typeface="Times New Roman" pitchFamily="18" charset="0"/>
                <a:ea typeface="Calibri"/>
                <a:cs typeface="Times New Roman" pitchFamily="18" charset="0"/>
              </a:rPr>
              <a:t>, В,Н. Гордиенко, А.Д. </a:t>
            </a:r>
            <a:r>
              <a:rPr lang="ru-RU" sz="1600" dirty="0" err="1" smtClean="0">
                <a:solidFill>
                  <a:schemeClr val="tx1"/>
                </a:solidFill>
                <a:latin typeface="Times New Roman" pitchFamily="18" charset="0"/>
                <a:ea typeface="Calibri"/>
                <a:cs typeface="Times New Roman" pitchFamily="18" charset="0"/>
              </a:rPr>
              <a:t>Моченов</a:t>
            </a:r>
            <a:r>
              <a:rPr lang="ru-RU" sz="1600" dirty="0" smtClean="0">
                <a:solidFill>
                  <a:schemeClr val="tx1"/>
                </a:solidFill>
                <a:latin typeface="Times New Roman" pitchFamily="18" charset="0"/>
                <a:ea typeface="Calibri"/>
                <a:cs typeface="Times New Roman" pitchFamily="18" charset="0"/>
              </a:rPr>
              <a:t>. </a:t>
            </a:r>
            <a:r>
              <a:rPr lang="ru-RU" sz="1600" dirty="0">
                <a:solidFill>
                  <a:schemeClr val="tx1"/>
                </a:solidFill>
                <a:latin typeface="Times New Roman" pitchFamily="18" charset="0"/>
                <a:ea typeface="Calibri"/>
                <a:cs typeface="Times New Roman" pitchFamily="18" charset="0"/>
              </a:rPr>
              <a:t>Цифровые системы передачи. Москва – Горячая </a:t>
            </a:r>
            <a:r>
              <a:rPr lang="ru-RU" sz="1600" dirty="0" smtClean="0">
                <a:solidFill>
                  <a:schemeClr val="tx1"/>
                </a:solidFill>
                <a:latin typeface="Times New Roman" pitchFamily="18" charset="0"/>
                <a:ea typeface="Calibri"/>
                <a:cs typeface="Times New Roman" pitchFamily="18" charset="0"/>
              </a:rPr>
              <a:t> </a:t>
            </a:r>
          </a:p>
          <a:p>
            <a:pPr algn="just">
              <a:spcAft>
                <a:spcPts val="0"/>
              </a:spcAft>
            </a:pPr>
            <a:r>
              <a:rPr lang="ru-RU" sz="1600" dirty="0">
                <a:solidFill>
                  <a:schemeClr val="tx1"/>
                </a:solidFill>
                <a:latin typeface="Times New Roman" pitchFamily="18" charset="0"/>
                <a:ea typeface="Calibri"/>
                <a:cs typeface="Times New Roman" pitchFamily="18" charset="0"/>
              </a:rPr>
              <a:t> </a:t>
            </a:r>
            <a:r>
              <a:rPr lang="ru-RU" sz="1600" dirty="0" smtClean="0">
                <a:solidFill>
                  <a:schemeClr val="tx1"/>
                </a:solidFill>
                <a:latin typeface="Times New Roman" pitchFamily="18" charset="0"/>
                <a:ea typeface="Calibri"/>
                <a:cs typeface="Times New Roman" pitchFamily="18" charset="0"/>
              </a:rPr>
              <a:t>   линия –Телеком  2007.</a:t>
            </a:r>
          </a:p>
          <a:p>
            <a:pPr algn="just">
              <a:spcAft>
                <a:spcPts val="0"/>
              </a:spcAft>
            </a:pPr>
            <a:r>
              <a:rPr lang="en-US" sz="1600" dirty="0" smtClean="0">
                <a:solidFill>
                  <a:schemeClr val="tx1"/>
                </a:solidFill>
                <a:latin typeface="Times New Roman" pitchFamily="18" charset="0"/>
                <a:ea typeface="Calibri"/>
                <a:cs typeface="Times New Roman" pitchFamily="18" charset="0"/>
              </a:rPr>
              <a:t>3</a:t>
            </a:r>
            <a:r>
              <a:rPr lang="ru-RU" sz="1600" dirty="0" smtClean="0">
                <a:solidFill>
                  <a:schemeClr val="tx1"/>
                </a:solidFill>
                <a:latin typeface="Times New Roman" pitchFamily="18" charset="0"/>
                <a:ea typeface="Calibri"/>
                <a:cs typeface="Times New Roman" pitchFamily="18" charset="0"/>
              </a:rPr>
              <a:t>. Л.С</a:t>
            </a:r>
            <a:r>
              <a:rPr lang="ru-RU" sz="1600" dirty="0">
                <a:solidFill>
                  <a:schemeClr val="tx1"/>
                </a:solidFill>
                <a:latin typeface="Times New Roman" pitchFamily="18" charset="0"/>
                <a:ea typeface="Calibri"/>
                <a:cs typeface="Times New Roman" pitchFamily="18" charset="0"/>
              </a:rPr>
              <a:t>. Левин, М.А. </a:t>
            </a:r>
            <a:r>
              <a:rPr lang="ru-RU" sz="1600" dirty="0" err="1">
                <a:solidFill>
                  <a:schemeClr val="tx1"/>
                </a:solidFill>
                <a:latin typeface="Times New Roman" pitchFamily="18" charset="0"/>
                <a:ea typeface="Calibri"/>
                <a:cs typeface="Times New Roman" pitchFamily="18" charset="0"/>
              </a:rPr>
              <a:t>Плоткин</a:t>
            </a:r>
            <a:r>
              <a:rPr lang="ru-RU" sz="1600" dirty="0">
                <a:solidFill>
                  <a:schemeClr val="tx1"/>
                </a:solidFill>
                <a:latin typeface="Times New Roman" pitchFamily="18" charset="0"/>
                <a:ea typeface="Calibri"/>
                <a:cs typeface="Times New Roman" pitchFamily="18" charset="0"/>
              </a:rPr>
              <a:t>. Цифровые системы передачи информации. </a:t>
            </a:r>
            <a:r>
              <a:rPr lang="ru-RU" sz="1600" dirty="0" smtClean="0">
                <a:solidFill>
                  <a:schemeClr val="tx1"/>
                </a:solidFill>
                <a:latin typeface="Times New Roman" pitchFamily="18" charset="0"/>
                <a:ea typeface="Calibri"/>
                <a:cs typeface="Times New Roman" pitchFamily="18" charset="0"/>
              </a:rPr>
              <a:t>Москва     « </a:t>
            </a:r>
            <a:r>
              <a:rPr lang="ru-RU" sz="1600" dirty="0">
                <a:solidFill>
                  <a:schemeClr val="tx1"/>
                </a:solidFill>
                <a:latin typeface="Times New Roman" pitchFamily="18" charset="0"/>
                <a:ea typeface="Calibri"/>
                <a:cs typeface="Times New Roman" pitchFamily="18" charset="0"/>
              </a:rPr>
              <a:t>Радио и связь» </a:t>
            </a:r>
            <a:r>
              <a:rPr lang="ru-RU" sz="1600" dirty="0" smtClean="0">
                <a:solidFill>
                  <a:schemeClr val="tx1"/>
                </a:solidFill>
                <a:latin typeface="Times New Roman" pitchFamily="18" charset="0"/>
                <a:ea typeface="Calibri"/>
                <a:cs typeface="Times New Roman" pitchFamily="18" charset="0"/>
              </a:rPr>
              <a:t>    </a:t>
            </a:r>
          </a:p>
          <a:p>
            <a:pPr algn="just">
              <a:spcAft>
                <a:spcPts val="0"/>
              </a:spcAft>
            </a:pPr>
            <a:r>
              <a:rPr lang="ru-RU" sz="1600" dirty="0">
                <a:solidFill>
                  <a:schemeClr val="tx1"/>
                </a:solidFill>
                <a:latin typeface="Times New Roman" pitchFamily="18" charset="0"/>
                <a:ea typeface="Calibri"/>
                <a:cs typeface="Times New Roman" pitchFamily="18" charset="0"/>
              </a:rPr>
              <a:t> </a:t>
            </a:r>
            <a:r>
              <a:rPr lang="ru-RU" sz="1600" dirty="0" smtClean="0">
                <a:solidFill>
                  <a:schemeClr val="tx1"/>
                </a:solidFill>
                <a:latin typeface="Times New Roman" pitchFamily="18" charset="0"/>
                <a:ea typeface="Calibri"/>
                <a:cs typeface="Times New Roman" pitchFamily="18" charset="0"/>
              </a:rPr>
              <a:t>    1982 г.</a:t>
            </a:r>
            <a:endParaRPr lang="en-US" sz="1600" dirty="0">
              <a:solidFill>
                <a:schemeClr val="tx1"/>
              </a:solidFill>
              <a:latin typeface="Times New Roman" pitchFamily="18" charset="0"/>
              <a:ea typeface="Calibri"/>
              <a:cs typeface="Times New Roman" pitchFamily="18" charset="0"/>
            </a:endParaRPr>
          </a:p>
          <a:p>
            <a:pPr algn="just">
              <a:spcAft>
                <a:spcPts val="0"/>
              </a:spcAft>
            </a:pPr>
            <a:r>
              <a:rPr lang="ru-RU" sz="1600" dirty="0" smtClean="0">
                <a:solidFill>
                  <a:schemeClr val="tx1"/>
                </a:solidFill>
                <a:latin typeface="Times New Roman"/>
                <a:ea typeface="Times New Roman"/>
              </a:rPr>
              <a:t>4. Э.А. Кудрявцева, О.Б. Гавриленко.  Телекоммуникационные цифровые системы передачи. Учебное </a:t>
            </a:r>
          </a:p>
          <a:p>
            <a:pPr algn="just">
              <a:spcAft>
                <a:spcPts val="0"/>
              </a:spcAft>
            </a:pPr>
            <a:r>
              <a:rPr lang="ru-RU" sz="1600" dirty="0">
                <a:solidFill>
                  <a:schemeClr val="tx1"/>
                </a:solidFill>
                <a:latin typeface="Times New Roman"/>
                <a:ea typeface="Times New Roman"/>
              </a:rPr>
              <a:t> </a:t>
            </a:r>
            <a:r>
              <a:rPr lang="ru-RU" sz="1600" dirty="0" smtClean="0">
                <a:solidFill>
                  <a:schemeClr val="tx1"/>
                </a:solidFill>
                <a:latin typeface="Times New Roman"/>
                <a:ea typeface="Times New Roman"/>
              </a:rPr>
              <a:t>      пособие,</a:t>
            </a:r>
            <a:r>
              <a:rPr lang="en-US" sz="1600" dirty="0" smtClean="0">
                <a:solidFill>
                  <a:schemeClr val="tx1"/>
                </a:solidFill>
                <a:latin typeface="Times New Roman"/>
                <a:ea typeface="Times New Roman"/>
              </a:rPr>
              <a:t> </a:t>
            </a:r>
            <a:r>
              <a:rPr lang="ru-RU" sz="1600" dirty="0" smtClean="0">
                <a:solidFill>
                  <a:schemeClr val="tx1"/>
                </a:solidFill>
                <a:latin typeface="Times New Roman"/>
                <a:ea typeface="Times New Roman"/>
              </a:rPr>
              <a:t>Новосибирск - 2004г.</a:t>
            </a:r>
          </a:p>
          <a:p>
            <a:pPr lvl="0" algn="just">
              <a:lnSpc>
                <a:spcPct val="150000"/>
              </a:lnSpc>
              <a:spcAft>
                <a:spcPts val="0"/>
              </a:spcAft>
              <a:tabLst>
                <a:tab pos="328930" algn="l"/>
              </a:tabLst>
            </a:pPr>
            <a:r>
              <a:rPr lang="ru-RU" sz="1600" dirty="0" smtClean="0">
                <a:solidFill>
                  <a:schemeClr val="tx1"/>
                </a:solidFill>
                <a:latin typeface="Times New Roman"/>
                <a:ea typeface="Times New Roman"/>
              </a:rPr>
              <a:t>5. </a:t>
            </a:r>
            <a:r>
              <a:rPr lang="ru-RU" sz="1600" dirty="0">
                <a:solidFill>
                  <a:schemeClr val="tx1"/>
                </a:solidFill>
                <a:latin typeface="Times New Roman"/>
                <a:ea typeface="Times New Roman"/>
              </a:rPr>
              <a:t>О. К. Скляров. Волоконно-оптические системы передачи — фундамент телекоммуникационной сети. Технологии и средства связи </a:t>
            </a:r>
            <a:r>
              <a:rPr lang="ru-RU" sz="1600" dirty="0" smtClean="0">
                <a:solidFill>
                  <a:schemeClr val="tx1"/>
                </a:solidFill>
                <a:latin typeface="Times New Roman"/>
                <a:ea typeface="Times New Roman"/>
              </a:rPr>
              <a:t>2003-150.</a:t>
            </a:r>
          </a:p>
          <a:p>
            <a:pPr lvl="0" algn="just">
              <a:lnSpc>
                <a:spcPct val="150000"/>
              </a:lnSpc>
              <a:spcAft>
                <a:spcPts val="0"/>
              </a:spcAft>
              <a:tabLst>
                <a:tab pos="328930" algn="l"/>
              </a:tabLst>
            </a:pPr>
            <a:r>
              <a:rPr lang="ru-RU" sz="1600" dirty="0" smtClean="0">
                <a:solidFill>
                  <a:schemeClr val="tx1"/>
                </a:solidFill>
                <a:latin typeface="Times New Roman"/>
                <a:ea typeface="Times New Roman"/>
              </a:rPr>
              <a:t>6. </a:t>
            </a:r>
            <a:r>
              <a:rPr lang="ru-RU" sz="1600" dirty="0">
                <a:solidFill>
                  <a:schemeClr val="tx1"/>
                </a:solidFill>
                <a:latin typeface="Times New Roman"/>
                <a:ea typeface="Times New Roman"/>
              </a:rPr>
              <a:t>Н. Н. </a:t>
            </a:r>
            <a:r>
              <a:rPr lang="ru-RU" sz="1600" dirty="0" err="1">
                <a:solidFill>
                  <a:schemeClr val="tx1"/>
                </a:solidFill>
                <a:latin typeface="Times New Roman"/>
                <a:ea typeface="Times New Roman"/>
              </a:rPr>
              <a:t>Слепов</a:t>
            </a:r>
            <a:r>
              <a:rPr lang="ru-RU" sz="1600" dirty="0">
                <a:solidFill>
                  <a:schemeClr val="tx1"/>
                </a:solidFill>
                <a:latin typeface="Times New Roman"/>
                <a:ea typeface="Times New Roman"/>
              </a:rPr>
              <a:t>. Синхронные цифровые сети </a:t>
            </a:r>
            <a:r>
              <a:rPr lang="en-US" sz="1600" dirty="0">
                <a:solidFill>
                  <a:schemeClr val="tx1"/>
                </a:solidFill>
                <a:latin typeface="Times New Roman"/>
                <a:ea typeface="Times New Roman"/>
              </a:rPr>
              <a:t>SDH</a:t>
            </a:r>
            <a:r>
              <a:rPr lang="ru-RU" sz="1600" dirty="0">
                <a:solidFill>
                  <a:schemeClr val="tx1"/>
                </a:solidFill>
                <a:latin typeface="Times New Roman"/>
                <a:ea typeface="Times New Roman"/>
              </a:rPr>
              <a:t>. Москва, </a:t>
            </a:r>
            <a:r>
              <a:rPr lang="ru-RU" sz="1600" dirty="0" smtClean="0">
                <a:solidFill>
                  <a:schemeClr val="tx1"/>
                </a:solidFill>
                <a:latin typeface="Times New Roman"/>
                <a:ea typeface="Times New Roman"/>
              </a:rPr>
              <a:t>2007.</a:t>
            </a:r>
          </a:p>
          <a:p>
            <a:pPr lvl="0" algn="just">
              <a:lnSpc>
                <a:spcPct val="150000"/>
              </a:lnSpc>
              <a:spcAft>
                <a:spcPts val="0"/>
              </a:spcAft>
              <a:tabLst>
                <a:tab pos="328930" algn="l"/>
              </a:tabLst>
            </a:pPr>
            <a:r>
              <a:rPr lang="ru-RU" sz="1600" dirty="0" smtClean="0">
                <a:solidFill>
                  <a:schemeClr val="tx1"/>
                </a:solidFill>
                <a:latin typeface="Times New Roman"/>
                <a:ea typeface="Times New Roman"/>
              </a:rPr>
              <a:t>7. </a:t>
            </a:r>
            <a:r>
              <a:rPr lang="ru-RU" sz="1600" dirty="0" err="1">
                <a:solidFill>
                  <a:schemeClr val="tx1"/>
                </a:solidFill>
                <a:latin typeface="Times New Roman"/>
                <a:ea typeface="Times New Roman"/>
              </a:rPr>
              <a:t>Слепов</a:t>
            </a:r>
            <a:r>
              <a:rPr lang="ru-RU" sz="1600" dirty="0">
                <a:solidFill>
                  <a:schemeClr val="tx1"/>
                </a:solidFill>
                <a:latin typeface="Times New Roman"/>
                <a:ea typeface="Times New Roman"/>
              </a:rPr>
              <a:t>. Современные технологии цифровых оптоволоконных сетей связи. Москва, Радио и связь, 2000</a:t>
            </a:r>
            <a:r>
              <a:rPr lang="ru-RU" sz="1600" dirty="0" smtClean="0">
                <a:solidFill>
                  <a:schemeClr val="tx1"/>
                </a:solidFill>
                <a:latin typeface="Times New Roman"/>
                <a:ea typeface="Times New Roman"/>
              </a:rPr>
              <a:t>.</a:t>
            </a:r>
          </a:p>
          <a:p>
            <a:pPr lvl="0" algn="just">
              <a:lnSpc>
                <a:spcPct val="150000"/>
              </a:lnSpc>
              <a:spcAft>
                <a:spcPts val="0"/>
              </a:spcAft>
              <a:tabLst>
                <a:tab pos="328930" algn="l"/>
              </a:tabLst>
            </a:pPr>
            <a:r>
              <a:rPr lang="ru-RU" sz="1600" dirty="0" smtClean="0">
                <a:solidFill>
                  <a:schemeClr val="tx1"/>
                </a:solidFill>
                <a:latin typeface="Times New Roman"/>
                <a:ea typeface="Times New Roman"/>
              </a:rPr>
              <a:t>8</a:t>
            </a:r>
            <a:r>
              <a:rPr lang="ru-RU" sz="1600" dirty="0">
                <a:solidFill>
                  <a:schemeClr val="tx1"/>
                </a:solidFill>
                <a:latin typeface="Times New Roman"/>
                <a:ea typeface="Times New Roman"/>
              </a:rPr>
              <a:t>. Оптические системы передачи: Учебник для вузов/Скворцов Б.В.;  </a:t>
            </a:r>
            <a:r>
              <a:rPr lang="ru-RU" sz="1600" dirty="0" smtClean="0">
                <a:solidFill>
                  <a:schemeClr val="tx1"/>
                </a:solidFill>
                <a:latin typeface="Times New Roman"/>
                <a:ea typeface="Times New Roman"/>
              </a:rPr>
              <a:t> Иванов </a:t>
            </a:r>
            <a:r>
              <a:rPr lang="ru-RU" sz="1600" dirty="0">
                <a:solidFill>
                  <a:schemeClr val="tx1"/>
                </a:solidFill>
                <a:latin typeface="Times New Roman"/>
                <a:ea typeface="Times New Roman"/>
              </a:rPr>
              <a:t>В.И.; </a:t>
            </a:r>
            <a:r>
              <a:rPr lang="ru-RU" sz="1600" dirty="0" err="1">
                <a:solidFill>
                  <a:schemeClr val="tx1"/>
                </a:solidFill>
                <a:latin typeface="Times New Roman"/>
                <a:ea typeface="Times New Roman"/>
              </a:rPr>
              <a:t>Крухмалёв</a:t>
            </a:r>
            <a:r>
              <a:rPr lang="ru-RU" sz="1600" dirty="0">
                <a:solidFill>
                  <a:schemeClr val="tx1"/>
                </a:solidFill>
                <a:latin typeface="Times New Roman"/>
                <a:ea typeface="Times New Roman"/>
              </a:rPr>
              <a:t> В.В. и </a:t>
            </a:r>
            <a:r>
              <a:rPr lang="ru-RU" sz="1600" dirty="0" err="1">
                <a:solidFill>
                  <a:schemeClr val="tx1"/>
                </a:solidFill>
                <a:latin typeface="Times New Roman"/>
                <a:ea typeface="Times New Roman"/>
              </a:rPr>
              <a:t>др</a:t>
            </a:r>
            <a:r>
              <a:rPr lang="ru-RU" sz="1600" dirty="0">
                <a:solidFill>
                  <a:schemeClr val="tx1"/>
                </a:solidFill>
                <a:latin typeface="Times New Roman"/>
                <a:ea typeface="Times New Roman"/>
              </a:rPr>
              <a:t>: под редакцией В.И. Иванова.  </a:t>
            </a:r>
            <a:r>
              <a:rPr lang="ru-RU" sz="1600" dirty="0" smtClean="0">
                <a:solidFill>
                  <a:schemeClr val="tx1"/>
                </a:solidFill>
                <a:latin typeface="Times New Roman"/>
                <a:ea typeface="Times New Roman"/>
              </a:rPr>
              <a:t> </a:t>
            </a:r>
            <a:r>
              <a:rPr lang="ru-RU" sz="1600" dirty="0">
                <a:solidFill>
                  <a:schemeClr val="tx1"/>
                </a:solidFill>
                <a:latin typeface="Times New Roman"/>
                <a:ea typeface="Times New Roman"/>
              </a:rPr>
              <a:t>Москва. Радио </a:t>
            </a:r>
            <a:r>
              <a:rPr lang="ru-RU" sz="1600" dirty="0" smtClean="0">
                <a:solidFill>
                  <a:schemeClr val="tx1"/>
                </a:solidFill>
                <a:latin typeface="Times New Roman"/>
                <a:ea typeface="Times New Roman"/>
              </a:rPr>
              <a:t>и</a:t>
            </a:r>
            <a:r>
              <a:rPr lang="en-US" sz="1600" smtClean="0">
                <a:solidFill>
                  <a:schemeClr val="tx1"/>
                </a:solidFill>
                <a:latin typeface="Times New Roman"/>
                <a:ea typeface="Times New Roman"/>
              </a:rPr>
              <a:t> </a:t>
            </a:r>
            <a:r>
              <a:rPr lang="ru-RU" sz="1600" smtClean="0">
                <a:solidFill>
                  <a:schemeClr val="tx1"/>
                </a:solidFill>
                <a:latin typeface="Times New Roman"/>
                <a:ea typeface="Times New Roman"/>
              </a:rPr>
              <a:t>связь</a:t>
            </a:r>
            <a:r>
              <a:rPr lang="ru-RU" sz="1600" dirty="0">
                <a:solidFill>
                  <a:schemeClr val="tx1"/>
                </a:solidFill>
                <a:latin typeface="Times New Roman"/>
                <a:ea typeface="Times New Roman"/>
              </a:rPr>
              <a:t>, 1994-224с.</a:t>
            </a:r>
          </a:p>
          <a:p>
            <a:pPr lvl="0" algn="just">
              <a:lnSpc>
                <a:spcPct val="150000"/>
              </a:lnSpc>
              <a:spcAft>
                <a:spcPts val="0"/>
              </a:spcAft>
              <a:tabLst>
                <a:tab pos="328930" algn="l"/>
              </a:tabLst>
            </a:pPr>
            <a:endParaRPr lang="ru-RU" sz="1600" dirty="0" smtClean="0">
              <a:solidFill>
                <a:schemeClr val="tx1"/>
              </a:solidFill>
              <a:latin typeface="Times New Roman"/>
              <a:ea typeface="Times New Roman"/>
            </a:endParaRPr>
          </a:p>
        </p:txBody>
      </p:sp>
      <p:sp>
        <p:nvSpPr>
          <p:cNvPr id="54273" name="Rectangle 1"/>
          <p:cNvSpPr>
            <a:spLocks noChangeArrowheads="1"/>
          </p:cNvSpPr>
          <p:nvPr/>
        </p:nvSpPr>
        <p:spPr bwMode="auto">
          <a:xfrm>
            <a:off x="4211960" y="6072206"/>
            <a:ext cx="434343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Каламов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Азизмамад</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Курбонмамадович</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Ст.преподаватель кафедры</a:t>
            </a:r>
            <a:r>
              <a:rPr lang="en-US" b="1" dirty="0" smtClean="0">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«СС и СК»</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1439419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548680"/>
            <a:ext cx="8712968" cy="2592288"/>
          </a:xfrm>
        </p:spPr>
        <p:txBody>
          <a:bodyPr>
            <a:normAutofit fontScale="90000"/>
          </a:bodyPr>
          <a:lstStyle/>
          <a:p>
            <a:pPr>
              <a:lnSpc>
                <a:spcPct val="150000"/>
              </a:lnSpc>
              <a:spcAft>
                <a:spcPts val="1000"/>
              </a:spcAft>
              <a:tabLst>
                <a:tab pos="180340" algn="l"/>
              </a:tabLst>
            </a:pPr>
            <a:r>
              <a:rPr lang="ru-RU" b="1" dirty="0">
                <a:latin typeface="Times New Roman"/>
                <a:ea typeface="Times New Roman"/>
                <a:cs typeface="Times New Roman"/>
              </a:rPr>
              <a:t/>
            </a:r>
            <a:br>
              <a:rPr lang="ru-RU" b="1" dirty="0">
                <a:latin typeface="Times New Roman"/>
                <a:ea typeface="Times New Roman"/>
                <a:cs typeface="Times New Roman"/>
              </a:rPr>
            </a:br>
            <a:r>
              <a:rPr lang="ru-RU" b="1" dirty="0" smtClean="0">
                <a:latin typeface="Times New Roman"/>
                <a:ea typeface="Times New Roman"/>
                <a:cs typeface="Times New Roman"/>
              </a:rPr>
              <a:t>ЛЕКЦИЯ </a:t>
            </a:r>
            <a:r>
              <a:rPr lang="ru-RU" b="1" dirty="0">
                <a:latin typeface="Times New Roman"/>
                <a:ea typeface="Times New Roman"/>
                <a:cs typeface="Times New Roman"/>
              </a:rPr>
              <a:t>№2</a:t>
            </a:r>
            <a:r>
              <a:rPr lang="ru-RU" b="1" dirty="0" smtClean="0">
                <a:latin typeface="Times New Roman"/>
                <a:ea typeface="Times New Roman"/>
                <a:cs typeface="Times New Roman"/>
              </a:rPr>
              <a:t>.</a:t>
            </a:r>
            <a:br>
              <a:rPr lang="ru-RU" b="1" dirty="0" smtClean="0">
                <a:latin typeface="Times New Roman"/>
                <a:ea typeface="Times New Roman"/>
                <a:cs typeface="Times New Roman"/>
              </a:rPr>
            </a:br>
            <a:r>
              <a:rPr lang="ru-RU" b="1" dirty="0" smtClean="0">
                <a:solidFill>
                  <a:srgbClr val="FF0000"/>
                </a:solidFill>
                <a:latin typeface="Times New Roman"/>
                <a:ea typeface="Times New Roman"/>
                <a:cs typeface="Times New Roman"/>
              </a:rPr>
              <a:t>Цифровые системы передачи </a:t>
            </a:r>
            <a:r>
              <a:rPr lang="ru-RU" b="1" dirty="0">
                <a:solidFill>
                  <a:srgbClr val="FF0000"/>
                </a:solidFill>
                <a:latin typeface="Times New Roman"/>
                <a:ea typeface="Times New Roman"/>
                <a:cs typeface="Times New Roman"/>
              </a:rPr>
              <a:t>(ЦСП).</a:t>
            </a:r>
            <a:r>
              <a:rPr lang="ru-RU" sz="4000" dirty="0">
                <a:solidFill>
                  <a:srgbClr val="FF0000"/>
                </a:solidFill>
                <a:ea typeface="Times New Roman"/>
                <a:cs typeface="Times New Roman"/>
              </a:rPr>
              <a:t/>
            </a:r>
            <a:br>
              <a:rPr lang="ru-RU" sz="4000" dirty="0">
                <a:solidFill>
                  <a:srgbClr val="FF0000"/>
                </a:solidFill>
                <a:ea typeface="Times New Roman"/>
                <a:cs typeface="Times New Roman"/>
              </a:rPr>
            </a:br>
            <a:endParaRPr lang="ru-RU" dirty="0">
              <a:solidFill>
                <a:srgbClr val="FF0000"/>
              </a:solidFill>
            </a:endParaRPr>
          </a:p>
        </p:txBody>
      </p:sp>
      <p:sp>
        <p:nvSpPr>
          <p:cNvPr id="3" name="Подзаголовок 2"/>
          <p:cNvSpPr>
            <a:spLocks noGrp="1"/>
          </p:cNvSpPr>
          <p:nvPr>
            <p:ph type="subTitle" idx="1"/>
          </p:nvPr>
        </p:nvSpPr>
        <p:spPr>
          <a:xfrm>
            <a:off x="683568" y="2924944"/>
            <a:ext cx="8280920" cy="2713856"/>
          </a:xfrm>
        </p:spPr>
        <p:txBody>
          <a:bodyPr/>
          <a:lstStyle/>
          <a:p>
            <a:r>
              <a:rPr lang="ru-RU" b="1" dirty="0">
                <a:solidFill>
                  <a:srgbClr val="C00000"/>
                </a:solidFill>
                <a:latin typeface="Times New Roman"/>
                <a:ea typeface="Times New Roman"/>
                <a:cs typeface="Times New Roman"/>
              </a:rPr>
              <a:t>2.1 Основные понятия и определения. </a:t>
            </a:r>
            <a:r>
              <a:rPr lang="ru-RU" sz="2800" dirty="0">
                <a:solidFill>
                  <a:srgbClr val="C00000"/>
                </a:solidFill>
                <a:ea typeface="Times New Roman"/>
                <a:cs typeface="Times New Roman"/>
              </a:rPr>
              <a:t/>
            </a:r>
            <a:br>
              <a:rPr lang="ru-RU" sz="2800" dirty="0">
                <a:solidFill>
                  <a:srgbClr val="C00000"/>
                </a:solidFill>
                <a:ea typeface="Times New Roman"/>
                <a:cs typeface="Times New Roman"/>
              </a:rPr>
            </a:br>
            <a:endParaRPr lang="ru-RU" dirty="0">
              <a:solidFill>
                <a:srgbClr val="C00000"/>
              </a:solidFill>
            </a:endParaRPr>
          </a:p>
        </p:txBody>
      </p:sp>
    </p:spTree>
    <p:extLst>
      <p:ext uri="{BB962C8B-B14F-4D97-AF65-F5344CB8AC3E}">
        <p14:creationId xmlns="" xmlns:p14="http://schemas.microsoft.com/office/powerpoint/2010/main" val="5980341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nivers-spb.ru/images/technologys/sdh/34.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64704"/>
            <a:ext cx="8568952" cy="2376264"/>
          </a:xfrm>
          <a:prstGeom prst="rect">
            <a:avLst/>
          </a:prstGeom>
          <a:noFill/>
          <a:ln>
            <a:noFill/>
          </a:ln>
        </p:spPr>
      </p:pic>
      <p:sp>
        <p:nvSpPr>
          <p:cNvPr id="3" name="Прямоугольник 2"/>
          <p:cNvSpPr/>
          <p:nvPr/>
        </p:nvSpPr>
        <p:spPr>
          <a:xfrm>
            <a:off x="0" y="0"/>
            <a:ext cx="9144000"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Оборудование SDH: Мультиплексор </a:t>
            </a:r>
            <a:r>
              <a:rPr lang="ru-RU" sz="1600" dirty="0" smtClean="0">
                <a:latin typeface="Times New Roman" panose="02020603050405020304" pitchFamily="18" charset="0"/>
                <a:cs typeface="Times New Roman" panose="02020603050405020304" pitchFamily="18" charset="0"/>
              </a:rPr>
              <a:t>ввода/вывода</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Вход</a:t>
            </a:r>
            <a:r>
              <a:rPr lang="ru-RU" sz="1600" dirty="0">
                <a:latin typeface="Times New Roman" panose="02020603050405020304" pitchFamily="18" charset="0"/>
                <a:cs typeface="Times New Roman" panose="02020603050405020304" pitchFamily="18" charset="0"/>
              </a:rPr>
              <a:t>: Синхронный сигнал STM-N</a:t>
            </a:r>
          </a:p>
          <a:p>
            <a:r>
              <a:rPr lang="ru-RU" sz="1600" dirty="0">
                <a:latin typeface="Times New Roman" panose="02020603050405020304" pitchFamily="18" charset="0"/>
                <a:cs typeface="Times New Roman" panose="02020603050405020304" pitchFamily="18" charset="0"/>
              </a:rPr>
              <a:t>Выход: Синхронный сигнал </a:t>
            </a:r>
            <a:r>
              <a:rPr lang="ru-RU" sz="1600" dirty="0" smtClean="0">
                <a:latin typeface="Times New Roman" panose="02020603050405020304" pitchFamily="18" charset="0"/>
                <a:cs typeface="Times New Roman" panose="02020603050405020304" pitchFamily="18" charset="0"/>
              </a:rPr>
              <a:t>STM-N</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Обеспечивает </a:t>
            </a:r>
            <a:r>
              <a:rPr lang="ru-RU" sz="1600" dirty="0">
                <a:latin typeface="Times New Roman" panose="02020603050405020304" pitchFamily="18" charset="0"/>
                <a:cs typeface="Times New Roman" panose="02020603050405020304" pitchFamily="18" charset="0"/>
              </a:rPr>
              <a:t>выделение (</a:t>
            </a:r>
            <a:r>
              <a:rPr lang="ru-RU" sz="1600" dirty="0" err="1">
                <a:latin typeface="Times New Roman" panose="02020603050405020304" pitchFamily="18" charset="0"/>
                <a:cs typeface="Times New Roman" panose="02020603050405020304" pitchFamily="18" charset="0"/>
              </a:rPr>
              <a:t>drop</a:t>
            </a:r>
            <a:r>
              <a:rPr lang="ru-RU" sz="1600" dirty="0">
                <a:latin typeface="Times New Roman" panose="02020603050405020304" pitchFamily="18" charset="0"/>
                <a:cs typeface="Times New Roman" panose="02020603050405020304" pitchFamily="18" charset="0"/>
              </a:rPr>
              <a:t>) и ввод (</a:t>
            </a:r>
            <a:r>
              <a:rPr lang="ru-RU" sz="1600" dirty="0" err="1">
                <a:latin typeface="Times New Roman" panose="02020603050405020304" pitchFamily="18" charset="0"/>
                <a:cs typeface="Times New Roman" panose="02020603050405020304" pitchFamily="18" charset="0"/>
              </a:rPr>
              <a:t>add</a:t>
            </a:r>
            <a:r>
              <a:rPr lang="ru-RU" sz="1600" dirty="0">
                <a:latin typeface="Times New Roman" panose="02020603050405020304" pitchFamily="18" charset="0"/>
                <a:cs typeface="Times New Roman" panose="02020603050405020304" pitchFamily="18" charset="0"/>
              </a:rPr>
              <a:t>) синхронных компонентных сигналов</a:t>
            </a:r>
          </a:p>
        </p:txBody>
      </p:sp>
      <p:pic>
        <p:nvPicPr>
          <p:cNvPr id="4" name="Рисунок 3" descr="http://www.univers-spb.ru/images/technologys/sdh/35.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005064"/>
            <a:ext cx="7920880" cy="2703190"/>
          </a:xfrm>
          <a:prstGeom prst="rect">
            <a:avLst/>
          </a:prstGeom>
          <a:noFill/>
          <a:ln>
            <a:noFill/>
          </a:ln>
        </p:spPr>
      </p:pic>
      <p:sp>
        <p:nvSpPr>
          <p:cNvPr id="5" name="Прямоугольник 4"/>
          <p:cNvSpPr/>
          <p:nvPr/>
        </p:nvSpPr>
        <p:spPr>
          <a:xfrm>
            <a:off x="251520" y="3033003"/>
            <a:ext cx="8892480" cy="972061"/>
          </a:xfrm>
          <a:prstGeom prst="rect">
            <a:avLst/>
          </a:prstGeom>
        </p:spPr>
        <p:txBody>
          <a:bodyPr wrap="square">
            <a:spAutoFit/>
          </a:bodyPr>
          <a:lstStyle/>
          <a:p>
            <a:pPr>
              <a:spcAft>
                <a:spcPts val="75"/>
              </a:spcAft>
            </a:pPr>
            <a:r>
              <a:rPr lang="ru-RU" sz="1600" b="1" dirty="0">
                <a:solidFill>
                  <a:srgbClr val="1C1C1C"/>
                </a:solidFill>
                <a:latin typeface="Times New Roman" panose="02020603050405020304" pitchFamily="18" charset="0"/>
                <a:ea typeface="Times New Roman"/>
                <a:cs typeface="Times New Roman" panose="02020603050405020304" pitchFamily="18" charset="0"/>
              </a:rPr>
              <a:t>Оборудование SDH: Аппаратура оперативных переключений</a:t>
            </a:r>
            <a:endParaRPr lang="ru-RU" sz="1600" dirty="0">
              <a:latin typeface="Times New Roman" panose="02020603050405020304" pitchFamily="18" charset="0"/>
              <a:ea typeface="Calibri"/>
              <a:cs typeface="Times New Roman" panose="02020603050405020304" pitchFamily="18" charset="0"/>
            </a:endParaRPr>
          </a:p>
          <a:p>
            <a:pPr>
              <a:spcAft>
                <a:spcPts val="1000"/>
              </a:spcAft>
            </a:pPr>
            <a:r>
              <a:rPr lang="ru-RU" sz="1600" dirty="0">
                <a:solidFill>
                  <a:srgbClr val="000000"/>
                </a:solidFill>
                <a:latin typeface="Times New Roman" panose="02020603050405020304" pitchFamily="18" charset="0"/>
                <a:ea typeface="Times New Roman"/>
                <a:cs typeface="Times New Roman" panose="02020603050405020304" pitchFamily="18" charset="0"/>
              </a:rPr>
              <a:t>Вход: Множество оптических сигналов </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STM-N</a:t>
            </a:r>
            <a:r>
              <a:rPr lang="en-US" sz="1600" dirty="0" smtClean="0">
                <a:latin typeface="Times New Roman" panose="02020603050405020304" pitchFamily="18" charset="0"/>
                <a:ea typeface="Times New Roman"/>
                <a:cs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Выход</a:t>
            </a:r>
            <a:r>
              <a:rPr lang="ru-RU" sz="1600" dirty="0">
                <a:solidFill>
                  <a:srgbClr val="000000"/>
                </a:solidFill>
                <a:latin typeface="Times New Roman" panose="02020603050405020304" pitchFamily="18" charset="0"/>
                <a:ea typeface="Times New Roman"/>
                <a:cs typeface="Times New Roman" panose="02020603050405020304" pitchFamily="18" charset="0"/>
              </a:rPr>
              <a:t>: Множество оптических сигналов STM-N</a:t>
            </a:r>
            <a:endParaRPr lang="ru-RU" sz="1600" dirty="0">
              <a:latin typeface="Times New Roman" panose="02020603050405020304" pitchFamily="18" charset="0"/>
              <a:ea typeface="Calibri"/>
              <a:cs typeface="Times New Roman" panose="02020603050405020304" pitchFamily="18" charset="0"/>
            </a:endParaRPr>
          </a:p>
          <a:p>
            <a:pPr>
              <a:spcAft>
                <a:spcPts val="1000"/>
              </a:spcAft>
            </a:pPr>
            <a:r>
              <a:rPr lang="ru-RU" sz="1600" dirty="0">
                <a:solidFill>
                  <a:srgbClr val="000000"/>
                </a:solidFill>
                <a:latin typeface="Times New Roman" panose="02020603050405020304" pitchFamily="18" charset="0"/>
                <a:ea typeface="Times New Roman"/>
                <a:cs typeface="Times New Roman" panose="02020603050405020304" pitchFamily="18" charset="0"/>
              </a:rPr>
              <a:t>Обеспечивает маршрутизацию сигналов STM-N на высоких скоростях передачи</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42186929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99" y="-200623"/>
            <a:ext cx="9113146" cy="7106048"/>
          </a:xfrm>
          <a:prstGeom prst="rect">
            <a:avLst/>
          </a:prstGeom>
        </p:spPr>
        <p:txBody>
          <a:bodyPr wrap="square">
            <a:spAutoFit/>
          </a:bodyPr>
          <a:lstStyle/>
          <a:p>
            <a:pPr indent="269875" algn="just">
              <a:lnSpc>
                <a:spcPct val="150000"/>
              </a:lnSpc>
            </a:pPr>
            <a:r>
              <a:rPr lang="ru-RU" spc="-25" dirty="0" smtClean="0">
                <a:solidFill>
                  <a:prstClr val="black"/>
                </a:solidFill>
                <a:latin typeface="Times New Roman"/>
                <a:ea typeface="Times New Roman"/>
                <a:cs typeface="Times New Roman"/>
              </a:rPr>
              <a:t>Например</a:t>
            </a:r>
            <a:r>
              <a:rPr lang="ru-RU" spc="-25" dirty="0">
                <a:solidFill>
                  <a:prstClr val="black"/>
                </a:solidFill>
                <a:latin typeface="Times New Roman"/>
                <a:ea typeface="Times New Roman"/>
                <a:cs typeface="Times New Roman"/>
              </a:rPr>
              <a:t>, на входе мультиплексора доступа имеем трибы PDH, которые должны быть упакованы в </a:t>
            </a:r>
            <a:r>
              <a:rPr lang="ru-RU" spc="-25" dirty="0" smtClean="0">
                <a:solidFill>
                  <a:prstClr val="black"/>
                </a:solidFill>
                <a:latin typeface="Times New Roman"/>
                <a:ea typeface="Times New Roman"/>
                <a:cs typeface="Times New Roman"/>
              </a:rPr>
              <a:t>оболочку </a:t>
            </a:r>
            <a:r>
              <a:rPr lang="ru-RU" spc="-25" dirty="0">
                <a:solidFill>
                  <a:prstClr val="black"/>
                </a:solidFill>
                <a:latin typeface="Times New Roman"/>
                <a:ea typeface="Times New Roman"/>
                <a:cs typeface="Times New Roman"/>
              </a:rPr>
              <a:t>фрейма так, чтобы их легко можно было ввести и вывести в нужном месте с помощью </a:t>
            </a:r>
            <a:r>
              <a:rPr lang="ru-RU" spc="-25" dirty="0" smtClean="0">
                <a:solidFill>
                  <a:prstClr val="black"/>
                </a:solidFill>
                <a:latin typeface="Times New Roman"/>
                <a:ea typeface="Times New Roman"/>
                <a:cs typeface="Times New Roman"/>
              </a:rPr>
              <a:t>мультиплексора </a:t>
            </a:r>
            <a:r>
              <a:rPr lang="ru-RU" spc="-25" dirty="0">
                <a:solidFill>
                  <a:prstClr val="black"/>
                </a:solidFill>
                <a:latin typeface="Times New Roman"/>
                <a:ea typeface="Times New Roman"/>
                <a:cs typeface="Times New Roman"/>
              </a:rPr>
              <a:t>ввода-вывода. Для этого сам фрейм достаточно представить в виде некоторого контейнера стандартного размера (в силу синхронности сети его размеры не должны меняться), имеющего </a:t>
            </a:r>
            <a:r>
              <a:rPr lang="ru-RU" spc="-25" dirty="0" smtClean="0">
                <a:solidFill>
                  <a:prstClr val="black"/>
                </a:solidFill>
                <a:latin typeface="Times New Roman"/>
                <a:ea typeface="Times New Roman"/>
                <a:cs typeface="Times New Roman"/>
              </a:rPr>
              <a:t>сопровождающую </a:t>
            </a:r>
            <a:r>
              <a:rPr lang="ru-RU" spc="-25" dirty="0">
                <a:solidFill>
                  <a:prstClr val="black"/>
                </a:solidFill>
                <a:latin typeface="Times New Roman"/>
                <a:ea typeface="Times New Roman"/>
                <a:cs typeface="Times New Roman"/>
              </a:rPr>
              <a:t>документацию – заголовок, где собраны все необходимые для управления и </a:t>
            </a:r>
            <a:r>
              <a:rPr lang="ru-RU" spc="-25" dirty="0" smtClean="0">
                <a:solidFill>
                  <a:prstClr val="black"/>
                </a:solidFill>
                <a:latin typeface="Times New Roman"/>
                <a:ea typeface="Times New Roman"/>
                <a:cs typeface="Times New Roman"/>
              </a:rPr>
              <a:t>маршрутизации </a:t>
            </a:r>
            <a:r>
              <a:rPr lang="ru-RU" spc="-25" dirty="0">
                <a:solidFill>
                  <a:prstClr val="black"/>
                </a:solidFill>
                <a:latin typeface="Times New Roman"/>
                <a:ea typeface="Times New Roman"/>
                <a:cs typeface="Times New Roman"/>
              </a:rPr>
              <a:t>контейнера поля-параметры, и внутреннюю емкость для размещения полезной нагрузки, где должны располагаться однотипные контейнеры меньшего размера (нижних уровней), которые также должны иметь некий заголовок и полезную нагрузку и т. д. по </a:t>
            </a:r>
            <a:r>
              <a:rPr lang="ru-RU" spc="-25" dirty="0" smtClean="0">
                <a:solidFill>
                  <a:prstClr val="black"/>
                </a:solidFill>
                <a:latin typeface="Times New Roman"/>
                <a:ea typeface="Times New Roman"/>
                <a:cs typeface="Times New Roman"/>
              </a:rPr>
              <a:t>методу </a:t>
            </a:r>
            <a:r>
              <a:rPr lang="ru-RU" spc="-25" dirty="0">
                <a:solidFill>
                  <a:prstClr val="black"/>
                </a:solidFill>
                <a:latin typeface="Times New Roman"/>
                <a:ea typeface="Times New Roman"/>
                <a:cs typeface="Times New Roman"/>
              </a:rPr>
              <a:t>последовательных </a:t>
            </a:r>
            <a:r>
              <a:rPr lang="ru-RU" spc="-25" dirty="0" smtClean="0">
                <a:solidFill>
                  <a:prstClr val="black"/>
                </a:solidFill>
                <a:latin typeface="Times New Roman"/>
                <a:ea typeface="Times New Roman"/>
                <a:cs typeface="Times New Roman"/>
              </a:rPr>
              <a:t>вложений</a:t>
            </a:r>
            <a:r>
              <a:rPr lang="en-US" spc="-25" dirty="0" smtClean="0">
                <a:solidFill>
                  <a:prstClr val="black"/>
                </a:solidFill>
                <a:latin typeface="Times New Roman"/>
                <a:ea typeface="Times New Roman"/>
                <a:cs typeface="Times New Roman"/>
              </a:rPr>
              <a:t>. </a:t>
            </a:r>
            <a:r>
              <a:rPr lang="ru-RU" spc="-25" dirty="0">
                <a:solidFill>
                  <a:prstClr val="black"/>
                </a:solidFill>
                <a:latin typeface="Times New Roman"/>
                <a:ea typeface="Times New Roman"/>
                <a:cs typeface="Times New Roman"/>
              </a:rPr>
              <a:t>Для реализации этого метода было предложено использовать понятие контейнер  C (</a:t>
            </a:r>
            <a:r>
              <a:rPr lang="ru-RU" spc="-25" dirty="0" err="1">
                <a:solidFill>
                  <a:prstClr val="black"/>
                </a:solidFill>
                <a:latin typeface="Times New Roman"/>
                <a:ea typeface="Times New Roman"/>
                <a:cs typeface="Times New Roman"/>
              </a:rPr>
              <a:t>Container</a:t>
            </a:r>
            <a:r>
              <a:rPr lang="ru-RU" spc="-25" dirty="0">
                <a:solidFill>
                  <a:prstClr val="black"/>
                </a:solidFill>
                <a:latin typeface="Times New Roman"/>
                <a:ea typeface="Times New Roman"/>
                <a:cs typeface="Times New Roman"/>
              </a:rPr>
              <a:t>), в который и упаковывается триб. Контейнеры C-N - это контейнеры уровня N. На контейнер должен наклеиваться ярлык, содержащий управляющую информацию для сбора статистики прохождения контейнера. Контейнер с таким ярлыком используется для переноса информации, то есть является логическим, а не физическим объектом, поэтому его называют виртуальным контейнером VC (</a:t>
            </a:r>
            <a:r>
              <a:rPr lang="ru-RU" spc="-25" dirty="0" err="1">
                <a:solidFill>
                  <a:prstClr val="black"/>
                </a:solidFill>
                <a:latin typeface="Times New Roman"/>
                <a:ea typeface="Times New Roman"/>
                <a:cs typeface="Times New Roman"/>
              </a:rPr>
              <a:t>Virtual</a:t>
            </a:r>
            <a:r>
              <a:rPr lang="ru-RU" spc="-25" dirty="0">
                <a:solidFill>
                  <a:prstClr val="black"/>
                </a:solidFill>
                <a:latin typeface="Times New Roman"/>
                <a:ea typeface="Times New Roman"/>
                <a:cs typeface="Times New Roman"/>
              </a:rPr>
              <a:t> </a:t>
            </a:r>
            <a:r>
              <a:rPr lang="ru-RU" spc="-25" dirty="0" err="1">
                <a:solidFill>
                  <a:prstClr val="black"/>
                </a:solidFill>
                <a:latin typeface="Times New Roman"/>
                <a:ea typeface="Times New Roman"/>
                <a:cs typeface="Times New Roman"/>
              </a:rPr>
              <a:t>Container</a:t>
            </a:r>
            <a:r>
              <a:rPr lang="ru-RU" spc="-25" dirty="0" smtClean="0">
                <a:solidFill>
                  <a:prstClr val="black"/>
                </a:solidFill>
                <a:latin typeface="Times New Roman"/>
                <a:ea typeface="Times New Roman"/>
                <a:cs typeface="Times New Roman"/>
              </a:rPr>
              <a:t>)</a:t>
            </a:r>
            <a:r>
              <a:rPr lang="en-US" spc="-25" dirty="0" smtClean="0">
                <a:solidFill>
                  <a:prstClr val="black"/>
                </a:solidFill>
                <a:latin typeface="Times New Roman"/>
                <a:ea typeface="Times New Roman"/>
                <a:cs typeface="Times New Roman"/>
              </a:rPr>
              <a:t>.</a:t>
            </a:r>
            <a:r>
              <a:rPr lang="ru-RU" spc="-25" dirty="0">
                <a:solidFill>
                  <a:prstClr val="black"/>
                </a:solidFill>
                <a:latin typeface="Times New Roman"/>
                <a:ea typeface="Times New Roman"/>
                <a:cs typeface="Times New Roman"/>
              </a:rPr>
              <a:t> Цикл передачи VC содержит информационные сигналы нагрузки и служебные сигналы. Последние образуют трактовые заголовки VC. </a:t>
            </a:r>
            <a:endParaRPr lang="en-US" spc="-25" dirty="0" smtClean="0">
              <a:solidFill>
                <a:prstClr val="black"/>
              </a:solidFill>
              <a:latin typeface="Times New Roman"/>
              <a:ea typeface="Times New Roman"/>
              <a:cs typeface="Times New Roman"/>
            </a:endParaRPr>
          </a:p>
        </p:txBody>
      </p:sp>
    </p:spTree>
    <p:extLst>
      <p:ext uri="{BB962C8B-B14F-4D97-AF65-F5344CB8AC3E}">
        <p14:creationId xmlns="" xmlns:p14="http://schemas.microsoft.com/office/powerpoint/2010/main" val="2831827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8847"/>
            <a:ext cx="8928992" cy="6324808"/>
          </a:xfrm>
          <a:prstGeom prst="rect">
            <a:avLst/>
          </a:prstGeom>
        </p:spPr>
        <p:txBody>
          <a:bodyPr wrap="square">
            <a:spAutoFit/>
          </a:bodyPr>
          <a:lstStyle/>
          <a:p>
            <a:pPr lvl="0" indent="269875" algn="just">
              <a:lnSpc>
                <a:spcPct val="150000"/>
              </a:lnSpc>
            </a:pPr>
            <a:r>
              <a:rPr lang="ru-RU" spc="-25" dirty="0">
                <a:solidFill>
                  <a:prstClr val="black"/>
                </a:solidFill>
                <a:latin typeface="Times New Roman"/>
                <a:ea typeface="Times New Roman"/>
                <a:cs typeface="Times New Roman"/>
              </a:rPr>
              <a:t>. В зависимости от вида контейнера VC длительность его цикла передачи равна 125 или 500 </a:t>
            </a:r>
            <a:r>
              <a:rPr lang="ru-RU" spc="-25" dirty="0" err="1">
                <a:solidFill>
                  <a:prstClr val="black"/>
                </a:solidFill>
                <a:latin typeface="Times New Roman"/>
                <a:ea typeface="Times New Roman"/>
                <a:cs typeface="Times New Roman"/>
              </a:rPr>
              <a:t>мкс</a:t>
            </a:r>
            <a:r>
              <a:rPr lang="ru-RU" spc="-25" dirty="0">
                <a:solidFill>
                  <a:prstClr val="black"/>
                </a:solidFill>
                <a:latin typeface="Times New Roman"/>
                <a:ea typeface="Times New Roman"/>
                <a:cs typeface="Times New Roman"/>
              </a:rPr>
              <a:t>. Для разных скоростей передачи ЦГС приняты VС различного порядка (ёмкости, объема), имеющие обозначения VС-11, VС 12, VC-2, VC-3, VС-4</a:t>
            </a:r>
            <a:r>
              <a:rPr lang="ru-RU" spc="-25" dirty="0" smtClean="0">
                <a:solidFill>
                  <a:prstClr val="black"/>
                </a:solidFill>
                <a:latin typeface="Times New Roman"/>
                <a:ea typeface="Times New Roman"/>
                <a:cs typeface="Times New Roman"/>
              </a:rPr>
              <a:t>.</a:t>
            </a:r>
            <a:endParaRPr lang="en-US" spc="-25" dirty="0">
              <a:solidFill>
                <a:prstClr val="black"/>
              </a:solidFill>
              <a:latin typeface="Times New Roman"/>
              <a:ea typeface="Times New Roman"/>
              <a:cs typeface="Times New Roman"/>
            </a:endParaRPr>
          </a:p>
          <a:p>
            <a:pPr lvl="0" indent="269875" algn="just">
              <a:lnSpc>
                <a:spcPct val="150000"/>
              </a:lnSpc>
            </a:pPr>
            <a:r>
              <a:rPr lang="ru-RU" spc="-25" dirty="0" smtClean="0">
                <a:solidFill>
                  <a:prstClr val="black"/>
                </a:solidFill>
                <a:latin typeface="Times New Roman"/>
                <a:ea typeface="Times New Roman"/>
                <a:cs typeface="Times New Roman"/>
              </a:rPr>
              <a:t>Первичные </a:t>
            </a:r>
            <a:r>
              <a:rPr lang="ru-RU" spc="-25" dirty="0">
                <a:solidFill>
                  <a:prstClr val="black"/>
                </a:solidFill>
                <a:latin typeface="Times New Roman"/>
                <a:ea typeface="Times New Roman"/>
                <a:cs typeface="Times New Roman"/>
              </a:rPr>
              <a:t>потоки </a:t>
            </a:r>
            <a:r>
              <a:rPr lang="ru-RU" spc="-25" dirty="0" err="1">
                <a:solidFill>
                  <a:prstClr val="black"/>
                </a:solidFill>
                <a:latin typeface="Times New Roman"/>
                <a:ea typeface="Times New Roman"/>
                <a:cs typeface="Times New Roman"/>
              </a:rPr>
              <a:t>плезиохронной</a:t>
            </a:r>
            <a:r>
              <a:rPr lang="ru-RU" spc="-25" dirty="0">
                <a:solidFill>
                  <a:prstClr val="black"/>
                </a:solidFill>
                <a:latin typeface="Times New Roman"/>
                <a:ea typeface="Times New Roman"/>
                <a:cs typeface="Times New Roman"/>
              </a:rPr>
              <a:t> цифровой иерархии </a:t>
            </a:r>
            <a:r>
              <a:rPr lang="en-US" spc="-25" dirty="0">
                <a:solidFill>
                  <a:prstClr val="black"/>
                </a:solidFill>
                <a:latin typeface="Times New Roman"/>
                <a:ea typeface="Times New Roman"/>
                <a:cs typeface="Times New Roman"/>
              </a:rPr>
              <a:t>PDH</a:t>
            </a:r>
            <a:r>
              <a:rPr lang="ru-RU" spc="-25" dirty="0">
                <a:solidFill>
                  <a:prstClr val="black"/>
                </a:solidFill>
                <a:latin typeface="Times New Roman"/>
                <a:ea typeface="Times New Roman"/>
                <a:cs typeface="Times New Roman"/>
              </a:rPr>
              <a:t> упаковываются в первичные контейнеры </a:t>
            </a:r>
            <a:r>
              <a:rPr lang="en-US" spc="-25" dirty="0">
                <a:solidFill>
                  <a:prstClr val="black"/>
                </a:solidFill>
                <a:latin typeface="Times New Roman"/>
                <a:ea typeface="Times New Roman"/>
                <a:cs typeface="Times New Roman"/>
              </a:rPr>
              <a:t>C</a:t>
            </a:r>
            <a:r>
              <a:rPr lang="ru-RU" spc="-25" dirty="0">
                <a:solidFill>
                  <a:prstClr val="black"/>
                </a:solidFill>
                <a:latin typeface="Times New Roman"/>
                <a:ea typeface="Times New Roman"/>
                <a:cs typeface="Times New Roman"/>
              </a:rPr>
              <a:t>-</a:t>
            </a:r>
            <a:r>
              <a:rPr lang="en-US" spc="-25" dirty="0">
                <a:solidFill>
                  <a:prstClr val="black"/>
                </a:solidFill>
                <a:latin typeface="Times New Roman"/>
                <a:ea typeface="Times New Roman"/>
                <a:cs typeface="Times New Roman"/>
              </a:rPr>
              <a:t>N</a:t>
            </a:r>
            <a:r>
              <a:rPr lang="ru-RU" spc="-25" dirty="0">
                <a:solidFill>
                  <a:prstClr val="black"/>
                </a:solidFill>
                <a:latin typeface="Times New Roman"/>
                <a:ea typeface="Times New Roman"/>
                <a:cs typeface="Times New Roman"/>
              </a:rPr>
              <a:t>. Имеются следующие типы контейнеров:</a:t>
            </a:r>
            <a:endParaRPr lang="ru-RU" sz="2000" dirty="0">
              <a:solidFill>
                <a:prstClr val="black"/>
              </a:solidFill>
              <a:latin typeface="Arial"/>
              <a:ea typeface="Times New Roman"/>
              <a:cs typeface="Times New Roman"/>
            </a:endParaRPr>
          </a:p>
          <a:p>
            <a:pPr lvl="0" indent="269875" algn="just">
              <a:lnSpc>
                <a:spcPct val="150000"/>
              </a:lnSpc>
            </a:pPr>
            <a:r>
              <a:rPr lang="ru-RU" spc="-25" dirty="0">
                <a:solidFill>
                  <a:prstClr val="black"/>
                </a:solidFill>
                <a:latin typeface="Times New Roman"/>
                <a:ea typeface="Times New Roman"/>
                <a:cs typeface="Times New Roman"/>
              </a:rPr>
              <a:t>- С-1 имеет два подтипа. Эта контейнер </a:t>
            </a:r>
            <a:r>
              <a:rPr lang="en-US" spc="-25" dirty="0">
                <a:solidFill>
                  <a:prstClr val="black"/>
                </a:solidFill>
                <a:latin typeface="Times New Roman"/>
                <a:ea typeface="Times New Roman"/>
                <a:cs typeface="Times New Roman"/>
              </a:rPr>
              <a:t>C</a:t>
            </a:r>
            <a:r>
              <a:rPr lang="ru-RU" spc="-25" dirty="0">
                <a:solidFill>
                  <a:prstClr val="black"/>
                </a:solidFill>
                <a:latin typeface="Times New Roman"/>
                <a:ea typeface="Times New Roman"/>
                <a:cs typeface="Times New Roman"/>
              </a:rPr>
              <a:t>-11, который переносит потока </a:t>
            </a:r>
            <a:r>
              <a:rPr lang="en-US" spc="-25" dirty="0">
                <a:solidFill>
                  <a:prstClr val="black"/>
                </a:solidFill>
                <a:latin typeface="Times New Roman"/>
                <a:ea typeface="Times New Roman"/>
                <a:cs typeface="Times New Roman"/>
              </a:rPr>
              <a:t>T</a:t>
            </a:r>
            <a:r>
              <a:rPr lang="ru-RU" spc="-25" dirty="0">
                <a:solidFill>
                  <a:prstClr val="black"/>
                </a:solidFill>
                <a:latin typeface="Times New Roman"/>
                <a:ea typeface="Times New Roman"/>
                <a:cs typeface="Times New Roman"/>
              </a:rPr>
              <a:t>1 со скоростью 1,54 Мбит/с, и контейнер </a:t>
            </a:r>
            <a:r>
              <a:rPr lang="en-US" spc="-25" dirty="0">
                <a:solidFill>
                  <a:prstClr val="black"/>
                </a:solidFill>
                <a:latin typeface="Times New Roman"/>
                <a:ea typeface="Times New Roman"/>
                <a:cs typeface="Times New Roman"/>
              </a:rPr>
              <a:t>C</a:t>
            </a:r>
            <a:r>
              <a:rPr lang="ru-RU" spc="-25" dirty="0">
                <a:solidFill>
                  <a:prstClr val="black"/>
                </a:solidFill>
                <a:latin typeface="Times New Roman"/>
                <a:ea typeface="Times New Roman"/>
                <a:cs typeface="Times New Roman"/>
              </a:rPr>
              <a:t>-12 для переноса потока </a:t>
            </a:r>
            <a:r>
              <a:rPr lang="en-US" spc="-25" dirty="0">
                <a:solidFill>
                  <a:prstClr val="black"/>
                </a:solidFill>
                <a:latin typeface="Times New Roman"/>
                <a:ea typeface="Times New Roman"/>
                <a:cs typeface="Times New Roman"/>
              </a:rPr>
              <a:t>E</a:t>
            </a:r>
            <a:r>
              <a:rPr lang="ru-RU" spc="-25" dirty="0">
                <a:solidFill>
                  <a:prstClr val="black"/>
                </a:solidFill>
                <a:latin typeface="Times New Roman"/>
                <a:ea typeface="Times New Roman"/>
                <a:cs typeface="Times New Roman"/>
              </a:rPr>
              <a:t>1 со скоростью 2,048 Мбит/с. При первом потоке за период 125 </a:t>
            </a:r>
            <a:r>
              <a:rPr lang="ru-RU" spc="-25" dirty="0" err="1">
                <a:solidFill>
                  <a:prstClr val="black"/>
                </a:solidFill>
                <a:latin typeface="Times New Roman"/>
                <a:ea typeface="Times New Roman"/>
                <a:cs typeface="Times New Roman"/>
              </a:rPr>
              <a:t>мкс</a:t>
            </a:r>
            <a:r>
              <a:rPr lang="ru-RU" spc="-25" dirty="0">
                <a:solidFill>
                  <a:prstClr val="black"/>
                </a:solidFill>
                <a:latin typeface="Times New Roman"/>
                <a:ea typeface="Times New Roman"/>
                <a:cs typeface="Times New Roman"/>
              </a:rPr>
              <a:t> поступит 24 байта, а во втором случае – 32 байта. Для обеспечения переноса единиц информации других иерархий применяются контейнеры другого объема;</a:t>
            </a:r>
            <a:endParaRPr lang="ru-RU" sz="2000" dirty="0">
              <a:solidFill>
                <a:prstClr val="black"/>
              </a:solidFill>
              <a:latin typeface="Arial"/>
              <a:ea typeface="Times New Roman"/>
              <a:cs typeface="Times New Roman"/>
            </a:endParaRPr>
          </a:p>
          <a:p>
            <a:pPr lvl="0" indent="269875" algn="just">
              <a:lnSpc>
                <a:spcPct val="150000"/>
              </a:lnSpc>
            </a:pPr>
            <a:r>
              <a:rPr lang="ru-RU" dirty="0">
                <a:solidFill>
                  <a:prstClr val="black"/>
                </a:solidFill>
                <a:latin typeface="Times New Roman"/>
                <a:ea typeface="Times New Roman"/>
                <a:cs typeface="Times New Roman"/>
              </a:rPr>
              <a:t>- </a:t>
            </a:r>
            <a:r>
              <a:rPr lang="en-US" dirty="0">
                <a:solidFill>
                  <a:prstClr val="black"/>
                </a:solidFill>
                <a:latin typeface="Times New Roman"/>
                <a:ea typeface="Times New Roman"/>
                <a:cs typeface="Times New Roman"/>
              </a:rPr>
              <a:t>C</a:t>
            </a:r>
            <a:r>
              <a:rPr lang="ru-RU" dirty="0">
                <a:solidFill>
                  <a:prstClr val="black"/>
                </a:solidFill>
                <a:latin typeface="Times New Roman"/>
                <a:ea typeface="Times New Roman"/>
                <a:cs typeface="Times New Roman"/>
              </a:rPr>
              <a:t>- 2, имеющий модификации С-21 для переноса информационных единиц потока </a:t>
            </a:r>
            <a:r>
              <a:rPr lang="en-US" dirty="0">
                <a:solidFill>
                  <a:prstClr val="black"/>
                </a:solidFill>
                <a:latin typeface="Times New Roman"/>
                <a:ea typeface="Times New Roman"/>
                <a:cs typeface="Times New Roman"/>
              </a:rPr>
              <a:t>T</a:t>
            </a:r>
            <a:r>
              <a:rPr lang="ru-RU" dirty="0">
                <a:solidFill>
                  <a:prstClr val="black"/>
                </a:solidFill>
                <a:latin typeface="Times New Roman"/>
                <a:ea typeface="Times New Roman"/>
                <a:cs typeface="Times New Roman"/>
              </a:rPr>
              <a:t>2 – 6,312 Мбит/с и С-22 для переноса сигнальной информации для потока 8,448 Мбит/с;</a:t>
            </a:r>
            <a:endParaRPr lang="ru-RU" sz="2000" dirty="0">
              <a:solidFill>
                <a:prstClr val="black"/>
              </a:solidFill>
              <a:latin typeface="Arial"/>
              <a:ea typeface="Times New Roman"/>
              <a:cs typeface="Times New Roman"/>
            </a:endParaRPr>
          </a:p>
          <a:p>
            <a:pPr lvl="0" indent="269875" algn="just">
              <a:lnSpc>
                <a:spcPct val="150000"/>
              </a:lnSpc>
            </a:pPr>
            <a:r>
              <a:rPr lang="ru-RU" dirty="0">
                <a:solidFill>
                  <a:prstClr val="black"/>
                </a:solidFill>
                <a:latin typeface="Times New Roman"/>
                <a:ea typeface="Times New Roman"/>
                <a:cs typeface="Times New Roman"/>
              </a:rPr>
              <a:t>- </a:t>
            </a:r>
            <a:r>
              <a:rPr lang="en-US" dirty="0">
                <a:solidFill>
                  <a:prstClr val="black"/>
                </a:solidFill>
                <a:latin typeface="Times New Roman"/>
                <a:ea typeface="Times New Roman"/>
                <a:cs typeface="Times New Roman"/>
              </a:rPr>
              <a:t>C</a:t>
            </a:r>
            <a:r>
              <a:rPr lang="ru-RU" dirty="0">
                <a:solidFill>
                  <a:prstClr val="black"/>
                </a:solidFill>
                <a:latin typeface="Times New Roman"/>
                <a:ea typeface="Times New Roman"/>
                <a:cs typeface="Times New Roman"/>
              </a:rPr>
              <a:t>-3, имеющий модификации С-31 для переноса информации со скоростью 34,368 Мбит/с и С-32 для переноса информации со скоростью 44,736 Мбит/с.</a:t>
            </a:r>
            <a:endParaRPr lang="ru-RU" sz="2000" dirty="0">
              <a:solidFill>
                <a:prstClr val="black"/>
              </a:solidFill>
              <a:latin typeface="Arial"/>
              <a:ea typeface="Times New Roman"/>
              <a:cs typeface="Times New Roman"/>
            </a:endParaRPr>
          </a:p>
          <a:p>
            <a:pPr lvl="0" indent="269875" algn="just">
              <a:lnSpc>
                <a:spcPct val="150000"/>
              </a:lnSpc>
            </a:pPr>
            <a:r>
              <a:rPr lang="ru-RU" dirty="0">
                <a:solidFill>
                  <a:prstClr val="black"/>
                </a:solidFill>
                <a:latin typeface="Times New Roman"/>
                <a:ea typeface="Times New Roman"/>
                <a:cs typeface="Times New Roman"/>
              </a:rPr>
              <a:t>- С-4 – для переноса информации со скоростью 139,264 Мбит/с.</a:t>
            </a:r>
            <a:endParaRPr lang="ru-RU" dirty="0"/>
          </a:p>
        </p:txBody>
      </p:sp>
    </p:spTree>
    <p:extLst>
      <p:ext uri="{BB962C8B-B14F-4D97-AF65-F5344CB8AC3E}">
        <p14:creationId xmlns="" xmlns:p14="http://schemas.microsoft.com/office/powerpoint/2010/main" val="12865091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1258" y="0"/>
            <a:ext cx="8775238" cy="5733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403648" y="6117215"/>
            <a:ext cx="67185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TTE29C24A0t00"/>
              </a:rPr>
              <a:t>7.5. Схема преобразования </a:t>
            </a:r>
            <a:r>
              <a:rPr kumimoji="0" lang="en-US" sz="1800" b="0" i="0" u="none" strike="noStrike" kern="0" cap="none" spc="0" normalizeH="0" baseline="0" noProof="0" dirty="0" smtClean="0">
                <a:ln>
                  <a:noFill/>
                </a:ln>
                <a:solidFill>
                  <a:prstClr val="black"/>
                </a:solidFill>
                <a:effectLst/>
                <a:uLnTx/>
                <a:uFillTx/>
                <a:latin typeface="Times-Roman"/>
              </a:rPr>
              <a:t>SDH </a:t>
            </a:r>
            <a:r>
              <a:rPr kumimoji="0" lang="ru-RU" sz="1800" b="0" i="0" u="none" strike="noStrike" kern="0" cap="none" spc="0" normalizeH="0" baseline="0" noProof="0" dirty="0" smtClean="0">
                <a:ln>
                  <a:noFill/>
                </a:ln>
                <a:solidFill>
                  <a:prstClr val="black"/>
                </a:solidFill>
                <a:effectLst/>
                <a:uLnTx/>
                <a:uFillTx/>
                <a:latin typeface="Times-Roman"/>
              </a:rPr>
              <a:t>при </a:t>
            </a:r>
            <a:r>
              <a:rPr kumimoji="0" lang="ru-RU" sz="1800" b="0" i="0" u="none" strike="noStrike" kern="0" cap="none" spc="0" normalizeH="0" baseline="0" noProof="0" dirty="0" err="1" smtClean="0">
                <a:ln>
                  <a:noFill/>
                </a:ln>
                <a:solidFill>
                  <a:prstClr val="black"/>
                </a:solidFill>
                <a:effectLst/>
                <a:uLnTx/>
                <a:uFillTx/>
                <a:latin typeface="Times-Roman"/>
              </a:rPr>
              <a:t>формаривание</a:t>
            </a:r>
            <a:r>
              <a:rPr kumimoji="0" lang="ru-RU" sz="1800" b="0" i="0" u="none" strike="noStrike" kern="0" cap="none" spc="0" normalizeH="0" baseline="0" noProof="0" dirty="0" smtClean="0">
                <a:ln>
                  <a:noFill/>
                </a:ln>
                <a:solidFill>
                  <a:prstClr val="black"/>
                </a:solidFill>
                <a:effectLst/>
                <a:uLnTx/>
                <a:uFillTx/>
                <a:latin typeface="Times-Roman"/>
              </a:rPr>
              <a:t> </a:t>
            </a:r>
            <a:r>
              <a:rPr kumimoji="0" lang="en-US" sz="1800" b="0" i="0" u="none" strike="noStrike" kern="0" cap="none" spc="0" normalizeH="0" baseline="0" noProof="0" dirty="0" smtClean="0">
                <a:ln>
                  <a:noFill/>
                </a:ln>
                <a:solidFill>
                  <a:prstClr val="black"/>
                </a:solidFill>
                <a:effectLst/>
                <a:uLnTx/>
                <a:uFillTx/>
                <a:latin typeface="TTE29C24A0t00"/>
              </a:rPr>
              <a:t>  </a:t>
            </a:r>
            <a:r>
              <a:rPr kumimoji="0" lang="en-US" sz="1800" b="0" i="0" u="none" strike="noStrike" kern="0" cap="none" spc="0" normalizeH="0" baseline="0" noProof="0" dirty="0" smtClean="0">
                <a:ln>
                  <a:noFill/>
                </a:ln>
                <a:solidFill>
                  <a:prstClr val="black"/>
                </a:solidFill>
                <a:effectLst/>
                <a:uLnTx/>
                <a:uFillTx/>
                <a:latin typeface="Times-Roman"/>
              </a:rPr>
              <a:t>STM-1</a:t>
            </a:r>
            <a:endParaRPr kumimoji="0" lang="ru-RU"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42537504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1540" y="260648"/>
            <a:ext cx="8352928" cy="12961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312615" y="1538246"/>
            <a:ext cx="8640959" cy="307777"/>
          </a:xfrm>
          <a:prstGeom prst="rect">
            <a:avLst/>
          </a:prstGeom>
        </p:spPr>
        <p:txBody>
          <a:bodyPr wrap="square">
            <a:spAutoFit/>
          </a:bodyPr>
          <a:lstStyle/>
          <a:p>
            <a:r>
              <a:rPr lang="ru-RU" sz="1400" dirty="0"/>
              <a:t>Рис. 7.6. Топология «точка-точка», реализованная с использованием терминальных </a:t>
            </a:r>
            <a:r>
              <a:rPr lang="ru-RU" sz="1400" dirty="0" smtClean="0"/>
              <a:t>мультиплексоров</a:t>
            </a:r>
            <a:r>
              <a:rPr lang="en-US" sz="1400" dirty="0"/>
              <a:t>.</a:t>
            </a:r>
            <a:endParaRPr lang="ru-RU" sz="1400" dirty="0"/>
          </a:p>
        </p:txBody>
      </p:sp>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5301" y="1846023"/>
            <a:ext cx="8280920" cy="19232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5262" y="3641910"/>
            <a:ext cx="8640959" cy="617154"/>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4" y="4100759"/>
            <a:ext cx="8953828" cy="2232248"/>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5301" y="6375680"/>
            <a:ext cx="8209167" cy="403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58749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tretch>
            <a:fillRect/>
          </a:stretch>
        </p:blipFill>
        <p:spPr>
          <a:xfrm>
            <a:off x="323528" y="908720"/>
            <a:ext cx="8640959" cy="5184575"/>
          </a:xfrm>
          <a:prstGeom prst="rect">
            <a:avLst/>
          </a:prstGeom>
        </p:spPr>
      </p:pic>
      <p:sp>
        <p:nvSpPr>
          <p:cNvPr id="3" name="Прямоугольник 2"/>
          <p:cNvSpPr/>
          <p:nvPr/>
        </p:nvSpPr>
        <p:spPr>
          <a:xfrm>
            <a:off x="2051720" y="6150573"/>
            <a:ext cx="3794244" cy="410882"/>
          </a:xfrm>
          <a:prstGeom prst="rect">
            <a:avLst/>
          </a:prstGeom>
        </p:spPr>
        <p:txBody>
          <a:bodyPr wrap="none">
            <a:spAutoFit/>
          </a:bodyPr>
          <a:lstStyle/>
          <a:p>
            <a:pPr>
              <a:lnSpc>
                <a:spcPct val="115000"/>
              </a:lnSpc>
              <a:spcAft>
                <a:spcPts val="1000"/>
              </a:spcAft>
              <a:tabLst>
                <a:tab pos="621030" algn="l"/>
              </a:tabLst>
            </a:pPr>
            <a:r>
              <a:rPr lang="ru-RU" b="1" dirty="0">
                <a:ea typeface="Calibri"/>
                <a:cs typeface="Times New Roman"/>
              </a:rPr>
              <a:t>Мультиплексоры </a:t>
            </a:r>
            <a:r>
              <a:rPr lang="en-US" b="1" dirty="0">
                <a:ea typeface="Calibri"/>
                <a:cs typeface="Times New Roman"/>
              </a:rPr>
              <a:t>SDH</a:t>
            </a:r>
            <a:r>
              <a:rPr lang="ru-RU" b="1" dirty="0">
                <a:ea typeface="Calibri"/>
                <a:cs typeface="Times New Roman"/>
              </a:rPr>
              <a:t> уровня </a:t>
            </a:r>
            <a:r>
              <a:rPr lang="en-US" b="1" dirty="0">
                <a:ea typeface="Calibri"/>
                <a:cs typeface="Times New Roman"/>
              </a:rPr>
              <a:t>STM</a:t>
            </a:r>
            <a:r>
              <a:rPr lang="ru-RU" b="1" dirty="0">
                <a:ea typeface="Calibri"/>
                <a:cs typeface="Times New Roman"/>
              </a:rPr>
              <a:t>-1</a:t>
            </a:r>
            <a:endParaRPr lang="ru-RU" dirty="0">
              <a:ea typeface="Calibri"/>
              <a:cs typeface="Times New Roman"/>
            </a:endParaRPr>
          </a:p>
        </p:txBody>
      </p:sp>
    </p:spTree>
    <p:extLst>
      <p:ext uri="{BB962C8B-B14F-4D97-AF65-F5344CB8AC3E}">
        <p14:creationId xmlns="" xmlns:p14="http://schemas.microsoft.com/office/powerpoint/2010/main" val="13638596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9532" y="116632"/>
            <a:ext cx="8640960" cy="18722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447256" y="1834980"/>
            <a:ext cx="6696744" cy="307777"/>
          </a:xfrm>
          <a:prstGeom prst="rect">
            <a:avLst/>
          </a:prstGeom>
        </p:spPr>
        <p:txBody>
          <a:bodyPr wrap="square">
            <a:spAutoFit/>
          </a:bodyPr>
          <a:lstStyle/>
          <a:p>
            <a:r>
              <a:rPr lang="ru-RU" sz="1400" dirty="0"/>
              <a:t>Рис.7.9. Топология «звезда» с мультиплексором в качестве концентратора</a:t>
            </a: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2276872"/>
            <a:ext cx="8280920" cy="436969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539552" y="6488668"/>
            <a:ext cx="7092280" cy="369332"/>
          </a:xfrm>
          <a:prstGeom prst="rect">
            <a:avLst/>
          </a:prstGeom>
        </p:spPr>
        <p:txBody>
          <a:bodyPr wrap="square">
            <a:spAutoFit/>
          </a:bodyPr>
          <a:lstStyle/>
          <a:p>
            <a:r>
              <a:rPr lang="ru-RU" dirty="0"/>
              <a:t>Рис</a:t>
            </a:r>
            <a:r>
              <a:rPr lang="ru-RU" sz="1400" dirty="0"/>
              <a:t>. 7.10. Топология «кольцо» с защитой 1+1 на уровне </a:t>
            </a:r>
            <a:r>
              <a:rPr lang="ru-RU" sz="1400" dirty="0" err="1"/>
              <a:t>трибных</a:t>
            </a:r>
            <a:r>
              <a:rPr lang="ru-RU" sz="1400" dirty="0"/>
              <a:t> блоков TU-n.</a:t>
            </a:r>
          </a:p>
        </p:txBody>
      </p:sp>
    </p:spTree>
    <p:extLst>
      <p:ext uri="{BB962C8B-B14F-4D97-AF65-F5344CB8AC3E}">
        <p14:creationId xmlns="" xmlns:p14="http://schemas.microsoft.com/office/powerpoint/2010/main" val="37236129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cNvPicPr>
            <a:picLocks noChangeAspect="1" noChangeArrowheads="1"/>
          </p:cNvPicPr>
          <p:nvPr/>
        </p:nvPicPr>
        <p:blipFill>
          <a:blip r:embed="rId2" cstate="print">
            <a:lum bright="-20000" contrast="40000"/>
            <a:grayscl/>
            <a:extLst>
              <a:ext uri="{28A0092B-C50C-407E-A947-70E740481C1C}">
                <a14:useLocalDpi xmlns="" xmlns:a14="http://schemas.microsoft.com/office/drawing/2010/main" val="0"/>
              </a:ext>
            </a:extLst>
          </a:blip>
          <a:srcRect l="30417" r="28313"/>
          <a:stretch>
            <a:fillRect/>
          </a:stretch>
        </p:blipFill>
        <p:spPr bwMode="auto">
          <a:xfrm rot="5400000">
            <a:off x="1292464" y="-992306"/>
            <a:ext cx="6048668" cy="8633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2282318" y="5805264"/>
            <a:ext cx="4572000" cy="369332"/>
          </a:xfrm>
          <a:prstGeom prst="rect">
            <a:avLst/>
          </a:prstGeom>
        </p:spPr>
        <p:txBody>
          <a:bodyPr>
            <a:spAutoFit/>
          </a:bodyPr>
          <a:lstStyle/>
          <a:p>
            <a:r>
              <a:rPr lang="en-US" dirty="0" smtClean="0">
                <a:latin typeface="Times New Roman"/>
                <a:ea typeface="Times New Roman"/>
              </a:rPr>
              <a:t>C</a:t>
            </a:r>
            <a:r>
              <a:rPr lang="ru-RU" dirty="0" err="1" smtClean="0">
                <a:latin typeface="Times New Roman"/>
                <a:ea typeface="Times New Roman"/>
              </a:rPr>
              <a:t>труктурная</a:t>
            </a:r>
            <a:r>
              <a:rPr lang="ru-RU" dirty="0" smtClean="0">
                <a:latin typeface="Times New Roman"/>
                <a:ea typeface="Times New Roman"/>
              </a:rPr>
              <a:t> </a:t>
            </a:r>
            <a:r>
              <a:rPr lang="ru-RU" dirty="0">
                <a:latin typeface="Times New Roman"/>
                <a:ea typeface="Times New Roman"/>
              </a:rPr>
              <a:t>схема </a:t>
            </a:r>
            <a:r>
              <a:rPr lang="ru-RU" dirty="0" smtClean="0">
                <a:latin typeface="Times New Roman"/>
                <a:ea typeface="Times New Roman"/>
              </a:rPr>
              <a:t>транспортной </a:t>
            </a:r>
            <a:r>
              <a:rPr lang="ru-RU" dirty="0">
                <a:latin typeface="Times New Roman"/>
                <a:ea typeface="Times New Roman"/>
              </a:rPr>
              <a:t>сети </a:t>
            </a:r>
            <a:r>
              <a:rPr lang="en-US" dirty="0" smtClean="0">
                <a:latin typeface="Times New Roman"/>
                <a:ea typeface="Times New Roman"/>
              </a:rPr>
              <a:t>SDH.</a:t>
            </a:r>
            <a:endParaRPr lang="ru-RU" dirty="0"/>
          </a:p>
        </p:txBody>
      </p:sp>
    </p:spTree>
    <p:extLst>
      <p:ext uri="{BB962C8B-B14F-4D97-AF65-F5344CB8AC3E}">
        <p14:creationId xmlns="" xmlns:p14="http://schemas.microsoft.com/office/powerpoint/2010/main" val="31520279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324" y="0"/>
            <a:ext cx="8280920"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5074" y="3068960"/>
            <a:ext cx="8881421" cy="3693319"/>
          </a:xfrm>
          <a:prstGeom prst="rect">
            <a:avLst/>
          </a:prstGeom>
        </p:spPr>
        <p:txBody>
          <a:bodyPr wrap="square">
            <a:spAutoFit/>
          </a:bodyPr>
          <a:lstStyle/>
          <a:p>
            <a:r>
              <a:rPr lang="ru-RU" dirty="0"/>
              <a:t> Мультиплексор работает по одному или двум </a:t>
            </a:r>
            <a:r>
              <a:rPr lang="ru-RU" dirty="0" err="1"/>
              <a:t>одномодовым</a:t>
            </a:r>
            <a:r>
              <a:rPr lang="ru-RU" dirty="0"/>
              <a:t> или </a:t>
            </a:r>
            <a:r>
              <a:rPr lang="ru-RU" dirty="0" err="1"/>
              <a:t>многомодовым</a:t>
            </a:r>
            <a:r>
              <a:rPr lang="ru-RU" dirty="0"/>
              <a:t> оптическим волокнам со скоростью 155, 520 Мбит/с на длинах волн 1550/1310 </a:t>
            </a:r>
            <a:r>
              <a:rPr lang="ru-RU" dirty="0" err="1"/>
              <a:t>нм</a:t>
            </a:r>
            <a:r>
              <a:rPr lang="ru-RU" dirty="0"/>
              <a:t>.</a:t>
            </a:r>
          </a:p>
          <a:p>
            <a:r>
              <a:rPr lang="ru-RU" dirty="0"/>
              <a:t>Топология сети: «кольцо», «точка-точка», «цепь».  Количество пунктов связи в сети: до 126.</a:t>
            </a:r>
          </a:p>
          <a:p>
            <a:r>
              <a:rPr lang="ru-RU" dirty="0"/>
              <a:t>ВОЗМОЖНОСТИ:</a:t>
            </a:r>
          </a:p>
          <a:p>
            <a:r>
              <a:rPr lang="ru-RU" dirty="0"/>
              <a:t> •          количество передаваемых потоков Е1:  21/ 42/ 63</a:t>
            </a:r>
          </a:p>
          <a:p>
            <a:r>
              <a:rPr lang="ru-RU" dirty="0"/>
              <a:t> •          количество передаваемых интерфейсов </a:t>
            </a:r>
            <a:r>
              <a:rPr lang="ru-RU" dirty="0" err="1"/>
              <a:t>Ethernet</a:t>
            </a:r>
            <a:r>
              <a:rPr lang="ru-RU" dirty="0"/>
              <a:t> 10/100BaseT : 1…18</a:t>
            </a:r>
          </a:p>
          <a:p>
            <a:r>
              <a:rPr lang="ru-RU" dirty="0"/>
              <a:t> •          тип интерфейса: STM-1, скорость 155, 520 Мбит/с</a:t>
            </a:r>
          </a:p>
          <a:p>
            <a:r>
              <a:rPr lang="ru-RU" dirty="0"/>
              <a:t> •          длина волны оптического интерфейса: 1310 (1550 – опция)</a:t>
            </a:r>
          </a:p>
          <a:p>
            <a:r>
              <a:rPr lang="ru-RU" dirty="0"/>
              <a:t> •          длина ВОЛС: 0…120 км</a:t>
            </a:r>
          </a:p>
          <a:p>
            <a:r>
              <a:rPr lang="ru-RU" dirty="0"/>
              <a:t> •          управление: TCP/IP, 10/100BaseT </a:t>
            </a:r>
          </a:p>
          <a:p>
            <a:r>
              <a:rPr lang="ru-RU" dirty="0"/>
              <a:t> •          интерфейс служебной связи: 64 кбит/с</a:t>
            </a:r>
          </a:p>
          <a:p>
            <a:r>
              <a:rPr lang="ru-RU" dirty="0"/>
              <a:t> •          электропитание: 36/72В или 220В </a:t>
            </a:r>
          </a:p>
        </p:txBody>
      </p:sp>
    </p:spTree>
    <p:extLst>
      <p:ext uri="{BB962C8B-B14F-4D97-AF65-F5344CB8AC3E}">
        <p14:creationId xmlns="" xmlns:p14="http://schemas.microsoft.com/office/powerpoint/2010/main" val="28062616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27" y="1660003"/>
            <a:ext cx="9144000" cy="3303468"/>
          </a:xfrm>
          <a:prstGeom prst="rect">
            <a:avLst/>
          </a:prstGeom>
        </p:spPr>
        <p:txBody>
          <a:bodyPr wrap="square">
            <a:spAutoFit/>
          </a:bodyPr>
          <a:lstStyle/>
          <a:p>
            <a:pPr>
              <a:lnSpc>
                <a:spcPct val="150000"/>
              </a:lnSpc>
              <a:spcAft>
                <a:spcPts val="1000"/>
              </a:spcAft>
            </a:pPr>
            <a:r>
              <a:rPr lang="ru-RU" sz="3200" b="1" dirty="0">
                <a:latin typeface="Times New Roman" panose="02020603050405020304" pitchFamily="18" charset="0"/>
                <a:ea typeface="Times New Roman"/>
                <a:cs typeface="Times New Roman" panose="02020603050405020304" pitchFamily="18" charset="0"/>
              </a:rPr>
              <a:t>ЛЕКЦИЯ №14. </a:t>
            </a:r>
            <a:endParaRPr lang="en-US" sz="3200" b="1" dirty="0" smtClean="0">
              <a:latin typeface="Times New Roman" panose="02020603050405020304" pitchFamily="18" charset="0"/>
              <a:ea typeface="Times New Roman"/>
              <a:cs typeface="Times New Roman" panose="02020603050405020304" pitchFamily="18" charset="0"/>
            </a:endParaRPr>
          </a:p>
          <a:p>
            <a:pPr>
              <a:lnSpc>
                <a:spcPct val="150000"/>
              </a:lnSpc>
              <a:spcAft>
                <a:spcPts val="1000"/>
              </a:spcAft>
            </a:pPr>
            <a:r>
              <a:rPr lang="en-US" sz="3200" b="1" dirty="0">
                <a:latin typeface="Times New Roman" panose="02020603050405020304" pitchFamily="18" charset="0"/>
                <a:ea typeface="Times New Roman"/>
                <a:cs typeface="Times New Roman" panose="02020603050405020304" pitchFamily="18" charset="0"/>
              </a:rPr>
              <a:t> </a:t>
            </a:r>
            <a:r>
              <a:rPr lang="en-US" sz="3200" b="1" dirty="0" smtClean="0">
                <a:latin typeface="Times New Roman" panose="02020603050405020304" pitchFamily="18" charset="0"/>
                <a:ea typeface="Times New Roman"/>
                <a:cs typeface="Times New Roman" panose="02020603050405020304" pitchFamily="18" charset="0"/>
              </a:rPr>
              <a:t>   </a:t>
            </a:r>
            <a:r>
              <a:rPr lang="ru-RU" sz="3200" b="1" dirty="0" smtClean="0">
                <a:latin typeface="Times New Roman" panose="02020603050405020304" pitchFamily="18" charset="0"/>
                <a:ea typeface="Times New Roman"/>
                <a:cs typeface="Times New Roman" panose="02020603050405020304" pitchFamily="18" charset="0"/>
              </a:rPr>
              <a:t>Волоконной </a:t>
            </a:r>
            <a:r>
              <a:rPr lang="ru-RU" sz="3200" b="1" dirty="0">
                <a:latin typeface="Times New Roman" panose="02020603050405020304" pitchFamily="18" charset="0"/>
                <a:ea typeface="Times New Roman"/>
                <a:cs typeface="Times New Roman" panose="02020603050405020304" pitchFamily="18" charset="0"/>
              </a:rPr>
              <a:t>– оптические системы передачи.</a:t>
            </a:r>
            <a:endParaRPr lang="ru-RU" sz="3200" dirty="0">
              <a:latin typeface="Times New Roman" panose="02020603050405020304" pitchFamily="18" charset="0"/>
              <a:ea typeface="Times New Roman"/>
              <a:cs typeface="Times New Roman" panose="02020603050405020304" pitchFamily="18" charset="0"/>
            </a:endParaRPr>
          </a:p>
          <a:p>
            <a:pPr algn="just">
              <a:lnSpc>
                <a:spcPct val="150000"/>
              </a:lnSpc>
              <a:spcAft>
                <a:spcPts val="1000"/>
              </a:spcAft>
              <a:tabLst>
                <a:tab pos="90170" algn="l"/>
              </a:tabLst>
            </a:pPr>
            <a:r>
              <a:rPr lang="ru-RU" sz="3200" b="1" dirty="0">
                <a:latin typeface="Times New Roman" panose="02020603050405020304" pitchFamily="18" charset="0"/>
                <a:ea typeface="Times New Roman"/>
                <a:cs typeface="Times New Roman" panose="02020603050405020304" pitchFamily="18" charset="0"/>
              </a:rPr>
              <a:t>   14.1Обобщенная структурная схема цифровой волоконно-оптической системы передачи.</a:t>
            </a:r>
            <a:endParaRPr lang="ru-RU" sz="32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 xmlns:p14="http://schemas.microsoft.com/office/powerpoint/2010/main" val="4270973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83" y="-10547"/>
            <a:ext cx="9144000" cy="6868547"/>
          </a:xfrm>
          <a:prstGeom prst="rect">
            <a:avLst/>
          </a:prstGeom>
        </p:spPr>
        <p:txBody>
          <a:bodyPr wrap="square">
            <a:spAutoFit/>
          </a:bodyPr>
          <a:lstStyle/>
          <a:p>
            <a:pPr algn="just">
              <a:lnSpc>
                <a:spcPct val="150000"/>
              </a:lnSpc>
              <a:spcAft>
                <a:spcPts val="1000"/>
              </a:spcAft>
            </a:pPr>
            <a:r>
              <a:rPr lang="ru-RU" i="1" dirty="0">
                <a:latin typeface="Times New Roman"/>
                <a:ea typeface="Times New Roman"/>
                <a:cs typeface="Times New Roman"/>
              </a:rPr>
              <a:t> </a:t>
            </a:r>
            <a:r>
              <a:rPr lang="ru-RU" b="1" i="1" dirty="0">
                <a:solidFill>
                  <a:srgbClr val="FF0000"/>
                </a:solidFill>
                <a:latin typeface="Times New Roman"/>
                <a:ea typeface="Times New Roman"/>
                <a:cs typeface="Times New Roman"/>
              </a:rPr>
              <a:t>Цифровой системой передач</a:t>
            </a:r>
            <a:r>
              <a:rPr lang="ru-RU" b="1" dirty="0">
                <a:solidFill>
                  <a:srgbClr val="FF0000"/>
                </a:solidFill>
                <a:latin typeface="Times New Roman"/>
                <a:ea typeface="Times New Roman"/>
                <a:cs typeface="Times New Roman"/>
              </a:rPr>
              <a:t> (ЦСП) </a:t>
            </a:r>
            <a:r>
              <a:rPr lang="ru-RU" dirty="0">
                <a:latin typeface="Times New Roman"/>
                <a:ea typeface="Times New Roman"/>
                <a:cs typeface="Times New Roman"/>
              </a:rPr>
              <a:t>называется </a:t>
            </a:r>
            <a:r>
              <a:rPr lang="ru-RU" i="1" dirty="0">
                <a:latin typeface="Times New Roman"/>
                <a:ea typeface="Times New Roman"/>
                <a:cs typeface="Times New Roman"/>
              </a:rPr>
              <a:t>комплекс </a:t>
            </a:r>
            <a:r>
              <a:rPr lang="ru-RU" dirty="0">
                <a:latin typeface="Times New Roman"/>
                <a:ea typeface="Times New Roman"/>
                <a:cs typeface="Times New Roman"/>
              </a:rPr>
              <a:t>технических средств, предназначенный для образования цифровых </a:t>
            </a:r>
            <a:r>
              <a:rPr lang="ru-RU" dirty="0" smtClean="0">
                <a:latin typeface="Times New Roman"/>
                <a:ea typeface="Times New Roman"/>
                <a:cs typeface="Times New Roman"/>
              </a:rPr>
              <a:t>каналов, </a:t>
            </a:r>
            <a:r>
              <a:rPr lang="ru-RU" dirty="0">
                <a:latin typeface="Times New Roman"/>
                <a:ea typeface="Times New Roman"/>
                <a:cs typeface="Times New Roman"/>
              </a:rPr>
              <a:t>трактов и линейного тракта, обеспечивающего передачу цифровых сигналов электросвязи. </a:t>
            </a:r>
            <a:r>
              <a:rPr lang="ru-RU" i="1" dirty="0">
                <a:latin typeface="Times New Roman"/>
                <a:ea typeface="Times New Roman"/>
                <a:cs typeface="Times New Roman"/>
              </a:rPr>
              <a:t>Канал электросвязи </a:t>
            </a:r>
            <a:r>
              <a:rPr lang="ru-RU" dirty="0">
                <a:latin typeface="Times New Roman"/>
                <a:ea typeface="Times New Roman"/>
                <a:cs typeface="Times New Roman"/>
              </a:rPr>
              <a:t>– это тот индивидуальный путь между двумя абонентами или оконечными абонентскими устройствами, расположенными в пространстве, по которому передается сигнал электросвязи. Независимо от вида передаваемых сообщений любая сеть предоставляет абонентам канал электросвязи, по </a:t>
            </a:r>
            <a:r>
              <a:rPr lang="ru-RU" dirty="0" smtClean="0">
                <a:latin typeface="Times New Roman"/>
                <a:ea typeface="Times New Roman"/>
                <a:cs typeface="Times New Roman"/>
              </a:rPr>
              <a:t>которому </a:t>
            </a:r>
            <a:r>
              <a:rPr lang="ru-RU" dirty="0">
                <a:latin typeface="Times New Roman"/>
                <a:ea typeface="Times New Roman"/>
                <a:cs typeface="Times New Roman"/>
              </a:rPr>
              <a:t>и осуществляется передача информации. Таким образом, канал электросвязи предоставляет собой технические средства и среду распространения (кабель, </a:t>
            </a:r>
            <a:r>
              <a:rPr lang="ru-RU" dirty="0" err="1">
                <a:latin typeface="Times New Roman"/>
                <a:ea typeface="Times New Roman"/>
                <a:cs typeface="Times New Roman"/>
              </a:rPr>
              <a:t>световод</a:t>
            </a:r>
            <a:r>
              <a:rPr lang="ru-RU" dirty="0">
                <a:latin typeface="Times New Roman"/>
                <a:ea typeface="Times New Roman"/>
                <a:cs typeface="Times New Roman"/>
              </a:rPr>
              <a:t>, волновод, РРЛ и т. д. ), на основе которых формируется путь для передачи сигналов электросвязи между абонентами.</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        Цифровым сигналом электросвязи, или просто цифровым сигналом, называется сигнал электросвязи, параметры которого характеризуются </a:t>
            </a:r>
            <a:r>
              <a:rPr lang="ru-RU" b="1" i="1" dirty="0">
                <a:latin typeface="Times New Roman"/>
                <a:ea typeface="Times New Roman"/>
                <a:cs typeface="Times New Roman"/>
              </a:rPr>
              <a:t>конечным множеством возможных дискретных значений</a:t>
            </a:r>
            <a:r>
              <a:rPr lang="ru-RU" dirty="0">
                <a:latin typeface="Times New Roman"/>
                <a:ea typeface="Times New Roman"/>
                <a:cs typeface="Times New Roman"/>
              </a:rPr>
              <a:t> и описываются функцией дискретного времени. Переход от одного возможного значения к другому происходит скачкообразно в строго определенные моменты времени, интервалы между которыми равны или кратны выбранному </a:t>
            </a:r>
            <a:r>
              <a:rPr lang="ru-RU" i="1" dirty="0">
                <a:latin typeface="Times New Roman"/>
                <a:ea typeface="Times New Roman"/>
                <a:cs typeface="Times New Roman"/>
              </a:rPr>
              <a:t>единичному </a:t>
            </a:r>
            <a:r>
              <a:rPr lang="ru-RU" dirty="0">
                <a:latin typeface="Times New Roman"/>
                <a:ea typeface="Times New Roman"/>
                <a:cs typeface="Times New Roman"/>
              </a:rPr>
              <a:t>интервалу времени – периоду дискретизации </a:t>
            </a:r>
            <a:r>
              <a:rPr lang="en-US" b="1" i="1" dirty="0">
                <a:latin typeface="Times New Roman"/>
                <a:ea typeface="Times New Roman"/>
                <a:cs typeface="Times New Roman"/>
              </a:rPr>
              <a:t>T</a:t>
            </a:r>
            <a:r>
              <a:rPr lang="ru-RU" b="1" i="1" baseline="-25000" dirty="0">
                <a:latin typeface="Times New Roman"/>
                <a:ea typeface="Times New Roman"/>
                <a:cs typeface="Times New Roman"/>
              </a:rPr>
              <a:t>Д</a:t>
            </a:r>
            <a:r>
              <a:rPr lang="ru-RU" b="1" baseline="-25000" dirty="0">
                <a:latin typeface="Times New Roman"/>
                <a:ea typeface="Times New Roman"/>
                <a:cs typeface="Times New Roman"/>
              </a:rPr>
              <a:t> </a:t>
            </a:r>
            <a:r>
              <a:rPr lang="ru-RU" dirty="0">
                <a:latin typeface="Times New Roman"/>
                <a:ea typeface="Times New Roman"/>
                <a:cs typeface="Times New Roman"/>
              </a:rPr>
              <a:t>.</a:t>
            </a:r>
            <a:endParaRPr lang="ru-RU" dirty="0"/>
          </a:p>
        </p:txBody>
      </p:sp>
    </p:spTree>
    <p:extLst>
      <p:ext uri="{BB962C8B-B14F-4D97-AF65-F5344CB8AC3E}">
        <p14:creationId xmlns="" xmlns:p14="http://schemas.microsoft.com/office/powerpoint/2010/main" val="18102542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69850"/>
            <a:ext cx="8856984" cy="678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20408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8856984" cy="648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47903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74580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5839419"/>
          </a:xfrm>
          <a:prstGeom prst="rect">
            <a:avLst/>
          </a:prstGeom>
        </p:spPr>
        <p:txBody>
          <a:bodyPr wrap="square">
            <a:spAutoFit/>
          </a:bodyPr>
          <a:lstStyle/>
          <a:p>
            <a:pPr marL="133350" algn="just">
              <a:lnSpc>
                <a:spcPct val="150000"/>
              </a:lnSpc>
              <a:spcAft>
                <a:spcPts val="1000"/>
              </a:spcAft>
            </a:pPr>
            <a:r>
              <a:rPr lang="ru-RU" sz="2000" dirty="0">
                <a:latin typeface="Times New Roman"/>
                <a:ea typeface="Times New Roman"/>
                <a:cs typeface="Times New Roman"/>
              </a:rPr>
              <a:t>1. В зависимости от применяемого каналообразующего оборудования ВОСП делятся на:</a:t>
            </a:r>
            <a:endParaRPr lang="ru-RU" sz="2000" dirty="0">
              <a:ea typeface="Times New Roman"/>
              <a:cs typeface="Times New Roman"/>
            </a:endParaRPr>
          </a:p>
          <a:p>
            <a:pPr algn="just">
              <a:lnSpc>
                <a:spcPct val="150000"/>
              </a:lnSpc>
              <a:spcAft>
                <a:spcPts val="1000"/>
              </a:spcAft>
            </a:pPr>
            <a:r>
              <a:rPr lang="ru-RU" sz="2000" dirty="0">
                <a:latin typeface="Times New Roman"/>
                <a:ea typeface="Times New Roman"/>
                <a:cs typeface="Times New Roman"/>
              </a:rPr>
              <a:t>   - аналоговые волоконно-оптические системы передачи (АВОСП), если каналообразующее оборудование строится на основе аналоговых методов модуляции параметров гармонической несущей частоты (амплитудная, частотная, фазовая модуляции и их комбинации) или параметров периодической последовательности импульсов (амплитудно-импульсная, широтно-импульсная, фазоимпульсная модуляции и их комбинации);</a:t>
            </a:r>
            <a:endParaRPr lang="ru-RU" sz="2000" dirty="0">
              <a:ea typeface="Times New Roman"/>
              <a:cs typeface="Times New Roman"/>
            </a:endParaRPr>
          </a:p>
          <a:p>
            <a:pPr algn="just">
              <a:lnSpc>
                <a:spcPct val="150000"/>
              </a:lnSpc>
              <a:spcAft>
                <a:spcPts val="1000"/>
              </a:spcAft>
            </a:pPr>
            <a:r>
              <a:rPr lang="ru-RU" sz="2000" dirty="0">
                <a:latin typeface="Times New Roman"/>
                <a:ea typeface="Times New Roman"/>
                <a:cs typeface="Times New Roman"/>
              </a:rPr>
              <a:t>- цифровые волоконно-оптические системы передачи (ЦВОСП), если каналообразующее оборудование строится на основе </a:t>
            </a:r>
            <a:r>
              <a:rPr lang="ru-RU" sz="2000" dirty="0" smtClean="0">
                <a:latin typeface="Times New Roman"/>
                <a:ea typeface="Times New Roman"/>
                <a:cs typeface="Times New Roman"/>
              </a:rPr>
              <a:t>импульсно-кодовой </a:t>
            </a:r>
            <a:r>
              <a:rPr lang="ru-RU" sz="2000" dirty="0">
                <a:latin typeface="Times New Roman"/>
                <a:ea typeface="Times New Roman"/>
                <a:cs typeface="Times New Roman"/>
              </a:rPr>
              <a:t>модуляции. Дельта-модуляции и их разновидностей. Самое широкое применение находят ЦВОСП.</a:t>
            </a:r>
            <a:endParaRPr lang="ru-RU" sz="2000" dirty="0">
              <a:ea typeface="Times New Roman"/>
              <a:cs typeface="Times New Roman"/>
            </a:endParaRPr>
          </a:p>
        </p:txBody>
      </p:sp>
    </p:spTree>
    <p:extLst>
      <p:ext uri="{BB962C8B-B14F-4D97-AF65-F5344CB8AC3E}">
        <p14:creationId xmlns="" xmlns:p14="http://schemas.microsoft.com/office/powerpoint/2010/main" val="9235550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880"/>
            <a:ext cx="9135550" cy="6755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66848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3"/>
            <a:ext cx="8928992"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00115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2841804"/>
          </a:xfrm>
          <a:prstGeom prst="rect">
            <a:avLst/>
          </a:prstGeom>
        </p:spPr>
        <p:txBody>
          <a:bodyPr wrap="square">
            <a:spAutoFit/>
          </a:bodyPr>
          <a:lstStyle/>
          <a:p>
            <a:pPr algn="just">
              <a:spcAft>
                <a:spcPts val="1000"/>
              </a:spcAft>
            </a:pPr>
            <a:r>
              <a:rPr lang="ru-RU" dirty="0">
                <a:latin typeface="Times New Roman"/>
                <a:ea typeface="Times New Roman"/>
                <a:cs typeface="Times New Roman"/>
              </a:rPr>
              <a:t>Достоинством такой ВОСП является использование однотипного оборудования трактов передачи и приема оконечных и промежуточных станций. А недостатком – весьма низкий коэффициент </a:t>
            </a:r>
            <a:r>
              <a:rPr lang="ru-RU" dirty="0" smtClean="0">
                <a:latin typeface="Times New Roman"/>
                <a:ea typeface="Times New Roman"/>
                <a:cs typeface="Times New Roman"/>
              </a:rPr>
              <a:t>использования </a:t>
            </a:r>
            <a:r>
              <a:rPr lang="ru-RU" dirty="0">
                <a:latin typeface="Times New Roman"/>
                <a:ea typeface="Times New Roman"/>
                <a:cs typeface="Times New Roman"/>
              </a:rPr>
              <a:t>пропускной способности ОВ.</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   б) </a:t>
            </a:r>
            <a:r>
              <a:rPr lang="ru-RU" dirty="0" err="1">
                <a:latin typeface="Times New Roman"/>
                <a:ea typeface="Times New Roman"/>
                <a:cs typeface="Times New Roman"/>
              </a:rPr>
              <a:t>Одноволоконную</a:t>
            </a:r>
            <a:r>
              <a:rPr lang="ru-RU" dirty="0">
                <a:latin typeface="Times New Roman"/>
                <a:ea typeface="Times New Roman"/>
                <a:cs typeface="Times New Roman"/>
              </a:rPr>
              <a:t> однополосную </a:t>
            </a:r>
            <a:r>
              <a:rPr lang="ru-RU" dirty="0" err="1">
                <a:latin typeface="Times New Roman"/>
                <a:ea typeface="Times New Roman"/>
                <a:cs typeface="Times New Roman"/>
              </a:rPr>
              <a:t>однокабельную</a:t>
            </a:r>
            <a:r>
              <a:rPr lang="ru-RU" dirty="0">
                <a:latin typeface="Times New Roman"/>
                <a:ea typeface="Times New Roman"/>
                <a:cs typeface="Times New Roman"/>
              </a:rPr>
              <a:t> (рис.14.3), особенностью которой является использование одного оптического волокна для передачи сигналов в двух направлениях на одной и той же длине волны.</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   На рис.14.3 к ранее принятым </a:t>
            </a:r>
            <a:r>
              <a:rPr lang="ru-RU" dirty="0" smtClean="0">
                <a:latin typeface="Times New Roman"/>
                <a:ea typeface="Times New Roman"/>
                <a:cs typeface="Times New Roman"/>
              </a:rPr>
              <a:t>обозначениям </a:t>
            </a:r>
            <a:r>
              <a:rPr lang="ru-RU" dirty="0">
                <a:latin typeface="Times New Roman"/>
                <a:ea typeface="Times New Roman"/>
                <a:cs typeface="Times New Roman"/>
              </a:rPr>
              <a:t>добавилось следующее: ОРУ-оптическое развязывающее устройство, осуществляющее поляризацию световых волн или разделение типов </a:t>
            </a:r>
            <a:r>
              <a:rPr lang="ru-RU" dirty="0" smtClean="0">
                <a:latin typeface="Times New Roman"/>
                <a:ea typeface="Times New Roman"/>
                <a:cs typeface="Times New Roman"/>
              </a:rPr>
              <a:t>направляемой </a:t>
            </a:r>
            <a:r>
              <a:rPr lang="ru-RU" dirty="0">
                <a:latin typeface="Times New Roman"/>
                <a:ea typeface="Times New Roman"/>
                <a:cs typeface="Times New Roman"/>
              </a:rPr>
              <a:t>волны оптического излучения.</a:t>
            </a:r>
            <a:endParaRPr lang="ru-RU" sz="1600" dirty="0">
              <a:ea typeface="Times New Roman"/>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936758"/>
            <a:ext cx="8568952" cy="3550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5008" y="6487404"/>
            <a:ext cx="8928992" cy="369332"/>
          </a:xfrm>
          <a:prstGeom prst="rect">
            <a:avLst/>
          </a:prstGeom>
        </p:spPr>
        <p:txBody>
          <a:bodyPr wrap="square">
            <a:spAutoFit/>
          </a:bodyPr>
          <a:lstStyle/>
          <a:p>
            <a:r>
              <a:rPr lang="ru-RU" dirty="0">
                <a:latin typeface="Times New Roman"/>
                <a:ea typeface="Times New Roman"/>
              </a:rPr>
              <a:t>Рис. 14.3. Принцип построения </a:t>
            </a:r>
            <a:r>
              <a:rPr lang="ru-RU" dirty="0" err="1">
                <a:latin typeface="Times New Roman"/>
                <a:ea typeface="Times New Roman"/>
              </a:rPr>
              <a:t>одноволоконной</a:t>
            </a:r>
            <a:r>
              <a:rPr lang="ru-RU" dirty="0">
                <a:latin typeface="Times New Roman"/>
                <a:ea typeface="Times New Roman"/>
              </a:rPr>
              <a:t> однополосной </a:t>
            </a:r>
            <a:r>
              <a:rPr lang="ru-RU" dirty="0" err="1">
                <a:latin typeface="Times New Roman"/>
                <a:ea typeface="Times New Roman"/>
              </a:rPr>
              <a:t>однокабельной</a:t>
            </a:r>
            <a:r>
              <a:rPr lang="ru-RU" dirty="0">
                <a:latin typeface="Times New Roman"/>
                <a:ea typeface="Times New Roman"/>
              </a:rPr>
              <a:t> ВОСП.</a:t>
            </a:r>
            <a:endParaRPr lang="ru-RU" dirty="0"/>
          </a:p>
        </p:txBody>
      </p:sp>
    </p:spTree>
    <p:extLst>
      <p:ext uri="{BB962C8B-B14F-4D97-AF65-F5344CB8AC3E}">
        <p14:creationId xmlns="" xmlns:p14="http://schemas.microsoft.com/office/powerpoint/2010/main" val="12559859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2716"/>
            <a:ext cx="8928992" cy="1754326"/>
          </a:xfrm>
          <a:prstGeom prst="rect">
            <a:avLst/>
          </a:prstGeom>
        </p:spPr>
        <p:txBody>
          <a:bodyPr wrap="square">
            <a:spAutoFit/>
          </a:bodyPr>
          <a:lstStyle/>
          <a:p>
            <a:pPr algn="just">
              <a:spcAft>
                <a:spcPts val="1000"/>
              </a:spcAft>
            </a:pPr>
            <a:r>
              <a:rPr lang="ru-RU" dirty="0">
                <a:latin typeface="Times New Roman"/>
                <a:ea typeface="Times New Roman"/>
                <a:cs typeface="Times New Roman"/>
              </a:rPr>
              <a:t>в). </a:t>
            </a:r>
            <a:r>
              <a:rPr lang="ru-RU" dirty="0" err="1">
                <a:latin typeface="Times New Roman"/>
                <a:ea typeface="Times New Roman"/>
                <a:cs typeface="Times New Roman"/>
              </a:rPr>
              <a:t>Одноволоконную</a:t>
            </a:r>
            <a:r>
              <a:rPr lang="ru-RU" dirty="0">
                <a:latin typeface="Times New Roman"/>
                <a:ea typeface="Times New Roman"/>
                <a:cs typeface="Times New Roman"/>
              </a:rPr>
              <a:t> </a:t>
            </a:r>
            <a:r>
              <a:rPr lang="ru-RU" dirty="0" err="1">
                <a:latin typeface="Times New Roman"/>
                <a:ea typeface="Times New Roman"/>
                <a:cs typeface="Times New Roman"/>
              </a:rPr>
              <a:t>двухполосную</a:t>
            </a:r>
            <a:r>
              <a:rPr lang="ru-RU" dirty="0">
                <a:latin typeface="Times New Roman"/>
                <a:ea typeface="Times New Roman"/>
                <a:cs typeface="Times New Roman"/>
              </a:rPr>
              <a:t> </a:t>
            </a:r>
            <a:r>
              <a:rPr lang="ru-RU" dirty="0" err="1">
                <a:latin typeface="Times New Roman"/>
                <a:ea typeface="Times New Roman"/>
                <a:cs typeface="Times New Roman"/>
              </a:rPr>
              <a:t>однокабельную</a:t>
            </a:r>
            <a:r>
              <a:rPr lang="ru-RU" dirty="0">
                <a:latin typeface="Times New Roman"/>
                <a:ea typeface="Times New Roman"/>
                <a:cs typeface="Times New Roman"/>
              </a:rPr>
              <a:t>, при которой передача в одном направлении </a:t>
            </a:r>
            <a:r>
              <a:rPr lang="ru-RU" dirty="0" smtClean="0">
                <a:latin typeface="Times New Roman"/>
                <a:ea typeface="Times New Roman"/>
                <a:cs typeface="Times New Roman"/>
              </a:rPr>
              <a:t>ведётся </a:t>
            </a:r>
            <a:r>
              <a:rPr lang="ru-RU" dirty="0">
                <a:latin typeface="Times New Roman"/>
                <a:ea typeface="Times New Roman"/>
                <a:cs typeface="Times New Roman"/>
              </a:rPr>
              <a:t>на длине волны оптического излучения  </a:t>
            </a:r>
            <a:r>
              <a:rPr lang="ru-RU" b="1" dirty="0">
                <a:latin typeface="Times New Roman"/>
                <a:ea typeface="Times New Roman"/>
                <a:cs typeface="Times New Roman"/>
              </a:rPr>
              <a:t> λ</a:t>
            </a:r>
            <a:r>
              <a:rPr lang="ru-RU" b="1" baseline="-25000" dirty="0">
                <a:latin typeface="Times New Roman"/>
                <a:ea typeface="Times New Roman"/>
                <a:cs typeface="Times New Roman"/>
              </a:rPr>
              <a:t>1, </a:t>
            </a:r>
            <a:r>
              <a:rPr lang="ru-RU" dirty="0">
                <a:latin typeface="Times New Roman"/>
                <a:ea typeface="Times New Roman"/>
                <a:cs typeface="Times New Roman"/>
              </a:rPr>
              <a:t>а в другом –</a:t>
            </a:r>
            <a:r>
              <a:rPr lang="ru-RU" b="1" dirty="0">
                <a:latin typeface="Times New Roman"/>
                <a:ea typeface="Times New Roman"/>
                <a:cs typeface="Times New Roman"/>
              </a:rPr>
              <a:t>λ</a:t>
            </a:r>
            <a:r>
              <a:rPr lang="ru-RU" b="1" baseline="-25000" dirty="0">
                <a:latin typeface="Times New Roman"/>
                <a:ea typeface="Times New Roman"/>
                <a:cs typeface="Times New Roman"/>
              </a:rPr>
              <a:t>2 </a:t>
            </a:r>
            <a:r>
              <a:rPr lang="ru-RU" dirty="0">
                <a:latin typeface="Times New Roman"/>
                <a:ea typeface="Times New Roman"/>
                <a:cs typeface="Times New Roman"/>
              </a:rPr>
              <a:t>; разделение направлений передачи осуществляется с помощью направляющих оптических </a:t>
            </a:r>
            <a:r>
              <a:rPr lang="ru-RU" dirty="0" err="1">
                <a:latin typeface="Times New Roman"/>
                <a:ea typeface="Times New Roman"/>
                <a:cs typeface="Times New Roman"/>
              </a:rPr>
              <a:t>фильтеров</a:t>
            </a:r>
            <a:r>
              <a:rPr lang="ru-RU" dirty="0">
                <a:latin typeface="Times New Roman"/>
                <a:ea typeface="Times New Roman"/>
                <a:cs typeface="Times New Roman"/>
              </a:rPr>
              <a:t> (ОФ), настроенных на соответствующие длины волн оптического излучения. Обобщенная схема такого способа </a:t>
            </a:r>
            <a:r>
              <a:rPr lang="ru-RU" dirty="0" err="1">
                <a:latin typeface="Times New Roman"/>
                <a:ea typeface="Times New Roman"/>
                <a:cs typeface="Times New Roman"/>
              </a:rPr>
              <a:t>органиизации</a:t>
            </a:r>
            <a:r>
              <a:rPr lang="ru-RU" dirty="0">
                <a:latin typeface="Times New Roman"/>
                <a:ea typeface="Times New Roman"/>
                <a:cs typeface="Times New Roman"/>
              </a:rPr>
              <a:t> двухсторонней связи приведена на рис.15.4, где ОФ</a:t>
            </a:r>
            <a:r>
              <a:rPr lang="ru-RU" b="1" dirty="0">
                <a:latin typeface="Times New Roman"/>
                <a:ea typeface="Times New Roman"/>
                <a:cs typeface="Times New Roman"/>
              </a:rPr>
              <a:t> λ</a:t>
            </a:r>
            <a:r>
              <a:rPr lang="ru-RU" b="1" baseline="-25000" dirty="0">
                <a:latin typeface="Times New Roman"/>
                <a:ea typeface="Times New Roman"/>
                <a:cs typeface="Times New Roman"/>
              </a:rPr>
              <a:t>1,2</a:t>
            </a:r>
            <a:r>
              <a:rPr lang="ru-RU" b="1" dirty="0">
                <a:latin typeface="Times New Roman"/>
                <a:ea typeface="Times New Roman"/>
                <a:cs typeface="Times New Roman"/>
              </a:rPr>
              <a:t> –</a:t>
            </a:r>
            <a:r>
              <a:rPr lang="ru-RU" dirty="0">
                <a:latin typeface="Times New Roman"/>
                <a:ea typeface="Times New Roman"/>
                <a:cs typeface="Times New Roman"/>
              </a:rPr>
              <a:t> направляющие оптические фильтры.</a:t>
            </a:r>
            <a:endParaRPr lang="ru-RU" sz="1600" dirty="0">
              <a:ea typeface="Times New Roman"/>
              <a:cs typeface="Times New Roman"/>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988840"/>
            <a:ext cx="8928992"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675" y="6488668"/>
            <a:ext cx="9036496" cy="369332"/>
          </a:xfrm>
          <a:prstGeom prst="rect">
            <a:avLst/>
          </a:prstGeom>
        </p:spPr>
        <p:txBody>
          <a:bodyPr wrap="square">
            <a:spAutoFit/>
          </a:bodyPr>
          <a:lstStyle/>
          <a:p>
            <a:r>
              <a:rPr lang="ru-RU" dirty="0">
                <a:latin typeface="Times New Roman"/>
                <a:ea typeface="Times New Roman"/>
              </a:rPr>
              <a:t>Рис.14.4. Принцип построения </a:t>
            </a:r>
            <a:r>
              <a:rPr lang="ru-RU" dirty="0" err="1">
                <a:latin typeface="Times New Roman"/>
                <a:ea typeface="Times New Roman"/>
              </a:rPr>
              <a:t>одноволоконной</a:t>
            </a:r>
            <a:r>
              <a:rPr lang="ru-RU" dirty="0">
                <a:latin typeface="Times New Roman"/>
                <a:ea typeface="Times New Roman"/>
              </a:rPr>
              <a:t> </a:t>
            </a:r>
            <a:r>
              <a:rPr lang="ru-RU" dirty="0" err="1">
                <a:latin typeface="Times New Roman"/>
                <a:ea typeface="Times New Roman"/>
              </a:rPr>
              <a:t>двухполосной</a:t>
            </a:r>
            <a:r>
              <a:rPr lang="ru-RU" dirty="0">
                <a:latin typeface="Times New Roman"/>
                <a:ea typeface="Times New Roman"/>
              </a:rPr>
              <a:t>   </a:t>
            </a:r>
            <a:r>
              <a:rPr lang="ru-RU" dirty="0" err="1">
                <a:latin typeface="Times New Roman"/>
                <a:ea typeface="Times New Roman"/>
              </a:rPr>
              <a:t>однокабельной</a:t>
            </a:r>
            <a:r>
              <a:rPr lang="ru-RU" dirty="0">
                <a:latin typeface="Times New Roman"/>
                <a:ea typeface="Times New Roman"/>
              </a:rPr>
              <a:t>  ВОСП.</a:t>
            </a:r>
            <a:endParaRPr lang="ru-RU" dirty="0"/>
          </a:p>
        </p:txBody>
      </p:sp>
    </p:spTree>
    <p:extLst>
      <p:ext uri="{BB962C8B-B14F-4D97-AF65-F5344CB8AC3E}">
        <p14:creationId xmlns="" xmlns:p14="http://schemas.microsoft.com/office/powerpoint/2010/main" val="20865903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60" y="116632"/>
            <a:ext cx="9026224" cy="5719514"/>
          </a:xfrm>
          <a:prstGeom prst="rect">
            <a:avLst/>
          </a:prstGeom>
        </p:spPr>
        <p:txBody>
          <a:bodyPr wrap="square">
            <a:spAutoFit/>
          </a:bodyPr>
          <a:lstStyle/>
          <a:p>
            <a:pPr algn="just">
              <a:spcAft>
                <a:spcPts val="1000"/>
              </a:spcAft>
            </a:pPr>
            <a:r>
              <a:rPr lang="ru-RU" dirty="0">
                <a:latin typeface="Times New Roman"/>
                <a:ea typeface="Times New Roman"/>
                <a:cs typeface="Times New Roman"/>
              </a:rPr>
              <a:t>5. По назначению и дальности передачи ВОСП </a:t>
            </a:r>
            <a:r>
              <a:rPr lang="ru-RU" dirty="0" err="1">
                <a:latin typeface="Times New Roman"/>
                <a:ea typeface="Times New Roman"/>
                <a:cs typeface="Times New Roman"/>
              </a:rPr>
              <a:t>подразлеляются</a:t>
            </a:r>
            <a:r>
              <a:rPr lang="ru-RU" dirty="0">
                <a:latin typeface="Times New Roman"/>
                <a:ea typeface="Times New Roman"/>
                <a:cs typeface="Times New Roman"/>
              </a:rPr>
              <a:t> на: </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а). Магистральные ВОСП, предназначенные для передачи сообщений на тысячи </a:t>
            </a:r>
            <a:r>
              <a:rPr lang="ru-RU" dirty="0" err="1">
                <a:latin typeface="Times New Roman"/>
                <a:ea typeface="Times New Roman"/>
                <a:cs typeface="Times New Roman"/>
              </a:rPr>
              <a:t>километрров</a:t>
            </a:r>
            <a:r>
              <a:rPr lang="ru-RU" dirty="0">
                <a:latin typeface="Times New Roman"/>
                <a:ea typeface="Times New Roman"/>
                <a:cs typeface="Times New Roman"/>
              </a:rPr>
              <a:t> и соединяющие между собой центры республик, краев, областей, крупные промышленные и научные центры и др.</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б). </a:t>
            </a:r>
            <a:r>
              <a:rPr lang="ru-RU" dirty="0" err="1">
                <a:latin typeface="Times New Roman"/>
                <a:ea typeface="Times New Roman"/>
                <a:cs typeface="Times New Roman"/>
              </a:rPr>
              <a:t>Зоновые</a:t>
            </a:r>
            <a:r>
              <a:rPr lang="ru-RU" dirty="0">
                <a:latin typeface="Times New Roman"/>
                <a:ea typeface="Times New Roman"/>
                <a:cs typeface="Times New Roman"/>
              </a:rPr>
              <a:t> ВОСП, предназначенные  для организации связи в административных пределах республик, краев, областей и протяженностью до 600км.</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в) ВОСП для местных сетей, </a:t>
            </a:r>
            <a:r>
              <a:rPr lang="ru-RU" dirty="0" err="1">
                <a:latin typeface="Times New Roman"/>
                <a:ea typeface="Times New Roman"/>
                <a:cs typeface="Times New Roman"/>
              </a:rPr>
              <a:t>предназначённые</a:t>
            </a:r>
            <a:r>
              <a:rPr lang="ru-RU" dirty="0">
                <a:latin typeface="Times New Roman"/>
                <a:ea typeface="Times New Roman"/>
                <a:cs typeface="Times New Roman"/>
              </a:rPr>
              <a:t> для организации межстанционных соединительных </a:t>
            </a:r>
            <a:r>
              <a:rPr lang="ru-RU" dirty="0" err="1">
                <a:latin typeface="Times New Roman"/>
                <a:ea typeface="Times New Roman"/>
                <a:cs typeface="Times New Roman"/>
              </a:rPr>
              <a:t>линиий</a:t>
            </a:r>
            <a:r>
              <a:rPr lang="ru-RU" dirty="0">
                <a:latin typeface="Times New Roman"/>
                <a:ea typeface="Times New Roman"/>
                <a:cs typeface="Times New Roman"/>
              </a:rPr>
              <a:t> на городских и сельских телефонных сетях.     </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г) ВОСП для распределения информации, обеспечивающих связь между вычислительным машинами, организацию  локальных </a:t>
            </a:r>
            <a:r>
              <a:rPr lang="ru-RU" dirty="0" err="1">
                <a:latin typeface="Times New Roman"/>
                <a:ea typeface="Times New Roman"/>
                <a:cs typeface="Times New Roman"/>
              </a:rPr>
              <a:t>комьпютерных</a:t>
            </a:r>
            <a:r>
              <a:rPr lang="ru-RU" dirty="0">
                <a:latin typeface="Times New Roman"/>
                <a:ea typeface="Times New Roman"/>
                <a:cs typeface="Times New Roman"/>
              </a:rPr>
              <a:t> сетей и сетей  кабельного телевидения.  </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6)  По методам уплотнения </a:t>
            </a:r>
            <a:r>
              <a:rPr lang="ru-RU" dirty="0" err="1">
                <a:latin typeface="Times New Roman"/>
                <a:ea typeface="Times New Roman"/>
                <a:cs typeface="Times New Roman"/>
              </a:rPr>
              <a:t>отпического</a:t>
            </a:r>
            <a:r>
              <a:rPr lang="ru-RU" dirty="0">
                <a:latin typeface="Times New Roman"/>
                <a:ea typeface="Times New Roman"/>
                <a:cs typeface="Times New Roman"/>
              </a:rPr>
              <a:t>  волокна, в основе  которых   лежит процесс мультиплексирования, т.е. одновременной  передачи нескольких потоков светового излучения по одному волокну, ВОСП подразделятся на ВОСП со </a:t>
            </a:r>
            <a:r>
              <a:rPr lang="ru-RU" dirty="0" err="1">
                <a:latin typeface="Times New Roman"/>
                <a:ea typeface="Times New Roman"/>
                <a:cs typeface="Times New Roman"/>
              </a:rPr>
              <a:t>спектраьным</a:t>
            </a:r>
            <a:r>
              <a:rPr lang="ru-RU" dirty="0">
                <a:latin typeface="Times New Roman"/>
                <a:ea typeface="Times New Roman"/>
                <a:cs typeface="Times New Roman"/>
              </a:rPr>
              <a:t> уплотнением или мультиплексированием  с разделением длин волн (</a:t>
            </a:r>
            <a:r>
              <a:rPr lang="en-US" dirty="0">
                <a:latin typeface="Times New Roman"/>
                <a:ea typeface="Times New Roman"/>
                <a:cs typeface="Times New Roman"/>
              </a:rPr>
              <a:t>wavelength</a:t>
            </a:r>
            <a:r>
              <a:rPr lang="ru-RU" dirty="0">
                <a:latin typeface="Times New Roman"/>
                <a:ea typeface="Times New Roman"/>
                <a:cs typeface="Times New Roman"/>
              </a:rPr>
              <a:t> – </a:t>
            </a:r>
            <a:r>
              <a:rPr lang="en-US" dirty="0" err="1">
                <a:latin typeface="Times New Roman"/>
                <a:ea typeface="Times New Roman"/>
                <a:cs typeface="Times New Roman"/>
              </a:rPr>
              <a:t>divisionmultiplexinh</a:t>
            </a:r>
            <a:r>
              <a:rPr lang="ru-RU" dirty="0">
                <a:latin typeface="Times New Roman"/>
                <a:ea typeface="Times New Roman"/>
                <a:cs typeface="Times New Roman"/>
              </a:rPr>
              <a:t>. </a:t>
            </a:r>
            <a:r>
              <a:rPr lang="en-US" dirty="0">
                <a:latin typeface="Times New Roman"/>
                <a:ea typeface="Times New Roman"/>
                <a:cs typeface="Times New Roman"/>
              </a:rPr>
              <a:t>WDW</a:t>
            </a:r>
            <a:r>
              <a:rPr lang="ru-RU" dirty="0">
                <a:latin typeface="Times New Roman"/>
                <a:ea typeface="Times New Roman"/>
                <a:cs typeface="Times New Roman"/>
              </a:rPr>
              <a:t>), при котором по одному ОВ одновременно передается  несколько спектрально разнесенных сигналом, сформированным соответствующим каналообразующим оборудованием. </a:t>
            </a:r>
            <a:endParaRPr lang="ru-RU" sz="1600" dirty="0">
              <a:ea typeface="Times New Roman"/>
              <a:cs typeface="Times New Roman"/>
            </a:endParaRPr>
          </a:p>
        </p:txBody>
      </p:sp>
    </p:spTree>
    <p:extLst>
      <p:ext uri="{BB962C8B-B14F-4D97-AF65-F5344CB8AC3E}">
        <p14:creationId xmlns="" xmlns:p14="http://schemas.microsoft.com/office/powerpoint/2010/main" val="6823319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7603"/>
            <a:ext cx="9135550" cy="6812121"/>
          </a:xfrm>
          <a:prstGeom prst="rect">
            <a:avLst/>
          </a:prstGeom>
        </p:spPr>
        <p:txBody>
          <a:bodyPr wrap="square">
            <a:spAutoFit/>
          </a:bodyPr>
          <a:lstStyle/>
          <a:p>
            <a:pPr algn="just">
              <a:lnSpc>
                <a:spcPct val="150000"/>
              </a:lnSpc>
              <a:spcAft>
                <a:spcPts val="1000"/>
              </a:spcAft>
            </a:pPr>
            <a:r>
              <a:rPr lang="en-US" b="1" dirty="0" smtClean="0">
                <a:latin typeface="Times New Roman"/>
                <a:ea typeface="Times New Roman"/>
                <a:cs typeface="Times New Roman"/>
              </a:rPr>
              <a:t>              </a:t>
            </a:r>
            <a:r>
              <a:rPr lang="ru-RU" b="1" dirty="0" smtClean="0">
                <a:latin typeface="Times New Roman"/>
                <a:ea typeface="Times New Roman"/>
                <a:cs typeface="Times New Roman"/>
              </a:rPr>
              <a:t>Методы </a:t>
            </a:r>
            <a:r>
              <a:rPr lang="ru-RU" b="1" dirty="0">
                <a:latin typeface="Times New Roman"/>
                <a:ea typeface="Times New Roman"/>
                <a:cs typeface="Times New Roman"/>
              </a:rPr>
              <a:t>уплотнения волоконно-оптических линий связи.</a:t>
            </a:r>
            <a:endParaRPr lang="ru-RU" sz="1600" dirty="0">
              <a:ea typeface="Times New Roman"/>
              <a:cs typeface="Times New Roman"/>
            </a:endParaRPr>
          </a:p>
          <a:p>
            <a:pPr algn="just">
              <a:lnSpc>
                <a:spcPct val="150000"/>
              </a:lnSpc>
              <a:spcAft>
                <a:spcPts val="1000"/>
              </a:spcAft>
            </a:pPr>
            <a:r>
              <a:rPr lang="en-US" dirty="0" smtClean="0">
                <a:latin typeface="Times New Roman"/>
                <a:ea typeface="Times New Roman"/>
                <a:cs typeface="Times New Roman"/>
              </a:rPr>
              <a:t>              </a:t>
            </a:r>
            <a:r>
              <a:rPr lang="ru-RU" dirty="0" smtClean="0">
                <a:latin typeface="Times New Roman"/>
                <a:ea typeface="Times New Roman"/>
                <a:cs typeface="Times New Roman"/>
              </a:rPr>
              <a:t>В </a:t>
            </a:r>
            <a:r>
              <a:rPr lang="ru-RU" dirty="0">
                <a:latin typeface="Times New Roman"/>
                <a:ea typeface="Times New Roman"/>
                <a:cs typeface="Times New Roman"/>
              </a:rPr>
              <a:t>настоящие время благодаря бурному развитию различных сетевых технологий в телекоммуникационной индустрии происходит переход от телефонных систем к системам передачи данных.  Поэтому  одним из основных требований, предъявляемых к транспортным сетям передачи данных, является возможность быстрого увеличения их пропускной способность в соответствии с ростом объемов трафика.</a:t>
            </a:r>
            <a:endParaRPr lang="ru-RU" sz="1600" dirty="0">
              <a:ea typeface="Times New Roman"/>
              <a:cs typeface="Times New Roman"/>
            </a:endParaRPr>
          </a:p>
          <a:p>
            <a:pPr algn="just">
              <a:lnSpc>
                <a:spcPct val="150000"/>
              </a:lnSpc>
              <a:spcAft>
                <a:spcPts val="1000"/>
              </a:spcAft>
            </a:pPr>
            <a:r>
              <a:rPr lang="en-US" dirty="0" smtClean="0">
                <a:latin typeface="Times New Roman"/>
                <a:ea typeface="Times New Roman"/>
                <a:cs typeface="Times New Roman"/>
              </a:rPr>
              <a:t>      </a:t>
            </a:r>
            <a:r>
              <a:rPr lang="ru-RU" dirty="0" smtClean="0">
                <a:latin typeface="Times New Roman"/>
                <a:ea typeface="Times New Roman"/>
                <a:cs typeface="Times New Roman"/>
              </a:rPr>
              <a:t>В </a:t>
            </a:r>
            <a:r>
              <a:rPr lang="ru-RU" dirty="0">
                <a:latin typeface="Times New Roman"/>
                <a:ea typeface="Times New Roman"/>
                <a:cs typeface="Times New Roman"/>
              </a:rPr>
              <a:t>транспортных сетях обычно выделяют три  уровня: магистральный, распределения и доступа. Магистральный уровень характеризуется большой пропускной способностью и используется для передачи трафика в пределах региона или города. Для уровня распределения характерна  меньшая пропускная способность, меньшие расстояния и более сложная сетевая топология. Уровень доступа используется небольшой пропускной способностью</a:t>
            </a:r>
            <a:r>
              <a:rPr lang="ru-RU" dirty="0" smtClean="0">
                <a:latin typeface="Times New Roman"/>
                <a:ea typeface="Times New Roman"/>
                <a:cs typeface="Times New Roman"/>
              </a:rPr>
              <a:t>.</a:t>
            </a:r>
            <a:r>
              <a:rPr lang="ru-RU" sz="1600" dirty="0">
                <a:latin typeface="Times New Roman"/>
                <a:ea typeface="Times New Roman"/>
                <a:cs typeface="Times New Roman"/>
              </a:rPr>
              <a:t> К транспортным сетям нового поколения предъявляются различные требования. На уровне доступа главное – гибкость и экономичность. На уровне распределения важна возможность объединения различных видов трафика и его диспетчеризации. На магистральном уровне решающей становится возможность быстрого увеличения пропускной способности сетей в соответствии с ростом трафика. Этого можно достичь, используя различные технологические решения</a:t>
            </a:r>
            <a:r>
              <a:rPr lang="en-US" sz="1600" dirty="0" smtClean="0">
                <a:latin typeface="Times New Roman"/>
                <a:ea typeface="Times New Roman"/>
                <a:cs typeface="Times New Roman"/>
              </a:rPr>
              <a:t>:</a:t>
            </a:r>
            <a:endParaRPr lang="ru-RU" sz="1400" dirty="0">
              <a:ea typeface="Times New Roman"/>
              <a:cs typeface="Times New Roman"/>
            </a:endParaRPr>
          </a:p>
        </p:txBody>
      </p:sp>
    </p:spTree>
    <p:extLst>
      <p:ext uri="{BB962C8B-B14F-4D97-AF65-F5344CB8AC3E}">
        <p14:creationId xmlns="" xmlns:p14="http://schemas.microsoft.com/office/powerpoint/2010/main" val="77008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628546"/>
          </a:xfrm>
          <a:prstGeom prst="rect">
            <a:avLst/>
          </a:prstGeom>
        </p:spPr>
        <p:txBody>
          <a:bodyPr wrap="square">
            <a:spAutoFit/>
          </a:bodyPr>
          <a:lstStyle/>
          <a:p>
            <a:pPr algn="just">
              <a:lnSpc>
                <a:spcPct val="150000"/>
              </a:lnSpc>
              <a:spcAft>
                <a:spcPts val="1000"/>
              </a:spcAft>
            </a:pPr>
            <a:r>
              <a:rPr lang="ru-RU" sz="2000" i="1" dirty="0">
                <a:solidFill>
                  <a:srgbClr val="FF0000"/>
                </a:solidFill>
                <a:latin typeface="Times New Roman" panose="02020603050405020304" pitchFamily="18" charset="0"/>
                <a:ea typeface="Times New Roman"/>
                <a:cs typeface="Times New Roman" panose="02020603050405020304" pitchFamily="18" charset="0"/>
              </a:rPr>
              <a:t>Дискретным значением сигнала</a:t>
            </a:r>
            <a:r>
              <a:rPr lang="ru-RU" sz="2000" i="1" dirty="0">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или его </a:t>
            </a:r>
            <a:r>
              <a:rPr lang="ru-RU" sz="2000" i="1" dirty="0">
                <a:solidFill>
                  <a:srgbClr val="FF0000"/>
                </a:solidFill>
                <a:latin typeface="Times New Roman" panose="02020603050405020304" pitchFamily="18" charset="0"/>
                <a:ea typeface="Times New Roman"/>
                <a:cs typeface="Times New Roman" panose="02020603050405020304" pitchFamily="18" charset="0"/>
              </a:rPr>
              <a:t>отсчетом</a:t>
            </a:r>
            <a:r>
              <a:rPr lang="ru-RU" sz="2000" dirty="0">
                <a:latin typeface="Times New Roman" panose="02020603050405020304" pitchFamily="18" charset="0"/>
                <a:ea typeface="Times New Roman"/>
                <a:cs typeface="Times New Roman" panose="02020603050405020304" pitchFamily="18" charset="0"/>
              </a:rPr>
              <a:t>, называется </a:t>
            </a:r>
            <a:r>
              <a:rPr lang="ru-RU" sz="2000" i="1" dirty="0">
                <a:solidFill>
                  <a:srgbClr val="FF0000"/>
                </a:solidFill>
                <a:latin typeface="Times New Roman" panose="02020603050405020304" pitchFamily="18" charset="0"/>
                <a:ea typeface="Times New Roman"/>
                <a:cs typeface="Times New Roman" panose="02020603050405020304" pitchFamily="18" charset="0"/>
              </a:rPr>
              <a:t>величина сигнала</a:t>
            </a:r>
            <a:r>
              <a:rPr lang="ru-RU" sz="2000" dirty="0">
                <a:latin typeface="Times New Roman" panose="02020603050405020304" pitchFamily="18" charset="0"/>
                <a:ea typeface="Times New Roman"/>
                <a:cs typeface="Times New Roman" panose="02020603050405020304" pitchFamily="18" charset="0"/>
              </a:rPr>
              <a:t>, оцениваемая на коротком интервале (</a:t>
            </a:r>
            <a:r>
              <a:rPr lang="ru-RU" sz="2000" i="1" dirty="0">
                <a:latin typeface="Times New Roman" panose="02020603050405020304" pitchFamily="18" charset="0"/>
                <a:ea typeface="Times New Roman"/>
                <a:cs typeface="Times New Roman" panose="02020603050405020304" pitchFamily="18" charset="0"/>
              </a:rPr>
              <a:t>длительности отсчета</a:t>
            </a:r>
            <a:r>
              <a:rPr lang="ru-RU" sz="2000" dirty="0">
                <a:latin typeface="Times New Roman" panose="02020603050405020304" pitchFamily="18" charset="0"/>
                <a:ea typeface="Times New Roman"/>
                <a:cs typeface="Times New Roman" panose="02020603050405020304" pitchFamily="18" charset="0"/>
              </a:rPr>
              <a:t>), в пределах которого сигнал изменяется лишь на незначительную, пренебрежимо малую величину. В дальнейшем будем пользоваться термином </a:t>
            </a:r>
            <a:r>
              <a:rPr lang="ru-RU" sz="2000" i="1" u="sng" dirty="0">
                <a:solidFill>
                  <a:srgbClr val="FF0000"/>
                </a:solidFill>
                <a:latin typeface="Times New Roman" panose="02020603050405020304" pitchFamily="18" charset="0"/>
                <a:ea typeface="Times New Roman"/>
                <a:cs typeface="Times New Roman" panose="02020603050405020304" pitchFamily="18" charset="0"/>
              </a:rPr>
              <a:t>отсчет</a:t>
            </a:r>
            <a:r>
              <a:rPr lang="ru-RU" sz="2000" dirty="0">
                <a:solidFill>
                  <a:srgbClr val="FF0000"/>
                </a:solidFill>
                <a:latin typeface="Times New Roman" panose="02020603050405020304" pitchFamily="18" charset="0"/>
                <a:ea typeface="Times New Roman"/>
                <a:cs typeface="Times New Roman" panose="02020603050405020304" pitchFamily="18" charset="0"/>
              </a:rPr>
              <a:t>.</a:t>
            </a:r>
            <a:r>
              <a:rPr lang="ru-RU" sz="2000" dirty="0">
                <a:latin typeface="Times New Roman" panose="02020603050405020304" pitchFamily="18" charset="0"/>
                <a:ea typeface="Times New Roman"/>
                <a:cs typeface="Times New Roman" panose="02020603050405020304" pitchFamily="18" charset="0"/>
              </a:rPr>
              <a:t> Цифровой сигнал может быть </a:t>
            </a:r>
            <a:r>
              <a:rPr lang="ru-RU" sz="2000" i="1" dirty="0">
                <a:latin typeface="Times New Roman" panose="02020603050405020304" pitchFamily="18" charset="0"/>
                <a:ea typeface="Times New Roman"/>
                <a:cs typeface="Times New Roman" panose="02020603050405020304" pitchFamily="18" charset="0"/>
              </a:rPr>
              <a:t>многоуровневым</a:t>
            </a:r>
            <a:r>
              <a:rPr lang="ru-RU" sz="2000" dirty="0">
                <a:latin typeface="Times New Roman" panose="02020603050405020304" pitchFamily="18" charset="0"/>
                <a:ea typeface="Times New Roman"/>
                <a:cs typeface="Times New Roman" panose="02020603050405020304" pitchFamily="18" charset="0"/>
              </a:rPr>
              <a:t>, т.е. в интервале изменений параметра может иметь конечное множество дискретных состояний. Сигнал может быть, </a:t>
            </a:r>
            <a:r>
              <a:rPr lang="ru-RU" sz="2000" dirty="0" smtClean="0">
                <a:latin typeface="Times New Roman" panose="02020603050405020304" pitchFamily="18" charset="0"/>
                <a:ea typeface="Times New Roman"/>
                <a:cs typeface="Times New Roman" panose="02020603050405020304" pitchFamily="18" charset="0"/>
              </a:rPr>
              <a:t>например, двухуровневым, </a:t>
            </a:r>
            <a:r>
              <a:rPr lang="ru-RU" sz="2000" dirty="0">
                <a:latin typeface="Times New Roman" panose="02020603050405020304" pitchFamily="18" charset="0"/>
                <a:ea typeface="Times New Roman"/>
                <a:cs typeface="Times New Roman" panose="02020603050405020304" pitchFamily="18" charset="0"/>
              </a:rPr>
              <a:t>т.е. представлять собой </a:t>
            </a:r>
            <a:r>
              <a:rPr lang="ru-RU" sz="2000" i="1" dirty="0">
                <a:solidFill>
                  <a:srgbClr val="FF0000"/>
                </a:solidFill>
                <a:latin typeface="Times New Roman" panose="02020603050405020304" pitchFamily="18" charset="0"/>
                <a:ea typeface="Times New Roman"/>
                <a:cs typeface="Times New Roman" panose="02020603050405020304" pitchFamily="18" charset="0"/>
              </a:rPr>
              <a:t>случайную последовательность</a:t>
            </a:r>
            <a:r>
              <a:rPr lang="ru-RU" sz="2000" dirty="0">
                <a:solidFill>
                  <a:srgbClr val="FF0000"/>
                </a:solidFill>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токовых (1) и </a:t>
            </a:r>
            <a:r>
              <a:rPr lang="ru-RU" sz="2000" dirty="0" err="1">
                <a:latin typeface="Times New Roman" panose="02020603050405020304" pitchFamily="18" charset="0"/>
                <a:ea typeface="Times New Roman"/>
                <a:cs typeface="Times New Roman" panose="02020603050405020304" pitchFamily="18" charset="0"/>
              </a:rPr>
              <a:t>бестоковых</a:t>
            </a:r>
            <a:r>
              <a:rPr lang="ru-RU" sz="2000" dirty="0">
                <a:latin typeface="Times New Roman" panose="02020603050405020304" pitchFamily="18" charset="0"/>
                <a:ea typeface="Times New Roman"/>
                <a:cs typeface="Times New Roman" panose="02020603050405020304" pitchFamily="18" charset="0"/>
              </a:rPr>
              <a:t> (0) посылок. Трехуровневый сигнал представляет </a:t>
            </a:r>
            <a:r>
              <a:rPr lang="ru-RU" sz="2000" i="1" dirty="0">
                <a:latin typeface="Times New Roman" panose="02020603050405020304" pitchFamily="18" charset="0"/>
                <a:ea typeface="Times New Roman"/>
                <a:cs typeface="Times New Roman" panose="02020603050405020304" pitchFamily="18" charset="0"/>
              </a:rPr>
              <a:t>случайную последовательность </a:t>
            </a:r>
            <a:r>
              <a:rPr lang="ru-RU" sz="2000" dirty="0">
                <a:latin typeface="Times New Roman" panose="02020603050405020304" pitchFamily="18" charset="0"/>
                <a:ea typeface="Times New Roman"/>
                <a:cs typeface="Times New Roman" panose="02020603050405020304" pitchFamily="18" charset="0"/>
              </a:rPr>
              <a:t>символов (+1), (-1), (0) или импульсов положительной, отрицательной полярности и </a:t>
            </a:r>
            <a:r>
              <a:rPr lang="ru-RU" sz="2000" dirty="0" err="1">
                <a:latin typeface="Times New Roman" panose="02020603050405020304" pitchFamily="18" charset="0"/>
                <a:ea typeface="Times New Roman"/>
                <a:cs typeface="Times New Roman" panose="02020603050405020304" pitchFamily="18" charset="0"/>
              </a:rPr>
              <a:t>бестоковых</a:t>
            </a:r>
            <a:r>
              <a:rPr lang="ru-RU" sz="2000" dirty="0">
                <a:latin typeface="Times New Roman" panose="02020603050405020304" pitchFamily="18" charset="0"/>
                <a:ea typeface="Times New Roman"/>
                <a:cs typeface="Times New Roman" panose="02020603050405020304" pitchFamily="18" charset="0"/>
              </a:rPr>
              <a:t> посылок.</a:t>
            </a:r>
          </a:p>
          <a:p>
            <a:pPr algn="just">
              <a:lnSpc>
                <a:spcPct val="150000"/>
              </a:lnSpc>
              <a:spcAft>
                <a:spcPts val="1000"/>
              </a:spcAft>
            </a:pPr>
            <a:r>
              <a:rPr lang="ru-RU" sz="2000" dirty="0">
                <a:latin typeface="Times New Roman" panose="02020603050405020304" pitchFamily="18" charset="0"/>
                <a:ea typeface="Times New Roman"/>
                <a:cs typeface="Times New Roman" panose="02020603050405020304" pitchFamily="18" charset="0"/>
              </a:rPr>
              <a:t>       Единицей технической оснащенности ЦСП является </a:t>
            </a:r>
            <a:r>
              <a:rPr lang="ru-RU" sz="2000" i="1" dirty="0">
                <a:solidFill>
                  <a:srgbClr val="FF0000"/>
                </a:solidFill>
                <a:latin typeface="Times New Roman" panose="02020603050405020304" pitchFamily="18" charset="0"/>
                <a:ea typeface="Times New Roman"/>
                <a:cs typeface="Times New Roman" panose="02020603050405020304" pitchFamily="18" charset="0"/>
              </a:rPr>
              <a:t>типовой</a:t>
            </a:r>
            <a:r>
              <a:rPr lang="ru-RU" sz="2000" i="1" dirty="0">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или </a:t>
            </a:r>
            <a:r>
              <a:rPr lang="ru-RU" sz="2000" i="1" dirty="0">
                <a:solidFill>
                  <a:srgbClr val="FF0000"/>
                </a:solidFill>
                <a:latin typeface="Times New Roman" panose="02020603050405020304" pitchFamily="18" charset="0"/>
                <a:ea typeface="Times New Roman"/>
                <a:cs typeface="Times New Roman" panose="02020603050405020304" pitchFamily="18" charset="0"/>
              </a:rPr>
              <a:t>основной цифровой канал</a:t>
            </a:r>
            <a:r>
              <a:rPr lang="ru-RU" sz="2000" dirty="0">
                <a:solidFill>
                  <a:srgbClr val="FF0000"/>
                </a:solidFill>
                <a:latin typeface="Times New Roman" panose="02020603050405020304" pitchFamily="18" charset="0"/>
                <a:ea typeface="Times New Roman"/>
                <a:cs typeface="Times New Roman" panose="02020603050405020304" pitchFamily="18" charset="0"/>
              </a:rPr>
              <a:t> (ОЦК)</a:t>
            </a:r>
            <a:r>
              <a:rPr lang="ru-RU" sz="2000" dirty="0">
                <a:latin typeface="Times New Roman" panose="02020603050405020304" pitchFamily="18" charset="0"/>
                <a:ea typeface="Times New Roman"/>
                <a:cs typeface="Times New Roman" panose="02020603050405020304" pitchFamily="18" charset="0"/>
              </a:rPr>
              <a:t> со скоростью передачи сигналов 64 кбит/с. Кроме того, различают: </a:t>
            </a:r>
            <a:r>
              <a:rPr lang="ru-RU" sz="2000" i="1" dirty="0">
                <a:solidFill>
                  <a:srgbClr val="FF0000"/>
                </a:solidFill>
                <a:latin typeface="Times New Roman" panose="02020603050405020304" pitchFamily="18" charset="0"/>
                <a:ea typeface="Times New Roman"/>
                <a:cs typeface="Times New Roman" panose="02020603050405020304" pitchFamily="18" charset="0"/>
              </a:rPr>
              <a:t>первичный цифровой канал</a:t>
            </a:r>
            <a:r>
              <a:rPr lang="ru-RU" sz="2000" dirty="0">
                <a:solidFill>
                  <a:srgbClr val="FF0000"/>
                </a:solidFill>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ПЦК), </a:t>
            </a:r>
            <a:r>
              <a:rPr lang="ru-RU" sz="2000" i="1" dirty="0">
                <a:solidFill>
                  <a:srgbClr val="FF0000"/>
                </a:solidFill>
                <a:latin typeface="Times New Roman" panose="02020603050405020304" pitchFamily="18" charset="0"/>
                <a:ea typeface="Times New Roman"/>
                <a:cs typeface="Times New Roman" panose="02020603050405020304" pitchFamily="18" charset="0"/>
              </a:rPr>
              <a:t>вторичный цифровой канал</a:t>
            </a:r>
            <a:r>
              <a:rPr lang="ru-RU" sz="2000" dirty="0">
                <a:solidFill>
                  <a:srgbClr val="FF0000"/>
                </a:solidFill>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(ВЦК), </a:t>
            </a:r>
            <a:r>
              <a:rPr lang="ru-RU" sz="2000" i="1" dirty="0">
                <a:solidFill>
                  <a:srgbClr val="FF0000"/>
                </a:solidFill>
                <a:latin typeface="Times New Roman" panose="02020603050405020304" pitchFamily="18" charset="0"/>
                <a:ea typeface="Times New Roman"/>
                <a:cs typeface="Times New Roman" panose="02020603050405020304" pitchFamily="18" charset="0"/>
              </a:rPr>
              <a:t>третичный цифровой канал</a:t>
            </a:r>
            <a:r>
              <a:rPr lang="ru-RU" sz="2000" dirty="0">
                <a:solidFill>
                  <a:srgbClr val="FF0000"/>
                </a:solidFill>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(ТЦК) и </a:t>
            </a:r>
            <a:r>
              <a:rPr lang="ru-RU" sz="2000" i="1" dirty="0">
                <a:solidFill>
                  <a:srgbClr val="FF0000"/>
                </a:solidFill>
                <a:latin typeface="Times New Roman" panose="02020603050405020304" pitchFamily="18" charset="0"/>
                <a:ea typeface="Times New Roman"/>
                <a:cs typeface="Times New Roman" panose="02020603050405020304" pitchFamily="18" charset="0"/>
              </a:rPr>
              <a:t>четверичный цифровой канал</a:t>
            </a:r>
            <a:r>
              <a:rPr lang="ru-RU" sz="2000" dirty="0">
                <a:solidFill>
                  <a:srgbClr val="FF0000"/>
                </a:solidFill>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(ЧЦК).</a:t>
            </a:r>
          </a:p>
        </p:txBody>
      </p:sp>
    </p:spTree>
    <p:extLst>
      <p:ext uri="{BB962C8B-B14F-4D97-AF65-F5344CB8AC3E}">
        <p14:creationId xmlns="" xmlns:p14="http://schemas.microsoft.com/office/powerpoint/2010/main" val="6675039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0" y="-99392"/>
            <a:ext cx="9252520" cy="7155805"/>
          </a:xfrm>
          <a:prstGeom prst="rect">
            <a:avLst/>
          </a:prstGeom>
        </p:spPr>
        <p:txBody>
          <a:bodyPr wrap="square">
            <a:spAutoFit/>
          </a:bodyPr>
          <a:lstStyle/>
          <a:p>
            <a:pPr marL="342900" lvl="0" indent="-342900" algn="just">
              <a:lnSpc>
                <a:spcPct val="150000"/>
              </a:lnSpc>
              <a:spcAft>
                <a:spcPts val="0"/>
              </a:spcAft>
              <a:buFont typeface="Times New Roman"/>
              <a:buChar char="-"/>
            </a:pPr>
            <a:r>
              <a:rPr lang="ru-RU" dirty="0">
                <a:latin typeface="Times New Roman"/>
                <a:ea typeface="Times New Roman"/>
                <a:cs typeface="Times New Roman"/>
              </a:rPr>
              <a:t>прокладка новых оптических кабелей. Этот процесс в настоящее время ведется достаточно интенсивно, однако он сопряжен с необходимостью долгосрочного планирования, больших капиталовложений и не всегда возможен;</a:t>
            </a:r>
            <a:endParaRPr lang="ru-RU" sz="1600" dirty="0">
              <a:ea typeface="Times New Roman"/>
              <a:cs typeface="Times New Roman"/>
            </a:endParaRPr>
          </a:p>
          <a:p>
            <a:pPr marL="342900" lvl="0" indent="-342900" algn="just">
              <a:lnSpc>
                <a:spcPct val="150000"/>
              </a:lnSpc>
              <a:spcAft>
                <a:spcPts val="0"/>
              </a:spcAft>
              <a:buFont typeface="Times New Roman"/>
              <a:buChar char="-"/>
            </a:pPr>
            <a:r>
              <a:rPr lang="ru-RU" dirty="0">
                <a:latin typeface="Times New Roman"/>
                <a:ea typeface="Times New Roman"/>
                <a:cs typeface="Times New Roman"/>
              </a:rPr>
              <a:t>использование элементной базы с большим быстродействием   (10…100 Гбит/с). В этом случае, выбирая аппаратуру, придется исходить не из ее цены и качества, а стремиться использовать самые последние технологические достижения;</a:t>
            </a:r>
            <a:endParaRPr lang="ru-RU" sz="1600" dirty="0">
              <a:ea typeface="Times New Roman"/>
              <a:cs typeface="Times New Roman"/>
            </a:endParaRPr>
          </a:p>
          <a:p>
            <a:pPr marL="342900" lvl="0" indent="-342900" algn="just">
              <a:lnSpc>
                <a:spcPct val="150000"/>
              </a:lnSpc>
              <a:spcAft>
                <a:spcPts val="0"/>
              </a:spcAft>
              <a:buFont typeface="Times New Roman"/>
              <a:buChar char="-"/>
            </a:pPr>
            <a:r>
              <a:rPr lang="ru-RU" dirty="0">
                <a:latin typeface="Times New Roman"/>
                <a:ea typeface="Times New Roman"/>
                <a:cs typeface="Times New Roman"/>
              </a:rPr>
              <a:t>переход от электронных компонент к оптическим компонентам (усилителям, фильтрам и т.д.). В отличие от электронных компонент, параметры большинства оптических компонент не зависят от скорости передачи будут небольшим. Однако возможность реализации данного подхода зависит от наличия необходимого набора оптических компонент и их совместимости;</a:t>
            </a:r>
            <a:endParaRPr lang="ru-RU" sz="1600" dirty="0">
              <a:ea typeface="Times New Roman"/>
              <a:cs typeface="Times New Roman"/>
            </a:endParaRPr>
          </a:p>
          <a:p>
            <a:pPr marL="342900" lvl="0" indent="-342900" algn="just">
              <a:lnSpc>
                <a:spcPct val="150000"/>
              </a:lnSpc>
              <a:spcAft>
                <a:spcPts val="0"/>
              </a:spcAft>
              <a:buFont typeface="Times New Roman"/>
              <a:buChar char="-"/>
            </a:pPr>
            <a:r>
              <a:rPr lang="ru-RU" dirty="0">
                <a:latin typeface="Times New Roman"/>
                <a:ea typeface="Times New Roman"/>
                <a:cs typeface="Times New Roman"/>
              </a:rPr>
              <a:t>применение технологии уплотнения каналов. В основе метод уплотнения волоконно-оптических линий связи лежит процесс мультиплексирования, т.е. одновременной передачи несколько потоков  излучения по одному волокну(одной паре волокон).</a:t>
            </a:r>
            <a:endParaRPr lang="ru-RU" sz="1600" dirty="0">
              <a:ea typeface="Times New Roman"/>
              <a:cs typeface="Times New Roman"/>
            </a:endParaRPr>
          </a:p>
          <a:p>
            <a:pPr marL="342900" lvl="0" indent="-342900" algn="just">
              <a:lnSpc>
                <a:spcPct val="150000"/>
              </a:lnSpc>
              <a:spcAft>
                <a:spcPts val="0"/>
              </a:spcAft>
              <a:buFont typeface="Times New Roman"/>
              <a:buChar char="-"/>
            </a:pPr>
            <a:r>
              <a:rPr lang="ru-RU" dirty="0">
                <a:latin typeface="Times New Roman"/>
                <a:ea typeface="Times New Roman"/>
                <a:cs typeface="Times New Roman"/>
              </a:rPr>
              <a:t>ВОСП с частотным, или гетеродинным, уплотнением;</a:t>
            </a:r>
            <a:endParaRPr lang="ru-RU" sz="1600" dirty="0">
              <a:ea typeface="Times New Roman"/>
              <a:cs typeface="Times New Roman"/>
            </a:endParaRPr>
          </a:p>
          <a:p>
            <a:pPr marL="342900" lvl="0" indent="-342900" algn="just">
              <a:lnSpc>
                <a:spcPct val="150000"/>
              </a:lnSpc>
              <a:spcAft>
                <a:spcPts val="0"/>
              </a:spcAft>
              <a:buFont typeface="Times New Roman"/>
              <a:buChar char="-"/>
            </a:pPr>
            <a:r>
              <a:rPr lang="ru-RU" dirty="0">
                <a:latin typeface="Times New Roman"/>
                <a:ea typeface="Times New Roman"/>
                <a:cs typeface="Times New Roman"/>
              </a:rPr>
              <a:t>ВОСП с временным уплотнением</a:t>
            </a:r>
            <a:r>
              <a:rPr lang="en-US" dirty="0">
                <a:latin typeface="Times New Roman"/>
                <a:ea typeface="Times New Roman"/>
                <a:cs typeface="Times New Roman"/>
              </a:rPr>
              <a:t>;</a:t>
            </a:r>
            <a:endParaRPr lang="ru-RU" sz="1600" dirty="0">
              <a:ea typeface="Times New Roman"/>
              <a:cs typeface="Times New Roman"/>
            </a:endParaRPr>
          </a:p>
          <a:p>
            <a:pPr marL="342900" lvl="0" indent="-342900" algn="just">
              <a:lnSpc>
                <a:spcPct val="150000"/>
              </a:lnSpc>
              <a:spcAft>
                <a:spcPts val="1000"/>
              </a:spcAft>
              <a:buFont typeface="Times New Roman"/>
              <a:buChar char="-"/>
            </a:pPr>
            <a:r>
              <a:rPr lang="ru-RU" dirty="0">
                <a:latin typeface="Times New Roman"/>
                <a:ea typeface="Times New Roman"/>
                <a:cs typeface="Times New Roman"/>
              </a:rPr>
              <a:t>ВОСП со спектральным уплотнением.</a:t>
            </a:r>
            <a:endParaRPr lang="ru-RU" sz="1600" dirty="0">
              <a:ea typeface="Times New Roman"/>
              <a:cs typeface="Times New Roman"/>
            </a:endParaRPr>
          </a:p>
        </p:txBody>
      </p:sp>
    </p:spTree>
    <p:extLst>
      <p:ext uri="{BB962C8B-B14F-4D97-AF65-F5344CB8AC3E}">
        <p14:creationId xmlns="" xmlns:p14="http://schemas.microsoft.com/office/powerpoint/2010/main" val="32867204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0" y="0"/>
            <a:ext cx="9252520" cy="6740307"/>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Технология временного уплотнения (мультиплексирования) предусматривает объединение нескольких входных низкоскоростных информационных  или компонентных потоков в один составной высокоскоростной. Входные потоки по очереди модулируются  высокочастотную несущую в течение выделенных им коротких промежутков времени (тайм-слотов), которые периодически повторяются.  Мультиплексор на одной стороне канала связи собирает данные со всех источников и передает их по волокну в течение соответствующих тайм слотов. </a:t>
            </a:r>
            <a:r>
              <a:rPr lang="ru-RU" dirty="0" err="1">
                <a:latin typeface="Times New Roman"/>
                <a:ea typeface="Times New Roman"/>
                <a:cs typeface="Times New Roman"/>
              </a:rPr>
              <a:t>Демультиплексор</a:t>
            </a:r>
            <a:r>
              <a:rPr lang="ru-RU" dirty="0">
                <a:latin typeface="Times New Roman"/>
                <a:ea typeface="Times New Roman"/>
                <a:cs typeface="Times New Roman"/>
              </a:rPr>
              <a:t> на другой стороне линии связи выделяет тайм-слоты , считывает данные и предает их соответствующим пользователям уже в виде выходных </a:t>
            </a:r>
            <a:r>
              <a:rPr lang="ru-RU" dirty="0" smtClean="0">
                <a:latin typeface="Times New Roman"/>
                <a:ea typeface="Times New Roman"/>
                <a:cs typeface="Times New Roman"/>
              </a:rPr>
              <a:t>потоков.</a:t>
            </a:r>
            <a:r>
              <a:rPr lang="en-US" sz="1600" dirty="0" smtClean="0">
                <a:ea typeface="Times New Roman"/>
                <a:cs typeface="Times New Roman"/>
              </a:rPr>
              <a:t> </a:t>
            </a:r>
            <a:r>
              <a:rPr lang="ru-RU" dirty="0" smtClean="0">
                <a:latin typeface="Times New Roman"/>
                <a:ea typeface="Times New Roman"/>
              </a:rPr>
              <a:t>Объединение может быть осуществлено на уровне электрических сигналов или на уровне оптических сигналов приведено на рис. 7.9 , где использованы следующие обозначения: 1…</a:t>
            </a:r>
            <a:r>
              <a:rPr lang="en-US" dirty="0" smtClean="0">
                <a:latin typeface="Times New Roman"/>
                <a:ea typeface="Times New Roman"/>
              </a:rPr>
              <a:t>N</a:t>
            </a:r>
            <a:r>
              <a:rPr lang="ru-RU" dirty="0" smtClean="0">
                <a:latin typeface="Times New Roman"/>
                <a:ea typeface="Times New Roman"/>
              </a:rPr>
              <a:t> – источники компонентных информационных потоков, представляющих многоканальные электрические сигналы; </a:t>
            </a:r>
            <a:r>
              <a:rPr lang="en-US" dirty="0" smtClean="0">
                <a:latin typeface="Times New Roman"/>
                <a:ea typeface="Times New Roman"/>
              </a:rPr>
              <a:t>MUX</a:t>
            </a:r>
            <a:r>
              <a:rPr lang="ru-RU" dirty="0" smtClean="0">
                <a:latin typeface="Times New Roman"/>
                <a:ea typeface="Times New Roman"/>
              </a:rPr>
              <a:t>- временной мультиплексор, который, создавая групповой электрический сигнал, последовательно подключает компонентные многоканальные электрические сигналы к общему оптическому передатчику (Опер) на </a:t>
            </a:r>
            <a:r>
              <a:rPr lang="ru-RU" dirty="0">
                <a:latin typeface="Times New Roman"/>
                <a:ea typeface="Times New Roman"/>
              </a:rPr>
              <a:t>определенный временной </a:t>
            </a:r>
            <a:r>
              <a:rPr lang="ru-RU" dirty="0" err="1">
                <a:latin typeface="Times New Roman"/>
                <a:ea typeface="Times New Roman"/>
              </a:rPr>
              <a:t>интервал;ОВ</a:t>
            </a:r>
            <a:r>
              <a:rPr lang="ru-RU" dirty="0">
                <a:latin typeface="Times New Roman"/>
                <a:ea typeface="Times New Roman"/>
              </a:rPr>
              <a:t> – оптическое волокно; </a:t>
            </a:r>
            <a:r>
              <a:rPr lang="ru-RU" dirty="0" err="1">
                <a:latin typeface="Times New Roman"/>
                <a:ea typeface="Times New Roman"/>
              </a:rPr>
              <a:t>ОПр</a:t>
            </a:r>
            <a:r>
              <a:rPr lang="ru-RU" dirty="0">
                <a:latin typeface="Times New Roman"/>
                <a:ea typeface="Times New Roman"/>
              </a:rPr>
              <a:t> – оптический приемник, преобразующий оптический сигнал в групповой электрический, содержащий  </a:t>
            </a:r>
            <a:r>
              <a:rPr lang="en-US" i="1" dirty="0">
                <a:latin typeface="Times New Roman"/>
                <a:ea typeface="Times New Roman"/>
              </a:rPr>
              <a:t>N</a:t>
            </a:r>
            <a:r>
              <a:rPr lang="ru-RU" dirty="0">
                <a:latin typeface="Times New Roman"/>
                <a:ea typeface="Times New Roman"/>
              </a:rPr>
              <a:t> </a:t>
            </a:r>
            <a:endParaRPr lang="ru-RU" dirty="0"/>
          </a:p>
        </p:txBody>
      </p:sp>
    </p:spTree>
    <p:extLst>
      <p:ext uri="{BB962C8B-B14F-4D97-AF65-F5344CB8AC3E}">
        <p14:creationId xmlns="" xmlns:p14="http://schemas.microsoft.com/office/powerpoint/2010/main" val="104153708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288"/>
            <a:ext cx="9036496" cy="1338828"/>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компонентных многоканальных электрических сигналов; </a:t>
            </a:r>
            <a:r>
              <a:rPr lang="en-US" i="1" dirty="0">
                <a:latin typeface="Times New Roman"/>
                <a:ea typeface="Times New Roman"/>
                <a:cs typeface="Times New Roman"/>
              </a:rPr>
              <a:t>DMUX</a:t>
            </a:r>
            <a:r>
              <a:rPr lang="ru-RU" dirty="0">
                <a:latin typeface="Times New Roman"/>
                <a:ea typeface="Times New Roman"/>
                <a:cs typeface="Times New Roman"/>
              </a:rPr>
              <a:t> – временной </a:t>
            </a:r>
            <a:r>
              <a:rPr lang="ru-RU" dirty="0" err="1">
                <a:latin typeface="Times New Roman"/>
                <a:ea typeface="Times New Roman"/>
                <a:cs typeface="Times New Roman"/>
              </a:rPr>
              <a:t>демультиплексор</a:t>
            </a:r>
            <a:r>
              <a:rPr lang="ru-RU" dirty="0">
                <a:latin typeface="Times New Roman"/>
                <a:ea typeface="Times New Roman"/>
                <a:cs typeface="Times New Roman"/>
              </a:rPr>
              <a:t>,  распределяет принятые компонентные многоканальные электрические сигналы по соответствующим приемникам </a:t>
            </a:r>
            <a:r>
              <a:rPr lang="ru-RU" i="1" dirty="0">
                <a:latin typeface="Times New Roman"/>
                <a:ea typeface="Times New Roman"/>
                <a:cs typeface="Times New Roman"/>
              </a:rPr>
              <a:t>1…</a:t>
            </a:r>
            <a:r>
              <a:rPr lang="en-US" i="1" dirty="0">
                <a:latin typeface="Times New Roman"/>
                <a:ea typeface="Times New Roman"/>
                <a:cs typeface="Times New Roman"/>
              </a:rPr>
              <a:t>N</a:t>
            </a:r>
            <a:r>
              <a:rPr lang="ru-RU" i="1" dirty="0">
                <a:latin typeface="Times New Roman"/>
                <a:ea typeface="Times New Roman"/>
                <a:cs typeface="Times New Roman"/>
              </a:rPr>
              <a:t>.</a:t>
            </a:r>
            <a:endParaRPr lang="ru-RU" sz="1600" dirty="0">
              <a:ea typeface="Times New Roman"/>
              <a:cs typeface="Times New Roman"/>
            </a:endParaRPr>
          </a:p>
        </p:txBody>
      </p:sp>
      <p:pic>
        <p:nvPicPr>
          <p:cNvPr id="3" name="Рисунок 2"/>
          <p:cNvPicPr/>
          <p:nvPr/>
        </p:nvPicPr>
        <p:blipFill>
          <a:blip r:embed="rId2" cstate="print"/>
          <a:stretch>
            <a:fillRect/>
          </a:stretch>
        </p:blipFill>
        <p:spPr>
          <a:xfrm>
            <a:off x="251520" y="1412776"/>
            <a:ext cx="8424936" cy="3672408"/>
          </a:xfrm>
          <a:prstGeom prst="rect">
            <a:avLst/>
          </a:prstGeom>
        </p:spPr>
      </p:pic>
      <p:sp>
        <p:nvSpPr>
          <p:cNvPr id="4" name="Прямоугольник 3"/>
          <p:cNvSpPr/>
          <p:nvPr/>
        </p:nvSpPr>
        <p:spPr>
          <a:xfrm>
            <a:off x="251520" y="4762018"/>
            <a:ext cx="8568952" cy="369332"/>
          </a:xfrm>
          <a:prstGeom prst="rect">
            <a:avLst/>
          </a:prstGeom>
        </p:spPr>
        <p:txBody>
          <a:bodyPr wrap="square">
            <a:spAutoFit/>
          </a:bodyPr>
          <a:lstStyle/>
          <a:p>
            <a:r>
              <a:rPr lang="ru-RU" dirty="0">
                <a:latin typeface="Times New Roman"/>
                <a:ea typeface="Times New Roman"/>
              </a:rPr>
              <a:t>Рис.14.17. Временное мультиплексирование  на уровне электрических сигналов.</a:t>
            </a:r>
            <a:endParaRPr lang="ru-RU" dirty="0"/>
          </a:p>
        </p:txBody>
      </p:sp>
      <p:sp>
        <p:nvSpPr>
          <p:cNvPr id="5" name="Прямоугольник 4"/>
          <p:cNvSpPr/>
          <p:nvPr/>
        </p:nvSpPr>
        <p:spPr>
          <a:xfrm>
            <a:off x="17748" y="5373216"/>
            <a:ext cx="9036496" cy="1338828"/>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Мультиплексор и </a:t>
            </a:r>
            <a:r>
              <a:rPr lang="ru-RU" dirty="0" err="1">
                <a:latin typeface="Times New Roman"/>
                <a:ea typeface="Times New Roman"/>
                <a:cs typeface="Times New Roman"/>
              </a:rPr>
              <a:t>демультиплексор</a:t>
            </a:r>
            <a:r>
              <a:rPr lang="ru-RU" dirty="0">
                <a:latin typeface="Times New Roman"/>
                <a:ea typeface="Times New Roman"/>
                <a:cs typeface="Times New Roman"/>
              </a:rPr>
              <a:t> должны работать синхронно. Отметим, что компонентные информационные потоки могут быть сформированы  как на основе систем передачи с частотным разделением каналов, так и на основе цифровых систем передачи.</a:t>
            </a:r>
            <a:endParaRPr lang="ru-RU" sz="1600" dirty="0">
              <a:ea typeface="Times New Roman"/>
              <a:cs typeface="Times New Roman"/>
            </a:endParaRPr>
          </a:p>
        </p:txBody>
      </p:sp>
    </p:spTree>
    <p:extLst>
      <p:ext uri="{BB962C8B-B14F-4D97-AF65-F5344CB8AC3E}">
        <p14:creationId xmlns="" xmlns:p14="http://schemas.microsoft.com/office/powerpoint/2010/main" val="4005030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Прямоугольник 1"/>
              <p:cNvSpPr/>
              <p:nvPr/>
            </p:nvSpPr>
            <p:spPr>
              <a:xfrm>
                <a:off x="0" y="0"/>
                <a:ext cx="9144000" cy="3831818"/>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Схема с временным мультиплексированием (уплотнением) на уровне оптических сигналов приведена на рис 7.10, где использованы следующие обозначения: ОПер</a:t>
                </a:r>
                <a:r>
                  <a:rPr lang="ru-RU" baseline="-25000" dirty="0">
                    <a:effectLst/>
                    <a:latin typeface="Times New Roman"/>
                    <a:ea typeface="Times New Roman"/>
                    <a:cs typeface="Times New Roman"/>
                  </a:rPr>
                  <a:t>1…</a:t>
                </a:r>
                <a:r>
                  <a:rPr lang="en-US" baseline="-25000" dirty="0">
                    <a:effectLst/>
                    <a:latin typeface="Times New Roman"/>
                    <a:ea typeface="Times New Roman"/>
                    <a:cs typeface="Times New Roman"/>
                  </a:rPr>
                  <a:t>N</a:t>
                </a:r>
                <a:r>
                  <a:rPr lang="ru-RU" dirty="0">
                    <a:effectLst/>
                    <a:latin typeface="Times New Roman"/>
                    <a:ea typeface="Times New Roman"/>
                    <a:cs typeface="Times New Roman"/>
                  </a:rPr>
                  <a:t> – оптические передатчики 1…</a:t>
                </a:r>
                <a:r>
                  <a:rPr lang="en-US" dirty="0">
                    <a:effectLst/>
                    <a:latin typeface="Times New Roman"/>
                    <a:ea typeface="Times New Roman"/>
                    <a:cs typeface="Times New Roman"/>
                  </a:rPr>
                  <a:t>N</a:t>
                </a:r>
                <a:r>
                  <a:rPr lang="ru-RU" dirty="0">
                    <a:effectLst/>
                    <a:latin typeface="Times New Roman"/>
                    <a:ea typeface="Times New Roman"/>
                    <a:cs typeface="Times New Roman"/>
                  </a:rPr>
                  <a:t>  компонентных информационных потоков (многоканальных электрических сигналов аналоговых или цифровых, преобразованных в оптические сигналы); </a:t>
                </a:r>
                <a:r>
                  <a:rPr lang="en-US" dirty="0">
                    <a:effectLst/>
                    <a:latin typeface="Times New Roman"/>
                    <a:ea typeface="Times New Roman"/>
                    <a:cs typeface="Times New Roman"/>
                  </a:rPr>
                  <a:t>OMUX</a:t>
                </a:r>
                <a:r>
                  <a:rPr lang="ru-RU" dirty="0">
                    <a:effectLst/>
                    <a:latin typeface="Times New Roman"/>
                    <a:ea typeface="Times New Roman"/>
                    <a:cs typeface="Times New Roman"/>
                  </a:rPr>
                  <a:t> – оптический мультиплексор, осуществляющий задержку оптического сигнала от каждого </a:t>
                </a:r>
                <a:r>
                  <a:rPr lang="ru-RU" dirty="0" err="1">
                    <a:effectLst/>
                    <a:latin typeface="Times New Roman"/>
                    <a:ea typeface="Times New Roman"/>
                    <a:cs typeface="Times New Roman"/>
                  </a:rPr>
                  <a:t>ОПер</a:t>
                </a:r>
                <a:r>
                  <a:rPr lang="ru-RU" dirty="0">
                    <a:effectLst/>
                    <a:latin typeface="Times New Roman"/>
                    <a:ea typeface="Times New Roman"/>
                    <a:cs typeface="Times New Roman"/>
                  </a:rPr>
                  <a:t> на величину </a:t>
                </a:r>
                <a14:m>
                  <m:oMath xmlns:m="http://schemas.openxmlformats.org/officeDocument/2006/math">
                    <m:r>
                      <a:rPr lang="ru-RU" i="1">
                        <a:effectLst/>
                        <a:latin typeface="Cambria Math"/>
                        <a:ea typeface="Times New Roman"/>
                        <a:cs typeface="Times New Roman"/>
                      </a:rPr>
                      <m:t>∆</m:t>
                    </m:r>
                    <m:r>
                      <a:rPr lang="ru-RU" i="1">
                        <a:effectLst/>
                        <a:latin typeface="Cambria Math"/>
                        <a:ea typeface="Times New Roman"/>
                        <a:cs typeface="Times New Roman"/>
                      </a:rPr>
                      <m:t>𝜏</m:t>
                    </m:r>
                    <m:r>
                      <a:rPr lang="ru-RU" i="1">
                        <a:effectLst/>
                        <a:latin typeface="Cambria Math"/>
                        <a:ea typeface="Times New Roman"/>
                        <a:cs typeface="Times New Roman"/>
                      </a:rPr>
                      <m:t>,2</m:t>
                    </m:r>
                    <m:r>
                      <a:rPr lang="ru-RU" i="1">
                        <a:effectLst/>
                        <a:latin typeface="Cambria Math"/>
                        <a:ea typeface="Times New Roman"/>
                        <a:cs typeface="Times New Roman"/>
                      </a:rPr>
                      <m:t>𝜏</m:t>
                    </m:r>
                    <m:r>
                      <a:rPr lang="ru-RU" i="1">
                        <a:effectLst/>
                        <a:latin typeface="Cambria Math"/>
                        <a:ea typeface="Times New Roman"/>
                        <a:cs typeface="Times New Roman"/>
                      </a:rPr>
                      <m:t>,…, </m:t>
                    </m:r>
                    <m:r>
                      <a:rPr lang="en-US" i="1">
                        <a:effectLst/>
                        <a:latin typeface="Cambria Math"/>
                        <a:ea typeface="Times New Roman"/>
                        <a:cs typeface="Times New Roman"/>
                      </a:rPr>
                      <m:t>𝑁</m:t>
                    </m:r>
                    <m:r>
                      <a:rPr lang="ru-RU" i="1">
                        <a:effectLst/>
                        <a:latin typeface="Cambria Math"/>
                        <a:ea typeface="Times New Roman"/>
                        <a:cs typeface="Times New Roman"/>
                      </a:rPr>
                      <m:t>∆</m:t>
                    </m:r>
                    <m:r>
                      <a:rPr lang="ru-RU" i="1">
                        <a:effectLst/>
                        <a:latin typeface="Cambria Math"/>
                        <a:ea typeface="Times New Roman"/>
                        <a:cs typeface="Times New Roman"/>
                      </a:rPr>
                      <m:t>𝜏</m:t>
                    </m:r>
                  </m:oMath>
                </a14:m>
                <a:r>
                  <a:rPr lang="ru-RU" dirty="0">
                    <a:effectLst/>
                    <a:latin typeface="Times New Roman"/>
                    <a:ea typeface="Times New Roman"/>
                    <a:cs typeface="Times New Roman"/>
                  </a:rPr>
                  <a:t> (здесь </a:t>
                </a:r>
                <a:r>
                  <a:rPr lang="en-US" i="1" dirty="0">
                    <a:effectLst/>
                    <a:latin typeface="Times New Roman"/>
                    <a:ea typeface="Times New Roman"/>
                    <a:cs typeface="Times New Roman"/>
                  </a:rPr>
                  <a:t>N</a:t>
                </a:r>
                <a:r>
                  <a:rPr lang="ru-RU" dirty="0">
                    <a:effectLst/>
                    <a:latin typeface="Times New Roman"/>
                    <a:ea typeface="Times New Roman"/>
                    <a:cs typeface="Times New Roman"/>
                  </a:rPr>
                  <a:t>– число компонентных информационных потоков или оптических сигналов в групповой оптической поток и направляющий его в оптическое волокно (ОВ); </a:t>
                </a:r>
                <a:r>
                  <a:rPr lang="en-US" dirty="0">
                    <a:effectLst/>
                    <a:latin typeface="Times New Roman"/>
                    <a:ea typeface="Times New Roman"/>
                    <a:cs typeface="Times New Roman"/>
                  </a:rPr>
                  <a:t>ODMUX</a:t>
                </a:r>
                <a:r>
                  <a:rPr lang="ru-RU" dirty="0">
                    <a:effectLst/>
                    <a:latin typeface="Times New Roman"/>
                    <a:ea typeface="Times New Roman"/>
                    <a:cs typeface="Times New Roman"/>
                  </a:rPr>
                  <a:t> – оптический </a:t>
                </a:r>
                <a:r>
                  <a:rPr lang="ru-RU" dirty="0" err="1">
                    <a:effectLst/>
                    <a:latin typeface="Times New Roman"/>
                    <a:ea typeface="Times New Roman"/>
                    <a:cs typeface="Times New Roman"/>
                  </a:rPr>
                  <a:t>демультиплексор</a:t>
                </a:r>
                <a:r>
                  <a:rPr lang="ru-RU" dirty="0">
                    <a:effectLst/>
                    <a:latin typeface="Times New Roman"/>
                    <a:ea typeface="Times New Roman"/>
                    <a:cs typeface="Times New Roman"/>
                  </a:rPr>
                  <a:t>, осуществляющий на приеме обратные преобразования.</a:t>
                </a:r>
                <a:endParaRPr lang="ru-RU" sz="1600" dirty="0">
                  <a:ea typeface="Times New Roman"/>
                  <a:cs typeface="Times New Roman"/>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0" y="0"/>
                <a:ext cx="9144000" cy="3831818"/>
              </a:xfrm>
              <a:prstGeom prst="rect">
                <a:avLst/>
              </a:prstGeom>
              <a:blipFill rotWithShape="1">
                <a:blip r:embed="rId2" cstate="print"/>
                <a:stretch>
                  <a:fillRect l="-533" r="-533" b="-318"/>
                </a:stretch>
              </a:blipFill>
            </p:spPr>
            <p:txBody>
              <a:bodyPr/>
              <a:lstStyle/>
              <a:p>
                <a:r>
                  <a:rPr lang="ru-RU">
                    <a:noFill/>
                  </a:rPr>
                  <a:t> </a:t>
                </a:r>
              </a:p>
            </p:txBody>
          </p:sp>
        </mc:Fallback>
      </mc:AlternateContent>
      <p:pic>
        <p:nvPicPr>
          <p:cNvPr id="3" name="Рисунок 2"/>
          <p:cNvPicPr/>
          <p:nvPr/>
        </p:nvPicPr>
        <p:blipFill>
          <a:blip r:embed="rId3" cstate="print"/>
          <a:stretch>
            <a:fillRect/>
          </a:stretch>
        </p:blipFill>
        <p:spPr>
          <a:xfrm>
            <a:off x="179512" y="4005064"/>
            <a:ext cx="8784976" cy="2520280"/>
          </a:xfrm>
          <a:prstGeom prst="rect">
            <a:avLst/>
          </a:prstGeom>
        </p:spPr>
      </p:pic>
      <p:sp>
        <p:nvSpPr>
          <p:cNvPr id="4" name="Прямоугольник 3"/>
          <p:cNvSpPr/>
          <p:nvPr/>
        </p:nvSpPr>
        <p:spPr>
          <a:xfrm>
            <a:off x="698396" y="6369325"/>
            <a:ext cx="8424936" cy="507831"/>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Рис.14.18. Временное мультиплексирование на уровне оптических сигналов.</a:t>
            </a:r>
            <a:endParaRPr lang="ru-RU" sz="1600" dirty="0">
              <a:ea typeface="Times New Roman"/>
              <a:cs typeface="Times New Roman"/>
            </a:endParaRPr>
          </a:p>
        </p:txBody>
      </p:sp>
    </p:spTree>
    <p:extLst>
      <p:ext uri="{BB962C8B-B14F-4D97-AF65-F5344CB8AC3E}">
        <p14:creationId xmlns="" xmlns:p14="http://schemas.microsoft.com/office/powerpoint/2010/main" val="18673739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9392"/>
            <a:ext cx="9144000" cy="7111370"/>
          </a:xfrm>
          <a:prstGeom prst="rect">
            <a:avLst/>
          </a:prstGeom>
        </p:spPr>
        <p:txBody>
          <a:bodyPr wrap="square">
            <a:spAutoFit/>
          </a:bodyPr>
          <a:lstStyle/>
          <a:p>
            <a:pPr algn="just">
              <a:lnSpc>
                <a:spcPct val="150000"/>
              </a:lnSpc>
            </a:pPr>
            <a:r>
              <a:rPr lang="ru-RU" dirty="0">
                <a:latin typeface="Times New Roman"/>
                <a:ea typeface="Times New Roman"/>
                <a:cs typeface="Times New Roman"/>
              </a:rPr>
              <a:t> При временном мультиплексировании, как на уровне электрических сигналов, так на уровне оптических, требуется передача коротких (наносекундных) световых импульсов. Однако передача </a:t>
            </a:r>
            <a:r>
              <a:rPr lang="ru-RU" dirty="0" err="1">
                <a:latin typeface="Times New Roman"/>
                <a:ea typeface="Times New Roman"/>
                <a:cs typeface="Times New Roman"/>
              </a:rPr>
              <a:t>субнаносекундных</a:t>
            </a:r>
            <a:r>
              <a:rPr lang="ru-RU" dirty="0">
                <a:latin typeface="Times New Roman"/>
                <a:ea typeface="Times New Roman"/>
                <a:cs typeface="Times New Roman"/>
              </a:rPr>
              <a:t> импульсов предъявляет чрезвычайно высокие, близкие к предельным, требования к быстродействию оптоэлектронных компонентов оптических передатчиков и приемников ВОСП. Кроме того, скорость передачи или </a:t>
            </a:r>
            <a:r>
              <a:rPr lang="ru-RU" dirty="0" err="1">
                <a:latin typeface="Times New Roman"/>
                <a:ea typeface="Times New Roman"/>
                <a:cs typeface="Times New Roman"/>
              </a:rPr>
              <a:t>широкополосность</a:t>
            </a:r>
            <a:r>
              <a:rPr lang="ru-RU" dirty="0">
                <a:latin typeface="Times New Roman"/>
                <a:ea typeface="Times New Roman"/>
                <a:cs typeface="Times New Roman"/>
              </a:rPr>
              <a:t> оптических трактов ограничивается дисперсионными свойствами ОВ</a:t>
            </a:r>
            <a:r>
              <a:rPr lang="ru-RU" dirty="0" smtClean="0">
                <a:latin typeface="Times New Roman"/>
                <a:ea typeface="Times New Roman"/>
                <a:cs typeface="Times New Roman"/>
              </a:rPr>
              <a:t>.</a:t>
            </a:r>
            <a:r>
              <a:rPr lang="en-US" dirty="0" smtClean="0">
                <a:latin typeface="Times New Roman"/>
                <a:ea typeface="Times New Roman"/>
                <a:cs typeface="Times New Roman"/>
              </a:rPr>
              <a:t> </a:t>
            </a:r>
            <a:r>
              <a:rPr lang="ru-RU" dirty="0" smtClean="0">
                <a:latin typeface="Times New Roman"/>
                <a:ea typeface="Times New Roman"/>
                <a:cs typeface="Times New Roman"/>
              </a:rPr>
              <a:t>Использование </a:t>
            </a:r>
            <a:r>
              <a:rPr lang="ru-RU" dirty="0">
                <a:latin typeface="Times New Roman"/>
                <a:ea typeface="Times New Roman"/>
                <a:cs typeface="Times New Roman"/>
              </a:rPr>
              <a:t>технологии  </a:t>
            </a:r>
            <a:r>
              <a:rPr lang="en-US" dirty="0">
                <a:latin typeface="Times New Roman"/>
                <a:ea typeface="Times New Roman"/>
                <a:cs typeface="Times New Roman"/>
              </a:rPr>
              <a:t>TDM</a:t>
            </a:r>
            <a:r>
              <a:rPr lang="ru-RU" dirty="0">
                <a:latin typeface="Times New Roman"/>
                <a:ea typeface="Times New Roman"/>
                <a:cs typeface="Times New Roman"/>
              </a:rPr>
              <a:t> позволило увеличить пропускную способность волоконно-оптических линий связи до 10 Гбит/с. Линии со скоростью 10 Гбит/с будут постепенно заменять </a:t>
            </a:r>
            <a:r>
              <a:rPr lang="ru-RU" dirty="0" smtClean="0">
                <a:latin typeface="Times New Roman"/>
                <a:ea typeface="Times New Roman"/>
                <a:cs typeface="Times New Roman"/>
              </a:rPr>
              <a:t>первоначально </a:t>
            </a:r>
            <a:r>
              <a:rPr lang="ru-RU" dirty="0">
                <a:latin typeface="Times New Roman"/>
                <a:ea typeface="Times New Roman"/>
                <a:cs typeface="Times New Roman"/>
              </a:rPr>
              <a:t>использовавшиеся системы </a:t>
            </a:r>
            <a:r>
              <a:rPr lang="en-US" dirty="0" smtClean="0">
                <a:latin typeface="Times New Roman"/>
                <a:ea typeface="Times New Roman"/>
                <a:cs typeface="Times New Roman"/>
              </a:rPr>
              <a:t>TDM </a:t>
            </a:r>
            <a:r>
              <a:rPr lang="ru-RU" dirty="0" smtClean="0">
                <a:latin typeface="Times New Roman"/>
                <a:ea typeface="Times New Roman"/>
                <a:cs typeface="Times New Roman"/>
              </a:rPr>
              <a:t>со</a:t>
            </a:r>
            <a:r>
              <a:rPr lang="en-US" dirty="0" smtClean="0">
                <a:latin typeface="Times New Roman"/>
                <a:ea typeface="Times New Roman"/>
                <a:cs typeface="Times New Roman"/>
              </a:rPr>
              <a:t> </a:t>
            </a:r>
            <a:r>
              <a:rPr lang="ru-RU" dirty="0" smtClean="0">
                <a:latin typeface="Times New Roman"/>
                <a:ea typeface="Times New Roman"/>
                <a:cs typeface="Times New Roman"/>
              </a:rPr>
              <a:t>скоростью </a:t>
            </a:r>
            <a:r>
              <a:rPr lang="ru-RU" dirty="0">
                <a:latin typeface="Times New Roman"/>
                <a:ea typeface="Times New Roman"/>
                <a:cs typeface="Times New Roman"/>
              </a:rPr>
              <a:t>2.5 Гбит/с. Скорость передачи  10 Гбит/с в некотором роде разграничивает два типа систем </a:t>
            </a:r>
            <a:r>
              <a:rPr lang="en-US" dirty="0">
                <a:latin typeface="Times New Roman"/>
                <a:ea typeface="Times New Roman"/>
                <a:cs typeface="Times New Roman"/>
              </a:rPr>
              <a:t>TDM</a:t>
            </a:r>
            <a:r>
              <a:rPr lang="ru-RU" dirty="0">
                <a:latin typeface="Times New Roman"/>
                <a:ea typeface="Times New Roman"/>
                <a:cs typeface="Times New Roman"/>
              </a:rPr>
              <a:t>. Выше этой скорости некоторые основные характеристики оптического волокна (поляризационная </a:t>
            </a:r>
            <a:r>
              <a:rPr lang="ru-RU" dirty="0" err="1">
                <a:latin typeface="Times New Roman"/>
                <a:ea typeface="Times New Roman"/>
                <a:cs typeface="Times New Roman"/>
              </a:rPr>
              <a:t>модовая</a:t>
            </a:r>
            <a:r>
              <a:rPr lang="ru-RU" dirty="0">
                <a:latin typeface="Times New Roman"/>
                <a:ea typeface="Times New Roman"/>
                <a:cs typeface="Times New Roman"/>
              </a:rPr>
              <a:t> дисперсия, хроматическая дисперсия)  начинают значительно влиять на качество передачи и должны приниматься во внимание </a:t>
            </a:r>
            <a:r>
              <a:rPr lang="ru-RU" dirty="0" err="1">
                <a:latin typeface="Times New Roman"/>
                <a:ea typeface="Times New Roman"/>
                <a:cs typeface="Times New Roman"/>
              </a:rPr>
              <a:t>тпри</a:t>
            </a:r>
            <a:r>
              <a:rPr lang="ru-RU" dirty="0">
                <a:latin typeface="Times New Roman"/>
                <a:ea typeface="Times New Roman"/>
                <a:cs typeface="Times New Roman"/>
              </a:rPr>
              <a:t> разработке систем связи. Это является серьезным препятствием для ведущихся в настоящее время разработок систем </a:t>
            </a:r>
            <a:r>
              <a:rPr lang="en-US" dirty="0">
                <a:latin typeface="Times New Roman"/>
                <a:ea typeface="Times New Roman"/>
                <a:cs typeface="Times New Roman"/>
              </a:rPr>
              <a:t>TDM</a:t>
            </a:r>
            <a:r>
              <a:rPr lang="ru-RU" dirty="0">
                <a:latin typeface="Times New Roman"/>
                <a:ea typeface="Times New Roman"/>
                <a:cs typeface="Times New Roman"/>
              </a:rPr>
              <a:t> со скоростями передачи 40 Гбит/с и выше. Кроме того, для дальнейшего увеличения скорости требуются новые методы модуляции лазерного излучения, что ведет к росту сложности и стоимости приемно-передающего оборудования.</a:t>
            </a:r>
            <a:endParaRPr lang="ru-RU" dirty="0"/>
          </a:p>
        </p:txBody>
      </p:sp>
    </p:spTree>
    <p:extLst>
      <p:ext uri="{BB962C8B-B14F-4D97-AF65-F5344CB8AC3E}">
        <p14:creationId xmlns="" xmlns:p14="http://schemas.microsoft.com/office/powerpoint/2010/main" val="42697591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779" y="0"/>
            <a:ext cx="9036496" cy="6730048"/>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Технологией, позволяющей многократно (более чем в 100 раз) повысить емкость ВОЛС при использовании существующего активного оборудования, является технология </a:t>
            </a:r>
            <a:r>
              <a:rPr lang="ru-RU" b="1" i="1" dirty="0">
                <a:latin typeface="Times New Roman"/>
                <a:ea typeface="Times New Roman"/>
                <a:cs typeface="Times New Roman"/>
              </a:rPr>
              <a:t>спектрального разделения каналов передачи. </a:t>
            </a:r>
            <a:r>
              <a:rPr lang="ru-RU" dirty="0">
                <a:latin typeface="Times New Roman"/>
                <a:ea typeface="Times New Roman"/>
                <a:cs typeface="Times New Roman"/>
              </a:rPr>
              <a:t>Эта технология в зарубежной литературе получила название </a:t>
            </a:r>
            <a:r>
              <a:rPr lang="en-US" i="1" dirty="0" smtClean="0">
                <a:latin typeface="Times New Roman"/>
                <a:ea typeface="Times New Roman"/>
                <a:cs typeface="Times New Roman"/>
              </a:rPr>
              <a:t>wavelength division multiplexing</a:t>
            </a:r>
            <a:r>
              <a:rPr lang="ru-RU" i="1" dirty="0" smtClean="0">
                <a:latin typeface="Times New Roman"/>
                <a:ea typeface="Times New Roman"/>
                <a:cs typeface="Times New Roman"/>
              </a:rPr>
              <a:t> </a:t>
            </a:r>
            <a:r>
              <a:rPr lang="ru-RU" i="1" dirty="0">
                <a:latin typeface="Times New Roman"/>
                <a:ea typeface="Times New Roman"/>
                <a:cs typeface="Times New Roman"/>
              </a:rPr>
              <a:t>(</a:t>
            </a:r>
            <a:r>
              <a:rPr lang="en-US" i="1" dirty="0">
                <a:latin typeface="Times New Roman"/>
                <a:ea typeface="Times New Roman"/>
                <a:cs typeface="Times New Roman"/>
              </a:rPr>
              <a:t>WDM</a:t>
            </a:r>
            <a:r>
              <a:rPr lang="ru-RU" i="1" dirty="0">
                <a:latin typeface="Times New Roman"/>
                <a:ea typeface="Times New Roman"/>
                <a:cs typeface="Times New Roman"/>
              </a:rPr>
              <a:t>)</a:t>
            </a:r>
            <a:r>
              <a:rPr lang="ru-RU" dirty="0">
                <a:latin typeface="Times New Roman"/>
                <a:ea typeface="Times New Roman"/>
                <a:cs typeface="Times New Roman"/>
              </a:rPr>
              <a:t>. В отечественной литературе более 20 лет применяется термин </a:t>
            </a:r>
            <a:r>
              <a:rPr lang="ru-RU" b="1" i="1" dirty="0">
                <a:latin typeface="Times New Roman"/>
                <a:ea typeface="Times New Roman"/>
                <a:cs typeface="Times New Roman"/>
              </a:rPr>
              <a:t>спектральное уплотнение (СУ)</a:t>
            </a:r>
            <a:r>
              <a:rPr lang="ru-RU" b="1" dirty="0">
                <a:latin typeface="Times New Roman"/>
                <a:ea typeface="Times New Roman"/>
                <a:cs typeface="Times New Roman"/>
              </a:rPr>
              <a:t>. </a:t>
            </a:r>
            <a:r>
              <a:rPr lang="ru-RU" dirty="0">
                <a:latin typeface="Times New Roman"/>
                <a:ea typeface="Times New Roman"/>
                <a:cs typeface="Times New Roman"/>
              </a:rPr>
              <a:t>Используются также термины оптическое мультиплексирование с разделением по длинам волн, волновое или спектральное мультиплексирование. В руководящем документе отрасли связи (РД 45.286-2002) используется термин волоконно-оптические системы передачи со спектральным разделением (ВОСП-СР).</a:t>
            </a:r>
            <a:endParaRPr lang="ru-RU" sz="1600" dirty="0">
              <a:ea typeface="Times New Roman"/>
              <a:cs typeface="Times New Roman"/>
            </a:endParaRPr>
          </a:p>
          <a:p>
            <a:pPr algn="just"/>
            <a:r>
              <a:rPr lang="en-US" dirty="0" smtClean="0">
                <a:latin typeface="Times New Roman"/>
                <a:ea typeface="Times New Roman"/>
              </a:rPr>
              <a:t>     </a:t>
            </a:r>
            <a:r>
              <a:rPr lang="ru-RU" dirty="0" smtClean="0">
                <a:latin typeface="Times New Roman"/>
                <a:ea typeface="Times New Roman"/>
              </a:rPr>
              <a:t>Сущность </a:t>
            </a:r>
            <a:r>
              <a:rPr lang="ru-RU" dirty="0">
                <a:latin typeface="Times New Roman"/>
                <a:ea typeface="Times New Roman"/>
              </a:rPr>
              <a:t>метода </a:t>
            </a:r>
            <a:r>
              <a:rPr lang="en-US" dirty="0">
                <a:latin typeface="Times New Roman"/>
                <a:ea typeface="Times New Roman"/>
              </a:rPr>
              <a:t>WDM</a:t>
            </a:r>
            <a:r>
              <a:rPr lang="ru-RU" dirty="0">
                <a:latin typeface="Times New Roman"/>
                <a:ea typeface="Times New Roman"/>
              </a:rPr>
              <a:t>  заключается в одновременной передаче по одному ОВ нескольких независимых спектрально разнесенных оптических несущих, каждая из которых модулируется многоканальным сигналом, сформированным соответствующим оборудованием. Каждая компонента с определенной длиной волны представляет собой отдельный оптический канал передачи информации со своим передатчиком и приемником. Добавление нового канала в линию связи сводится к введению новой компоненты светового пучка на незанятой длине волны и никак не затрагивает работу уже существующих каналов передачи сигналов. Для передачи информации по разным каналам  могу использоваться аналоговые и цифровые сигналы, различные протоколы и скорости передачи. </a:t>
            </a:r>
            <a:endParaRPr lang="ru-RU" dirty="0"/>
          </a:p>
        </p:txBody>
      </p:sp>
    </p:spTree>
    <p:extLst>
      <p:ext uri="{BB962C8B-B14F-4D97-AF65-F5344CB8AC3E}">
        <p14:creationId xmlns="" xmlns:p14="http://schemas.microsoft.com/office/powerpoint/2010/main" val="13315440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Прямоугольник 1"/>
              <p:cNvSpPr/>
              <p:nvPr/>
            </p:nvSpPr>
            <p:spPr>
              <a:xfrm>
                <a:off x="-5198" y="0"/>
                <a:ext cx="9144000" cy="6037550"/>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Структурная схема ВОСП со спектральным разделениям оптических каналов показана на рис.14.19, где к уже принятым обозначениям добавляются новые: ОФМС – оборудование формирования многоканального сигнала, представляющего совокупность каналообразующего оборудование (КОО) и оборудования сопряжения (ОС), предназначенного для формирования электрического сигнала, параметры которого согласованы с оптическим передатчиком (</a:t>
                </a:r>
                <a:r>
                  <a:rPr lang="ru-RU" dirty="0" err="1">
                    <a:latin typeface="Times New Roman"/>
                    <a:ea typeface="Times New Roman"/>
                    <a:cs typeface="Times New Roman"/>
                  </a:rPr>
                  <a:t>ОПер</a:t>
                </a:r>
                <a:r>
                  <a:rPr lang="ru-RU" dirty="0">
                    <a:latin typeface="Times New Roman"/>
                    <a:ea typeface="Times New Roman"/>
                    <a:cs typeface="Times New Roman"/>
                  </a:rPr>
                  <a:t>) и оптическим приемником (</a:t>
                </a:r>
                <a:r>
                  <a:rPr lang="ru-RU" dirty="0" err="1">
                    <a:latin typeface="Times New Roman"/>
                    <a:ea typeface="Times New Roman"/>
                    <a:cs typeface="Times New Roman"/>
                  </a:rPr>
                  <a:t>ОПр</a:t>
                </a:r>
                <a:r>
                  <a:rPr lang="ru-RU" dirty="0">
                    <a:latin typeface="Times New Roman"/>
                    <a:ea typeface="Times New Roman"/>
                    <a:cs typeface="Times New Roman"/>
                  </a:rPr>
                  <a:t>); </a:t>
                </a:r>
                <a:r>
                  <a:rPr lang="ru-RU" i="1" dirty="0">
                    <a:effectLst/>
                    <a:latin typeface="Times New Roman"/>
                    <a:ea typeface="Times New Roman"/>
                    <a:cs typeface="Times New Roman"/>
                  </a:rPr>
                  <a:t>УСО </a:t>
                </a:r>
                <a:r>
                  <a:rPr lang="ru-RU" dirty="0">
                    <a:effectLst/>
                    <a:latin typeface="Times New Roman"/>
                    <a:ea typeface="Times New Roman"/>
                    <a:cs typeface="Times New Roman"/>
                  </a:rPr>
                  <a:t>(или </a:t>
                </a:r>
                <a:r>
                  <a:rPr lang="en-US" i="1" dirty="0">
                    <a:effectLst/>
                    <a:latin typeface="Times New Roman"/>
                    <a:ea typeface="Times New Roman"/>
                    <a:cs typeface="Times New Roman"/>
                  </a:rPr>
                  <a:t>MUX</a:t>
                </a:r>
                <a:r>
                  <a:rPr lang="ru-RU" dirty="0">
                    <a:effectLst/>
                    <a:latin typeface="Times New Roman"/>
                    <a:ea typeface="Times New Roman"/>
                    <a:cs typeface="Times New Roman"/>
                  </a:rPr>
                  <a:t> – мультиплексор </a:t>
                </a:r>
                <a:r>
                  <a:rPr lang="en-US" i="1" dirty="0">
                    <a:effectLst/>
                    <a:latin typeface="Times New Roman"/>
                    <a:ea typeface="Times New Roman"/>
                    <a:cs typeface="Times New Roman"/>
                  </a:rPr>
                  <a:t>WDM</a:t>
                </a:r>
                <a:r>
                  <a:rPr lang="ru-RU" dirty="0">
                    <a:effectLst/>
                    <a:latin typeface="Times New Roman"/>
                    <a:ea typeface="Times New Roman"/>
                    <a:cs typeface="Times New Roman"/>
                  </a:rPr>
                  <a:t>) – устройство спектрального объединения, осуществляющее ввод различных оптических несущих  в одно волокно (ОВ);УСР (или </a:t>
                </a:r>
                <a:r>
                  <a:rPr lang="en-US" dirty="0">
                    <a:effectLst/>
                    <a:latin typeface="Times New Roman"/>
                    <a:ea typeface="Times New Roman"/>
                    <a:cs typeface="Times New Roman"/>
                  </a:rPr>
                  <a:t>DMUX</a:t>
                </a:r>
                <a:r>
                  <a:rPr lang="ru-RU" dirty="0">
                    <a:effectLst/>
                    <a:latin typeface="Times New Roman"/>
                    <a:ea typeface="Times New Roman"/>
                    <a:cs typeface="Times New Roman"/>
                  </a:rPr>
                  <a:t> – </a:t>
                </a:r>
                <a:r>
                  <a:rPr lang="ru-RU" dirty="0" err="1">
                    <a:effectLst/>
                    <a:latin typeface="Times New Roman"/>
                    <a:ea typeface="Times New Roman"/>
                    <a:cs typeface="Times New Roman"/>
                  </a:rPr>
                  <a:t>демултиплексор</a:t>
                </a:r>
                <a:r>
                  <a:rPr lang="en-US" dirty="0">
                    <a:effectLst/>
                    <a:latin typeface="Times New Roman"/>
                    <a:ea typeface="Times New Roman"/>
                    <a:cs typeface="Times New Roman"/>
                  </a:rPr>
                  <a:t>WDM</a:t>
                </a:r>
                <a:r>
                  <a:rPr lang="ru-RU" dirty="0">
                    <a:effectLst/>
                    <a:latin typeface="Times New Roman"/>
                    <a:ea typeface="Times New Roman"/>
                    <a:cs typeface="Times New Roman"/>
                  </a:rPr>
                  <a:t>) – устройство спектрального разделения, где оптические несущие </a:t>
                </a:r>
                <a:r>
                  <a:rPr lang="ru-RU" dirty="0" err="1">
                    <a:effectLst/>
                    <a:latin typeface="Times New Roman"/>
                    <a:ea typeface="Times New Roman"/>
                    <a:cs typeface="Times New Roman"/>
                  </a:rPr>
                  <a:t>разделятюся</a:t>
                </a:r>
                <a:r>
                  <a:rPr lang="ru-RU" dirty="0">
                    <a:effectLst/>
                    <a:latin typeface="Times New Roman"/>
                    <a:ea typeface="Times New Roman"/>
                    <a:cs typeface="Times New Roman"/>
                  </a:rPr>
                  <a:t> и поступают на оптические приемники.</a:t>
                </a:r>
                <a:endParaRPr lang="ru-RU" sz="1600" dirty="0">
                  <a:ea typeface="Times New Roman"/>
                  <a:cs typeface="Times New Roman"/>
                </a:endParaRPr>
              </a:p>
              <a:p>
                <a:pPr algn="just">
                  <a:lnSpc>
                    <a:spcPct val="150000"/>
                  </a:lnSpc>
                  <a:spcAft>
                    <a:spcPts val="1000"/>
                  </a:spcAft>
                </a:pPr>
                <a:r>
                  <a:rPr lang="ru-RU" dirty="0">
                    <a:effectLst/>
                    <a:latin typeface="Times New Roman"/>
                    <a:ea typeface="Times New Roman"/>
                    <a:cs typeface="Times New Roman"/>
                  </a:rPr>
                  <a:t>На передающей станции имеется </a:t>
                </a:r>
                <a:r>
                  <a:rPr lang="en-US" i="1" dirty="0">
                    <a:effectLst/>
                    <a:latin typeface="Times New Roman"/>
                    <a:ea typeface="Times New Roman"/>
                    <a:cs typeface="Times New Roman"/>
                  </a:rPr>
                  <a:t>n</a:t>
                </a:r>
                <a:r>
                  <a:rPr lang="ru-RU" dirty="0">
                    <a:effectLst/>
                    <a:latin typeface="Times New Roman"/>
                    <a:ea typeface="Times New Roman"/>
                    <a:cs typeface="Times New Roman"/>
                  </a:rPr>
                  <a:t> систем передачи (однотипных или разнотипных), сигналы которых подаются на  </a:t>
                </a:r>
                <a:r>
                  <a:rPr lang="en-US" i="1" dirty="0">
                    <a:effectLst/>
                    <a:latin typeface="Times New Roman"/>
                    <a:ea typeface="Times New Roman"/>
                    <a:cs typeface="Times New Roman"/>
                  </a:rPr>
                  <a:t>n</a:t>
                </a:r>
                <a:r>
                  <a:rPr lang="ru-RU" dirty="0">
                    <a:effectLst/>
                    <a:latin typeface="Times New Roman"/>
                    <a:ea typeface="Times New Roman"/>
                    <a:cs typeface="Times New Roman"/>
                  </a:rPr>
                  <a:t>оптических передатчиков, излучающих различные оптические несущие </a:t>
                </a:r>
                <a14:m>
                  <m:oMath xmlns:m="http://schemas.openxmlformats.org/officeDocument/2006/math">
                    <m:r>
                      <a:rPr lang="ru-RU" i="1">
                        <a:effectLst/>
                        <a:latin typeface="Cambria Math"/>
                        <a:ea typeface="Times New Roman"/>
                        <a:cs typeface="Times New Roman"/>
                      </a:rPr>
                      <m:t>𝜆</m:t>
                    </m:r>
                  </m:oMath>
                </a14:m>
                <a:r>
                  <a:rPr lang="ru-RU" baseline="-25000" dirty="0">
                    <a:effectLst/>
                    <a:latin typeface="Times New Roman"/>
                    <a:ea typeface="Times New Roman"/>
                    <a:cs typeface="Times New Roman"/>
                  </a:rPr>
                  <a:t>1</a:t>
                </a:r>
                <a:r>
                  <a:rPr lang="ru-RU" dirty="0">
                    <a:effectLst/>
                    <a:latin typeface="Times New Roman"/>
                    <a:ea typeface="Times New Roman"/>
                    <a:cs typeface="Times New Roman"/>
                  </a:rPr>
                  <a:t>,</a:t>
                </a:r>
                <a14:m>
                  <m:oMath xmlns:m="http://schemas.openxmlformats.org/officeDocument/2006/math">
                    <m:r>
                      <a:rPr lang="ru-RU" i="1">
                        <a:effectLst/>
                        <a:latin typeface="Cambria Math"/>
                        <a:ea typeface="Times New Roman"/>
                        <a:cs typeface="Times New Roman"/>
                      </a:rPr>
                      <m:t> </m:t>
                    </m:r>
                    <m:r>
                      <a:rPr lang="ru-RU" i="1">
                        <a:effectLst/>
                        <a:latin typeface="Cambria Math"/>
                        <a:ea typeface="Times New Roman"/>
                        <a:cs typeface="Times New Roman"/>
                      </a:rPr>
                      <m:t>𝜆</m:t>
                    </m:r>
                  </m:oMath>
                </a14:m>
                <a:r>
                  <a:rPr lang="ru-RU" baseline="-25000" dirty="0">
                    <a:effectLst/>
                    <a:latin typeface="Times New Roman"/>
                    <a:ea typeface="Times New Roman"/>
                    <a:cs typeface="Times New Roman"/>
                  </a:rPr>
                  <a:t>2</a:t>
                </a:r>
                <a:r>
                  <a:rPr lang="ru-RU" dirty="0">
                    <a:effectLst/>
                    <a:latin typeface="Times New Roman"/>
                    <a:ea typeface="Times New Roman"/>
                    <a:cs typeface="Times New Roman"/>
                  </a:rPr>
                  <a:t>,…</a:t>
                </a:r>
                <a14:m>
                  <m:oMath xmlns:m="http://schemas.openxmlformats.org/officeDocument/2006/math">
                    <m:r>
                      <a:rPr lang="ru-RU" i="1">
                        <a:effectLst/>
                        <a:latin typeface="Cambria Math"/>
                        <a:ea typeface="Times New Roman"/>
                        <a:cs typeface="Times New Roman"/>
                      </a:rPr>
                      <m:t> </m:t>
                    </m:r>
                    <m:r>
                      <a:rPr lang="ru-RU" i="1">
                        <a:effectLst/>
                        <a:latin typeface="Cambria Math"/>
                        <a:ea typeface="Times New Roman"/>
                        <a:cs typeface="Times New Roman"/>
                      </a:rPr>
                      <m:t>𝜆</m:t>
                    </m:r>
                  </m:oMath>
                </a14:m>
                <a:r>
                  <a:rPr lang="en-US" baseline="-25000" dirty="0">
                    <a:effectLst/>
                    <a:latin typeface="Times New Roman"/>
                    <a:ea typeface="Times New Roman"/>
                    <a:cs typeface="Times New Roman"/>
                  </a:rPr>
                  <a:t>n</a:t>
                </a:r>
                <a:r>
                  <a:rPr lang="ru-RU" baseline="-25000" dirty="0">
                    <a:effectLst/>
                    <a:latin typeface="Times New Roman"/>
                    <a:ea typeface="Times New Roman"/>
                    <a:cs typeface="Times New Roman"/>
                  </a:rPr>
                  <a:t>-1</a:t>
                </a:r>
                <a:r>
                  <a:rPr lang="ru-RU" dirty="0">
                    <a:effectLst/>
                    <a:latin typeface="Times New Roman"/>
                    <a:ea typeface="Times New Roman"/>
                    <a:cs typeface="Times New Roman"/>
                  </a:rPr>
                  <a:t>, </a:t>
                </a:r>
                <a14:m>
                  <m:oMath xmlns:m="http://schemas.openxmlformats.org/officeDocument/2006/math">
                    <m:r>
                      <a:rPr lang="ru-RU" i="1">
                        <a:effectLst/>
                        <a:latin typeface="Cambria Math"/>
                        <a:ea typeface="Times New Roman"/>
                        <a:cs typeface="Times New Roman"/>
                      </a:rPr>
                      <m:t>𝜆</m:t>
                    </m:r>
                  </m:oMath>
                </a14:m>
                <a:r>
                  <a:rPr lang="en-US" baseline="-25000" dirty="0">
                    <a:effectLst/>
                    <a:latin typeface="Times New Roman"/>
                    <a:ea typeface="Times New Roman"/>
                    <a:cs typeface="Times New Roman"/>
                  </a:rPr>
                  <a:t>n</a:t>
                </a:r>
                <a:r>
                  <a:rPr lang="ru-RU" dirty="0">
                    <a:effectLst/>
                    <a:latin typeface="Times New Roman"/>
                    <a:ea typeface="Times New Roman"/>
                    <a:cs typeface="Times New Roman"/>
                  </a:rPr>
                  <a:t>. С помощью УСО осуществляется ввод различных оптических сигналов в ОВ.</a:t>
                </a:r>
                <a:endParaRPr lang="ru-RU" sz="1600" dirty="0">
                  <a:ea typeface="Times New Roman"/>
                  <a:cs typeface="Times New Roman"/>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5198" y="0"/>
                <a:ext cx="9144000" cy="6037550"/>
              </a:xfrm>
              <a:prstGeom prst="rect">
                <a:avLst/>
              </a:prstGeom>
              <a:blipFill rotWithShape="1">
                <a:blip r:embed="rId2" cstate="print"/>
                <a:stretch>
                  <a:fillRect l="-533" r="-600"/>
                </a:stretch>
              </a:blipFill>
            </p:spPr>
            <p:txBody>
              <a:bodyPr/>
              <a:lstStyle/>
              <a:p>
                <a:r>
                  <a:rPr lang="ru-RU">
                    <a:noFill/>
                  </a:rPr>
                  <a:t> </a:t>
                </a:r>
              </a:p>
            </p:txBody>
          </p:sp>
        </mc:Fallback>
      </mc:AlternateContent>
    </p:spTree>
    <p:extLst>
      <p:ext uri="{BB962C8B-B14F-4D97-AF65-F5344CB8AC3E}">
        <p14:creationId xmlns="" xmlns:p14="http://schemas.microsoft.com/office/powerpoint/2010/main" val="28510110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tretch>
            <a:fillRect/>
          </a:stretch>
        </p:blipFill>
        <p:spPr>
          <a:xfrm>
            <a:off x="323528" y="548680"/>
            <a:ext cx="8568952" cy="5692407"/>
          </a:xfrm>
          <a:prstGeom prst="rect">
            <a:avLst/>
          </a:prstGeom>
        </p:spPr>
      </p:pic>
      <p:sp>
        <p:nvSpPr>
          <p:cNvPr id="3" name="Прямоугольник 2"/>
          <p:cNvSpPr/>
          <p:nvPr/>
        </p:nvSpPr>
        <p:spPr>
          <a:xfrm>
            <a:off x="501860" y="6241087"/>
            <a:ext cx="8424936" cy="507831"/>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Рис.14.19. Структурная схема ВОСП со спектральным разделением.</a:t>
            </a:r>
            <a:endParaRPr lang="ru-RU" sz="1600" dirty="0">
              <a:ea typeface="Times New Roman"/>
              <a:cs typeface="Times New Roman"/>
            </a:endParaRPr>
          </a:p>
        </p:txBody>
      </p:sp>
    </p:spTree>
    <p:extLst>
      <p:ext uri="{BB962C8B-B14F-4D97-AF65-F5344CB8AC3E}">
        <p14:creationId xmlns="" xmlns:p14="http://schemas.microsoft.com/office/powerpoint/2010/main" val="12587447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28" y="-38693"/>
            <a:ext cx="9125672" cy="7412286"/>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 Рост пропускной способности при использовании технологии </a:t>
            </a:r>
            <a:r>
              <a:rPr lang="en-US" dirty="0">
                <a:latin typeface="Times New Roman"/>
                <a:ea typeface="Times New Roman"/>
                <a:cs typeface="Times New Roman"/>
              </a:rPr>
              <a:t>WDM</a:t>
            </a:r>
            <a:r>
              <a:rPr lang="ru-RU" dirty="0">
                <a:latin typeface="Times New Roman"/>
                <a:ea typeface="Times New Roman"/>
                <a:cs typeface="Times New Roman"/>
              </a:rPr>
              <a:t> осуществляется без дорогостоящей замены оптического кабеля. Применение технологии </a:t>
            </a:r>
            <a:r>
              <a:rPr lang="en-US" dirty="0">
                <a:latin typeface="Times New Roman"/>
                <a:ea typeface="Times New Roman"/>
                <a:cs typeface="Times New Roman"/>
              </a:rPr>
              <a:t>WDM</a:t>
            </a:r>
            <a:r>
              <a:rPr lang="ru-RU" dirty="0">
                <a:latin typeface="Times New Roman"/>
                <a:ea typeface="Times New Roman"/>
                <a:cs typeface="Times New Roman"/>
              </a:rPr>
              <a:t>  позволяет сдавать в аренду не только оптические кабели или волокна, но и отдельные длины волн, т.е. реализовать концепцию виртуального волокна. По одному волокну на разных длинах волн можно одновременно передавать самые разные приложения – кабельное телевидение, телефонию, трафик Интернет, видео по требованию и т.д. Как следствие этого, часть волокон в оптическом кабеле можно использовать для резерва</a:t>
            </a:r>
            <a:r>
              <a:rPr lang="ru-RU" dirty="0" smtClean="0">
                <a:latin typeface="Times New Roman"/>
                <a:ea typeface="Times New Roman"/>
                <a:cs typeface="Times New Roman"/>
              </a:rPr>
              <a:t>.  </a:t>
            </a:r>
            <a:r>
              <a:rPr lang="ru-RU" dirty="0">
                <a:latin typeface="Times New Roman"/>
                <a:ea typeface="Times New Roman"/>
                <a:cs typeface="Times New Roman"/>
              </a:rPr>
              <a:t>Применение технологии </a:t>
            </a:r>
            <a:r>
              <a:rPr lang="en-US" dirty="0">
                <a:latin typeface="Times New Roman"/>
                <a:ea typeface="Times New Roman"/>
                <a:cs typeface="Times New Roman"/>
              </a:rPr>
              <a:t>WDM</a:t>
            </a:r>
            <a:r>
              <a:rPr lang="ru-RU" dirty="0">
                <a:latin typeface="Times New Roman"/>
                <a:ea typeface="Times New Roman"/>
                <a:cs typeface="Times New Roman"/>
              </a:rPr>
              <a:t> позволяет исключить дополнительную прокладку оптических кабелей в существующей сети. Даже если в будущем стоимость волокна уменьшится за счет использования новых технологий, волоконно-оптическая инфраструктура (проложенное волокно и установленное  оборудование) всегда будет стоить достаточно дорого. Для ее эффективного использования необходимо иметь возможность в течение долгого времени увеличивать пропускную способность сети и менять набор предоставляемых услуг без замены оптического кабеля. Технология  </a:t>
            </a:r>
            <a:r>
              <a:rPr lang="en-US" dirty="0">
                <a:latin typeface="Times New Roman"/>
                <a:ea typeface="Times New Roman"/>
                <a:cs typeface="Times New Roman"/>
              </a:rPr>
              <a:t>WDM</a:t>
            </a:r>
            <a:r>
              <a:rPr lang="ru-RU" dirty="0">
                <a:latin typeface="Times New Roman"/>
                <a:ea typeface="Times New Roman"/>
                <a:cs typeface="Times New Roman"/>
              </a:rPr>
              <a:t> предоставляет именно такую </a:t>
            </a:r>
            <a:r>
              <a:rPr lang="ru-RU" dirty="0" smtClean="0">
                <a:latin typeface="Times New Roman"/>
                <a:ea typeface="Times New Roman"/>
                <a:cs typeface="Times New Roman"/>
              </a:rPr>
              <a:t>возможность.</a:t>
            </a:r>
            <a:r>
              <a:rPr lang="en-US" dirty="0">
                <a:latin typeface="Times New Roman"/>
                <a:ea typeface="Times New Roman"/>
                <a:cs typeface="Times New Roman"/>
              </a:rPr>
              <a:t> </a:t>
            </a:r>
            <a:r>
              <a:rPr lang="ru-RU" dirty="0" err="1" smtClean="0">
                <a:latin typeface="Times New Roman"/>
                <a:ea typeface="Times New Roman"/>
                <a:cs typeface="Times New Roman"/>
              </a:rPr>
              <a:t>Двухволновые</a:t>
            </a:r>
            <a:r>
              <a:rPr lang="ru-RU" dirty="0" smtClean="0">
                <a:latin typeface="Times New Roman"/>
                <a:ea typeface="Times New Roman"/>
                <a:cs typeface="Times New Roman"/>
              </a:rPr>
              <a:t> </a:t>
            </a:r>
            <a:r>
              <a:rPr lang="en-US" dirty="0">
                <a:latin typeface="Times New Roman"/>
                <a:ea typeface="Times New Roman"/>
                <a:cs typeface="Times New Roman"/>
              </a:rPr>
              <a:t>WDM</a:t>
            </a:r>
            <a:r>
              <a:rPr lang="ru-RU" dirty="0">
                <a:latin typeface="Times New Roman"/>
                <a:ea typeface="Times New Roman"/>
                <a:cs typeface="Times New Roman"/>
              </a:rPr>
              <a:t>-системы широко используются в сетях доступа, в частности в пассивных оптических сетях (</a:t>
            </a:r>
            <a:r>
              <a:rPr lang="en-US" dirty="0">
                <a:latin typeface="Times New Roman"/>
                <a:ea typeface="Times New Roman"/>
                <a:cs typeface="Times New Roman"/>
              </a:rPr>
              <a:t>PON</a:t>
            </a:r>
            <a:r>
              <a:rPr lang="ru-RU" dirty="0">
                <a:latin typeface="Times New Roman"/>
                <a:ea typeface="Times New Roman"/>
                <a:cs typeface="Times New Roman"/>
              </a:rPr>
              <a:t>).</a:t>
            </a:r>
            <a:endParaRPr lang="ru-RU" sz="1600" dirty="0">
              <a:ea typeface="Times New Roman"/>
              <a:cs typeface="Times New Roman"/>
            </a:endParaRPr>
          </a:p>
          <a:p>
            <a:pPr algn="just">
              <a:lnSpc>
                <a:spcPct val="150000"/>
              </a:lnSpc>
              <a:spcAft>
                <a:spcPts val="1000"/>
              </a:spcAft>
            </a:pPr>
            <a:endParaRPr lang="ru-RU" dirty="0"/>
          </a:p>
        </p:txBody>
      </p:sp>
    </p:spTree>
    <p:extLst>
      <p:ext uri="{BB962C8B-B14F-4D97-AF65-F5344CB8AC3E}">
        <p14:creationId xmlns="" xmlns:p14="http://schemas.microsoft.com/office/powerpoint/2010/main" val="367415046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7366119"/>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В середине 1990-х годов благодаря широкому внедрению оптических усилителей на основе волокон, легированных эрбием (</a:t>
            </a:r>
            <a:r>
              <a:rPr lang="en-US" dirty="0">
                <a:latin typeface="Times New Roman"/>
                <a:ea typeface="Times New Roman"/>
                <a:cs typeface="Times New Roman"/>
              </a:rPr>
              <a:t>EDFA</a:t>
            </a:r>
            <a:r>
              <a:rPr lang="ru-RU" dirty="0">
                <a:latin typeface="Times New Roman"/>
                <a:ea typeface="Times New Roman"/>
                <a:cs typeface="Times New Roman"/>
              </a:rPr>
              <a:t>, </a:t>
            </a:r>
            <a:r>
              <a:rPr lang="en-US" dirty="0" err="1">
                <a:latin typeface="Times New Roman"/>
                <a:ea typeface="Times New Roman"/>
                <a:cs typeface="Times New Roman"/>
              </a:rPr>
              <a:t>Erbiumdopedfiberamplifier</a:t>
            </a:r>
            <a:r>
              <a:rPr lang="ru-RU" dirty="0">
                <a:latin typeface="Times New Roman"/>
                <a:ea typeface="Times New Roman"/>
                <a:cs typeface="Times New Roman"/>
              </a:rPr>
              <a:t>), начинает бурно развиваться технология спектрального мультиплексирования с плотным расположением спектральных каналов, для обозначения которой используется аббревиатура </a:t>
            </a:r>
            <a:r>
              <a:rPr lang="en-US" dirty="0">
                <a:latin typeface="Times New Roman"/>
                <a:ea typeface="Times New Roman"/>
                <a:cs typeface="Times New Roman"/>
              </a:rPr>
              <a:t>DWDM</a:t>
            </a:r>
            <a:r>
              <a:rPr lang="ru-RU" dirty="0">
                <a:latin typeface="Times New Roman"/>
                <a:ea typeface="Times New Roman"/>
                <a:cs typeface="Times New Roman"/>
              </a:rPr>
              <a:t> (</a:t>
            </a:r>
            <a:r>
              <a:rPr lang="en-US" dirty="0" err="1">
                <a:latin typeface="Times New Roman"/>
                <a:ea typeface="Times New Roman"/>
                <a:cs typeface="Times New Roman"/>
              </a:rPr>
              <a:t>DenseWDM</a:t>
            </a:r>
            <a:r>
              <a:rPr lang="ru-RU" dirty="0">
                <a:latin typeface="Times New Roman"/>
                <a:ea typeface="Times New Roman"/>
                <a:cs typeface="Times New Roman"/>
              </a:rPr>
              <a:t>). Экономическая эффективность систем </a:t>
            </a:r>
            <a:r>
              <a:rPr lang="en-US" dirty="0">
                <a:latin typeface="Times New Roman"/>
                <a:ea typeface="Times New Roman"/>
                <a:cs typeface="Times New Roman"/>
              </a:rPr>
              <a:t>DWDM</a:t>
            </a:r>
            <a:r>
              <a:rPr lang="ru-RU" dirty="0">
                <a:latin typeface="Times New Roman"/>
                <a:ea typeface="Times New Roman"/>
                <a:cs typeface="Times New Roman"/>
              </a:rPr>
              <a:t> в системах  дальней связи резко увеличилась с применением оптических усилителей, так как одно устройство – усилитель – заменило десятки регенераторов, использовавшихся до появления оптических усилителей для восстановления оптических сигналов каждого спектрального канала отдельно. Системы электрической регенерации сигналов, применяемые, например, в сетях </a:t>
            </a:r>
            <a:r>
              <a:rPr lang="en-US" dirty="0">
                <a:latin typeface="Times New Roman"/>
                <a:ea typeface="Times New Roman"/>
                <a:cs typeface="Times New Roman"/>
              </a:rPr>
              <a:t>SDH</a:t>
            </a:r>
            <a:r>
              <a:rPr lang="ru-RU" dirty="0">
                <a:latin typeface="Times New Roman"/>
                <a:ea typeface="Times New Roman"/>
                <a:cs typeface="Times New Roman"/>
              </a:rPr>
              <a:t>, являются весьма дорогими и, кроме того, протокольно зависимыми, так как они могут воспринимать только определенный вид кодирования сигнала</a:t>
            </a:r>
            <a:r>
              <a:rPr lang="ru-RU" dirty="0" smtClean="0">
                <a:latin typeface="Times New Roman"/>
                <a:ea typeface="Times New Roman"/>
                <a:cs typeface="Times New Roman"/>
              </a:rPr>
              <a:t>.</a:t>
            </a:r>
            <a:endParaRPr lang="en-US" dirty="0" smtClean="0">
              <a:latin typeface="Times New Roman"/>
              <a:ea typeface="Times New Roman"/>
              <a:cs typeface="Times New Roman"/>
            </a:endParaRPr>
          </a:p>
          <a:p>
            <a:pPr algn="just">
              <a:lnSpc>
                <a:spcPct val="150000"/>
              </a:lnSpc>
              <a:spcAft>
                <a:spcPts val="1000"/>
              </a:spcAft>
              <a:tabLst>
                <a:tab pos="450215" algn="l"/>
              </a:tabLst>
            </a:pPr>
            <a:r>
              <a:rPr lang="ru-RU" dirty="0">
                <a:latin typeface="Times New Roman"/>
                <a:ea typeface="Times New Roman"/>
                <a:cs typeface="Times New Roman"/>
              </a:rPr>
              <a:t>Технология </a:t>
            </a:r>
            <a:r>
              <a:rPr lang="en-US" dirty="0">
                <a:latin typeface="Times New Roman"/>
                <a:ea typeface="Times New Roman"/>
                <a:cs typeface="Times New Roman"/>
              </a:rPr>
              <a:t>DWDM</a:t>
            </a:r>
            <a:r>
              <a:rPr lang="ru-RU" dirty="0">
                <a:latin typeface="Times New Roman"/>
                <a:ea typeface="Times New Roman"/>
                <a:cs typeface="Times New Roman"/>
              </a:rPr>
              <a:t> оказалась незаменимой в линиях дальней связи, в которых необходимо передавать огромные потоки информации на большие расстояние, требующие применения оптических усилителей. Кроме того, в последнее время активно развиваются городские сети и сети доступа, в которых также целесообразно применение технологий спектрального мультиплексирования. </a:t>
            </a:r>
            <a:endParaRPr lang="ru-RU" dirty="0">
              <a:ea typeface="Times New Roman"/>
              <a:cs typeface="Times New Roman"/>
            </a:endParaRPr>
          </a:p>
          <a:p>
            <a:pPr algn="just">
              <a:lnSpc>
                <a:spcPct val="150000"/>
              </a:lnSpc>
              <a:spcAft>
                <a:spcPts val="1000"/>
              </a:spcAft>
            </a:pPr>
            <a:endParaRPr lang="ru-RU" sz="1600" dirty="0">
              <a:ea typeface="Times New Roman"/>
              <a:cs typeface="Times New Roman"/>
            </a:endParaRPr>
          </a:p>
        </p:txBody>
      </p:sp>
    </p:spTree>
    <p:extLst>
      <p:ext uri="{BB962C8B-B14F-4D97-AF65-F5344CB8AC3E}">
        <p14:creationId xmlns="" xmlns:p14="http://schemas.microsoft.com/office/powerpoint/2010/main" val="133596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6632"/>
            <a:ext cx="9144000" cy="3785652"/>
          </a:xfrm>
          <a:prstGeom prst="rect">
            <a:avLst/>
          </a:prstGeom>
        </p:spPr>
        <p:txBody>
          <a:bodyPr wrap="square">
            <a:spAutoFit/>
          </a:bodyPr>
          <a:lstStyle/>
          <a:p>
            <a:pPr algn="just">
              <a:lnSpc>
                <a:spcPct val="200000"/>
              </a:lnSpc>
              <a:spcAft>
                <a:spcPts val="1000"/>
              </a:spcAft>
            </a:pPr>
            <a:r>
              <a:rPr lang="ru-RU" sz="2000" i="1" dirty="0">
                <a:solidFill>
                  <a:srgbClr val="FF0000"/>
                </a:solidFill>
                <a:latin typeface="Times New Roman"/>
                <a:ea typeface="Times New Roman"/>
                <a:cs typeface="Times New Roman"/>
              </a:rPr>
              <a:t>Цифровой типовой тракт</a:t>
            </a:r>
            <a:r>
              <a:rPr lang="ru-RU" sz="2000" dirty="0">
                <a:solidFill>
                  <a:srgbClr val="FF0000"/>
                </a:solidFill>
                <a:latin typeface="Times New Roman"/>
                <a:ea typeface="Times New Roman"/>
                <a:cs typeface="Times New Roman"/>
              </a:rPr>
              <a:t> </a:t>
            </a:r>
            <a:r>
              <a:rPr lang="ru-RU" sz="2000" dirty="0">
                <a:latin typeface="Times New Roman"/>
                <a:ea typeface="Times New Roman"/>
                <a:cs typeface="Times New Roman"/>
              </a:rPr>
              <a:t>– комплекс технических средств, обеспечивающий организацию основных цифровых каналов со скоростью передачи, соответствующей данному тракту, структура и параметры которого соответствуют принятым нормам. </a:t>
            </a:r>
            <a:r>
              <a:rPr lang="ru-RU" sz="2000" i="1" dirty="0">
                <a:solidFill>
                  <a:srgbClr val="FF0000"/>
                </a:solidFill>
                <a:latin typeface="Times New Roman"/>
                <a:ea typeface="Times New Roman"/>
                <a:cs typeface="Times New Roman"/>
              </a:rPr>
              <a:t>Цифровой линейный тракт </a:t>
            </a:r>
            <a:r>
              <a:rPr lang="ru-RU" sz="2000" dirty="0">
                <a:latin typeface="Times New Roman"/>
                <a:ea typeface="Times New Roman"/>
                <a:cs typeface="Times New Roman"/>
              </a:rPr>
              <a:t>– комплекс технических средств, обеспечивающий передачу цифровых сигналов со скоростью, соответствующей данной ЦСП.</a:t>
            </a:r>
            <a:endParaRPr lang="ru-RU" sz="2000" dirty="0">
              <a:ea typeface="Times New Roman"/>
              <a:cs typeface="Times New Roman"/>
            </a:endParaRPr>
          </a:p>
        </p:txBody>
      </p:sp>
    </p:spTree>
    <p:extLst>
      <p:ext uri="{BB962C8B-B14F-4D97-AF65-F5344CB8AC3E}">
        <p14:creationId xmlns="" xmlns:p14="http://schemas.microsoft.com/office/powerpoint/2010/main" val="9657523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12" y="59208"/>
            <a:ext cx="9223008" cy="7699544"/>
          </a:xfrm>
          <a:prstGeom prst="rect">
            <a:avLst/>
          </a:prstGeom>
        </p:spPr>
        <p:txBody>
          <a:bodyPr wrap="square">
            <a:spAutoFit/>
          </a:bodyPr>
          <a:lstStyle/>
          <a:p>
            <a:pPr algn="just">
              <a:lnSpc>
                <a:spcPct val="150000"/>
              </a:lnSpc>
              <a:spcAft>
                <a:spcPts val="1000"/>
              </a:spcAft>
              <a:tabLst>
                <a:tab pos="450215" algn="l"/>
              </a:tabLst>
            </a:pPr>
            <a:r>
              <a:rPr lang="ru-RU" dirty="0">
                <a:latin typeface="Times New Roman"/>
                <a:ea typeface="Times New Roman"/>
                <a:cs typeface="Times New Roman"/>
              </a:rPr>
              <a:t>В некоторых из них не требуется столь высокие суммарные потоки информации, которые обеспечивает технология </a:t>
            </a:r>
            <a:r>
              <a:rPr lang="en-US" dirty="0">
                <a:latin typeface="Times New Roman"/>
                <a:ea typeface="Times New Roman"/>
                <a:cs typeface="Times New Roman"/>
              </a:rPr>
              <a:t>DWDM</a:t>
            </a:r>
            <a:r>
              <a:rPr lang="ru-RU" dirty="0">
                <a:latin typeface="Times New Roman"/>
                <a:ea typeface="Times New Roman"/>
                <a:cs typeface="Times New Roman"/>
              </a:rPr>
              <a:t>. Поэтому вновь возродился интерес к </a:t>
            </a:r>
            <a:r>
              <a:rPr lang="en-US" dirty="0">
                <a:latin typeface="Times New Roman"/>
                <a:ea typeface="Times New Roman"/>
                <a:cs typeface="Times New Roman"/>
              </a:rPr>
              <a:t>WDM</a:t>
            </a:r>
            <a:r>
              <a:rPr lang="ru-RU" dirty="0">
                <a:latin typeface="Times New Roman"/>
                <a:ea typeface="Times New Roman"/>
                <a:cs typeface="Times New Roman"/>
              </a:rPr>
              <a:t>-системам с менее плотным расположением спектральные каналов. Такие системы называются системами с грубым спектральным </a:t>
            </a:r>
            <a:r>
              <a:rPr lang="ru-RU" dirty="0" err="1">
                <a:latin typeface="Times New Roman"/>
                <a:ea typeface="Times New Roman"/>
                <a:cs typeface="Times New Roman"/>
              </a:rPr>
              <a:t>мультиплексиронием</a:t>
            </a:r>
            <a:r>
              <a:rPr lang="ru-RU" dirty="0">
                <a:latin typeface="Times New Roman"/>
                <a:ea typeface="Times New Roman"/>
                <a:cs typeface="Times New Roman"/>
              </a:rPr>
              <a:t>, и для них принято международное обозначение </a:t>
            </a:r>
            <a:r>
              <a:rPr lang="en-US" dirty="0">
                <a:latin typeface="Times New Roman"/>
                <a:ea typeface="Times New Roman"/>
                <a:cs typeface="Times New Roman"/>
              </a:rPr>
              <a:t>CDWM</a:t>
            </a:r>
            <a:r>
              <a:rPr lang="ru-RU" dirty="0">
                <a:latin typeface="Times New Roman"/>
                <a:ea typeface="Times New Roman"/>
                <a:cs typeface="Times New Roman"/>
              </a:rPr>
              <a:t>(</a:t>
            </a:r>
            <a:r>
              <a:rPr lang="en-US" dirty="0" err="1">
                <a:latin typeface="Times New Roman"/>
                <a:ea typeface="Times New Roman"/>
                <a:cs typeface="Times New Roman"/>
              </a:rPr>
              <a:t>CoarseWDM</a:t>
            </a:r>
            <a:r>
              <a:rPr lang="ru-RU" dirty="0">
                <a:latin typeface="Times New Roman"/>
                <a:ea typeface="Times New Roman"/>
                <a:cs typeface="Times New Roman"/>
              </a:rPr>
              <a:t>). Международным стандартом </a:t>
            </a:r>
            <a:r>
              <a:rPr lang="en-US" dirty="0">
                <a:latin typeface="Times New Roman"/>
                <a:ea typeface="Times New Roman"/>
                <a:cs typeface="Times New Roman"/>
              </a:rPr>
              <a:t>ITUG</a:t>
            </a:r>
            <a:r>
              <a:rPr lang="ru-RU" dirty="0">
                <a:latin typeface="Times New Roman"/>
                <a:ea typeface="Times New Roman"/>
                <a:cs typeface="Times New Roman"/>
              </a:rPr>
              <a:t>.624.2 установлена спектральная сетка для центральных длин волн </a:t>
            </a:r>
            <a:r>
              <a:rPr lang="en-US" dirty="0">
                <a:latin typeface="Times New Roman"/>
                <a:ea typeface="Times New Roman"/>
                <a:cs typeface="Times New Roman"/>
              </a:rPr>
              <a:t>CWDM</a:t>
            </a:r>
            <a:r>
              <a:rPr lang="ru-RU" dirty="0">
                <a:latin typeface="Times New Roman"/>
                <a:ea typeface="Times New Roman"/>
                <a:cs typeface="Times New Roman"/>
              </a:rPr>
              <a:t> –каналов. Соседние каналы разделены спектральным интервалом 20 </a:t>
            </a:r>
            <a:r>
              <a:rPr lang="ru-RU" dirty="0" err="1">
                <a:latin typeface="Times New Roman"/>
                <a:ea typeface="Times New Roman"/>
                <a:cs typeface="Times New Roman"/>
              </a:rPr>
              <a:t>нм</a:t>
            </a:r>
            <a:r>
              <a:rPr lang="ru-RU" dirty="0">
                <a:latin typeface="Times New Roman"/>
                <a:ea typeface="Times New Roman"/>
                <a:cs typeface="Times New Roman"/>
              </a:rPr>
              <a:t> в диапазоне длин волн от 1270 до </a:t>
            </a:r>
            <a:r>
              <a:rPr lang="ru-RU" dirty="0" smtClean="0">
                <a:latin typeface="Times New Roman"/>
                <a:ea typeface="Times New Roman"/>
                <a:cs typeface="Times New Roman"/>
              </a:rPr>
              <a:t>1610нм.Стандарт </a:t>
            </a:r>
            <a:r>
              <a:rPr lang="ru-RU" dirty="0">
                <a:latin typeface="Times New Roman"/>
                <a:ea typeface="Times New Roman"/>
                <a:cs typeface="Times New Roman"/>
              </a:rPr>
              <a:t>определяет и область применения технология </a:t>
            </a:r>
            <a:r>
              <a:rPr lang="en-US" dirty="0">
                <a:latin typeface="Times New Roman"/>
                <a:ea typeface="Times New Roman"/>
                <a:cs typeface="Times New Roman"/>
              </a:rPr>
              <a:t>CWDM</a:t>
            </a:r>
            <a:r>
              <a:rPr lang="ru-RU" dirty="0">
                <a:latin typeface="Times New Roman"/>
                <a:ea typeface="Times New Roman"/>
                <a:cs typeface="Times New Roman"/>
              </a:rPr>
              <a:t> – городские сети с расстоянием до 50 </a:t>
            </a:r>
            <a:r>
              <a:rPr lang="ru-RU" dirty="0" err="1" smtClean="0">
                <a:latin typeface="Times New Roman"/>
                <a:ea typeface="Times New Roman"/>
                <a:cs typeface="Times New Roman"/>
              </a:rPr>
              <a:t>км.Основное</a:t>
            </a:r>
            <a:r>
              <a:rPr lang="ru-RU" dirty="0" smtClean="0">
                <a:latin typeface="Times New Roman"/>
                <a:ea typeface="Times New Roman"/>
                <a:cs typeface="Times New Roman"/>
              </a:rPr>
              <a:t> </a:t>
            </a:r>
            <a:r>
              <a:rPr lang="ru-RU" dirty="0">
                <a:latin typeface="Times New Roman"/>
                <a:ea typeface="Times New Roman"/>
                <a:cs typeface="Times New Roman"/>
              </a:rPr>
              <a:t>преимущество технологии </a:t>
            </a:r>
            <a:r>
              <a:rPr lang="en-US" dirty="0">
                <a:latin typeface="Times New Roman"/>
                <a:ea typeface="Times New Roman"/>
                <a:cs typeface="Times New Roman"/>
              </a:rPr>
              <a:t>CWDM</a:t>
            </a:r>
            <a:r>
              <a:rPr lang="ru-RU" dirty="0">
                <a:latin typeface="Times New Roman"/>
                <a:ea typeface="Times New Roman"/>
                <a:cs typeface="Times New Roman"/>
              </a:rPr>
              <a:t> перед технологией </a:t>
            </a:r>
            <a:r>
              <a:rPr lang="en-US" dirty="0">
                <a:latin typeface="Times New Roman"/>
                <a:ea typeface="Times New Roman"/>
                <a:cs typeface="Times New Roman"/>
              </a:rPr>
              <a:t>DWDM</a:t>
            </a:r>
            <a:r>
              <a:rPr lang="ru-RU" dirty="0">
                <a:latin typeface="Times New Roman"/>
                <a:ea typeface="Times New Roman"/>
                <a:cs typeface="Times New Roman"/>
              </a:rPr>
              <a:t> – меньшая стоимость. Оценки, сделанные различными авторами, показывают, что цены на </a:t>
            </a:r>
            <a:r>
              <a:rPr lang="en-US" dirty="0">
                <a:latin typeface="Times New Roman"/>
                <a:ea typeface="Times New Roman"/>
                <a:cs typeface="Times New Roman"/>
              </a:rPr>
              <a:t>CWDM</a:t>
            </a:r>
            <a:r>
              <a:rPr lang="ru-RU" dirty="0">
                <a:latin typeface="Times New Roman"/>
                <a:ea typeface="Times New Roman"/>
                <a:cs typeface="Times New Roman"/>
              </a:rPr>
              <a:t> – системы в 1,5-2,5 раза ниже цен не аналогичные </a:t>
            </a:r>
            <a:r>
              <a:rPr lang="en-US" dirty="0">
                <a:latin typeface="Times New Roman"/>
                <a:ea typeface="Times New Roman"/>
                <a:cs typeface="Times New Roman"/>
              </a:rPr>
              <a:t>DWDM</a:t>
            </a:r>
            <a:r>
              <a:rPr lang="ru-RU" dirty="0">
                <a:latin typeface="Times New Roman"/>
                <a:ea typeface="Times New Roman"/>
                <a:cs typeface="Times New Roman"/>
              </a:rPr>
              <a:t>-системы. Снижение цены обусловлено меньшей стоимостью компонентов. В частности, используемые в </a:t>
            </a:r>
            <a:r>
              <a:rPr lang="en-US" dirty="0">
                <a:latin typeface="Times New Roman"/>
                <a:ea typeface="Times New Roman"/>
                <a:cs typeface="Times New Roman"/>
              </a:rPr>
              <a:t>CWDM</a:t>
            </a:r>
            <a:r>
              <a:rPr lang="ru-RU" dirty="0">
                <a:latin typeface="Times New Roman"/>
                <a:ea typeface="Times New Roman"/>
                <a:cs typeface="Times New Roman"/>
              </a:rPr>
              <a:t>-системах оптические передатчики не требуют температурной стабилизация лазеров обязательна), стоимость </a:t>
            </a:r>
            <a:r>
              <a:rPr lang="en-US" dirty="0">
                <a:latin typeface="Times New Roman"/>
                <a:ea typeface="Times New Roman"/>
                <a:cs typeface="Times New Roman"/>
              </a:rPr>
              <a:t>CWDM</a:t>
            </a:r>
            <a:r>
              <a:rPr lang="ru-RU" dirty="0">
                <a:latin typeface="Times New Roman"/>
                <a:ea typeface="Times New Roman"/>
                <a:cs typeface="Times New Roman"/>
              </a:rPr>
              <a:t> – мультиплексоров ниже стоимость </a:t>
            </a:r>
            <a:r>
              <a:rPr lang="en-US" dirty="0">
                <a:latin typeface="Times New Roman"/>
                <a:ea typeface="Times New Roman"/>
                <a:cs typeface="Times New Roman"/>
              </a:rPr>
              <a:t>DWDM</a:t>
            </a:r>
            <a:r>
              <a:rPr lang="ru-RU" dirty="0">
                <a:latin typeface="Times New Roman"/>
                <a:ea typeface="Times New Roman"/>
                <a:cs typeface="Times New Roman"/>
              </a:rPr>
              <a:t> –мультиплексоров. Главный недостаток технологии </a:t>
            </a:r>
            <a:r>
              <a:rPr lang="en-US" dirty="0">
                <a:latin typeface="Times New Roman"/>
                <a:ea typeface="Times New Roman"/>
                <a:cs typeface="Times New Roman"/>
              </a:rPr>
              <a:t>CWDM</a:t>
            </a:r>
            <a:r>
              <a:rPr lang="ru-RU" dirty="0">
                <a:latin typeface="Times New Roman"/>
                <a:ea typeface="Times New Roman"/>
                <a:cs typeface="Times New Roman"/>
              </a:rPr>
              <a:t> заключается в ограниченных возможностях масштабирования информации по мере суммарного по всем каналам потока передаваемой информации по мере роста потребностей заказчика.</a:t>
            </a:r>
            <a:endParaRPr lang="ru-RU" sz="1600" dirty="0">
              <a:ea typeface="Times New Roman"/>
              <a:cs typeface="Times New Roman"/>
            </a:endParaRPr>
          </a:p>
        </p:txBody>
      </p:sp>
    </p:spTree>
    <p:extLst>
      <p:ext uri="{BB962C8B-B14F-4D97-AF65-F5344CB8AC3E}">
        <p14:creationId xmlns="" xmlns:p14="http://schemas.microsoft.com/office/powerpoint/2010/main" val="344198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algn="just">
              <a:lnSpc>
                <a:spcPct val="150000"/>
              </a:lnSpc>
              <a:spcAft>
                <a:spcPts val="0"/>
              </a:spcAft>
            </a:pPr>
            <a:r>
              <a:rPr lang="en-US" b="1" dirty="0" smtClean="0">
                <a:latin typeface="Times New Roman"/>
                <a:ea typeface="Times New Roman"/>
                <a:cs typeface="Times New Roman"/>
              </a:rPr>
              <a:t>        </a:t>
            </a:r>
            <a:r>
              <a:rPr lang="ru-RU" b="1" dirty="0" smtClean="0">
                <a:latin typeface="Times New Roman"/>
                <a:ea typeface="Times New Roman"/>
                <a:cs typeface="Times New Roman"/>
              </a:rPr>
              <a:t>1.3</a:t>
            </a:r>
            <a:r>
              <a:rPr lang="ru-RU" b="1" dirty="0">
                <a:latin typeface="Times New Roman"/>
                <a:ea typeface="Times New Roman"/>
                <a:cs typeface="Times New Roman"/>
              </a:rPr>
              <a:t>. </a:t>
            </a:r>
            <a:r>
              <a:rPr lang="ru-RU" b="1" dirty="0" err="1">
                <a:latin typeface="Times New Roman"/>
                <a:ea typeface="Times New Roman"/>
                <a:cs typeface="Times New Roman"/>
              </a:rPr>
              <a:t>Плезиохронный</a:t>
            </a:r>
            <a:r>
              <a:rPr lang="ru-RU" b="1" dirty="0">
                <a:latin typeface="Times New Roman"/>
                <a:ea typeface="Times New Roman"/>
                <a:cs typeface="Times New Roman"/>
              </a:rPr>
              <a:t> метод цифровой передачи.</a:t>
            </a:r>
            <a:endParaRPr lang="ru-RU" sz="1600" dirty="0">
              <a:ea typeface="Calibri"/>
              <a:cs typeface="Times New Roman"/>
            </a:endParaRPr>
          </a:p>
          <a:p>
            <a:pPr algn="just">
              <a:lnSpc>
                <a:spcPct val="150000"/>
              </a:lnSpc>
              <a:spcAft>
                <a:spcPts val="0"/>
              </a:spcAft>
            </a:pPr>
            <a:r>
              <a:rPr lang="en-US" b="1" dirty="0" smtClean="0">
                <a:latin typeface="Times New Roman"/>
                <a:ea typeface="Times New Roman"/>
                <a:cs typeface="Times New Roman"/>
              </a:rPr>
              <a:t>      </a:t>
            </a:r>
            <a:r>
              <a:rPr lang="ru-RU" b="1" dirty="0" err="1" smtClean="0">
                <a:latin typeface="Times New Roman"/>
                <a:ea typeface="Times New Roman"/>
                <a:cs typeface="Times New Roman"/>
              </a:rPr>
              <a:t>Плезиохронная</a:t>
            </a:r>
            <a:r>
              <a:rPr lang="ru-RU" b="1" dirty="0" smtClean="0">
                <a:latin typeface="Times New Roman"/>
                <a:ea typeface="Times New Roman"/>
                <a:cs typeface="Times New Roman"/>
              </a:rPr>
              <a:t> </a:t>
            </a:r>
            <a:r>
              <a:rPr lang="ru-RU" b="1" dirty="0">
                <a:latin typeface="Times New Roman"/>
                <a:ea typeface="Times New Roman"/>
                <a:cs typeface="Times New Roman"/>
              </a:rPr>
              <a:t>цифровая иерархия — ПЦИ (</a:t>
            </a:r>
            <a:r>
              <a:rPr lang="en-US" b="1" dirty="0">
                <a:latin typeface="Times New Roman"/>
                <a:ea typeface="Times New Roman"/>
                <a:cs typeface="Times New Roman"/>
              </a:rPr>
              <a:t>PDH</a:t>
            </a:r>
            <a:r>
              <a:rPr lang="ru-RU" b="1" dirty="0" smtClean="0">
                <a:latin typeface="Times New Roman"/>
                <a:ea typeface="Times New Roman"/>
                <a:cs typeface="Times New Roman"/>
              </a:rPr>
              <a:t>)</a:t>
            </a:r>
            <a:endParaRPr lang="ru-RU" sz="1600" dirty="0">
              <a:ea typeface="Calibri"/>
              <a:cs typeface="Times New Roman"/>
            </a:endParaRPr>
          </a:p>
          <a:p>
            <a:pPr algn="just">
              <a:lnSpc>
                <a:spcPct val="150000"/>
              </a:lnSpc>
            </a:pPr>
            <a:r>
              <a:rPr lang="en-US" dirty="0" smtClean="0">
                <a:latin typeface="Times New Roman"/>
                <a:ea typeface="Times New Roman"/>
              </a:rPr>
              <a:t>       </a:t>
            </a:r>
            <a:r>
              <a:rPr lang="ru-RU" dirty="0" smtClean="0">
                <a:latin typeface="Times New Roman"/>
                <a:ea typeface="Times New Roman"/>
              </a:rPr>
              <a:t>По </a:t>
            </a:r>
            <a:r>
              <a:rPr lang="ru-RU" dirty="0">
                <a:latin typeface="Times New Roman"/>
                <a:ea typeface="Times New Roman"/>
              </a:rPr>
              <a:t>соединительным линиям между АТС, городским, </a:t>
            </a:r>
            <a:r>
              <a:rPr lang="ru-RU" dirty="0" err="1">
                <a:latin typeface="Times New Roman"/>
                <a:ea typeface="Times New Roman"/>
              </a:rPr>
              <a:t>зоновым</a:t>
            </a:r>
            <a:r>
              <a:rPr lang="ru-RU" dirty="0">
                <a:latin typeface="Times New Roman"/>
                <a:ea typeface="Times New Roman"/>
              </a:rPr>
              <a:t> и магистральным линиям сообщения передаются в цифровой форме. Для этого аналоговый телефонный сигнал подвергается преобразованию в цифровой поток методом </a:t>
            </a:r>
            <a:r>
              <a:rPr lang="ru-RU" dirty="0" smtClean="0">
                <a:latin typeface="Times New Roman"/>
                <a:ea typeface="Times New Roman"/>
              </a:rPr>
              <a:t>импульсно-кодовой </a:t>
            </a:r>
            <a:r>
              <a:rPr lang="ru-RU" dirty="0">
                <a:latin typeface="Times New Roman"/>
                <a:ea typeface="Times New Roman"/>
              </a:rPr>
              <a:t>модуляции (ИКМ). Суть этого метода состоит в следующем. Аналоговый электрический сигнал разбивается (</a:t>
            </a:r>
            <a:r>
              <a:rPr lang="ru-RU" dirty="0" err="1">
                <a:latin typeface="Times New Roman"/>
                <a:ea typeface="Times New Roman"/>
              </a:rPr>
              <a:t>дискретизируется</a:t>
            </a:r>
            <a:r>
              <a:rPr lang="ru-RU" dirty="0">
                <a:latin typeface="Times New Roman"/>
                <a:ea typeface="Times New Roman"/>
              </a:rPr>
              <a:t>) на равные доли по амплитуде и по времени. После этого отдельные выборки, следующие периодиче­ски с частотой дискретизации, передаются в виде импульсов. Выборки амплитуд </a:t>
            </a:r>
            <a:r>
              <a:rPr lang="ru-RU" dirty="0" err="1">
                <a:latin typeface="Times New Roman"/>
                <a:ea typeface="Times New Roman"/>
              </a:rPr>
              <a:t>дискретизируются</a:t>
            </a:r>
            <a:r>
              <a:rPr lang="ru-RU" dirty="0">
                <a:latin typeface="Times New Roman"/>
                <a:ea typeface="Times New Roman"/>
              </a:rPr>
              <a:t> (квантуются) на равные части, в результате чего значениям выборок соответствуют численные значения в виде двоичных символов (бит). Для телефонных сигналов информация об амплитуде передается двоичным кодом, со­стоящим из 8 бит. максимальная частота дискретизации по времени определяется верхней граничной частотой телефонного канала, которая по ГОСТ принята равной 4 кГц. По теореме Котельникова, частота дискретизации аналогового сигнала по времени </a:t>
            </a:r>
            <a:r>
              <a:rPr lang="en-US" dirty="0">
                <a:latin typeface="Times New Roman"/>
                <a:ea typeface="Times New Roman"/>
              </a:rPr>
              <a:t>f</a:t>
            </a:r>
            <a:r>
              <a:rPr lang="ru-RU" dirty="0">
                <a:latin typeface="Times New Roman"/>
                <a:ea typeface="Times New Roman"/>
              </a:rPr>
              <a:t>д равна удвоенной верхней частоте спектра этого сигнала, т. е. </a:t>
            </a:r>
            <a:endParaRPr lang="en-US" dirty="0" smtClean="0">
              <a:latin typeface="Times New Roman"/>
              <a:ea typeface="Times New Roman"/>
            </a:endParaRPr>
          </a:p>
          <a:p>
            <a:pPr algn="just">
              <a:lnSpc>
                <a:spcPct val="150000"/>
              </a:lnSpc>
            </a:pPr>
            <a:r>
              <a:rPr lang="en-US" dirty="0">
                <a:latin typeface="Times New Roman"/>
                <a:ea typeface="Times New Roman"/>
              </a:rPr>
              <a:t> </a:t>
            </a:r>
            <a:r>
              <a:rPr lang="en-US" dirty="0" smtClean="0">
                <a:latin typeface="Times New Roman"/>
                <a:ea typeface="Times New Roman"/>
              </a:rPr>
              <a:t>                                     </a:t>
            </a:r>
            <a:r>
              <a:rPr lang="ru-RU" dirty="0" smtClean="0">
                <a:latin typeface="Times New Roman"/>
                <a:ea typeface="Times New Roman"/>
              </a:rPr>
              <a:t>д </a:t>
            </a:r>
            <a:r>
              <a:rPr lang="ru-RU" dirty="0">
                <a:latin typeface="Times New Roman"/>
                <a:ea typeface="Times New Roman"/>
              </a:rPr>
              <a:t>= 2</a:t>
            </a:r>
            <a:r>
              <a:rPr lang="en-US" dirty="0">
                <a:latin typeface="Times New Roman"/>
                <a:ea typeface="Times New Roman"/>
              </a:rPr>
              <a:t>f</a:t>
            </a:r>
            <a:r>
              <a:rPr lang="ru-RU" dirty="0">
                <a:latin typeface="Times New Roman"/>
                <a:ea typeface="Times New Roman"/>
              </a:rPr>
              <a:t>в = 8 кГц. </a:t>
            </a:r>
            <a:endParaRPr lang="ru-RU" dirty="0"/>
          </a:p>
        </p:txBody>
      </p:sp>
    </p:spTree>
    <p:extLst>
      <p:ext uri="{BB962C8B-B14F-4D97-AF65-F5344CB8AC3E}">
        <p14:creationId xmlns="" xmlns:p14="http://schemas.microsoft.com/office/powerpoint/2010/main" val="204943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71400"/>
            <a:ext cx="9144000" cy="7155805"/>
          </a:xfrm>
          <a:prstGeom prst="rect">
            <a:avLst/>
          </a:prstGeom>
        </p:spPr>
        <p:txBody>
          <a:bodyPr wrap="square">
            <a:spAutoFit/>
          </a:bodyPr>
          <a:lstStyle/>
          <a:p>
            <a:pPr algn="just">
              <a:lnSpc>
                <a:spcPct val="150000"/>
              </a:lnSpc>
            </a:pPr>
            <a:r>
              <a:rPr lang="ru-RU" dirty="0">
                <a:latin typeface="Times New Roman"/>
                <a:ea typeface="Times New Roman"/>
              </a:rPr>
              <a:t>Двоичный код из 8 бит соответствует 256 (28) квантованным уровням амплитуды аналогового сигнала. При частоте дискретизации 8 кГц и 8 битах информации об амплитуде общее количество бит за одну секунду получается равным 64 кбит/с. Такой сигнал представляет собой последовательность импульсов, дли­тельность и частота следования которых определяются методом кодирования. При этом амплитуда и форма (чаще всего прямоугольная, а точнее, трапецеидальная) остаются постоянными. В результате преобразования аналогового сигнала в цифровой он превращается в поток информации в виде двоичных символов (бит) со скоростью передачи 64 кбит/с. Канал, в котором передается такой цифровой по­ток, получил название «Основной цифровой канал» (ОЦК) или по международной классификации </a:t>
            </a:r>
            <a:r>
              <a:rPr lang="en-US" dirty="0">
                <a:latin typeface="Times New Roman"/>
                <a:ea typeface="Times New Roman"/>
              </a:rPr>
              <a:t>DSO</a:t>
            </a:r>
            <a:r>
              <a:rPr lang="ru-RU" dirty="0">
                <a:latin typeface="Times New Roman"/>
                <a:ea typeface="Times New Roman"/>
              </a:rPr>
              <a:t>. </a:t>
            </a:r>
            <a:r>
              <a:rPr lang="ru-RU" dirty="0" smtClean="0">
                <a:latin typeface="Times New Roman"/>
                <a:ea typeface="Times New Roman"/>
              </a:rPr>
              <a:t>В существующих линиях и сетях связи передается одновременно большое количество (группа) таких каналов. Следовательно, по всем линиям, за исключением абонентского участка, передается групповой цифровой сигнал. Он формируется методом временного разделения каналов, состоящим в том, что импульсы основного цифрового потока </a:t>
            </a:r>
            <a:r>
              <a:rPr lang="en-US" dirty="0" smtClean="0">
                <a:latin typeface="Times New Roman"/>
                <a:ea typeface="Times New Roman"/>
              </a:rPr>
              <a:t>DSO</a:t>
            </a:r>
            <a:r>
              <a:rPr lang="ru-RU" dirty="0" smtClean="0">
                <a:latin typeface="Times New Roman"/>
                <a:ea typeface="Times New Roman"/>
              </a:rPr>
              <a:t> квантуются по времени на более короткие импульсы, которые затем с соответствующими временными сдвигами располагаются в один ряд, образуя новый цифровой поток (частота, с которой происходит временное квантование, называется тактовой). </a:t>
            </a:r>
            <a:endParaRPr lang="ru-RU" dirty="0"/>
          </a:p>
        </p:txBody>
      </p:sp>
    </p:spTree>
    <p:extLst>
      <p:ext uri="{BB962C8B-B14F-4D97-AF65-F5344CB8AC3E}">
        <p14:creationId xmlns="" xmlns:p14="http://schemas.microsoft.com/office/powerpoint/2010/main" val="4076870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94" y="-208333"/>
            <a:ext cx="9144000" cy="6740307"/>
          </a:xfrm>
          <a:prstGeom prst="rect">
            <a:avLst/>
          </a:prstGeom>
        </p:spPr>
        <p:txBody>
          <a:bodyPr wrap="square">
            <a:spAutoFit/>
          </a:bodyPr>
          <a:lstStyle/>
          <a:p>
            <a:pPr algn="just">
              <a:lnSpc>
                <a:spcPct val="150000"/>
              </a:lnSpc>
              <a:spcAft>
                <a:spcPts val="0"/>
              </a:spcAft>
            </a:pPr>
            <a:r>
              <a:rPr lang="ru-RU" dirty="0">
                <a:latin typeface="Times New Roman"/>
                <a:ea typeface="Times New Roman"/>
                <a:cs typeface="Times New Roman"/>
              </a:rPr>
              <a:t>Формирование групповых цифровых сигналов, предназначенных для передачи по линии связи, осуществляется методом линейного кодирования [4], для чего применяется ряд двоичных кодов, основные из которых следующие: </a:t>
            </a:r>
            <a:r>
              <a:rPr lang="en-US" dirty="0" err="1">
                <a:latin typeface="Times New Roman"/>
                <a:ea typeface="Times New Roman"/>
                <a:cs typeface="Times New Roman"/>
              </a:rPr>
              <a:t>Ib</a:t>
            </a:r>
            <a:r>
              <a:rPr lang="ru-RU" dirty="0">
                <a:latin typeface="Times New Roman"/>
                <a:ea typeface="Times New Roman"/>
                <a:cs typeface="Times New Roman"/>
              </a:rPr>
              <a:t>2</a:t>
            </a:r>
            <a:r>
              <a:rPr lang="en-US" dirty="0">
                <a:latin typeface="Times New Roman"/>
                <a:ea typeface="Times New Roman"/>
                <a:cs typeface="Times New Roman"/>
              </a:rPr>
              <a:t>b</a:t>
            </a:r>
            <a:r>
              <a:rPr lang="ru-RU" dirty="0">
                <a:latin typeface="Times New Roman"/>
                <a:ea typeface="Times New Roman"/>
                <a:cs typeface="Times New Roman"/>
              </a:rPr>
              <a:t>, </a:t>
            </a:r>
            <a:r>
              <a:rPr lang="en-US" dirty="0">
                <a:latin typeface="Times New Roman"/>
                <a:ea typeface="Times New Roman"/>
                <a:cs typeface="Times New Roman"/>
              </a:rPr>
              <a:t>ADI</a:t>
            </a:r>
            <a:r>
              <a:rPr lang="ru-RU" dirty="0">
                <a:latin typeface="Times New Roman"/>
                <a:ea typeface="Times New Roman"/>
                <a:cs typeface="Times New Roman"/>
              </a:rPr>
              <a:t>, </a:t>
            </a:r>
            <a:r>
              <a:rPr lang="en-US" dirty="0">
                <a:latin typeface="Times New Roman"/>
                <a:ea typeface="Times New Roman"/>
                <a:cs typeface="Times New Roman"/>
              </a:rPr>
              <a:t>AMI</a:t>
            </a:r>
            <a:r>
              <a:rPr lang="ru-RU" dirty="0">
                <a:latin typeface="Times New Roman"/>
                <a:ea typeface="Times New Roman"/>
                <a:cs typeface="Times New Roman"/>
              </a:rPr>
              <a:t>, </a:t>
            </a:r>
            <a:r>
              <a:rPr lang="en-US" dirty="0">
                <a:latin typeface="Times New Roman"/>
                <a:ea typeface="Times New Roman"/>
                <a:cs typeface="Times New Roman"/>
              </a:rPr>
              <a:t>B</a:t>
            </a:r>
            <a:r>
              <a:rPr lang="ru-RU" dirty="0">
                <a:latin typeface="Times New Roman"/>
                <a:ea typeface="Times New Roman"/>
                <a:cs typeface="Times New Roman"/>
              </a:rPr>
              <a:t>3</a:t>
            </a:r>
            <a:r>
              <a:rPr lang="en-US" dirty="0">
                <a:latin typeface="Times New Roman"/>
                <a:ea typeface="Times New Roman"/>
                <a:cs typeface="Times New Roman"/>
              </a:rPr>
              <a:t>Z</a:t>
            </a:r>
            <a:r>
              <a:rPr lang="ru-RU" dirty="0">
                <a:latin typeface="Times New Roman"/>
                <a:ea typeface="Times New Roman"/>
                <a:cs typeface="Times New Roman"/>
              </a:rPr>
              <a:t>9, </a:t>
            </a:r>
            <a:r>
              <a:rPr lang="en-US" dirty="0">
                <a:latin typeface="Times New Roman"/>
                <a:ea typeface="Times New Roman"/>
                <a:cs typeface="Times New Roman"/>
              </a:rPr>
              <a:t>B</a:t>
            </a:r>
            <a:r>
              <a:rPr lang="ru-RU" dirty="0">
                <a:latin typeface="Times New Roman"/>
                <a:ea typeface="Times New Roman"/>
                <a:cs typeface="Times New Roman"/>
              </a:rPr>
              <a:t>6</a:t>
            </a:r>
            <a:r>
              <a:rPr lang="en-US" dirty="0">
                <a:latin typeface="Times New Roman"/>
                <a:ea typeface="Times New Roman"/>
                <a:cs typeface="Times New Roman"/>
              </a:rPr>
              <a:t>ZS</a:t>
            </a:r>
            <a:r>
              <a:rPr lang="ru-RU" dirty="0">
                <a:latin typeface="Times New Roman"/>
                <a:ea typeface="Times New Roman"/>
                <a:cs typeface="Times New Roman"/>
              </a:rPr>
              <a:t>, </a:t>
            </a:r>
            <a:r>
              <a:rPr lang="en-US" dirty="0">
                <a:latin typeface="Times New Roman"/>
                <a:ea typeface="Times New Roman"/>
                <a:cs typeface="Times New Roman"/>
              </a:rPr>
              <a:t>B</a:t>
            </a:r>
            <a:r>
              <a:rPr lang="ru-RU" dirty="0">
                <a:latin typeface="Times New Roman"/>
                <a:ea typeface="Times New Roman"/>
                <a:cs typeface="Times New Roman"/>
              </a:rPr>
              <a:t>8</a:t>
            </a:r>
            <a:r>
              <a:rPr lang="en-US" dirty="0">
                <a:latin typeface="Times New Roman"/>
                <a:ea typeface="Times New Roman"/>
                <a:cs typeface="Times New Roman"/>
              </a:rPr>
              <a:t>ZS</a:t>
            </a:r>
            <a:r>
              <a:rPr lang="ru-RU" dirty="0">
                <a:latin typeface="Times New Roman"/>
                <a:ea typeface="Times New Roman"/>
                <a:cs typeface="Times New Roman"/>
              </a:rPr>
              <a:t>, </a:t>
            </a:r>
            <a:r>
              <a:rPr lang="en-US" dirty="0">
                <a:latin typeface="Times New Roman"/>
                <a:ea typeface="Times New Roman"/>
                <a:cs typeface="Times New Roman"/>
              </a:rPr>
              <a:t>CMI</a:t>
            </a:r>
            <a:r>
              <a:rPr lang="ru-RU" dirty="0">
                <a:latin typeface="Times New Roman"/>
                <a:ea typeface="Times New Roman"/>
                <a:cs typeface="Times New Roman"/>
              </a:rPr>
              <a:t>, </a:t>
            </a:r>
            <a:r>
              <a:rPr lang="en-US" dirty="0">
                <a:latin typeface="Times New Roman"/>
                <a:ea typeface="Times New Roman"/>
                <a:cs typeface="Times New Roman"/>
              </a:rPr>
              <a:t>HDB</a:t>
            </a:r>
            <a:r>
              <a:rPr lang="ru-RU" dirty="0">
                <a:latin typeface="Times New Roman"/>
                <a:ea typeface="Times New Roman"/>
                <a:cs typeface="Times New Roman"/>
              </a:rPr>
              <a:t>2, </a:t>
            </a:r>
            <a:r>
              <a:rPr lang="en-US" dirty="0">
                <a:latin typeface="Times New Roman"/>
                <a:ea typeface="Times New Roman"/>
                <a:cs typeface="Times New Roman"/>
              </a:rPr>
              <a:t>HDB</a:t>
            </a:r>
            <a:r>
              <a:rPr lang="ru-RU" dirty="0">
                <a:latin typeface="Times New Roman"/>
                <a:ea typeface="Times New Roman"/>
                <a:cs typeface="Times New Roman"/>
              </a:rPr>
              <a:t>3, </a:t>
            </a:r>
            <a:r>
              <a:rPr lang="en-US" dirty="0" err="1">
                <a:latin typeface="Times New Roman"/>
                <a:ea typeface="Times New Roman"/>
                <a:cs typeface="Times New Roman"/>
              </a:rPr>
              <a:t>niBnB</a:t>
            </a:r>
            <a:r>
              <a:rPr lang="ru-RU" dirty="0">
                <a:latin typeface="Times New Roman"/>
                <a:ea typeface="Times New Roman"/>
                <a:cs typeface="Times New Roman"/>
              </a:rPr>
              <a:t>, </a:t>
            </a:r>
            <a:r>
              <a:rPr lang="en-US" dirty="0">
                <a:latin typeface="Times New Roman"/>
                <a:ea typeface="Times New Roman"/>
                <a:cs typeface="Times New Roman"/>
              </a:rPr>
              <a:t>NRZ</a:t>
            </a:r>
            <a:r>
              <a:rPr lang="ru-RU" dirty="0">
                <a:latin typeface="Times New Roman"/>
                <a:ea typeface="Times New Roman"/>
                <a:cs typeface="Times New Roman"/>
              </a:rPr>
              <a:t>, </a:t>
            </a:r>
            <a:r>
              <a:rPr lang="en-US" dirty="0">
                <a:latin typeface="Times New Roman"/>
                <a:ea typeface="Times New Roman"/>
                <a:cs typeface="Times New Roman"/>
              </a:rPr>
              <a:t>RZ</a:t>
            </a:r>
            <a:r>
              <a:rPr lang="ru-RU" dirty="0">
                <a:latin typeface="Times New Roman"/>
                <a:ea typeface="Times New Roman"/>
                <a:cs typeface="Times New Roman"/>
              </a:rPr>
              <a:t>, </a:t>
            </a:r>
            <a:r>
              <a:rPr lang="en-US" dirty="0">
                <a:latin typeface="Times New Roman"/>
                <a:ea typeface="Times New Roman"/>
                <a:cs typeface="Times New Roman"/>
              </a:rPr>
              <a:t>Miller code</a:t>
            </a:r>
            <a:r>
              <a:rPr lang="ru-RU" dirty="0">
                <a:latin typeface="Times New Roman"/>
                <a:ea typeface="Times New Roman"/>
                <a:cs typeface="Times New Roman"/>
              </a:rPr>
              <a:t>. </a:t>
            </a:r>
            <a:r>
              <a:rPr lang="ru-RU" dirty="0" smtClean="0">
                <a:latin typeface="Times New Roman"/>
                <a:ea typeface="Times New Roman"/>
                <a:cs typeface="Times New Roman"/>
              </a:rPr>
              <a:t>В </a:t>
            </a:r>
            <a:r>
              <a:rPr lang="ru-RU" dirty="0">
                <a:latin typeface="Times New Roman"/>
                <a:ea typeface="Times New Roman"/>
                <a:cs typeface="Times New Roman"/>
              </a:rPr>
              <a:t>соеди­нительных линиях связи между АТС в настоящее время чаще всего применяются коды </a:t>
            </a:r>
            <a:r>
              <a:rPr lang="en-US" dirty="0">
                <a:latin typeface="Times New Roman"/>
                <a:ea typeface="Times New Roman"/>
                <a:cs typeface="Times New Roman"/>
              </a:rPr>
              <a:t>HDB</a:t>
            </a:r>
            <a:r>
              <a:rPr lang="ru-RU" dirty="0" smtClean="0">
                <a:latin typeface="Times New Roman"/>
                <a:ea typeface="Times New Roman"/>
                <a:cs typeface="Times New Roman"/>
              </a:rPr>
              <a:t>3(КВП3) </a:t>
            </a:r>
            <a:r>
              <a:rPr lang="ru-RU" dirty="0">
                <a:latin typeface="Times New Roman"/>
                <a:ea typeface="Times New Roman"/>
                <a:cs typeface="Times New Roman"/>
              </a:rPr>
              <a:t>и </a:t>
            </a:r>
            <a:r>
              <a:rPr lang="en-US" dirty="0" smtClean="0">
                <a:latin typeface="Times New Roman"/>
                <a:ea typeface="Times New Roman"/>
                <a:cs typeface="Times New Roman"/>
              </a:rPr>
              <a:t>AMI</a:t>
            </a:r>
            <a:r>
              <a:rPr lang="ru-RU" dirty="0" smtClean="0">
                <a:latin typeface="Times New Roman"/>
                <a:ea typeface="Times New Roman"/>
                <a:cs typeface="Times New Roman"/>
              </a:rPr>
              <a:t> </a:t>
            </a:r>
            <a:r>
              <a:rPr lang="en-US" dirty="0" smtClean="0">
                <a:latin typeface="Times New Roman"/>
                <a:ea typeface="Times New Roman"/>
                <a:cs typeface="Times New Roman"/>
              </a:rPr>
              <a:t>(</a:t>
            </a:r>
            <a:r>
              <a:rPr lang="ru-RU" dirty="0" smtClean="0">
                <a:latin typeface="Times New Roman"/>
                <a:ea typeface="Times New Roman"/>
                <a:cs typeface="Times New Roman"/>
              </a:rPr>
              <a:t>ЧПИ). </a:t>
            </a:r>
            <a:r>
              <a:rPr lang="ru-RU" dirty="0">
                <a:latin typeface="Times New Roman"/>
                <a:ea typeface="Times New Roman"/>
                <a:cs typeface="Times New Roman"/>
              </a:rPr>
              <a:t>В соответствии с нормами </a:t>
            </a:r>
            <a:r>
              <a:rPr lang="en-US" dirty="0">
                <a:latin typeface="Times New Roman"/>
                <a:ea typeface="Times New Roman"/>
                <a:cs typeface="Times New Roman"/>
              </a:rPr>
              <a:t>ITU</a:t>
            </a:r>
            <a:r>
              <a:rPr lang="ru-RU" dirty="0">
                <a:latin typeface="Times New Roman"/>
                <a:ea typeface="Times New Roman"/>
                <a:cs typeface="Times New Roman"/>
              </a:rPr>
              <a:t>-</a:t>
            </a:r>
            <a:r>
              <a:rPr lang="en-US" dirty="0">
                <a:latin typeface="Times New Roman"/>
                <a:ea typeface="Times New Roman"/>
                <a:cs typeface="Times New Roman"/>
              </a:rPr>
              <a:t>T</a:t>
            </a:r>
            <a:r>
              <a:rPr lang="ru-RU" dirty="0">
                <a:latin typeface="Times New Roman"/>
                <a:ea typeface="Times New Roman"/>
                <a:cs typeface="Times New Roman"/>
              </a:rPr>
              <a:t> и ГОСТ РФ на этих линиях в европейских странах и странах Латинской Америки передается 30 телефонных (т. е. основных) каналов </a:t>
            </a:r>
            <a:r>
              <a:rPr lang="en-US" dirty="0">
                <a:latin typeface="Times New Roman"/>
                <a:ea typeface="Times New Roman"/>
                <a:cs typeface="Times New Roman"/>
              </a:rPr>
              <a:t>DSO</a:t>
            </a:r>
            <a:r>
              <a:rPr lang="ru-RU" dirty="0">
                <a:latin typeface="Times New Roman"/>
                <a:ea typeface="Times New Roman"/>
                <a:cs typeface="Times New Roman"/>
              </a:rPr>
              <a:t>. Кроме этого, в групповом линейном потоке передается еще два дополнительных канала сигнализации и управления. Таким образом, фактически количество передаваемых каналов п = 32. Перемножение количества каналов (32) на скорость основного канала (64 кбит/с) дает скорость передачи группового цифрового потока, равную 2048 кбит/с (2,048 Мбит/с). В США и Канаде аналогичный канал имеет скорость 1544 кбит/с (24 канала </a:t>
            </a:r>
            <a:r>
              <a:rPr lang="en-US" dirty="0">
                <a:latin typeface="Times New Roman"/>
                <a:ea typeface="Times New Roman"/>
                <a:cs typeface="Times New Roman"/>
              </a:rPr>
              <a:t>DSO</a:t>
            </a:r>
            <a:r>
              <a:rPr lang="ru-RU" dirty="0">
                <a:latin typeface="Times New Roman"/>
                <a:ea typeface="Times New Roman"/>
                <a:cs typeface="Times New Roman"/>
              </a:rPr>
              <a:t>). Пара­метры систем с этими скоростями стандартизированы документами МСЭ-Т (1</a:t>
            </a:r>
            <a:r>
              <a:rPr lang="en-US" dirty="0">
                <a:latin typeface="Times New Roman"/>
                <a:ea typeface="Times New Roman"/>
                <a:cs typeface="Times New Roman"/>
              </a:rPr>
              <a:t>TU</a:t>
            </a:r>
            <a:r>
              <a:rPr lang="ru-RU" dirty="0">
                <a:latin typeface="Times New Roman"/>
                <a:ea typeface="Times New Roman"/>
                <a:cs typeface="Times New Roman"/>
              </a:rPr>
              <a:t>-</a:t>
            </a:r>
            <a:r>
              <a:rPr lang="en-US" dirty="0">
                <a:latin typeface="Times New Roman"/>
                <a:ea typeface="Times New Roman"/>
                <a:cs typeface="Times New Roman"/>
              </a:rPr>
              <a:t>T</a:t>
            </a:r>
            <a:r>
              <a:rPr lang="ru-RU" dirty="0">
                <a:latin typeface="Times New Roman"/>
                <a:ea typeface="Times New Roman"/>
                <a:cs typeface="Times New Roman"/>
              </a:rPr>
              <a:t>) соответственно Рек. </a:t>
            </a:r>
            <a:r>
              <a:rPr lang="en-US" dirty="0">
                <a:latin typeface="Times New Roman"/>
                <a:ea typeface="Times New Roman"/>
                <a:cs typeface="Times New Roman"/>
              </a:rPr>
              <a:t>G</a:t>
            </a:r>
            <a:r>
              <a:rPr lang="ru-RU" dirty="0">
                <a:latin typeface="Times New Roman"/>
                <a:ea typeface="Times New Roman"/>
                <a:cs typeface="Times New Roman"/>
              </a:rPr>
              <a:t>.733 и </a:t>
            </a:r>
            <a:r>
              <a:rPr lang="en-US" dirty="0">
                <a:latin typeface="Times New Roman"/>
                <a:ea typeface="Times New Roman"/>
                <a:cs typeface="Times New Roman"/>
              </a:rPr>
              <a:t>G</a:t>
            </a:r>
            <a:r>
              <a:rPr lang="ru-RU" dirty="0">
                <a:latin typeface="Times New Roman"/>
                <a:ea typeface="Times New Roman"/>
                <a:cs typeface="Times New Roman"/>
              </a:rPr>
              <a:t>.732. Если исходный цифровой (абонент­ский) канал 64 кбит/с называется основным (ОЦК или </a:t>
            </a:r>
            <a:r>
              <a:rPr lang="en-US" dirty="0">
                <a:latin typeface="Times New Roman"/>
                <a:ea typeface="Times New Roman"/>
                <a:cs typeface="Times New Roman"/>
              </a:rPr>
              <a:t>DSO</a:t>
            </a:r>
            <a:r>
              <a:rPr lang="ru-RU" dirty="0">
                <a:latin typeface="Times New Roman"/>
                <a:ea typeface="Times New Roman"/>
                <a:cs typeface="Times New Roman"/>
              </a:rPr>
              <a:t>), то групповой циф­ровой канал со скоростью 2048 (или 1544) кбит/с называется первичным цифро­вым каналом (ПЦК или </a:t>
            </a:r>
            <a:r>
              <a:rPr lang="en-US" dirty="0">
                <a:latin typeface="Times New Roman"/>
                <a:ea typeface="Times New Roman"/>
                <a:cs typeface="Times New Roman"/>
              </a:rPr>
              <a:t>DS</a:t>
            </a:r>
            <a:r>
              <a:rPr lang="ru-RU" dirty="0">
                <a:latin typeface="Times New Roman"/>
                <a:ea typeface="Times New Roman"/>
                <a:cs typeface="Times New Roman"/>
              </a:rPr>
              <a:t>1).</a:t>
            </a:r>
            <a:endParaRPr lang="ru-RU" sz="1600" dirty="0">
              <a:ea typeface="Calibri"/>
              <a:cs typeface="Times New Roman"/>
            </a:endParaRPr>
          </a:p>
        </p:txBody>
      </p:sp>
    </p:spTree>
    <p:extLst>
      <p:ext uri="{BB962C8B-B14F-4D97-AF65-F5344CB8AC3E}">
        <p14:creationId xmlns="" xmlns:p14="http://schemas.microsoft.com/office/powerpoint/2010/main" val="125451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24808"/>
          </a:xfrm>
          <a:prstGeom prst="rect">
            <a:avLst/>
          </a:prstGeom>
        </p:spPr>
        <p:txBody>
          <a:bodyPr wrap="square">
            <a:spAutoFit/>
          </a:bodyPr>
          <a:lstStyle/>
          <a:p>
            <a:pPr marL="342900" lvl="0" indent="-342900" algn="just">
              <a:lnSpc>
                <a:spcPct val="150000"/>
              </a:lnSpc>
              <a:spcAft>
                <a:spcPts val="0"/>
              </a:spcAft>
              <a:buFont typeface="Symbol"/>
              <a:buChar char=""/>
              <a:tabLst>
                <a:tab pos="719455" algn="l"/>
              </a:tabLst>
            </a:pPr>
            <a:r>
              <a:rPr lang="ru-RU" dirty="0">
                <a:latin typeface="Times New Roman"/>
                <a:ea typeface="Times New Roman"/>
                <a:cs typeface="Times New Roman"/>
              </a:rPr>
              <a:t>Первичная цифровая иерархия — ПЦИ (2048 кбит/с) Е2 </a:t>
            </a:r>
            <a:endParaRPr lang="ru-RU" sz="1600" dirty="0">
              <a:ea typeface="Calibri"/>
              <a:cs typeface="Times New Roman"/>
            </a:endParaRPr>
          </a:p>
          <a:p>
            <a:pPr marL="342900" lvl="0" indent="-342900" algn="just">
              <a:lnSpc>
                <a:spcPct val="150000"/>
              </a:lnSpc>
              <a:spcAft>
                <a:spcPts val="0"/>
              </a:spcAft>
              <a:buFont typeface="Symbol"/>
              <a:buChar char=""/>
              <a:tabLst>
                <a:tab pos="719455" algn="l"/>
              </a:tabLst>
            </a:pPr>
            <a:r>
              <a:rPr lang="ru-RU" dirty="0">
                <a:latin typeface="Times New Roman"/>
                <a:ea typeface="Times New Roman"/>
                <a:cs typeface="Times New Roman"/>
              </a:rPr>
              <a:t>Вторичная цифровая иерархия — ВЦИ (8448 кбит/с) ЕЗ  </a:t>
            </a:r>
            <a:endParaRPr lang="ru-RU" sz="1600" dirty="0">
              <a:ea typeface="Calibri"/>
              <a:cs typeface="Times New Roman"/>
            </a:endParaRPr>
          </a:p>
          <a:p>
            <a:pPr marL="342900" lvl="0" indent="-342900" algn="just">
              <a:lnSpc>
                <a:spcPct val="150000"/>
              </a:lnSpc>
              <a:spcAft>
                <a:spcPts val="0"/>
              </a:spcAft>
              <a:buFont typeface="Symbol"/>
              <a:buChar char=""/>
              <a:tabLst>
                <a:tab pos="719455" algn="l"/>
              </a:tabLst>
            </a:pPr>
            <a:r>
              <a:rPr lang="ru-RU" dirty="0">
                <a:latin typeface="Times New Roman"/>
                <a:ea typeface="Times New Roman"/>
                <a:cs typeface="Times New Roman"/>
              </a:rPr>
              <a:t>Третичная цифровая иерархия — ТЦИ (34368 кбит/с) Е4  </a:t>
            </a:r>
            <a:endParaRPr lang="ru-RU" sz="1600" dirty="0">
              <a:ea typeface="Calibri"/>
              <a:cs typeface="Times New Roman"/>
            </a:endParaRPr>
          </a:p>
          <a:p>
            <a:pPr marL="342900" lvl="0" indent="-342900" algn="just">
              <a:lnSpc>
                <a:spcPct val="150000"/>
              </a:lnSpc>
              <a:spcAft>
                <a:spcPts val="0"/>
              </a:spcAft>
              <a:buFont typeface="Symbol"/>
              <a:buChar char=""/>
              <a:tabLst>
                <a:tab pos="719455" algn="l"/>
              </a:tabLst>
            </a:pPr>
            <a:r>
              <a:rPr lang="ru-RU" dirty="0">
                <a:latin typeface="Times New Roman"/>
                <a:ea typeface="Times New Roman"/>
                <a:cs typeface="Times New Roman"/>
              </a:rPr>
              <a:t>Четверичная цифровая иерархия — ЧЦИ (139264 кбит/с) </a:t>
            </a:r>
            <a:endParaRPr lang="ru-RU" sz="1600" dirty="0">
              <a:ea typeface="Calibri"/>
              <a:cs typeface="Times New Roman"/>
            </a:endParaRPr>
          </a:p>
          <a:p>
            <a:pPr marL="342900" lvl="0" indent="-342900" algn="just">
              <a:lnSpc>
                <a:spcPct val="150000"/>
              </a:lnSpc>
              <a:spcAft>
                <a:spcPts val="0"/>
              </a:spcAft>
              <a:buFont typeface="Symbol"/>
              <a:buChar char=""/>
              <a:tabLst>
                <a:tab pos="719455" algn="l"/>
              </a:tabLst>
            </a:pPr>
            <a:r>
              <a:rPr lang="ru-RU" dirty="0">
                <a:latin typeface="Times New Roman"/>
                <a:ea typeface="Times New Roman"/>
                <a:cs typeface="Times New Roman"/>
              </a:rPr>
              <a:t>Е5 Пятеричная цифровая иерархия — ПЦИ (564992 бит/с)</a:t>
            </a:r>
            <a:endParaRPr lang="ru-RU" sz="1600" dirty="0">
              <a:ea typeface="Calibri"/>
              <a:cs typeface="Times New Roman"/>
            </a:endParaRPr>
          </a:p>
          <a:p>
            <a:pPr algn="just">
              <a:lnSpc>
                <a:spcPct val="150000"/>
              </a:lnSpc>
              <a:spcAft>
                <a:spcPts val="0"/>
              </a:spcAft>
            </a:pPr>
            <a:r>
              <a:rPr lang="ru-RU" dirty="0">
                <a:latin typeface="Times New Roman"/>
                <a:ea typeface="Times New Roman"/>
                <a:cs typeface="Times New Roman"/>
              </a:rPr>
              <a:t>Отметим, что в перечисленных иерархиях скоростей передачи тактовые частоты соседних уровней, а тем более удаленных, не обязательно должны быть синхронизированы. Кроме того, частоты дискретизации в разных каналах также могут отличаться на небольшую величину. При этом используется внутренняя синхронизация в индивидуальных каналах. В таких системах в процессе мультиплексиро­вания для выравнивания скоростей или тактовых частот добавляются (или изыма­ются) дополнительные биты. В результате на выходе мультиплексора формируется синхронизированная цифровая импульсная последовательность, скорость которой в п раз выше, чем в индивидуальных каналах(п кратно 4). Такие системы получи­ли название </a:t>
            </a:r>
            <a:r>
              <a:rPr lang="ru-RU" dirty="0" err="1">
                <a:latin typeface="Times New Roman"/>
                <a:ea typeface="Times New Roman"/>
                <a:cs typeface="Times New Roman"/>
              </a:rPr>
              <a:t>плезиохронных</a:t>
            </a:r>
            <a:r>
              <a:rPr lang="ru-RU" dirty="0">
                <a:latin typeface="Times New Roman"/>
                <a:ea typeface="Times New Roman"/>
                <a:cs typeface="Times New Roman"/>
              </a:rPr>
              <a:t> (</a:t>
            </a:r>
            <a:r>
              <a:rPr lang="ru-RU" dirty="0" err="1">
                <a:latin typeface="Times New Roman"/>
                <a:ea typeface="Times New Roman"/>
                <a:cs typeface="Times New Roman"/>
              </a:rPr>
              <a:t>плезио</a:t>
            </a:r>
            <a:r>
              <a:rPr lang="ru-RU" dirty="0">
                <a:latin typeface="Times New Roman"/>
                <a:ea typeface="Times New Roman"/>
                <a:cs typeface="Times New Roman"/>
              </a:rPr>
              <a:t> — почти) цифровых систем передачи, а циф­ровая иерархия  </a:t>
            </a:r>
            <a:r>
              <a:rPr lang="ru-RU" dirty="0" err="1">
                <a:latin typeface="Times New Roman"/>
                <a:ea typeface="Times New Roman"/>
                <a:cs typeface="Times New Roman"/>
              </a:rPr>
              <a:t>плезиохронная</a:t>
            </a:r>
            <a:r>
              <a:rPr lang="ru-RU" dirty="0">
                <a:latin typeface="Times New Roman"/>
                <a:ea typeface="Times New Roman"/>
                <a:cs typeface="Times New Roman"/>
              </a:rPr>
              <a:t> цифровая иерархия  ПЦИ (</a:t>
            </a:r>
            <a:r>
              <a:rPr lang="en-US" dirty="0">
                <a:latin typeface="Times New Roman"/>
                <a:ea typeface="Times New Roman"/>
                <a:cs typeface="Times New Roman"/>
              </a:rPr>
              <a:t>PDH</a:t>
            </a:r>
            <a:r>
              <a:rPr lang="ru-RU" dirty="0" smtClean="0">
                <a:latin typeface="Times New Roman"/>
                <a:ea typeface="Times New Roman"/>
                <a:cs typeface="Times New Roman"/>
              </a:rPr>
              <a:t>)</a:t>
            </a:r>
            <a:endParaRPr lang="ru-RU" dirty="0"/>
          </a:p>
        </p:txBody>
      </p:sp>
    </p:spTree>
    <p:extLst>
      <p:ext uri="{BB962C8B-B14F-4D97-AF65-F5344CB8AC3E}">
        <p14:creationId xmlns="" xmlns:p14="http://schemas.microsoft.com/office/powerpoint/2010/main" val="1657785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553251"/>
          </a:xfrm>
          <a:prstGeom prst="rect">
            <a:avLst/>
          </a:prstGeom>
        </p:spPr>
        <p:txBody>
          <a:bodyPr wrap="square">
            <a:spAutoFit/>
          </a:bodyPr>
          <a:lstStyle/>
          <a:p>
            <a:pPr algn="just">
              <a:lnSpc>
                <a:spcPct val="200000"/>
              </a:lnSpc>
            </a:pPr>
            <a:r>
              <a:rPr lang="ru-RU" dirty="0">
                <a:latin typeface="Times New Roman"/>
                <a:ea typeface="Times New Roman"/>
              </a:rPr>
              <a:t>Для таких линий передачи была разработана соответствующая аппаратура иерархий Е1 — Е4. В этих линиях связи вследствие малой полосы пропускания и большого затухания коаксиальных кабелей длина регенерационного участка для Е1 — Е2 не превышала 5 км, а для Е4 и того меньше — 1,5...2 км. Такие линии связи были очень дорогими и широкого распространения не получили (особенно это   относится   к   Е4).   Линии   связи   на   коаксиальном   кабеле   для   скорости 64992 кбит/с (Е5) имели регенерационный участок менее 1,5 км и по причине очень высокой стоимости не получили дальнейшего развития, малая длина </a:t>
            </a:r>
            <a:r>
              <a:rPr lang="ru-RU" dirty="0" smtClean="0">
                <a:latin typeface="Times New Roman"/>
                <a:ea typeface="Times New Roman"/>
              </a:rPr>
              <a:t>регенерационных </a:t>
            </a:r>
            <a:r>
              <a:rPr lang="ru-RU" dirty="0">
                <a:latin typeface="Times New Roman"/>
                <a:ea typeface="Times New Roman"/>
              </a:rPr>
              <a:t>участков для Е4 и Е5 — не единственная причина того, что Е4 не получила широкого распространения в кабельных линиях на основе традицион­ных (металлических) кабелей, а Е5 не получила дальнейшего развития.</a:t>
            </a:r>
            <a:endParaRPr lang="ru-RU" dirty="0"/>
          </a:p>
        </p:txBody>
      </p:sp>
    </p:spTree>
    <p:extLst>
      <p:ext uri="{BB962C8B-B14F-4D97-AF65-F5344CB8AC3E}">
        <p14:creationId xmlns="" xmlns:p14="http://schemas.microsoft.com/office/powerpoint/2010/main" val="4195482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325"/>
            <a:ext cx="9144000" cy="674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4362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636" y="188640"/>
            <a:ext cx="2879725" cy="6669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943200" y="44626"/>
            <a:ext cx="6858000" cy="67687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21327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721" y="188640"/>
            <a:ext cx="8856984" cy="1015663"/>
          </a:xfrm>
          <a:prstGeom prst="rect">
            <a:avLst/>
          </a:prstGeom>
        </p:spPr>
        <p:txBody>
          <a:bodyPr wrap="square">
            <a:spAutoFit/>
          </a:bodyPr>
          <a:lstStyle/>
          <a:p>
            <a:pPr>
              <a:lnSpc>
                <a:spcPct val="150000"/>
              </a:lnSpc>
              <a:spcAft>
                <a:spcPts val="1000"/>
              </a:spcAft>
            </a:pPr>
            <a:r>
              <a:rPr lang="ru-RU" sz="4000" b="1" dirty="0" smtClean="0">
                <a:solidFill>
                  <a:srgbClr val="FF0000"/>
                </a:solidFill>
                <a:latin typeface="Times New Roman"/>
                <a:ea typeface="Times New Roman"/>
                <a:cs typeface="Times New Roman"/>
              </a:rPr>
              <a:t>  </a:t>
            </a:r>
            <a:r>
              <a:rPr lang="ru-RU" sz="2800" b="1" dirty="0" smtClean="0">
                <a:solidFill>
                  <a:srgbClr val="FF0000"/>
                </a:solidFill>
                <a:latin typeface="Times New Roman"/>
                <a:ea typeface="Times New Roman"/>
                <a:cs typeface="Times New Roman"/>
              </a:rPr>
              <a:t>2. </a:t>
            </a:r>
            <a:r>
              <a:rPr lang="ru-RU" sz="2800" b="1" dirty="0">
                <a:solidFill>
                  <a:srgbClr val="FF0000"/>
                </a:solidFill>
                <a:latin typeface="Times New Roman"/>
                <a:ea typeface="Times New Roman"/>
                <a:cs typeface="Times New Roman"/>
              </a:rPr>
              <a:t>Классификация цифровых систем передачи.</a:t>
            </a:r>
            <a:endParaRPr lang="ru-RU" sz="2800" dirty="0">
              <a:solidFill>
                <a:srgbClr val="FF0000"/>
              </a:solidFill>
              <a:ea typeface="Times New Roman"/>
              <a:cs typeface="Times New Roman"/>
            </a:endParaRPr>
          </a:p>
        </p:txBody>
      </p:sp>
      <p:sp>
        <p:nvSpPr>
          <p:cNvPr id="4" name="Прямоугольник 3"/>
          <p:cNvSpPr/>
          <p:nvPr/>
        </p:nvSpPr>
        <p:spPr>
          <a:xfrm>
            <a:off x="179512" y="1148529"/>
            <a:ext cx="8640960" cy="4529445"/>
          </a:xfrm>
          <a:prstGeom prst="rect">
            <a:avLst/>
          </a:prstGeom>
        </p:spPr>
        <p:txBody>
          <a:bodyPr wrap="square">
            <a:spAutoFit/>
          </a:bodyPr>
          <a:lstStyle/>
          <a:p>
            <a:pPr algn="just">
              <a:lnSpc>
                <a:spcPct val="200000"/>
              </a:lnSpc>
              <a:spcAft>
                <a:spcPts val="1000"/>
              </a:spcAft>
            </a:pPr>
            <a:r>
              <a:rPr lang="ru-RU" dirty="0" smtClean="0">
                <a:latin typeface="Times New Roman" pitchFamily="18" charset="0"/>
                <a:ea typeface="Times New Roman"/>
                <a:cs typeface="Times New Roman" pitchFamily="18" charset="0"/>
              </a:rPr>
              <a:t>   </a:t>
            </a:r>
            <a:r>
              <a:rPr lang="ru-RU" sz="2000" dirty="0" smtClean="0">
                <a:latin typeface="Times New Roman" pitchFamily="18" charset="0"/>
                <a:ea typeface="Times New Roman"/>
                <a:cs typeface="Times New Roman" pitchFamily="18" charset="0"/>
              </a:rPr>
              <a:t>Цифровые </a:t>
            </a:r>
            <a:r>
              <a:rPr lang="ru-RU" sz="2000" dirty="0">
                <a:latin typeface="Times New Roman" pitchFamily="18" charset="0"/>
                <a:ea typeface="Times New Roman"/>
                <a:cs typeface="Times New Roman" pitchFamily="18" charset="0"/>
              </a:rPr>
              <a:t>системы передачи классифицируются по следующим признакам.</a:t>
            </a:r>
          </a:p>
          <a:p>
            <a:pPr marL="457200" algn="just">
              <a:lnSpc>
                <a:spcPct val="200000"/>
              </a:lnSpc>
              <a:spcAft>
                <a:spcPts val="0"/>
              </a:spcAft>
            </a:pPr>
            <a:r>
              <a:rPr lang="ru-RU" sz="2000" b="1" dirty="0">
                <a:latin typeface="Times New Roman" pitchFamily="18" charset="0"/>
                <a:ea typeface="Times New Roman"/>
                <a:cs typeface="Times New Roman" pitchFamily="18" charset="0"/>
              </a:rPr>
              <a:t>1</a:t>
            </a:r>
            <a:r>
              <a:rPr lang="ru-RU" sz="2000" dirty="0">
                <a:solidFill>
                  <a:srgbClr val="0070C0"/>
                </a:solidFill>
                <a:latin typeface="Times New Roman" pitchFamily="18" charset="0"/>
                <a:ea typeface="Times New Roman"/>
                <a:cs typeface="Times New Roman" pitchFamily="18" charset="0"/>
              </a:rPr>
              <a:t>. </a:t>
            </a:r>
            <a:r>
              <a:rPr lang="ru-RU" sz="2000" i="1" u="sng" dirty="0">
                <a:latin typeface="Times New Roman" pitchFamily="18" charset="0"/>
                <a:ea typeface="Times New Roman"/>
                <a:cs typeface="Times New Roman" pitchFamily="18" charset="0"/>
              </a:rPr>
              <a:t>По принципам разделения каналов различают ЦСП:</a:t>
            </a:r>
          </a:p>
          <a:p>
            <a:pPr marL="457200" algn="just">
              <a:lnSpc>
                <a:spcPct val="200000"/>
              </a:lnSpc>
              <a:spcAft>
                <a:spcPts val="0"/>
              </a:spcAft>
            </a:pPr>
            <a:r>
              <a:rPr lang="ru-RU" sz="2000" dirty="0">
                <a:latin typeface="Times New Roman" pitchFamily="18" charset="0"/>
                <a:ea typeface="Times New Roman"/>
                <a:cs typeface="Times New Roman" pitchFamily="18" charset="0"/>
              </a:rPr>
              <a:t>    - с временным разделением каналов (ЦСП с ВРК);</a:t>
            </a:r>
          </a:p>
          <a:p>
            <a:pPr marL="457200" algn="just">
              <a:lnSpc>
                <a:spcPct val="200000"/>
              </a:lnSpc>
              <a:spcAft>
                <a:spcPts val="1000"/>
              </a:spcAft>
            </a:pPr>
            <a:r>
              <a:rPr lang="ru-RU" sz="2000" dirty="0">
                <a:latin typeface="Times New Roman" pitchFamily="18" charset="0"/>
                <a:ea typeface="Times New Roman"/>
                <a:cs typeface="Times New Roman" pitchFamily="18" charset="0"/>
              </a:rPr>
              <a:t>    - с частотным разделением каналов (ЦСП с ЧРК), имеющие специальное оборудование, преобразующее многоканальный (групповой) сигнал систем передачи с частотным разделением каналов (СП  с ЧРК) в цифровой сигнал и обратно</a:t>
            </a:r>
            <a:r>
              <a:rPr lang="ru-RU" sz="2000" dirty="0" smtClean="0">
                <a:latin typeface="Times New Roman" pitchFamily="18" charset="0"/>
                <a:ea typeface="Times New Roman"/>
                <a:cs typeface="Times New Roman" pitchFamily="18" charset="0"/>
              </a:rPr>
              <a:t>.</a:t>
            </a:r>
          </a:p>
        </p:txBody>
      </p:sp>
    </p:spTree>
    <p:extLst>
      <p:ext uri="{BB962C8B-B14F-4D97-AF65-F5344CB8AC3E}">
        <p14:creationId xmlns="" xmlns:p14="http://schemas.microsoft.com/office/powerpoint/2010/main" val="181015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369" y="620688"/>
            <a:ext cx="8640960" cy="5170646"/>
          </a:xfrm>
          <a:prstGeom prst="rect">
            <a:avLst/>
          </a:prstGeom>
        </p:spPr>
        <p:txBody>
          <a:bodyPr wrap="square">
            <a:spAutoFit/>
          </a:bodyPr>
          <a:lstStyle/>
          <a:p>
            <a:pPr marL="457200" algn="just">
              <a:lnSpc>
                <a:spcPct val="150000"/>
              </a:lnSpc>
              <a:spcAft>
                <a:spcPts val="0"/>
              </a:spcAft>
            </a:pPr>
            <a:r>
              <a:rPr lang="ru-RU" b="1" i="1" dirty="0">
                <a:latin typeface="Times New Roman"/>
                <a:ea typeface="Times New Roman"/>
                <a:cs typeface="Times New Roman"/>
              </a:rPr>
              <a:t> </a:t>
            </a:r>
            <a:r>
              <a:rPr lang="ru-RU" sz="2000" b="1" i="1" dirty="0">
                <a:latin typeface="Times New Roman" pitchFamily="18" charset="0"/>
                <a:ea typeface="Times New Roman"/>
                <a:cs typeface="Times New Roman" pitchFamily="18" charset="0"/>
              </a:rPr>
              <a:t>2. </a:t>
            </a:r>
            <a:r>
              <a:rPr lang="ru-RU" sz="2000" i="1" u="sng" dirty="0">
                <a:latin typeface="Times New Roman" pitchFamily="18" charset="0"/>
                <a:ea typeface="Times New Roman"/>
                <a:cs typeface="Times New Roman" pitchFamily="18" charset="0"/>
              </a:rPr>
              <a:t>По способам формирования канальных сигналов различают ЦСП:</a:t>
            </a:r>
          </a:p>
          <a:p>
            <a:pPr marL="457200" algn="just">
              <a:lnSpc>
                <a:spcPct val="150000"/>
              </a:lnSpc>
              <a:spcAft>
                <a:spcPts val="0"/>
              </a:spcAft>
            </a:pPr>
            <a:r>
              <a:rPr lang="ru-RU" sz="2000" dirty="0">
                <a:latin typeface="Times New Roman" pitchFamily="18" charset="0"/>
                <a:ea typeface="Times New Roman"/>
                <a:cs typeface="Times New Roman" pitchFamily="18" charset="0"/>
              </a:rPr>
              <a:t>      - с амплитудно-импульсной модуляцией (АИМ);</a:t>
            </a:r>
          </a:p>
          <a:p>
            <a:pPr marL="457200" algn="just">
              <a:lnSpc>
                <a:spcPct val="150000"/>
              </a:lnSpc>
              <a:spcAft>
                <a:spcPts val="0"/>
              </a:spcAft>
            </a:pPr>
            <a:r>
              <a:rPr lang="ru-RU" sz="2000" dirty="0">
                <a:latin typeface="Times New Roman" pitchFamily="18" charset="0"/>
                <a:ea typeface="Times New Roman"/>
                <a:cs typeface="Times New Roman" pitchFamily="18" charset="0"/>
              </a:rPr>
              <a:t>      - с широтно-импульсной модуляцией (ШИМ);</a:t>
            </a:r>
          </a:p>
          <a:p>
            <a:pPr marL="457200" algn="just">
              <a:lnSpc>
                <a:spcPct val="150000"/>
              </a:lnSpc>
              <a:spcAft>
                <a:spcPts val="0"/>
              </a:spcAft>
              <a:tabLst>
                <a:tab pos="630555" algn="l"/>
              </a:tabLst>
            </a:pPr>
            <a:r>
              <a:rPr lang="ru-RU" sz="2000" dirty="0">
                <a:latin typeface="Times New Roman" pitchFamily="18" charset="0"/>
                <a:ea typeface="Times New Roman"/>
                <a:cs typeface="Times New Roman" pitchFamily="18" charset="0"/>
              </a:rPr>
              <a:t>      - с </a:t>
            </a:r>
            <a:r>
              <a:rPr lang="ru-RU" sz="2000" dirty="0" err="1">
                <a:latin typeface="Times New Roman" pitchFamily="18" charset="0"/>
                <a:ea typeface="Times New Roman"/>
                <a:cs typeface="Times New Roman" pitchFamily="18" charset="0"/>
              </a:rPr>
              <a:t>фазо</a:t>
            </a:r>
            <a:r>
              <a:rPr lang="ru-RU" sz="2000" dirty="0">
                <a:latin typeface="Times New Roman" pitchFamily="18" charset="0"/>
                <a:ea typeface="Times New Roman"/>
                <a:cs typeface="Times New Roman" pitchFamily="18" charset="0"/>
              </a:rPr>
              <a:t>-импульсной модуляцией (ФИМ);</a:t>
            </a:r>
          </a:p>
          <a:p>
            <a:pPr marL="457200" algn="just">
              <a:lnSpc>
                <a:spcPct val="150000"/>
              </a:lnSpc>
              <a:spcAft>
                <a:spcPts val="0"/>
              </a:spcAft>
              <a:tabLst>
                <a:tab pos="630555" algn="l"/>
              </a:tabLst>
            </a:pPr>
            <a:r>
              <a:rPr lang="ru-RU" sz="2000" dirty="0">
                <a:latin typeface="Times New Roman" pitchFamily="18" charset="0"/>
                <a:ea typeface="Times New Roman"/>
                <a:cs typeface="Times New Roman" pitchFamily="18" charset="0"/>
              </a:rPr>
              <a:t>      - с импульсно-кодовой модуляцией и временным разделением каналов (ЦСП ИКМ-ВРК);</a:t>
            </a:r>
          </a:p>
          <a:p>
            <a:pPr marL="457200" algn="just">
              <a:lnSpc>
                <a:spcPct val="150000"/>
              </a:lnSpc>
              <a:spcAft>
                <a:spcPts val="0"/>
              </a:spcAft>
              <a:tabLst>
                <a:tab pos="630555" algn="l"/>
              </a:tabLst>
            </a:pPr>
            <a:r>
              <a:rPr lang="ru-RU" sz="2000" dirty="0">
                <a:latin typeface="Times New Roman" pitchFamily="18" charset="0"/>
                <a:ea typeface="Times New Roman"/>
                <a:cs typeface="Times New Roman" pitchFamily="18" charset="0"/>
              </a:rPr>
              <a:t>      - с импульсно-кодовой модуляцией и частотным разделением каналов (ЦСП ИКМ-ЧД);</a:t>
            </a:r>
          </a:p>
          <a:p>
            <a:pPr marL="457200" algn="just">
              <a:lnSpc>
                <a:spcPct val="150000"/>
              </a:lnSpc>
              <a:spcAft>
                <a:spcPts val="0"/>
              </a:spcAft>
              <a:tabLst>
                <a:tab pos="630555" algn="l"/>
              </a:tabLst>
            </a:pPr>
            <a:r>
              <a:rPr lang="ru-RU" sz="2000" dirty="0">
                <a:latin typeface="Times New Roman" pitchFamily="18" charset="0"/>
                <a:ea typeface="Times New Roman"/>
                <a:cs typeface="Times New Roman" pitchFamily="18" charset="0"/>
              </a:rPr>
              <a:t>      - с дифференциальной </a:t>
            </a:r>
            <a:r>
              <a:rPr lang="ru-RU" sz="2000" dirty="0" smtClean="0">
                <a:latin typeface="Times New Roman" pitchFamily="18" charset="0"/>
                <a:ea typeface="Times New Roman"/>
                <a:cs typeface="Times New Roman" pitchFamily="18" charset="0"/>
              </a:rPr>
              <a:t>импульсно-кодовой </a:t>
            </a:r>
            <a:r>
              <a:rPr lang="ru-RU" sz="2000" dirty="0">
                <a:latin typeface="Times New Roman" pitchFamily="18" charset="0"/>
                <a:ea typeface="Times New Roman"/>
                <a:cs typeface="Times New Roman" pitchFamily="18" charset="0"/>
              </a:rPr>
              <a:t>модуляцией и временным разделением каналов (ДИКМ-ВРК);</a:t>
            </a:r>
          </a:p>
          <a:p>
            <a:pPr marL="457200" algn="just">
              <a:lnSpc>
                <a:spcPct val="150000"/>
              </a:lnSpc>
              <a:spcAft>
                <a:spcPts val="1000"/>
              </a:spcAft>
              <a:tabLst>
                <a:tab pos="630555" algn="l"/>
              </a:tabLst>
            </a:pPr>
            <a:r>
              <a:rPr lang="ru-RU" sz="2000" dirty="0">
                <a:latin typeface="Times New Roman" pitchFamily="18" charset="0"/>
                <a:ea typeface="Times New Roman"/>
                <a:cs typeface="Times New Roman" pitchFamily="18" charset="0"/>
              </a:rPr>
              <a:t>      - на основе дельта-модуляции </a:t>
            </a:r>
            <a:r>
              <a:rPr lang="ru-RU" sz="2000" dirty="0" smtClean="0">
                <a:latin typeface="Times New Roman" pitchFamily="18" charset="0"/>
                <a:ea typeface="Times New Roman"/>
                <a:cs typeface="Times New Roman" pitchFamily="18" charset="0"/>
              </a:rPr>
              <a:t>(ДМ) с </a:t>
            </a:r>
            <a:r>
              <a:rPr lang="ru-RU" sz="2000" dirty="0">
                <a:latin typeface="Times New Roman" pitchFamily="18" charset="0"/>
                <a:ea typeface="Times New Roman"/>
                <a:cs typeface="Times New Roman" pitchFamily="18" charset="0"/>
              </a:rPr>
              <a:t>ВРК </a:t>
            </a:r>
            <a:r>
              <a:rPr lang="ru-RU" sz="2000" dirty="0" smtClean="0">
                <a:latin typeface="Times New Roman" pitchFamily="18" charset="0"/>
                <a:ea typeface="Times New Roman"/>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599601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339" y="476672"/>
            <a:ext cx="8568952" cy="6017032"/>
          </a:xfrm>
          <a:prstGeom prst="rect">
            <a:avLst/>
          </a:prstGeom>
        </p:spPr>
        <p:txBody>
          <a:bodyPr wrap="square">
            <a:spAutoFit/>
          </a:bodyPr>
          <a:lstStyle/>
          <a:p>
            <a:pPr algn="just">
              <a:lnSpc>
                <a:spcPct val="150000"/>
              </a:lnSpc>
              <a:spcAft>
                <a:spcPts val="1000"/>
              </a:spcAft>
              <a:tabLst>
                <a:tab pos="630555" algn="l"/>
              </a:tabLst>
            </a:pPr>
            <a:r>
              <a:rPr lang="ru-RU" sz="2000" b="1" i="1" dirty="0">
                <a:latin typeface="Times New Roman" pitchFamily="18" charset="0"/>
                <a:ea typeface="Times New Roman"/>
                <a:cs typeface="Times New Roman" pitchFamily="18" charset="0"/>
              </a:rPr>
              <a:t> 3. </a:t>
            </a:r>
            <a:r>
              <a:rPr lang="ru-RU" sz="2000" i="1" u="sng" dirty="0">
                <a:latin typeface="Times New Roman" pitchFamily="18" charset="0"/>
                <a:ea typeface="Times New Roman"/>
                <a:cs typeface="Times New Roman" pitchFamily="18" charset="0"/>
              </a:rPr>
              <a:t>По способам объединения цифровых потоков с целью формирования цифровых каналов и цифровых трактов более высокого порядка различают:</a:t>
            </a:r>
          </a:p>
          <a:p>
            <a:pPr algn="just">
              <a:lnSpc>
                <a:spcPct val="150000"/>
              </a:lnSpc>
              <a:spcAft>
                <a:spcPts val="1000"/>
              </a:spcAft>
              <a:tabLst>
                <a:tab pos="630555" algn="l"/>
              </a:tabLst>
            </a:pPr>
            <a:r>
              <a:rPr lang="ru-RU" sz="2000" dirty="0">
                <a:latin typeface="Times New Roman" pitchFamily="18" charset="0"/>
                <a:ea typeface="Times New Roman"/>
                <a:cs typeface="Times New Roman" pitchFamily="18" charset="0"/>
              </a:rPr>
              <a:t>         - ЦСП ИКМ-ВРК с асинхронным объединением цифровых потоков или систем </a:t>
            </a:r>
            <a:r>
              <a:rPr lang="ru-RU" sz="2000" dirty="0" err="1">
                <a:latin typeface="Times New Roman" pitchFamily="18" charset="0"/>
                <a:ea typeface="Times New Roman"/>
                <a:cs typeface="Times New Roman" pitchFamily="18" charset="0"/>
              </a:rPr>
              <a:t>плезиохронной</a:t>
            </a:r>
            <a:r>
              <a:rPr lang="ru-RU" sz="2000" dirty="0">
                <a:latin typeface="Times New Roman" pitchFamily="18" charset="0"/>
                <a:ea typeface="Times New Roman"/>
                <a:cs typeface="Times New Roman" pitchFamily="18" charset="0"/>
              </a:rPr>
              <a:t> цифровой иерархии (ПЦИ) – </a:t>
            </a:r>
            <a:r>
              <a:rPr lang="en-US" sz="2000" i="1" dirty="0" err="1">
                <a:latin typeface="Times New Roman" pitchFamily="18" charset="0"/>
                <a:ea typeface="Times New Roman"/>
                <a:cs typeface="Times New Roman" pitchFamily="18" charset="0"/>
              </a:rPr>
              <a:t>Plesiochronous</a:t>
            </a:r>
            <a:r>
              <a:rPr lang="en-US" sz="2000" i="1" dirty="0">
                <a:latin typeface="Times New Roman" pitchFamily="18" charset="0"/>
                <a:ea typeface="Times New Roman"/>
                <a:cs typeface="Times New Roman" pitchFamily="18" charset="0"/>
              </a:rPr>
              <a:t> Digital Hierarchy</a:t>
            </a:r>
            <a:r>
              <a:rPr lang="ru-RU" sz="2000" i="1" dirty="0">
                <a:latin typeface="Times New Roman" pitchFamily="18" charset="0"/>
                <a:ea typeface="Times New Roman"/>
                <a:cs typeface="Times New Roman" pitchFamily="18" charset="0"/>
              </a:rPr>
              <a:t> (</a:t>
            </a:r>
            <a:r>
              <a:rPr lang="en-US" sz="2000" i="1" dirty="0">
                <a:latin typeface="Times New Roman" pitchFamily="18" charset="0"/>
                <a:ea typeface="Times New Roman"/>
                <a:cs typeface="Times New Roman" pitchFamily="18" charset="0"/>
              </a:rPr>
              <a:t>PDH</a:t>
            </a:r>
            <a:r>
              <a:rPr lang="ru-RU" sz="2000" i="1" dirty="0">
                <a:latin typeface="Times New Roman" pitchFamily="18" charset="0"/>
                <a:ea typeface="Times New Roman"/>
                <a:cs typeface="Times New Roman" pitchFamily="18" charset="0"/>
              </a:rPr>
              <a:t>);</a:t>
            </a:r>
            <a:endParaRPr lang="ru-RU" sz="2000" dirty="0">
              <a:latin typeface="Times New Roman" pitchFamily="18" charset="0"/>
              <a:ea typeface="Times New Roman"/>
              <a:cs typeface="Times New Roman" pitchFamily="18" charset="0"/>
            </a:endParaRPr>
          </a:p>
          <a:p>
            <a:pPr algn="just">
              <a:lnSpc>
                <a:spcPct val="150000"/>
              </a:lnSpc>
              <a:spcAft>
                <a:spcPts val="1000"/>
              </a:spcAft>
              <a:tabLst>
                <a:tab pos="450215" algn="l"/>
                <a:tab pos="630555" algn="l"/>
              </a:tabLst>
            </a:pPr>
            <a:r>
              <a:rPr lang="ru-RU" sz="2000" dirty="0">
                <a:latin typeface="Times New Roman" pitchFamily="18" charset="0"/>
                <a:ea typeface="Times New Roman"/>
                <a:cs typeface="Times New Roman" pitchFamily="18" charset="0"/>
              </a:rPr>
              <a:t>          - ЦСП ИКМ-ВРК с синхронным объединением цифровых потоков или систем </a:t>
            </a:r>
            <a:r>
              <a:rPr lang="ru-RU" sz="2000" i="1" dirty="0">
                <a:latin typeface="Times New Roman" pitchFamily="18" charset="0"/>
                <a:ea typeface="Times New Roman"/>
                <a:cs typeface="Times New Roman" pitchFamily="18" charset="0"/>
              </a:rPr>
              <a:t>синхронной цифровой иерархии (СЦИ)</a:t>
            </a:r>
            <a:r>
              <a:rPr lang="ru-RU" sz="2000" dirty="0">
                <a:latin typeface="Times New Roman" pitchFamily="18" charset="0"/>
                <a:ea typeface="Times New Roman"/>
                <a:cs typeface="Times New Roman" pitchFamily="18" charset="0"/>
              </a:rPr>
              <a:t> – </a:t>
            </a:r>
            <a:r>
              <a:rPr lang="en-US" sz="2000" i="1" dirty="0">
                <a:latin typeface="Times New Roman" pitchFamily="18" charset="0"/>
                <a:ea typeface="Times New Roman"/>
                <a:cs typeface="Times New Roman" pitchFamily="18" charset="0"/>
              </a:rPr>
              <a:t>Synchronous Digital Hierarchy</a:t>
            </a:r>
            <a:r>
              <a:rPr lang="ru-RU" sz="2000" i="1" dirty="0">
                <a:latin typeface="Times New Roman" pitchFamily="18" charset="0"/>
                <a:ea typeface="Times New Roman"/>
                <a:cs typeface="Times New Roman" pitchFamily="18" charset="0"/>
              </a:rPr>
              <a:t> (</a:t>
            </a:r>
            <a:r>
              <a:rPr lang="en-US" sz="2000" i="1" dirty="0">
                <a:latin typeface="Times New Roman" pitchFamily="18" charset="0"/>
                <a:ea typeface="Times New Roman"/>
                <a:cs typeface="Times New Roman" pitchFamily="18" charset="0"/>
              </a:rPr>
              <a:t>SDH</a:t>
            </a:r>
            <a:r>
              <a:rPr lang="ru-RU" sz="2000" i="1" dirty="0">
                <a:latin typeface="Times New Roman" pitchFamily="18" charset="0"/>
                <a:ea typeface="Times New Roman"/>
                <a:cs typeface="Times New Roman" pitchFamily="18" charset="0"/>
              </a:rPr>
              <a:t>).</a:t>
            </a:r>
            <a:endParaRPr lang="ru-RU" sz="2000" dirty="0">
              <a:latin typeface="Times New Roman" pitchFamily="18" charset="0"/>
              <a:ea typeface="Times New Roman"/>
              <a:cs typeface="Times New Roman" pitchFamily="18" charset="0"/>
            </a:endParaRPr>
          </a:p>
          <a:p>
            <a:pPr algn="just">
              <a:lnSpc>
                <a:spcPct val="150000"/>
              </a:lnSpc>
              <a:spcAft>
                <a:spcPts val="1000"/>
              </a:spcAft>
              <a:tabLst>
                <a:tab pos="630555" algn="l"/>
              </a:tabLst>
            </a:pPr>
            <a:r>
              <a:rPr lang="ru-RU" sz="2000" dirty="0">
                <a:latin typeface="Times New Roman" pitchFamily="18" charset="0"/>
                <a:ea typeface="Times New Roman"/>
                <a:cs typeface="Times New Roman" pitchFamily="18" charset="0"/>
              </a:rPr>
              <a:t>    Процесс объединения нескольких входных цифровых потоков нижнего уровня (</a:t>
            </a:r>
            <a:r>
              <a:rPr lang="ru-RU" sz="2000" i="1" dirty="0">
                <a:latin typeface="Times New Roman" pitchFamily="18" charset="0"/>
                <a:ea typeface="Times New Roman"/>
                <a:cs typeface="Times New Roman" pitchFamily="18" charset="0"/>
              </a:rPr>
              <a:t>компонентных потоков</a:t>
            </a:r>
            <a:r>
              <a:rPr lang="ru-RU" sz="2000" dirty="0">
                <a:latin typeface="Times New Roman" pitchFamily="18" charset="0"/>
                <a:ea typeface="Times New Roman"/>
                <a:cs typeface="Times New Roman" pitchFamily="18" charset="0"/>
              </a:rPr>
              <a:t> ) в </a:t>
            </a:r>
            <a:r>
              <a:rPr lang="ru-RU" sz="2000" dirty="0" smtClean="0">
                <a:latin typeface="Times New Roman" pitchFamily="18" charset="0"/>
                <a:ea typeface="Times New Roman"/>
                <a:cs typeface="Times New Roman" pitchFamily="18" charset="0"/>
              </a:rPr>
              <a:t>один поток </a:t>
            </a:r>
            <a:r>
              <a:rPr lang="ru-RU" sz="2000" dirty="0">
                <a:latin typeface="Times New Roman" pitchFamily="18" charset="0"/>
                <a:ea typeface="Times New Roman"/>
                <a:cs typeface="Times New Roman" pitchFamily="18" charset="0"/>
              </a:rPr>
              <a:t>более высокого уровня для его передачи по одному выходному или </a:t>
            </a:r>
            <a:r>
              <a:rPr lang="ru-RU" sz="2000" i="1" dirty="0">
                <a:latin typeface="Times New Roman" pitchFamily="18" charset="0"/>
                <a:ea typeface="Times New Roman"/>
                <a:cs typeface="Times New Roman" pitchFamily="18" charset="0"/>
              </a:rPr>
              <a:t>агрегатному</a:t>
            </a:r>
            <a:r>
              <a:rPr lang="ru-RU" sz="2000" dirty="0">
                <a:latin typeface="Times New Roman" pitchFamily="18" charset="0"/>
                <a:ea typeface="Times New Roman"/>
                <a:cs typeface="Times New Roman" pitchFamily="18" charset="0"/>
              </a:rPr>
              <a:t> каналу (потоку) называется </a:t>
            </a:r>
            <a:r>
              <a:rPr lang="ru-RU" sz="2000" i="1" dirty="0">
                <a:solidFill>
                  <a:srgbClr val="FF0000"/>
                </a:solidFill>
                <a:latin typeface="Times New Roman" pitchFamily="18" charset="0"/>
                <a:ea typeface="Times New Roman"/>
                <a:cs typeface="Times New Roman" pitchFamily="18" charset="0"/>
              </a:rPr>
              <a:t>мультиплексированием.</a:t>
            </a:r>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05540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241" name="Рисунок 8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457200"/>
            <a:ext cx="8712968" cy="542007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134626" y="6165304"/>
            <a:ext cx="805637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Рисунок 3.7 — Формы идеального и реального импульсов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582286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4226" y="1196752"/>
            <a:ext cx="8640960" cy="53146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94226" y="188640"/>
            <a:ext cx="8770262" cy="923330"/>
          </a:xfrm>
          <a:prstGeom prst="rect">
            <a:avLst/>
          </a:prstGeom>
        </p:spPr>
        <p:txBody>
          <a:bodyPr wrap="square">
            <a:spAutoFit/>
          </a:bodyPr>
          <a:lstStyle/>
          <a:p>
            <a:pPr algn="just">
              <a:lnSpc>
                <a:spcPct val="150000"/>
              </a:lnSpc>
              <a:spcAft>
                <a:spcPts val="0"/>
              </a:spcAft>
            </a:pPr>
            <a:r>
              <a:rPr lang="ru-RU" dirty="0">
                <a:latin typeface="Times New Roman"/>
                <a:ea typeface="Times New Roman"/>
                <a:cs typeface="Times New Roman"/>
              </a:rPr>
              <a:t>Форма импульса должна соответствовать стандартной «маске», описанной в рекомендации ITU-T G.703, приведенной на рисунке 3.8. </a:t>
            </a:r>
            <a:endParaRPr lang="ru-RU" sz="1600" dirty="0">
              <a:ea typeface="Times New Roman"/>
              <a:cs typeface="Times New Roman"/>
            </a:endParaRPr>
          </a:p>
        </p:txBody>
      </p:sp>
    </p:spTree>
    <p:extLst>
      <p:ext uri="{BB962C8B-B14F-4D97-AF65-F5344CB8AC3E}">
        <p14:creationId xmlns="" xmlns:p14="http://schemas.microsoft.com/office/powerpoint/2010/main" val="964810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502" y="1196752"/>
            <a:ext cx="8640960" cy="3913892"/>
          </a:xfrm>
          <a:prstGeom prst="rect">
            <a:avLst/>
          </a:prstGeom>
        </p:spPr>
        <p:txBody>
          <a:bodyPr wrap="square">
            <a:spAutoFit/>
          </a:bodyPr>
          <a:lstStyle/>
          <a:p>
            <a:pPr algn="just">
              <a:lnSpc>
                <a:spcPct val="150000"/>
              </a:lnSpc>
              <a:spcAft>
                <a:spcPts val="1000"/>
              </a:spcAft>
              <a:tabLst>
                <a:tab pos="630555" algn="l"/>
              </a:tabLst>
            </a:pPr>
            <a:r>
              <a:rPr lang="ru-RU" b="1" dirty="0">
                <a:latin typeface="Times New Roman"/>
                <a:ea typeface="Times New Roman"/>
                <a:cs typeface="Times New Roman"/>
              </a:rPr>
              <a:t> </a:t>
            </a:r>
            <a:r>
              <a:rPr lang="ru-RU" sz="4000" b="1" dirty="0">
                <a:solidFill>
                  <a:srgbClr val="C00000"/>
                </a:solidFill>
                <a:latin typeface="Times New Roman" pitchFamily="18" charset="0"/>
                <a:ea typeface="Times New Roman"/>
                <a:cs typeface="Times New Roman" pitchFamily="18" charset="0"/>
              </a:rPr>
              <a:t>ЛЕКЦИЯ № 3</a:t>
            </a:r>
            <a:r>
              <a:rPr lang="ru-RU" sz="4000" b="1" dirty="0" smtClean="0">
                <a:solidFill>
                  <a:srgbClr val="C00000"/>
                </a:solidFill>
                <a:latin typeface="Times New Roman" pitchFamily="18" charset="0"/>
                <a:ea typeface="Times New Roman"/>
                <a:cs typeface="Times New Roman" pitchFamily="18" charset="0"/>
              </a:rPr>
              <a:t>  </a:t>
            </a:r>
            <a:endParaRPr lang="ru-RU" sz="4000" dirty="0">
              <a:solidFill>
                <a:srgbClr val="C00000"/>
              </a:solidFill>
              <a:latin typeface="Times New Roman" pitchFamily="18" charset="0"/>
              <a:ea typeface="Times New Roman"/>
              <a:cs typeface="Times New Roman" pitchFamily="18" charset="0"/>
            </a:endParaRPr>
          </a:p>
          <a:p>
            <a:pPr algn="just">
              <a:lnSpc>
                <a:spcPct val="150000"/>
              </a:lnSpc>
              <a:spcAft>
                <a:spcPts val="1000"/>
              </a:spcAft>
              <a:tabLst>
                <a:tab pos="630555" algn="l"/>
              </a:tabLst>
            </a:pPr>
            <a:r>
              <a:rPr lang="ru-RU" sz="4000" b="1" dirty="0">
                <a:solidFill>
                  <a:srgbClr val="C00000"/>
                </a:solidFill>
                <a:latin typeface="Times New Roman" pitchFamily="18" charset="0"/>
                <a:ea typeface="Times New Roman"/>
                <a:cs typeface="Times New Roman" pitchFamily="18" charset="0"/>
              </a:rPr>
              <a:t>3</a:t>
            </a:r>
            <a:r>
              <a:rPr lang="ru-RU" sz="4000" b="1" dirty="0" smtClean="0">
                <a:solidFill>
                  <a:srgbClr val="C00000"/>
                </a:solidFill>
                <a:latin typeface="Times New Roman" pitchFamily="18" charset="0"/>
                <a:ea typeface="Times New Roman"/>
                <a:cs typeface="Times New Roman" pitchFamily="18" charset="0"/>
              </a:rPr>
              <a:t>.1  </a:t>
            </a:r>
            <a:r>
              <a:rPr lang="ru-RU" sz="4000" b="1" dirty="0">
                <a:solidFill>
                  <a:srgbClr val="C00000"/>
                </a:solidFill>
                <a:latin typeface="Times New Roman" pitchFamily="18" charset="0"/>
                <a:ea typeface="Times New Roman"/>
                <a:cs typeface="Times New Roman" pitchFamily="18" charset="0"/>
              </a:rPr>
              <a:t>Аналого-цифровое и </a:t>
            </a:r>
            <a:r>
              <a:rPr lang="ru-RU" sz="4000" b="1" dirty="0" smtClean="0">
                <a:solidFill>
                  <a:srgbClr val="C00000"/>
                </a:solidFill>
                <a:latin typeface="Times New Roman" pitchFamily="18" charset="0"/>
                <a:ea typeface="Times New Roman"/>
                <a:cs typeface="Times New Roman" pitchFamily="18" charset="0"/>
              </a:rPr>
              <a:t>цифро-аналоговые </a:t>
            </a:r>
            <a:r>
              <a:rPr lang="ru-RU" sz="4000" b="1" dirty="0">
                <a:solidFill>
                  <a:srgbClr val="C00000"/>
                </a:solidFill>
                <a:latin typeface="Times New Roman" pitchFamily="18" charset="0"/>
                <a:ea typeface="Times New Roman"/>
                <a:cs typeface="Times New Roman" pitchFamily="18" charset="0"/>
              </a:rPr>
              <a:t>преобразование сигнала в ЦСП ИКМ-ВРК.</a:t>
            </a:r>
            <a:endParaRPr lang="ru-RU" sz="40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79475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67054"/>
            <a:ext cx="8856984" cy="6170920"/>
          </a:xfrm>
          <a:prstGeom prst="rect">
            <a:avLst/>
          </a:prstGeom>
        </p:spPr>
        <p:txBody>
          <a:bodyPr wrap="square">
            <a:spAutoFit/>
          </a:bodyPr>
          <a:lstStyle/>
          <a:p>
            <a:pPr algn="just">
              <a:lnSpc>
                <a:spcPct val="115000"/>
              </a:lnSpc>
              <a:spcAft>
                <a:spcPts val="1000"/>
              </a:spcAft>
            </a:pPr>
            <a:r>
              <a:rPr lang="ru-RU" sz="2500" i="1" dirty="0">
                <a:latin typeface="Times New Roman" pitchFamily="18" charset="0"/>
                <a:ea typeface="Times New Roman"/>
                <a:cs typeface="Times New Roman" pitchFamily="18" charset="0"/>
              </a:rPr>
              <a:t>Модуляция - </a:t>
            </a:r>
            <a:r>
              <a:rPr lang="ru-RU" sz="2500" dirty="0">
                <a:latin typeface="Times New Roman" pitchFamily="18" charset="0"/>
                <a:ea typeface="Times New Roman"/>
                <a:cs typeface="Times New Roman" pitchFamily="18" charset="0"/>
              </a:rPr>
              <a:t>это процесс преобразования одного или нескольких информационных параметров несущего сигнала в соответствии с мгновенными значениями информационного сигнала.</a:t>
            </a:r>
          </a:p>
          <a:p>
            <a:pPr algn="just">
              <a:lnSpc>
                <a:spcPct val="115000"/>
              </a:lnSpc>
              <a:spcAft>
                <a:spcPts val="1000"/>
              </a:spcAft>
            </a:pPr>
            <a:r>
              <a:rPr lang="ru-RU" sz="2500" dirty="0">
                <a:latin typeface="Times New Roman" pitchFamily="18" charset="0"/>
                <a:ea typeface="Times New Roman"/>
                <a:cs typeface="Times New Roman" pitchFamily="18" charset="0"/>
              </a:rPr>
              <a:t>В результате модуляции сигналы переносятся в область более высоких </a:t>
            </a:r>
            <a:r>
              <a:rPr lang="ru-RU" sz="2500" dirty="0" smtClean="0">
                <a:latin typeface="Times New Roman" pitchFamily="18" charset="0"/>
                <a:ea typeface="Times New Roman"/>
                <a:cs typeface="Times New Roman" pitchFamily="18" charset="0"/>
              </a:rPr>
              <a:t>частот. Использование </a:t>
            </a:r>
            <a:r>
              <a:rPr lang="ru-RU" sz="2500" dirty="0">
                <a:latin typeface="Times New Roman" pitchFamily="18" charset="0"/>
                <a:ea typeface="Times New Roman"/>
                <a:cs typeface="Times New Roman" pitchFamily="18" charset="0"/>
              </a:rPr>
              <a:t>модуляции позволяет:	</a:t>
            </a:r>
          </a:p>
          <a:p>
            <a:pPr marL="342900" lvl="0" indent="-342900" algn="just">
              <a:lnSpc>
                <a:spcPct val="115000"/>
              </a:lnSpc>
              <a:spcAft>
                <a:spcPts val="1000"/>
              </a:spcAft>
              <a:buSzPts val="1000"/>
              <a:buFont typeface="Symbol"/>
              <a:buChar char=""/>
              <a:tabLst>
                <a:tab pos="457200" algn="l"/>
              </a:tabLst>
            </a:pPr>
            <a:r>
              <a:rPr lang="ru-RU" sz="2500" dirty="0">
                <a:latin typeface="Times New Roman" pitchFamily="18" charset="0"/>
                <a:ea typeface="Times New Roman"/>
                <a:cs typeface="Times New Roman" pitchFamily="18" charset="0"/>
              </a:rPr>
              <a:t>согласовать параметры сигнала с параметрами линии;</a:t>
            </a:r>
          </a:p>
          <a:p>
            <a:pPr marL="342900" lvl="0" indent="-342900" algn="just">
              <a:lnSpc>
                <a:spcPct val="115000"/>
              </a:lnSpc>
              <a:spcAft>
                <a:spcPts val="1000"/>
              </a:spcAft>
              <a:buSzPts val="1000"/>
              <a:buFont typeface="Symbol"/>
              <a:buChar char=""/>
              <a:tabLst>
                <a:tab pos="457200" algn="l"/>
              </a:tabLst>
            </a:pPr>
            <a:r>
              <a:rPr lang="ru-RU" sz="2500" dirty="0">
                <a:latin typeface="Times New Roman" pitchFamily="18" charset="0"/>
                <a:ea typeface="Times New Roman"/>
                <a:cs typeface="Times New Roman" pitchFamily="18" charset="0"/>
              </a:rPr>
              <a:t>повысить помехоустойчивость сигналов;</a:t>
            </a:r>
          </a:p>
          <a:p>
            <a:pPr marL="342900" lvl="0" indent="-342900" algn="just">
              <a:lnSpc>
                <a:spcPct val="115000"/>
              </a:lnSpc>
              <a:spcAft>
                <a:spcPts val="1000"/>
              </a:spcAft>
              <a:buSzPts val="1000"/>
              <a:buFont typeface="Symbol"/>
              <a:buChar char=""/>
              <a:tabLst>
                <a:tab pos="457200" algn="l"/>
              </a:tabLst>
            </a:pPr>
            <a:r>
              <a:rPr lang="ru-RU" sz="2500" dirty="0">
                <a:latin typeface="Times New Roman" pitchFamily="18" charset="0"/>
                <a:ea typeface="Times New Roman"/>
                <a:cs typeface="Times New Roman" pitchFamily="18" charset="0"/>
              </a:rPr>
              <a:t>увеличить дальность передачи сигналов;</a:t>
            </a:r>
          </a:p>
          <a:p>
            <a:pPr marL="342900" lvl="0" indent="-342900" algn="just">
              <a:lnSpc>
                <a:spcPct val="115000"/>
              </a:lnSpc>
              <a:spcAft>
                <a:spcPts val="1000"/>
              </a:spcAft>
              <a:buSzPts val="1000"/>
              <a:buFont typeface="Symbol"/>
              <a:buChar char=""/>
              <a:tabLst>
                <a:tab pos="457200" algn="l"/>
              </a:tabLst>
            </a:pPr>
            <a:r>
              <a:rPr lang="ru-RU" sz="2500" dirty="0">
                <a:latin typeface="Times New Roman" pitchFamily="18" charset="0"/>
                <a:ea typeface="Times New Roman"/>
                <a:cs typeface="Times New Roman" pitchFamily="18" charset="0"/>
              </a:rPr>
              <a:t>организовать многоканальные системы передачи (МСП с В</a:t>
            </a:r>
            <a:r>
              <a:rPr lang="ru-RU" sz="2500" dirty="0" smtClean="0">
                <a:latin typeface="Times New Roman" pitchFamily="18" charset="0"/>
                <a:ea typeface="Times New Roman"/>
                <a:cs typeface="Times New Roman" pitchFamily="18" charset="0"/>
              </a:rPr>
              <a:t>РК</a:t>
            </a:r>
            <a:r>
              <a:rPr lang="ru-RU" sz="2500" dirty="0">
                <a:latin typeface="Times New Roman" pitchFamily="18" charset="0"/>
                <a:ea typeface="Times New Roman"/>
                <a:cs typeface="Times New Roman" pitchFamily="18" charset="0"/>
              </a:rPr>
              <a:t>).</a:t>
            </a:r>
          </a:p>
          <a:p>
            <a:pPr algn="just">
              <a:lnSpc>
                <a:spcPct val="115000"/>
              </a:lnSpc>
              <a:spcAft>
                <a:spcPts val="1000"/>
              </a:spcAft>
            </a:pPr>
            <a:r>
              <a:rPr lang="ru-RU" sz="2500" dirty="0">
                <a:latin typeface="Times New Roman" pitchFamily="18" charset="0"/>
                <a:ea typeface="Times New Roman"/>
                <a:cs typeface="Times New Roman" pitchFamily="18" charset="0"/>
              </a:rPr>
              <a:t>Модуляция осуществляется в устройствах </a:t>
            </a:r>
            <a:r>
              <a:rPr lang="ru-RU" sz="2500" i="1" dirty="0">
                <a:latin typeface="Times New Roman" pitchFamily="18" charset="0"/>
                <a:ea typeface="Times New Roman"/>
                <a:cs typeface="Times New Roman" pitchFamily="18" charset="0"/>
              </a:rPr>
              <a:t>модуляторах</a:t>
            </a:r>
            <a:r>
              <a:rPr lang="ru-RU" sz="2500" dirty="0">
                <a:latin typeface="Times New Roman" pitchFamily="18" charset="0"/>
                <a:ea typeface="Times New Roman"/>
                <a:cs typeface="Times New Roman" pitchFamily="18" charset="0"/>
              </a:rPr>
              <a:t>. </a:t>
            </a:r>
          </a:p>
        </p:txBody>
      </p:sp>
    </p:spTree>
    <p:extLst>
      <p:ext uri="{BB962C8B-B14F-4D97-AF65-F5344CB8AC3E}">
        <p14:creationId xmlns="" xmlns:p14="http://schemas.microsoft.com/office/powerpoint/2010/main" val="2077387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219" y="-6198"/>
            <a:ext cx="9144000" cy="2980111"/>
          </a:xfrm>
          <a:prstGeom prst="rect">
            <a:avLst/>
          </a:prstGeom>
        </p:spPr>
        <p:txBody>
          <a:bodyPr wrap="square">
            <a:spAutoFit/>
          </a:bodyPr>
          <a:lstStyle/>
          <a:p>
            <a:pPr indent="749300" algn="just">
              <a:lnSpc>
                <a:spcPct val="141000"/>
              </a:lnSpc>
              <a:spcBef>
                <a:spcPts val="1200"/>
              </a:spcBef>
              <a:spcAft>
                <a:spcPts val="0"/>
              </a:spcAft>
            </a:pPr>
            <a:r>
              <a:rPr lang="ru-RU" dirty="0">
                <a:latin typeface="Times New Roman"/>
                <a:ea typeface="Times New Roman"/>
              </a:rPr>
              <a:t> Аналого-цифровое преобразование (АЦП) сигналов является одной из важнейших составляющих цифровых систем. Аналого-цифровое преобразование обычно состоит из следующих последовательных операций: </a:t>
            </a:r>
            <a:r>
              <a:rPr lang="ru-RU" b="1" dirty="0">
                <a:latin typeface="Times New Roman"/>
                <a:ea typeface="Times New Roman"/>
              </a:rPr>
              <a:t>дискретизация, квантование, кодирование, а также мультиплексирование. </a:t>
            </a:r>
            <a:endParaRPr lang="ru-RU" sz="1100" b="1" dirty="0">
              <a:latin typeface="Times New Roman"/>
              <a:ea typeface="Times New Roman"/>
            </a:endParaRPr>
          </a:p>
          <a:p>
            <a:pPr indent="749300" algn="just">
              <a:lnSpc>
                <a:spcPct val="141000"/>
              </a:lnSpc>
              <a:spcBef>
                <a:spcPts val="1200"/>
              </a:spcBef>
              <a:spcAft>
                <a:spcPts val="0"/>
              </a:spcAft>
            </a:pPr>
            <a:r>
              <a:rPr lang="ru-RU" dirty="0">
                <a:latin typeface="Times New Roman"/>
                <a:ea typeface="Times New Roman"/>
              </a:rPr>
              <a:t>Блок АЦП включает устройства, осуществляющие аналого-цифровое преобразование сигналов в направлении передачи, а блок ЦАП - цифро-аналоговое в направлении приема.</a:t>
            </a:r>
            <a:endParaRPr lang="ru-RU" dirty="0"/>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 xmlns:p14="http://schemas.microsoft.com/office/powerpoint/2010/main" val="3749533255"/>
              </p:ext>
            </p:extLst>
          </p:nvPr>
        </p:nvGraphicFramePr>
        <p:xfrm>
          <a:off x="143508" y="2963284"/>
          <a:ext cx="8856984" cy="2111271"/>
        </p:xfrm>
        <a:graphic>
          <a:graphicData uri="http://schemas.openxmlformats.org/presentationml/2006/ole">
            <p:oleObj spid="_x0000_s1266" name="Visio" r:id="rId3" imgW="5448681" imgH="1646949" progId="Visio.Drawing.11">
              <p:embed/>
            </p:oleObj>
          </a:graphicData>
        </a:graphic>
      </p:graphicFrame>
      <p:sp>
        <p:nvSpPr>
          <p:cNvPr id="10" name="Rectangle 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 xmlns:p14="http://schemas.microsoft.com/office/powerpoint/2010/main" val="849711741"/>
              </p:ext>
            </p:extLst>
          </p:nvPr>
        </p:nvGraphicFramePr>
        <p:xfrm>
          <a:off x="251520" y="5013176"/>
          <a:ext cx="8208912" cy="1635016"/>
        </p:xfrm>
        <a:graphic>
          <a:graphicData uri="http://schemas.openxmlformats.org/presentationml/2006/ole">
            <p:oleObj spid="_x0000_s1267" name="Visio" r:id="rId4" imgW="4971707" imgH="1007783" progId="Visio.Drawing.11">
              <p:embed/>
            </p:oleObj>
          </a:graphicData>
        </a:graphic>
      </p:graphicFrame>
      <p:sp>
        <p:nvSpPr>
          <p:cNvPr id="12" name="Прямоугольник 11"/>
          <p:cNvSpPr/>
          <p:nvPr/>
        </p:nvSpPr>
        <p:spPr>
          <a:xfrm>
            <a:off x="12219" y="6406748"/>
            <a:ext cx="9144518" cy="482889"/>
          </a:xfrm>
          <a:prstGeom prst="rect">
            <a:avLst/>
          </a:prstGeom>
        </p:spPr>
        <p:txBody>
          <a:bodyPr wrap="square">
            <a:spAutoFit/>
          </a:bodyPr>
          <a:lstStyle/>
          <a:p>
            <a:pPr indent="749300" algn="ctr">
              <a:lnSpc>
                <a:spcPct val="141000"/>
              </a:lnSpc>
              <a:spcBef>
                <a:spcPts val="1200"/>
              </a:spcBef>
              <a:spcAft>
                <a:spcPts val="0"/>
              </a:spcAft>
            </a:pPr>
            <a:r>
              <a:rPr lang="ru-RU" b="1" dirty="0" smtClean="0">
                <a:latin typeface="Times New Roman"/>
                <a:ea typeface="Times New Roman"/>
              </a:rPr>
              <a:t>Рис.</a:t>
            </a:r>
            <a:r>
              <a:rPr lang="en-US" b="1" dirty="0" smtClean="0">
                <a:latin typeface="Times New Roman"/>
                <a:ea typeface="Times New Roman"/>
              </a:rPr>
              <a:t>4.</a:t>
            </a:r>
            <a:r>
              <a:rPr lang="ru-RU" b="1" dirty="0" smtClean="0">
                <a:latin typeface="Times New Roman"/>
                <a:ea typeface="Times New Roman"/>
              </a:rPr>
              <a:t>1.Обобщенные </a:t>
            </a:r>
            <a:r>
              <a:rPr lang="ru-RU" b="1" dirty="0">
                <a:latin typeface="Times New Roman"/>
                <a:ea typeface="Times New Roman"/>
              </a:rPr>
              <a:t>структурные схемы канальных АЦП и ЦАП.</a:t>
            </a:r>
            <a:endParaRPr lang="ru-RU" sz="1200" dirty="0">
              <a:effectLst/>
              <a:latin typeface="Times New Roman"/>
              <a:ea typeface="Times New Roman"/>
            </a:endParaRPr>
          </a:p>
        </p:txBody>
      </p:sp>
    </p:spTree>
    <p:extLst>
      <p:ext uri="{BB962C8B-B14F-4D97-AF65-F5344CB8AC3E}">
        <p14:creationId xmlns="" xmlns:p14="http://schemas.microsoft.com/office/powerpoint/2010/main" val="4144328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1" y="404664"/>
            <a:ext cx="3534377"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19" y="188640"/>
            <a:ext cx="4968551" cy="3312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3316727"/>
            <a:ext cx="8424936" cy="33526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2471" y="557064"/>
            <a:ext cx="3534377"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919" y="341040"/>
            <a:ext cx="4968551" cy="3312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9904" y="3469127"/>
            <a:ext cx="8424936" cy="33526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83987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579" y="49511"/>
            <a:ext cx="9165579" cy="6649000"/>
          </a:xfrm>
          <a:prstGeom prst="rect">
            <a:avLst/>
          </a:prstGeom>
        </p:spPr>
        <p:txBody>
          <a:bodyPr wrap="square">
            <a:spAutoFit/>
          </a:bodyPr>
          <a:lstStyle/>
          <a:p>
            <a:pPr indent="749300" algn="just">
              <a:lnSpc>
                <a:spcPct val="141000"/>
              </a:lnSpc>
              <a:spcBef>
                <a:spcPts val="1200"/>
              </a:spcBef>
              <a:spcAft>
                <a:spcPts val="0"/>
              </a:spcAft>
            </a:pPr>
            <a:r>
              <a:rPr lang="ru-RU" dirty="0">
                <a:latin typeface="Times New Roman"/>
                <a:ea typeface="Times New Roman"/>
              </a:rPr>
              <a:t>На </a:t>
            </a:r>
            <a:r>
              <a:rPr lang="ru-RU" dirty="0" smtClean="0">
                <a:latin typeface="Times New Roman"/>
                <a:ea typeface="Times New Roman"/>
              </a:rPr>
              <a:t>рис.</a:t>
            </a:r>
            <a:r>
              <a:rPr lang="en-US" dirty="0" smtClean="0">
                <a:latin typeface="Times New Roman"/>
                <a:ea typeface="Times New Roman"/>
              </a:rPr>
              <a:t>4.</a:t>
            </a:r>
            <a:r>
              <a:rPr lang="ru-RU" dirty="0" smtClean="0">
                <a:latin typeface="Times New Roman"/>
                <a:ea typeface="Times New Roman"/>
              </a:rPr>
              <a:t>1</a:t>
            </a:r>
            <a:r>
              <a:rPr lang="ru-RU" dirty="0">
                <a:latin typeface="Times New Roman"/>
                <a:ea typeface="Times New Roman"/>
              </a:rPr>
              <a:t>. приведены структурные схемы АЦП и ЦАП. Исходный речевой сигнал может иметь более широкий спектр, чем   </a:t>
            </a:r>
            <a:r>
              <a:rPr lang="en-US" dirty="0">
                <a:latin typeface="Times New Roman"/>
                <a:ea typeface="Times New Roman"/>
              </a:rPr>
              <a:t>f</a:t>
            </a:r>
            <a:r>
              <a:rPr lang="ru-RU" baseline="-25000" dirty="0">
                <a:latin typeface="Times New Roman"/>
                <a:ea typeface="Times New Roman"/>
              </a:rPr>
              <a:t>1</a:t>
            </a:r>
            <a:r>
              <a:rPr lang="ru-RU" dirty="0">
                <a:latin typeface="Times New Roman"/>
                <a:ea typeface="Times New Roman"/>
              </a:rPr>
              <a:t> – </a:t>
            </a:r>
            <a:r>
              <a:rPr lang="en-US" dirty="0">
                <a:latin typeface="Times New Roman"/>
                <a:ea typeface="Times New Roman"/>
              </a:rPr>
              <a:t>f</a:t>
            </a:r>
            <a:r>
              <a:rPr lang="ru-RU" baseline="-25000" dirty="0">
                <a:latin typeface="Times New Roman"/>
                <a:ea typeface="Times New Roman"/>
              </a:rPr>
              <a:t>2</a:t>
            </a:r>
            <a:r>
              <a:rPr lang="ru-RU" dirty="0">
                <a:latin typeface="Times New Roman"/>
                <a:ea typeface="Times New Roman"/>
              </a:rPr>
              <a:t>, потому необходимо ограничить верхнюю частоту спектра с помощью ФНЧ. Амплитудно-импульсный модулятор (АИМ) представляет собой ключ, осуществляющий перемножение исходного речевого сигнала с </a:t>
            </a:r>
            <a:r>
              <a:rPr lang="ru-RU" dirty="0" err="1">
                <a:latin typeface="Times New Roman"/>
                <a:ea typeface="Times New Roman"/>
              </a:rPr>
              <a:t>дискретизирующей</a:t>
            </a:r>
            <a:r>
              <a:rPr lang="ru-RU" dirty="0">
                <a:latin typeface="Times New Roman"/>
                <a:ea typeface="Times New Roman"/>
              </a:rPr>
              <a:t> последовательностью прямоугольных импульсов </a:t>
            </a:r>
            <a:r>
              <a:rPr lang="en-US" dirty="0">
                <a:latin typeface="Times New Roman"/>
                <a:ea typeface="Times New Roman"/>
              </a:rPr>
              <a:t>U</a:t>
            </a:r>
            <a:r>
              <a:rPr lang="ru-RU" dirty="0">
                <a:latin typeface="Times New Roman"/>
                <a:ea typeface="Times New Roman"/>
              </a:rPr>
              <a:t>д(</a:t>
            </a:r>
            <a:r>
              <a:rPr lang="en-US" dirty="0">
                <a:latin typeface="Times New Roman"/>
                <a:ea typeface="Times New Roman"/>
              </a:rPr>
              <a:t>t</a:t>
            </a:r>
            <a:r>
              <a:rPr lang="ru-RU" dirty="0">
                <a:latin typeface="Times New Roman"/>
                <a:ea typeface="Times New Roman"/>
              </a:rPr>
              <a:t>). </a:t>
            </a:r>
            <a:endParaRPr lang="ru-RU" sz="1100" dirty="0">
              <a:latin typeface="Times New Roman"/>
              <a:ea typeface="Times New Roman"/>
            </a:endParaRPr>
          </a:p>
          <a:p>
            <a:pPr indent="749300" algn="just">
              <a:lnSpc>
                <a:spcPct val="141000"/>
              </a:lnSpc>
              <a:spcBef>
                <a:spcPts val="1200"/>
              </a:spcBef>
              <a:spcAft>
                <a:spcPts val="0"/>
              </a:spcAft>
            </a:pPr>
            <a:r>
              <a:rPr lang="ru-RU" dirty="0">
                <a:latin typeface="Times New Roman"/>
                <a:ea typeface="Times New Roman"/>
              </a:rPr>
              <a:t>На выходе модулятора АИМ-1 формируется сигнал, у которого амплитуда импульсов в пределах их длительности изменяется в соответствии с модулирующим сигналом  </a:t>
            </a:r>
            <a:r>
              <a:rPr lang="en-US" dirty="0">
                <a:latin typeface="Times New Roman"/>
                <a:ea typeface="Times New Roman"/>
              </a:rPr>
              <a:t>U</a:t>
            </a:r>
            <a:r>
              <a:rPr lang="ru-RU" baseline="-25000" dirty="0">
                <a:latin typeface="Times New Roman"/>
                <a:ea typeface="Times New Roman"/>
              </a:rPr>
              <a:t>С</a:t>
            </a:r>
            <a:r>
              <a:rPr lang="ru-RU" dirty="0">
                <a:latin typeface="Times New Roman"/>
                <a:ea typeface="Times New Roman"/>
              </a:rPr>
              <a:t>(</a:t>
            </a:r>
            <a:r>
              <a:rPr lang="en-US" dirty="0">
                <a:latin typeface="Times New Roman"/>
                <a:ea typeface="Times New Roman"/>
              </a:rPr>
              <a:t>t</a:t>
            </a:r>
            <a:r>
              <a:rPr lang="ru-RU" dirty="0">
                <a:latin typeface="Times New Roman"/>
                <a:ea typeface="Times New Roman"/>
              </a:rPr>
              <a:t>). Для правильной работы кодера необходимо преобразовать сигнал АИМ-1 в АИМ-2. В АИМ-2 сигнале амплитуда в пределах длительности импульса неизменна и равна значению модулирующего сигнала в момент начала отсчета.</a:t>
            </a:r>
            <a:endParaRPr lang="ru-RU" sz="1100" dirty="0">
              <a:latin typeface="Times New Roman"/>
              <a:ea typeface="Times New Roman"/>
            </a:endParaRPr>
          </a:p>
          <a:p>
            <a:pPr indent="749300" algn="just">
              <a:lnSpc>
                <a:spcPct val="141000"/>
              </a:lnSpc>
              <a:spcBef>
                <a:spcPts val="1200"/>
              </a:spcBef>
              <a:spcAft>
                <a:spcPts val="0"/>
              </a:spcAft>
            </a:pPr>
            <a:r>
              <a:rPr lang="ru-RU" dirty="0">
                <a:latin typeface="Times New Roman"/>
                <a:ea typeface="Times New Roman"/>
              </a:rPr>
              <a:t>Сущность квантования состоит в замене реальной амплитуды импульса значением ближайшего к ней уровня квантования. Разность между двумя соседними уровнями называется шагом квантования. Разность между истинным значением отсчета сигнала и его квантованным значением является ошибкой квантования, которая количественно оценивается мощностью шумов квантования. Каждому уровню квантования ставится в соответствии кодовая комбинация, которая и передается. </a:t>
            </a:r>
            <a:endParaRPr lang="ru-RU" sz="1100" dirty="0">
              <a:effectLst/>
              <a:latin typeface="Times New Roman"/>
              <a:ea typeface="Times New Roman"/>
            </a:endParaRPr>
          </a:p>
        </p:txBody>
      </p:sp>
    </p:spTree>
    <p:extLst>
      <p:ext uri="{BB962C8B-B14F-4D97-AF65-F5344CB8AC3E}">
        <p14:creationId xmlns="" xmlns:p14="http://schemas.microsoft.com/office/powerpoint/2010/main" val="18325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2376264"/>
          </a:xfrm>
        </p:spPr>
        <p:txBody>
          <a:bodyPr>
            <a:normAutofit fontScale="90000"/>
          </a:bodyPr>
          <a:lstStyle/>
          <a:p>
            <a:pPr>
              <a:lnSpc>
                <a:spcPct val="150000"/>
              </a:lnSpc>
            </a:pPr>
            <a:r>
              <a:rPr lang="ru-RU" b="1" dirty="0" smtClean="0">
                <a:solidFill>
                  <a:srgbClr val="000000"/>
                </a:solidFill>
                <a:latin typeface="Times New Roman"/>
                <a:ea typeface="Times New Roman"/>
                <a:cs typeface="Times New Roman"/>
              </a:rPr>
              <a:t/>
            </a:r>
            <a:br>
              <a:rPr lang="ru-RU" b="1" dirty="0" smtClean="0">
                <a:solidFill>
                  <a:srgbClr val="000000"/>
                </a:solidFill>
                <a:latin typeface="Times New Roman"/>
                <a:ea typeface="Times New Roman"/>
                <a:cs typeface="Times New Roman"/>
              </a:rPr>
            </a:br>
            <a:r>
              <a:rPr lang="ru-RU" sz="8900" b="1" dirty="0" smtClean="0">
                <a:solidFill>
                  <a:srgbClr val="FF0000"/>
                </a:solidFill>
                <a:latin typeface="Times New Roman"/>
                <a:ea typeface="Times New Roman"/>
                <a:cs typeface="Times New Roman"/>
              </a:rPr>
              <a:t>ЛЕКЦИЯ </a:t>
            </a:r>
            <a:r>
              <a:rPr lang="ru-RU" sz="8900" b="1" dirty="0">
                <a:solidFill>
                  <a:srgbClr val="FF0000"/>
                </a:solidFill>
                <a:latin typeface="Times New Roman"/>
                <a:ea typeface="Times New Roman"/>
                <a:cs typeface="Times New Roman"/>
              </a:rPr>
              <a:t>№1</a:t>
            </a:r>
            <a:r>
              <a:rPr lang="ru-RU" sz="8900" b="1" dirty="0" smtClean="0">
                <a:solidFill>
                  <a:srgbClr val="FF0000"/>
                </a:solidFill>
                <a:latin typeface="Times New Roman"/>
                <a:ea typeface="Times New Roman"/>
                <a:cs typeface="Times New Roman"/>
              </a:rPr>
              <a:t>.</a:t>
            </a:r>
            <a:br>
              <a:rPr lang="ru-RU" sz="8900" b="1" dirty="0" smtClean="0">
                <a:solidFill>
                  <a:srgbClr val="FF0000"/>
                </a:solidFill>
                <a:latin typeface="Times New Roman"/>
                <a:ea typeface="Times New Roman"/>
                <a:cs typeface="Times New Roman"/>
              </a:rPr>
            </a:br>
            <a:r>
              <a:rPr lang="ru-RU" sz="8900" b="1" dirty="0" smtClean="0">
                <a:solidFill>
                  <a:srgbClr val="FF0000"/>
                </a:solidFill>
                <a:latin typeface="Times New Roman"/>
                <a:ea typeface="Times New Roman"/>
                <a:cs typeface="Times New Roman"/>
              </a:rPr>
              <a:t>Введение </a:t>
            </a:r>
            <a:r>
              <a:rPr lang="ru-RU" sz="4000" dirty="0">
                <a:ea typeface="Times New Roman"/>
                <a:cs typeface="Times New Roman"/>
              </a:rPr>
              <a:t/>
            </a:r>
            <a:br>
              <a:rPr lang="ru-RU" sz="4000" dirty="0">
                <a:ea typeface="Times New Roman"/>
                <a:cs typeface="Times New Roman"/>
              </a:rPr>
            </a:br>
            <a:endParaRPr lang="ru-RU" dirty="0"/>
          </a:p>
        </p:txBody>
      </p:sp>
      <p:sp>
        <p:nvSpPr>
          <p:cNvPr id="3" name="Объект 2"/>
          <p:cNvSpPr>
            <a:spLocks noGrp="1"/>
          </p:cNvSpPr>
          <p:nvPr>
            <p:ph idx="1"/>
          </p:nvPr>
        </p:nvSpPr>
        <p:spPr/>
        <p:txBody>
          <a:bodyPr>
            <a:normAutofit/>
          </a:bodyPr>
          <a:lstStyle/>
          <a:p>
            <a:pPr algn="just">
              <a:lnSpc>
                <a:spcPct val="150000"/>
              </a:lnSpc>
              <a:spcAft>
                <a:spcPts val="0"/>
              </a:spcAft>
            </a:pPr>
            <a:r>
              <a:rPr lang="ru-RU" b="1" dirty="0">
                <a:solidFill>
                  <a:srgbClr val="000000"/>
                </a:solidFill>
                <a:latin typeface="Times New Roman"/>
                <a:ea typeface="Times New Roman"/>
                <a:cs typeface="Times New Roman"/>
              </a:rPr>
              <a:t> </a:t>
            </a:r>
            <a:endParaRPr lang="ru-RU"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932969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97"/>
            <a:ext cx="9144000" cy="1477328"/>
          </a:xfrm>
          <a:prstGeom prst="rect">
            <a:avLst/>
          </a:prstGeom>
        </p:spPr>
        <p:txBody>
          <a:bodyPr wrap="square">
            <a:spAutoFit/>
          </a:bodyPr>
          <a:lstStyle/>
          <a:p>
            <a:pPr indent="749300" algn="just">
              <a:spcBef>
                <a:spcPts val="1200"/>
              </a:spcBef>
              <a:spcAft>
                <a:spcPts val="0"/>
              </a:spcAft>
            </a:pPr>
            <a:r>
              <a:rPr lang="ru-RU" dirty="0">
                <a:latin typeface="Times New Roman"/>
                <a:ea typeface="Times New Roman"/>
              </a:rPr>
              <a:t>В ЦАП производятся те же операции, но в обратном порядке. Декодер ставит в соответствие кодовой комбинации отсчет АИМ-2 сигнала. ФНЧ осуществляет преобразование дискретных отсчетов в непрерывный сигнал, т.е. выделяет полосу частот исходного сигнала </a:t>
            </a:r>
            <a:r>
              <a:rPr lang="en-US" dirty="0">
                <a:latin typeface="Times New Roman"/>
                <a:ea typeface="Times New Roman"/>
              </a:rPr>
              <a:t>U</a:t>
            </a:r>
            <a:r>
              <a:rPr lang="ru-RU" baseline="-25000" dirty="0">
                <a:latin typeface="Times New Roman"/>
                <a:ea typeface="Times New Roman"/>
              </a:rPr>
              <a:t>С</a:t>
            </a:r>
            <a:r>
              <a:rPr lang="ru-RU" dirty="0">
                <a:latin typeface="Times New Roman"/>
                <a:ea typeface="Times New Roman"/>
              </a:rPr>
              <a:t>(</a:t>
            </a:r>
            <a:r>
              <a:rPr lang="en-US" dirty="0">
                <a:latin typeface="Times New Roman"/>
                <a:ea typeface="Times New Roman"/>
              </a:rPr>
              <a:t>t</a:t>
            </a:r>
            <a:r>
              <a:rPr lang="ru-RU" dirty="0">
                <a:latin typeface="Times New Roman"/>
                <a:ea typeface="Times New Roman"/>
              </a:rPr>
              <a:t>). Усилитель осуществляет согласование выхода ЦАП по уровню с другим оборудованием.</a:t>
            </a:r>
            <a:endParaRPr lang="ru-RU" sz="1100" dirty="0">
              <a:effectLst/>
              <a:latin typeface="Times New Roman"/>
              <a:ea typeface="Times New Roman"/>
            </a:endParaRPr>
          </a:p>
        </p:txBody>
      </p:sp>
      <p:sp>
        <p:nvSpPr>
          <p:cNvPr id="3" name="Прямоугольник 2"/>
          <p:cNvSpPr/>
          <p:nvPr/>
        </p:nvSpPr>
        <p:spPr>
          <a:xfrm>
            <a:off x="27171" y="1492225"/>
            <a:ext cx="9144000" cy="5016758"/>
          </a:xfrm>
          <a:prstGeom prst="rect">
            <a:avLst/>
          </a:prstGeom>
        </p:spPr>
        <p:txBody>
          <a:bodyPr wrap="square">
            <a:spAutoFit/>
          </a:bodyPr>
          <a:lstStyle/>
          <a:p>
            <a:pPr>
              <a:spcAft>
                <a:spcPts val="1000"/>
              </a:spcAft>
            </a:pPr>
            <a:r>
              <a:rPr lang="ru-RU" dirty="0">
                <a:latin typeface="Times New Roman"/>
                <a:ea typeface="Times New Roman"/>
                <a:cs typeface="Times New Roman"/>
              </a:rPr>
              <a:t>2. Импульсная </a:t>
            </a:r>
            <a:r>
              <a:rPr lang="ru-RU" dirty="0" smtClean="0">
                <a:latin typeface="Times New Roman"/>
                <a:ea typeface="Times New Roman"/>
                <a:cs typeface="Times New Roman"/>
              </a:rPr>
              <a:t>модуляция.</a:t>
            </a:r>
            <a:endParaRPr lang="ru-RU" sz="1600" dirty="0">
              <a:ea typeface="Times New Roman"/>
              <a:cs typeface="Times New Roman"/>
            </a:endParaRPr>
          </a:p>
          <a:p>
            <a:pPr algn="just">
              <a:spcAft>
                <a:spcPts val="1000"/>
              </a:spcAft>
            </a:pPr>
            <a:r>
              <a:rPr lang="ru-RU" i="1" dirty="0">
                <a:latin typeface="Times New Roman"/>
                <a:ea typeface="Times New Roman"/>
                <a:cs typeface="Times New Roman"/>
              </a:rPr>
              <a:t>     Импульсная модуляция</a:t>
            </a:r>
            <a:r>
              <a:rPr lang="ru-RU" dirty="0">
                <a:latin typeface="Times New Roman"/>
                <a:ea typeface="Times New Roman"/>
                <a:cs typeface="Times New Roman"/>
              </a:rPr>
              <a:t> — это модуляция, при которой в качестве несущего сигнала используется периодическая последовательность импульсов, а в качестве модулирующего может использоваться аналоговый или дискретный сигнал.</a:t>
            </a:r>
            <a:endParaRPr lang="ru-RU" sz="1600" dirty="0">
              <a:ea typeface="Times New Roman"/>
              <a:cs typeface="Times New Roman"/>
            </a:endParaRPr>
          </a:p>
          <a:p>
            <a:pPr algn="just">
              <a:spcAft>
                <a:spcPts val="1000"/>
              </a:spcAft>
            </a:pPr>
            <a:r>
              <a:rPr lang="ru-RU" dirty="0">
                <a:latin typeface="Times New Roman"/>
                <a:ea typeface="Times New Roman"/>
                <a:cs typeface="Times New Roman"/>
              </a:rPr>
              <a:t>     Поскольку периодическая последовательность характеризуется четырьмя информационными параметрами (амплитудой, частотой, фазой и длительностью импульса), то различают четыре основных вида импульсной модуляции:</a:t>
            </a:r>
            <a:endParaRPr lang="ru-RU" sz="1600" dirty="0">
              <a:ea typeface="Times New Roman"/>
              <a:cs typeface="Times New Roman"/>
            </a:endParaRPr>
          </a:p>
          <a:p>
            <a:pPr marL="342900" lvl="0" indent="-342900" algn="just">
              <a:spcAft>
                <a:spcPts val="1000"/>
              </a:spcAft>
              <a:buSzPts val="1000"/>
              <a:buFont typeface="Symbol"/>
              <a:buChar char=""/>
              <a:tabLst>
                <a:tab pos="457200" algn="l"/>
              </a:tabLst>
            </a:pPr>
            <a:r>
              <a:rPr lang="ru-RU" dirty="0">
                <a:latin typeface="Times New Roman"/>
                <a:ea typeface="Times New Roman"/>
                <a:cs typeface="Times New Roman"/>
              </a:rPr>
              <a:t>амплитудно-импульсная модуляция</a:t>
            </a:r>
            <a:r>
              <a:rPr lang="ru-RU" i="1" dirty="0">
                <a:latin typeface="Times New Roman"/>
                <a:ea typeface="Times New Roman"/>
                <a:cs typeface="Times New Roman"/>
              </a:rPr>
              <a:t> </a:t>
            </a:r>
            <a:r>
              <a:rPr lang="ru-RU" dirty="0">
                <a:latin typeface="Times New Roman"/>
                <a:ea typeface="Times New Roman"/>
                <a:cs typeface="Times New Roman"/>
              </a:rPr>
              <a:t>(АИМ); происходит изменение амплитуды импульсов несущего сигнала;</a:t>
            </a:r>
            <a:endParaRPr lang="ru-RU" sz="1600" dirty="0">
              <a:ea typeface="Times New Roman"/>
              <a:cs typeface="Times New Roman"/>
            </a:endParaRPr>
          </a:p>
          <a:p>
            <a:pPr marL="342900" lvl="0" indent="-342900" algn="just">
              <a:spcAft>
                <a:spcPts val="1000"/>
              </a:spcAft>
              <a:buSzPts val="1000"/>
              <a:buFont typeface="Symbol"/>
              <a:buChar char=""/>
              <a:tabLst>
                <a:tab pos="457200" algn="l"/>
              </a:tabLst>
            </a:pPr>
            <a:r>
              <a:rPr lang="ru-RU" dirty="0">
                <a:latin typeface="Times New Roman"/>
                <a:ea typeface="Times New Roman"/>
                <a:cs typeface="Times New Roman"/>
              </a:rPr>
              <a:t>частотно-импульсная модуляция</a:t>
            </a:r>
            <a:r>
              <a:rPr lang="ru-RU" i="1" dirty="0">
                <a:latin typeface="Times New Roman"/>
                <a:ea typeface="Times New Roman"/>
                <a:cs typeface="Times New Roman"/>
              </a:rPr>
              <a:t> </a:t>
            </a:r>
            <a:r>
              <a:rPr lang="ru-RU" dirty="0">
                <a:latin typeface="Times New Roman"/>
                <a:ea typeface="Times New Roman"/>
                <a:cs typeface="Times New Roman"/>
              </a:rPr>
              <a:t>(ЧИМ), происходит изменение частоты следования импульсов несущего сигнала;</a:t>
            </a:r>
            <a:endParaRPr lang="ru-RU" sz="1600" dirty="0">
              <a:ea typeface="Times New Roman"/>
              <a:cs typeface="Times New Roman"/>
            </a:endParaRPr>
          </a:p>
          <a:p>
            <a:pPr marL="342900" lvl="0" indent="-342900" algn="just">
              <a:spcAft>
                <a:spcPts val="1000"/>
              </a:spcAft>
              <a:buSzPts val="1000"/>
              <a:buFont typeface="Symbol"/>
              <a:buChar char=""/>
              <a:tabLst>
                <a:tab pos="457200" algn="l"/>
              </a:tabLst>
            </a:pPr>
            <a:r>
              <a:rPr lang="ru-RU" dirty="0" err="1">
                <a:latin typeface="Times New Roman"/>
                <a:ea typeface="Times New Roman"/>
                <a:cs typeface="Times New Roman"/>
              </a:rPr>
              <a:t>фазо</a:t>
            </a:r>
            <a:r>
              <a:rPr lang="ru-RU" dirty="0">
                <a:latin typeface="Times New Roman"/>
                <a:ea typeface="Times New Roman"/>
                <a:cs typeface="Times New Roman"/>
              </a:rPr>
              <a:t>-импульсная модуляция</a:t>
            </a:r>
            <a:r>
              <a:rPr lang="ru-RU" i="1" dirty="0">
                <a:latin typeface="Times New Roman"/>
                <a:ea typeface="Times New Roman"/>
                <a:cs typeface="Times New Roman"/>
              </a:rPr>
              <a:t> </a:t>
            </a:r>
            <a:r>
              <a:rPr lang="ru-RU" dirty="0">
                <a:latin typeface="Times New Roman"/>
                <a:ea typeface="Times New Roman"/>
                <a:cs typeface="Times New Roman"/>
              </a:rPr>
              <a:t>(ФИМ), происходит изменение фазы импульсов несущего сигнала;</a:t>
            </a:r>
            <a:endParaRPr lang="ru-RU" sz="1600" dirty="0">
              <a:ea typeface="Times New Roman"/>
              <a:cs typeface="Times New Roman"/>
            </a:endParaRPr>
          </a:p>
          <a:p>
            <a:pPr marL="342900" lvl="0" indent="-342900" algn="just">
              <a:spcAft>
                <a:spcPts val="1000"/>
              </a:spcAft>
              <a:buSzPts val="1000"/>
              <a:buFont typeface="Symbol"/>
              <a:buChar char=""/>
              <a:tabLst>
                <a:tab pos="457200" algn="l"/>
              </a:tabLst>
            </a:pPr>
            <a:r>
              <a:rPr lang="ru-RU" dirty="0">
                <a:latin typeface="Times New Roman"/>
                <a:ea typeface="Times New Roman"/>
                <a:cs typeface="Times New Roman"/>
              </a:rPr>
              <a:t>широтно-импульсная модуляция</a:t>
            </a:r>
            <a:r>
              <a:rPr lang="ru-RU" i="1" dirty="0">
                <a:latin typeface="Times New Roman"/>
                <a:ea typeface="Times New Roman"/>
                <a:cs typeface="Times New Roman"/>
              </a:rPr>
              <a:t> </a:t>
            </a:r>
            <a:r>
              <a:rPr lang="ru-RU" dirty="0">
                <a:latin typeface="Times New Roman"/>
                <a:ea typeface="Times New Roman"/>
                <a:cs typeface="Times New Roman"/>
              </a:rPr>
              <a:t>(ШИМ), происходит изменение длительности импульсов несущего сигнала.</a:t>
            </a:r>
            <a:endParaRPr lang="ru-RU" sz="1600" dirty="0">
              <a:ea typeface="Times New Roman"/>
              <a:cs typeface="Times New Roman"/>
            </a:endParaRPr>
          </a:p>
        </p:txBody>
      </p:sp>
    </p:spTree>
    <p:extLst>
      <p:ext uri="{BB962C8B-B14F-4D97-AF65-F5344CB8AC3E}">
        <p14:creationId xmlns="" xmlns:p14="http://schemas.microsoft.com/office/powerpoint/2010/main" val="661451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Прямоугольник 1"/>
              <p:cNvSpPr/>
              <p:nvPr/>
            </p:nvSpPr>
            <p:spPr>
              <a:xfrm>
                <a:off x="-9485" y="-62677"/>
                <a:ext cx="9130477" cy="7014484"/>
              </a:xfrm>
              <a:prstGeom prst="rect">
                <a:avLst/>
              </a:prstGeom>
            </p:spPr>
            <p:txBody>
              <a:bodyPr wrap="square">
                <a:spAutoFit/>
              </a:bodyPr>
              <a:lstStyle/>
              <a:p>
                <a:pPr algn="just">
                  <a:lnSpc>
                    <a:spcPct val="200000"/>
                  </a:lnSpc>
                  <a:spcAft>
                    <a:spcPts val="1000"/>
                  </a:spcAft>
                  <a:tabLst>
                    <a:tab pos="630555" algn="l"/>
                  </a:tabLst>
                </a:pPr>
                <a:r>
                  <a:rPr lang="ru-RU" sz="2000" dirty="0" smtClean="0">
                    <a:latin typeface="Times New Roman" pitchFamily="18" charset="0"/>
                    <a:ea typeface="Times New Roman"/>
                    <a:cs typeface="Times New Roman" pitchFamily="18" charset="0"/>
                  </a:rPr>
                  <a:t>     В </a:t>
                </a:r>
                <a:r>
                  <a:rPr lang="ru-RU" sz="2000" dirty="0">
                    <a:latin typeface="Times New Roman" pitchFamily="18" charset="0"/>
                    <a:ea typeface="Times New Roman"/>
                    <a:cs typeface="Times New Roman" pitchFamily="18" charset="0"/>
                  </a:rPr>
                  <a:t>основе построения ЦСП с ВРК лежат теорема </a:t>
                </a:r>
                <a:r>
                  <a:rPr lang="ru-RU" sz="2000" dirty="0" err="1">
                    <a:latin typeface="Times New Roman" pitchFamily="18" charset="0"/>
                    <a:ea typeface="Times New Roman"/>
                    <a:cs typeface="Times New Roman" pitchFamily="18" charset="0"/>
                  </a:rPr>
                  <a:t>Найквести</a:t>
                </a:r>
                <a:r>
                  <a:rPr lang="ru-RU" sz="2000" dirty="0">
                    <a:latin typeface="Times New Roman" pitchFamily="18" charset="0"/>
                    <a:ea typeface="Times New Roman"/>
                    <a:cs typeface="Times New Roman" pitchFamily="18" charset="0"/>
                  </a:rPr>
                  <a:t>-Котельникова, которая гласит: непрерывный во времени сигнал  </a:t>
                </a:r>
                <a:r>
                  <a:rPr lang="en-US" sz="2000" i="1" dirty="0">
                    <a:effectLst/>
                    <a:latin typeface="Times New Roman" pitchFamily="18" charset="0"/>
                    <a:ea typeface="Times New Roman"/>
                    <a:cs typeface="Times New Roman" pitchFamily="18" charset="0"/>
                  </a:rPr>
                  <a:t>c</a:t>
                </a:r>
                <a:r>
                  <a:rPr lang="ru-RU" sz="2000" i="1" dirty="0">
                    <a:effectLst/>
                    <a:latin typeface="Times New Roman" pitchFamily="18" charset="0"/>
                    <a:ea typeface="Times New Roman"/>
                    <a:cs typeface="Times New Roman" pitchFamily="18" charset="0"/>
                  </a:rPr>
                  <a:t>(</a:t>
                </a:r>
                <a:r>
                  <a:rPr lang="en-US" sz="2000" i="1" dirty="0">
                    <a:effectLst/>
                    <a:latin typeface="Times New Roman" pitchFamily="18" charset="0"/>
                    <a:ea typeface="Times New Roman"/>
                    <a:cs typeface="Times New Roman" pitchFamily="18" charset="0"/>
                  </a:rPr>
                  <a:t>t</a:t>
                </a:r>
                <a:r>
                  <a:rPr lang="ru-RU" sz="2000" i="1" dirty="0">
                    <a:effectLst/>
                    <a:latin typeface="Times New Roman" pitchFamily="18" charset="0"/>
                    <a:ea typeface="Times New Roman"/>
                    <a:cs typeface="Times New Roman" pitchFamily="18" charset="0"/>
                  </a:rPr>
                  <a:t>), </a:t>
                </a:r>
                <a:r>
                  <a:rPr lang="ru-RU" sz="2000" dirty="0">
                    <a:effectLst/>
                    <a:latin typeface="Times New Roman" pitchFamily="18" charset="0"/>
                    <a:ea typeface="Times New Roman"/>
                    <a:cs typeface="Times New Roman" pitchFamily="18" charset="0"/>
                  </a:rPr>
                  <a:t>спектр которого ограничен полосой частот от 0 до </a:t>
                </a:r>
                <a:r>
                  <a:rPr lang="en-US" sz="2000" dirty="0">
                    <a:effectLst/>
                    <a:latin typeface="Times New Roman" pitchFamily="18" charset="0"/>
                    <a:ea typeface="Times New Roman"/>
                    <a:cs typeface="Times New Roman" pitchFamily="18" charset="0"/>
                  </a:rPr>
                  <a:t>F</a:t>
                </a:r>
                <a:r>
                  <a:rPr lang="ru-RU" sz="2000" baseline="-25000" dirty="0">
                    <a:effectLst/>
                    <a:latin typeface="Times New Roman" pitchFamily="18" charset="0"/>
                    <a:ea typeface="Times New Roman"/>
                    <a:cs typeface="Times New Roman" pitchFamily="18" charset="0"/>
                  </a:rPr>
                  <a:t>В</a:t>
                </a:r>
                <a:r>
                  <a:rPr lang="ru-RU" sz="2000" dirty="0">
                    <a:effectLst/>
                    <a:latin typeface="Times New Roman" pitchFamily="18" charset="0"/>
                    <a:ea typeface="Times New Roman"/>
                    <a:cs typeface="Times New Roman" pitchFamily="18" charset="0"/>
                  </a:rPr>
                  <a:t>, полностью определяется </a:t>
                </a:r>
                <a:r>
                  <a:rPr lang="ru-RU" sz="2000" dirty="0" smtClean="0">
                    <a:effectLst/>
                    <a:latin typeface="Times New Roman" pitchFamily="18" charset="0"/>
                    <a:ea typeface="Times New Roman"/>
                    <a:cs typeface="Times New Roman" pitchFamily="18" charset="0"/>
                  </a:rPr>
                  <a:t>последовательностью своих </a:t>
                </a:r>
                <a:r>
                  <a:rPr lang="ru-RU" sz="2000" dirty="0">
                    <a:effectLst/>
                    <a:latin typeface="Times New Roman" pitchFamily="18" charset="0"/>
                    <a:ea typeface="Times New Roman"/>
                    <a:cs typeface="Times New Roman" pitchFamily="18" charset="0"/>
                  </a:rPr>
                  <a:t>мгновенных значений, которые берутся в точках, отсчитываемых через:  </a:t>
                </a:r>
                <a:endParaRPr lang="ru-RU" sz="2000" dirty="0">
                  <a:latin typeface="Times New Roman" pitchFamily="18" charset="0"/>
                  <a:ea typeface="Times New Roman"/>
                  <a:cs typeface="Times New Roman" pitchFamily="18" charset="0"/>
                </a:endParaRPr>
              </a:p>
              <a:p>
                <a:pPr algn="ctr">
                  <a:lnSpc>
                    <a:spcPct val="200000"/>
                  </a:lnSpc>
                  <a:spcAft>
                    <a:spcPts val="1000"/>
                  </a:spcAft>
                  <a:tabLst>
                    <a:tab pos="630555" algn="l"/>
                  </a:tabLst>
                </a:pPr>
                <a:r>
                  <a:rPr lang="en-US" sz="2000" i="1" dirty="0">
                    <a:effectLst/>
                    <a:latin typeface="Times New Roman" pitchFamily="18" charset="0"/>
                    <a:ea typeface="Times New Roman"/>
                    <a:cs typeface="Times New Roman" pitchFamily="18" charset="0"/>
                  </a:rPr>
                  <a:t>T</a:t>
                </a:r>
                <a:r>
                  <a:rPr lang="ru-RU" sz="2000" baseline="-25000" dirty="0">
                    <a:effectLst/>
                    <a:latin typeface="Times New Roman" pitchFamily="18" charset="0"/>
                    <a:ea typeface="Times New Roman"/>
                    <a:cs typeface="Times New Roman" pitchFamily="18" charset="0"/>
                  </a:rPr>
                  <a:t>Д</a:t>
                </a:r>
                <a:r>
                  <a:rPr lang="ru-RU" sz="2000" dirty="0">
                    <a:effectLst/>
                    <a:latin typeface="Times New Roman" pitchFamily="18" charset="0"/>
                    <a:ea typeface="Times New Roman"/>
                    <a:cs typeface="Times New Roman" pitchFamily="18" charset="0"/>
                  </a:rPr>
                  <a:t> ≤</a:t>
                </a:r>
                <a14:m>
                  <m:oMath xmlns:m="http://schemas.openxmlformats.org/officeDocument/2006/math">
                    <m:r>
                      <a:rPr lang="ru-RU" sz="2000" b="0" i="1">
                        <a:effectLst/>
                        <a:latin typeface="Cambria Math"/>
                        <a:ea typeface="Times New Roman"/>
                        <a:cs typeface="Times New Roman"/>
                      </a:rPr>
                      <m:t> </m:t>
                    </m:r>
                    <m:f>
                      <m:fPr>
                        <m:ctrlPr>
                          <a:rPr lang="ru-RU" sz="2000" i="1">
                            <a:effectLst/>
                            <a:latin typeface="Cambria Math"/>
                            <a:ea typeface="Times New Roman"/>
                            <a:cs typeface="Times New Roman"/>
                          </a:rPr>
                        </m:ctrlPr>
                      </m:fPr>
                      <m:num>
                        <m:r>
                          <a:rPr lang="ru-RU" sz="2000" b="0" i="1">
                            <a:effectLst/>
                            <a:latin typeface="Cambria Math"/>
                            <a:ea typeface="Times New Roman"/>
                            <a:cs typeface="Times New Roman"/>
                          </a:rPr>
                          <m:t>1</m:t>
                        </m:r>
                      </m:num>
                      <m:den>
                        <m:r>
                          <a:rPr lang="ru-RU" sz="2000" b="0" i="1">
                            <a:effectLst/>
                            <a:latin typeface="Cambria Math"/>
                            <a:ea typeface="Times New Roman"/>
                            <a:cs typeface="Times New Roman"/>
                          </a:rPr>
                          <m:t>2</m:t>
                        </m:r>
                        <m:r>
                          <a:rPr lang="en-US" sz="2000" b="0" i="1">
                            <a:effectLst/>
                            <a:latin typeface="Cambria Math"/>
                            <a:ea typeface="Times New Roman"/>
                            <a:cs typeface="Times New Roman"/>
                          </a:rPr>
                          <m:t>𝐹</m:t>
                        </m:r>
                        <m:r>
                          <a:rPr lang="ru-RU" sz="2000" b="0" baseline="-25000">
                            <a:effectLst/>
                            <a:latin typeface="Cambria Math"/>
                            <a:ea typeface="Times New Roman"/>
                            <a:cs typeface="Times New Roman"/>
                          </a:rPr>
                          <m:t>в</m:t>
                        </m:r>
                      </m:den>
                    </m:f>
                  </m:oMath>
                </a14:m>
                <a:r>
                  <a:rPr lang="ru-RU" sz="2000" dirty="0" smtClean="0">
                    <a:effectLst/>
                    <a:latin typeface="Times New Roman" pitchFamily="18" charset="0"/>
                    <a:ea typeface="Times New Roman"/>
                    <a:cs typeface="Times New Roman" pitchFamily="18" charset="0"/>
                  </a:rPr>
                  <a:t>                                                                     (</a:t>
                </a:r>
                <a:r>
                  <a:rPr lang="en-US" sz="2000" dirty="0">
                    <a:latin typeface="Times New Roman" pitchFamily="18" charset="0"/>
                    <a:ea typeface="Times New Roman"/>
                    <a:cs typeface="Times New Roman" pitchFamily="18" charset="0"/>
                  </a:rPr>
                  <a:t>4</a:t>
                </a:r>
                <a:r>
                  <a:rPr lang="ru-RU" sz="2000" dirty="0" smtClean="0">
                    <a:effectLst/>
                    <a:latin typeface="Times New Roman" pitchFamily="18" charset="0"/>
                    <a:ea typeface="Times New Roman"/>
                    <a:cs typeface="Times New Roman" pitchFamily="18" charset="0"/>
                  </a:rPr>
                  <a:t>.1 </a:t>
                </a:r>
                <a:r>
                  <a:rPr lang="ru-RU" sz="2000" dirty="0">
                    <a:effectLst/>
                    <a:latin typeface="Times New Roman" pitchFamily="18" charset="0"/>
                    <a:ea typeface="Times New Roman"/>
                    <a:cs typeface="Times New Roman" pitchFamily="18" charset="0"/>
                  </a:rPr>
                  <a:t>а</a:t>
                </a:r>
                <a:r>
                  <a:rPr lang="ru-RU" sz="2000" dirty="0" smtClean="0">
                    <a:effectLst/>
                    <a:latin typeface="Times New Roman" pitchFamily="18" charset="0"/>
                    <a:ea typeface="Times New Roman"/>
                    <a:cs typeface="Times New Roman" pitchFamily="18" charset="0"/>
                  </a:rPr>
                  <a:t>)</a:t>
                </a:r>
                <a:endParaRPr lang="ru-RU" sz="2000" dirty="0">
                  <a:latin typeface="Times New Roman" pitchFamily="18" charset="0"/>
                  <a:ea typeface="Times New Roman"/>
                  <a:cs typeface="Times New Roman" pitchFamily="18" charset="0"/>
                </a:endParaRPr>
              </a:p>
              <a:p>
                <a:pPr>
                  <a:lnSpc>
                    <a:spcPct val="200000"/>
                  </a:lnSpc>
                  <a:spcAft>
                    <a:spcPts val="1000"/>
                  </a:spcAft>
                  <a:tabLst>
                    <a:tab pos="630555" algn="l"/>
                  </a:tabLst>
                </a:pPr>
                <a:r>
                  <a:rPr lang="ru-RU" sz="2000" dirty="0" smtClean="0">
                    <a:effectLst/>
                    <a:latin typeface="Times New Roman" pitchFamily="18" charset="0"/>
                    <a:ea typeface="Times New Roman"/>
                    <a:cs typeface="Times New Roman" pitchFamily="18" charset="0"/>
                  </a:rPr>
                  <a:t>                   или с частотой</a:t>
                </a:r>
                <a:endParaRPr lang="ru-RU" sz="2000" dirty="0" smtClean="0">
                  <a:latin typeface="Times New Roman" pitchFamily="18" charset="0"/>
                  <a:ea typeface="Times New Roman"/>
                  <a:cs typeface="Times New Roman" pitchFamily="18" charset="0"/>
                </a:endParaRPr>
              </a:p>
              <a:p>
                <a:pPr algn="ctr">
                  <a:lnSpc>
                    <a:spcPct val="200000"/>
                  </a:lnSpc>
                  <a:spcAft>
                    <a:spcPts val="1000"/>
                  </a:spcAft>
                  <a:tabLst>
                    <a:tab pos="630555" algn="l"/>
                    <a:tab pos="3848100" algn="l"/>
                  </a:tabLst>
                </a:pPr>
                <a:r>
                  <a:rPr lang="en-US" sz="2000" i="1" dirty="0" smtClean="0">
                    <a:effectLst/>
                    <a:latin typeface="Times New Roman" pitchFamily="18" charset="0"/>
                    <a:ea typeface="Times New Roman"/>
                    <a:cs typeface="Times New Roman" pitchFamily="18" charset="0"/>
                  </a:rPr>
                  <a:t>f</a:t>
                </a:r>
                <a:r>
                  <a:rPr lang="ru-RU" sz="2000" baseline="-25000" dirty="0">
                    <a:effectLst/>
                    <a:latin typeface="Times New Roman" pitchFamily="18" charset="0"/>
                    <a:ea typeface="Times New Roman"/>
                    <a:cs typeface="Times New Roman" pitchFamily="18" charset="0"/>
                  </a:rPr>
                  <a:t>д </a:t>
                </a:r>
                <a:r>
                  <a:rPr lang="ru-RU" sz="2000" dirty="0">
                    <a:effectLst/>
                    <a:latin typeface="Times New Roman" pitchFamily="18" charset="0"/>
                    <a:ea typeface="Times New Roman"/>
                    <a:cs typeface="Times New Roman" pitchFamily="18" charset="0"/>
                  </a:rPr>
                  <a:t>≥ 2 </a:t>
                </a:r>
                <a:r>
                  <a:rPr lang="en-US" sz="2000" dirty="0">
                    <a:effectLst/>
                    <a:latin typeface="Times New Roman" pitchFamily="18" charset="0"/>
                    <a:ea typeface="Times New Roman"/>
                    <a:cs typeface="Times New Roman" pitchFamily="18" charset="0"/>
                  </a:rPr>
                  <a:t>F</a:t>
                </a:r>
                <a:r>
                  <a:rPr lang="ru-RU" sz="2000" baseline="-25000" dirty="0">
                    <a:effectLst/>
                    <a:latin typeface="Times New Roman" pitchFamily="18" charset="0"/>
                    <a:ea typeface="Times New Roman"/>
                    <a:cs typeface="Times New Roman" pitchFamily="18" charset="0"/>
                  </a:rPr>
                  <a:t>в     </a:t>
                </a:r>
                <a:r>
                  <a:rPr lang="en-US" sz="2000" baseline="-25000" dirty="0" smtClean="0">
                    <a:effectLst/>
                    <a:latin typeface="Times New Roman" pitchFamily="18" charset="0"/>
                    <a:ea typeface="Times New Roman"/>
                    <a:cs typeface="Times New Roman" pitchFamily="18" charset="0"/>
                  </a:rPr>
                  <a:t> </a:t>
                </a:r>
                <a:r>
                  <a:rPr lang="en-US" sz="2000" dirty="0" smtClean="0">
                    <a:effectLst/>
                    <a:latin typeface="Times New Roman" pitchFamily="18" charset="0"/>
                    <a:ea typeface="Times New Roman"/>
                    <a:cs typeface="Times New Roman" pitchFamily="18" charset="0"/>
                  </a:rPr>
                  <a:t>                                                  </a:t>
                </a:r>
                <a:r>
                  <a:rPr lang="ru-RU" sz="2000" baseline="-25000" dirty="0" smtClean="0">
                    <a:effectLst/>
                    <a:latin typeface="Times New Roman" pitchFamily="18" charset="0"/>
                    <a:ea typeface="Times New Roman"/>
                    <a:cs typeface="Times New Roman" pitchFamily="18" charset="0"/>
                  </a:rPr>
                  <a:t>        </a:t>
                </a:r>
                <a:r>
                  <a:rPr lang="ru-RU" sz="2000" dirty="0" smtClean="0">
                    <a:effectLst/>
                    <a:latin typeface="Times New Roman" pitchFamily="18" charset="0"/>
                    <a:ea typeface="Times New Roman"/>
                    <a:cs typeface="Times New Roman" pitchFamily="18" charset="0"/>
                  </a:rPr>
                  <a:t>(</a:t>
                </a:r>
                <a:r>
                  <a:rPr lang="en-US" sz="2000" dirty="0">
                    <a:latin typeface="Times New Roman" pitchFamily="18" charset="0"/>
                    <a:ea typeface="Times New Roman"/>
                    <a:cs typeface="Times New Roman" pitchFamily="18" charset="0"/>
                  </a:rPr>
                  <a:t>4</a:t>
                </a:r>
                <a:r>
                  <a:rPr lang="ru-RU" sz="2000" dirty="0" smtClean="0">
                    <a:effectLst/>
                    <a:latin typeface="Times New Roman" pitchFamily="18" charset="0"/>
                    <a:ea typeface="Times New Roman"/>
                    <a:cs typeface="Times New Roman" pitchFamily="18" charset="0"/>
                  </a:rPr>
                  <a:t>.1 </a:t>
                </a:r>
                <a:r>
                  <a:rPr lang="ru-RU" sz="2000" dirty="0">
                    <a:effectLst/>
                    <a:latin typeface="Times New Roman" pitchFamily="18" charset="0"/>
                    <a:ea typeface="Times New Roman"/>
                    <a:cs typeface="Times New Roman" pitchFamily="18" charset="0"/>
                  </a:rPr>
                  <a:t>в)</a:t>
                </a:r>
                <a:endParaRPr lang="ru-RU" sz="2000" dirty="0">
                  <a:latin typeface="Times New Roman" pitchFamily="18" charset="0"/>
                  <a:ea typeface="Times New Roman"/>
                  <a:cs typeface="Times New Roman" pitchFamily="18" charset="0"/>
                </a:endParaRPr>
              </a:p>
              <a:p>
                <a:pPr algn="just">
                  <a:lnSpc>
                    <a:spcPct val="200000"/>
                  </a:lnSpc>
                  <a:spcAft>
                    <a:spcPts val="1000"/>
                  </a:spcAft>
                </a:pPr>
                <a:r>
                  <a:rPr lang="ru-RU" sz="2000" dirty="0">
                    <a:effectLst/>
                    <a:latin typeface="Times New Roman" pitchFamily="18" charset="0"/>
                    <a:ea typeface="Times New Roman"/>
                    <a:cs typeface="Times New Roman" pitchFamily="18" charset="0"/>
                  </a:rPr>
                  <a:t>     Процесс преобразования непрерывного во времени и ограниченного по спектру сигнала  </a:t>
                </a:r>
                <a:r>
                  <a:rPr lang="en-US" sz="2000" i="1" dirty="0">
                    <a:effectLst/>
                    <a:latin typeface="Times New Roman" pitchFamily="18" charset="0"/>
                    <a:ea typeface="Times New Roman"/>
                    <a:cs typeface="Times New Roman" pitchFamily="18" charset="0"/>
                  </a:rPr>
                  <a:t>c</a:t>
                </a:r>
                <a:r>
                  <a:rPr lang="ru-RU" sz="2000" i="1" dirty="0">
                    <a:effectLst/>
                    <a:latin typeface="Times New Roman" pitchFamily="18" charset="0"/>
                    <a:ea typeface="Times New Roman"/>
                    <a:cs typeface="Times New Roman" pitchFamily="18" charset="0"/>
                  </a:rPr>
                  <a:t>(</a:t>
                </a:r>
                <a:r>
                  <a:rPr lang="en-US" sz="2000" i="1" dirty="0">
                    <a:effectLst/>
                    <a:latin typeface="Times New Roman" pitchFamily="18" charset="0"/>
                    <a:ea typeface="Times New Roman"/>
                    <a:cs typeface="Times New Roman" pitchFamily="18" charset="0"/>
                  </a:rPr>
                  <a:t>t</a:t>
                </a:r>
                <a:r>
                  <a:rPr lang="ru-RU" sz="2000" i="1" dirty="0">
                    <a:effectLst/>
                    <a:latin typeface="Times New Roman" pitchFamily="18" charset="0"/>
                    <a:ea typeface="Times New Roman"/>
                    <a:cs typeface="Times New Roman" pitchFamily="18" charset="0"/>
                  </a:rPr>
                  <a:t>)</a:t>
                </a:r>
                <a:r>
                  <a:rPr lang="ru-RU" sz="2000" dirty="0">
                    <a:effectLst/>
                    <a:latin typeface="Times New Roman" pitchFamily="18" charset="0"/>
                    <a:ea typeface="Times New Roman"/>
                    <a:cs typeface="Times New Roman" pitchFamily="18" charset="0"/>
                  </a:rPr>
                  <a:t> в сигнал </a:t>
                </a:r>
                <a:r>
                  <a:rPr lang="en-US" sz="2000" i="1" dirty="0">
                    <a:effectLst/>
                    <a:latin typeface="Times New Roman" pitchFamily="18" charset="0"/>
                    <a:ea typeface="Times New Roman"/>
                    <a:cs typeface="Times New Roman" pitchFamily="18" charset="0"/>
                  </a:rPr>
                  <a:t>c</a:t>
                </a:r>
                <a:r>
                  <a:rPr lang="ru-RU" sz="2000" i="1" dirty="0">
                    <a:effectLst/>
                    <a:latin typeface="Times New Roman" pitchFamily="18" charset="0"/>
                    <a:ea typeface="Times New Roman"/>
                    <a:cs typeface="Times New Roman" pitchFamily="18" charset="0"/>
                  </a:rPr>
                  <a:t>(</a:t>
                </a:r>
                <a:r>
                  <a:rPr lang="en-US" sz="2000" i="1" dirty="0" err="1">
                    <a:effectLst/>
                    <a:latin typeface="Times New Roman" pitchFamily="18" charset="0"/>
                    <a:ea typeface="Times New Roman"/>
                    <a:cs typeface="Times New Roman" pitchFamily="18" charset="0"/>
                  </a:rPr>
                  <a:t>nT</a:t>
                </a:r>
                <a:r>
                  <a:rPr lang="ru-RU" sz="2000" baseline="-25000" dirty="0">
                    <a:effectLst/>
                    <a:latin typeface="Times New Roman" pitchFamily="18" charset="0"/>
                    <a:ea typeface="Times New Roman"/>
                    <a:cs typeface="Times New Roman" pitchFamily="18" charset="0"/>
                  </a:rPr>
                  <a:t>д</a:t>
                </a:r>
                <a:r>
                  <a:rPr lang="ru-RU" sz="2000" i="1" dirty="0">
                    <a:effectLst/>
                    <a:latin typeface="Times New Roman" pitchFamily="18" charset="0"/>
                    <a:ea typeface="Times New Roman"/>
                    <a:cs typeface="Times New Roman" pitchFamily="18" charset="0"/>
                  </a:rPr>
                  <a:t>)</a:t>
                </a:r>
                <a:r>
                  <a:rPr lang="ru-RU" sz="2000" dirty="0">
                    <a:effectLst/>
                    <a:latin typeface="Times New Roman" pitchFamily="18" charset="0"/>
                    <a:ea typeface="Times New Roman"/>
                    <a:cs typeface="Times New Roman" pitchFamily="18" charset="0"/>
                  </a:rPr>
                  <a:t>, определенный в точках отсчета   </a:t>
                </a:r>
                <a:r>
                  <a:rPr lang="en-US" sz="2000" i="1" dirty="0">
                    <a:effectLst/>
                    <a:latin typeface="Times New Roman" pitchFamily="18" charset="0"/>
                    <a:ea typeface="Times New Roman"/>
                    <a:cs typeface="Times New Roman" pitchFamily="18" charset="0"/>
                  </a:rPr>
                  <a:t>T</a:t>
                </a:r>
                <a:r>
                  <a:rPr lang="ru-RU" sz="2000" baseline="-25000" dirty="0">
                    <a:effectLst/>
                    <a:latin typeface="Times New Roman" pitchFamily="18" charset="0"/>
                    <a:ea typeface="Times New Roman"/>
                    <a:cs typeface="Times New Roman" pitchFamily="18" charset="0"/>
                  </a:rPr>
                  <a:t>д</a:t>
                </a:r>
                <a:r>
                  <a:rPr lang="ru-RU" sz="2000" dirty="0">
                    <a:effectLst/>
                    <a:latin typeface="Times New Roman" pitchFamily="18" charset="0"/>
                    <a:ea typeface="Times New Roman"/>
                    <a:cs typeface="Times New Roman" pitchFamily="18" charset="0"/>
                  </a:rPr>
                  <a:t>, 2</a:t>
                </a:r>
                <a:r>
                  <a:rPr lang="en-US" sz="2000" i="1" dirty="0">
                    <a:effectLst/>
                    <a:latin typeface="Times New Roman" pitchFamily="18" charset="0"/>
                    <a:ea typeface="Times New Roman"/>
                    <a:cs typeface="Times New Roman" pitchFamily="18" charset="0"/>
                  </a:rPr>
                  <a:t>T</a:t>
                </a:r>
                <a:r>
                  <a:rPr lang="ru-RU" sz="2000" baseline="-25000" dirty="0">
                    <a:effectLst/>
                    <a:latin typeface="Times New Roman" pitchFamily="18" charset="0"/>
                    <a:ea typeface="Times New Roman"/>
                    <a:cs typeface="Times New Roman" pitchFamily="18" charset="0"/>
                  </a:rPr>
                  <a:t>д </a:t>
                </a:r>
                <a:r>
                  <a:rPr lang="ru-RU" sz="2000" dirty="0">
                    <a:effectLst/>
                    <a:latin typeface="Times New Roman" pitchFamily="18" charset="0"/>
                    <a:ea typeface="Times New Roman"/>
                    <a:cs typeface="Times New Roman" pitchFamily="18" charset="0"/>
                  </a:rPr>
                  <a:t>…</a:t>
                </a:r>
                <a:r>
                  <a:rPr lang="en-US" sz="2000" dirty="0">
                    <a:effectLst/>
                    <a:latin typeface="Times New Roman" pitchFamily="18" charset="0"/>
                    <a:ea typeface="Times New Roman"/>
                    <a:cs typeface="Times New Roman" pitchFamily="18" charset="0"/>
                  </a:rPr>
                  <a:t>n</a:t>
                </a:r>
                <a:r>
                  <a:rPr lang="en-US" sz="2000" i="1" dirty="0">
                    <a:effectLst/>
                    <a:latin typeface="Times New Roman" pitchFamily="18" charset="0"/>
                    <a:ea typeface="Times New Roman"/>
                    <a:cs typeface="Times New Roman" pitchFamily="18" charset="0"/>
                  </a:rPr>
                  <a:t> T</a:t>
                </a:r>
                <a:r>
                  <a:rPr lang="ru-RU" sz="2000" baseline="-25000" dirty="0">
                    <a:effectLst/>
                    <a:latin typeface="Times New Roman" pitchFamily="18" charset="0"/>
                    <a:ea typeface="Times New Roman"/>
                    <a:cs typeface="Times New Roman" pitchFamily="18" charset="0"/>
                  </a:rPr>
                  <a:t>д</a:t>
                </a:r>
                <a:r>
                  <a:rPr lang="ru-RU" sz="2000" dirty="0">
                    <a:effectLst/>
                    <a:latin typeface="Times New Roman" pitchFamily="18" charset="0"/>
                    <a:ea typeface="Times New Roman"/>
                    <a:cs typeface="Times New Roman" pitchFamily="18" charset="0"/>
                  </a:rPr>
                  <a:t> – называется </a:t>
                </a:r>
                <a:r>
                  <a:rPr lang="ru-RU" sz="2000" i="1" dirty="0">
                    <a:effectLst/>
                    <a:latin typeface="Times New Roman" pitchFamily="18" charset="0"/>
                    <a:ea typeface="Times New Roman"/>
                    <a:cs typeface="Times New Roman" pitchFamily="18" charset="0"/>
                  </a:rPr>
                  <a:t>дискретизацией  </a:t>
                </a:r>
                <a:r>
                  <a:rPr lang="en-US" sz="2000" i="1" dirty="0">
                    <a:effectLst/>
                    <a:latin typeface="Times New Roman" pitchFamily="18" charset="0"/>
                    <a:ea typeface="Times New Roman"/>
                    <a:cs typeface="Times New Roman" pitchFamily="18" charset="0"/>
                  </a:rPr>
                  <a:t>T</a:t>
                </a:r>
                <a:r>
                  <a:rPr lang="ru-RU" sz="2000" baseline="-25000" dirty="0">
                    <a:effectLst/>
                    <a:latin typeface="Times New Roman" pitchFamily="18" charset="0"/>
                    <a:ea typeface="Times New Roman"/>
                    <a:cs typeface="Times New Roman" pitchFamily="18" charset="0"/>
                  </a:rPr>
                  <a:t>д</a:t>
                </a:r>
                <a:r>
                  <a:rPr lang="ru-RU" sz="2000" i="1" dirty="0">
                    <a:effectLst/>
                    <a:latin typeface="Times New Roman" pitchFamily="18" charset="0"/>
                    <a:ea typeface="Times New Roman"/>
                    <a:cs typeface="Times New Roman" pitchFamily="18" charset="0"/>
                  </a:rPr>
                  <a:t>.</a:t>
                </a:r>
                <a:endParaRPr lang="ru-RU" sz="2000" dirty="0">
                  <a:latin typeface="Times New Roman" pitchFamily="18" charset="0"/>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9485" y="-62677"/>
                <a:ext cx="9130477" cy="7014484"/>
              </a:xfrm>
              <a:prstGeom prst="rect">
                <a:avLst/>
              </a:prstGeom>
              <a:blipFill rotWithShape="1">
                <a:blip r:embed="rId2" cstate="print"/>
                <a:stretch>
                  <a:fillRect l="-668" r="-734"/>
                </a:stretch>
              </a:blipFill>
            </p:spPr>
            <p:txBody>
              <a:bodyPr/>
              <a:lstStyle/>
              <a:p>
                <a:r>
                  <a:rPr lang="ru-RU">
                    <a:noFill/>
                  </a:rPr>
                  <a:t> </a:t>
                </a:r>
              </a:p>
            </p:txBody>
          </p:sp>
        </mc:Fallback>
      </mc:AlternateContent>
    </p:spTree>
    <p:extLst>
      <p:ext uri="{BB962C8B-B14F-4D97-AF65-F5344CB8AC3E}">
        <p14:creationId xmlns="" xmlns:p14="http://schemas.microsoft.com/office/powerpoint/2010/main" val="366824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088"/>
            <a:ext cx="9144000" cy="6382004"/>
          </a:xfrm>
          <a:prstGeom prst="rect">
            <a:avLst/>
          </a:prstGeom>
        </p:spPr>
        <p:txBody>
          <a:bodyPr wrap="square">
            <a:spAutoFit/>
          </a:bodyPr>
          <a:lstStyle/>
          <a:p>
            <a:pPr algn="just">
              <a:lnSpc>
                <a:spcPct val="150000"/>
              </a:lnSpc>
              <a:spcAft>
                <a:spcPts val="1000"/>
              </a:spcAft>
            </a:pPr>
            <a:r>
              <a:rPr lang="ru-RU" sz="2200" dirty="0" smtClean="0">
                <a:latin typeface="Times New Roman" pitchFamily="18" charset="0"/>
                <a:ea typeface="Times New Roman"/>
                <a:cs typeface="Times New Roman" pitchFamily="18" charset="0"/>
              </a:rPr>
              <a:t>      Значения </a:t>
            </a:r>
            <a:r>
              <a:rPr lang="ru-RU" sz="2200" dirty="0">
                <a:latin typeface="Times New Roman" pitchFamily="18" charset="0"/>
                <a:ea typeface="Times New Roman"/>
                <a:cs typeface="Times New Roman" pitchFamily="18" charset="0"/>
              </a:rPr>
              <a:t>сигнала </a:t>
            </a:r>
            <a:r>
              <a:rPr lang="en-US" sz="2200" i="1" dirty="0">
                <a:latin typeface="Times New Roman" pitchFamily="18" charset="0"/>
                <a:ea typeface="Times New Roman"/>
                <a:cs typeface="Times New Roman" pitchFamily="18" charset="0"/>
              </a:rPr>
              <a:t>c</a:t>
            </a:r>
            <a:r>
              <a:rPr lang="ru-RU" sz="2200" i="1" dirty="0">
                <a:latin typeface="Times New Roman" pitchFamily="18" charset="0"/>
                <a:ea typeface="Times New Roman"/>
                <a:cs typeface="Times New Roman" pitchFamily="18" charset="0"/>
              </a:rPr>
              <a:t>(</a:t>
            </a:r>
            <a:r>
              <a:rPr lang="en-US" sz="2200" i="1" dirty="0" err="1">
                <a:latin typeface="Times New Roman" pitchFamily="18" charset="0"/>
                <a:ea typeface="Times New Roman"/>
                <a:cs typeface="Times New Roman" pitchFamily="18" charset="0"/>
              </a:rPr>
              <a:t>nT</a:t>
            </a:r>
            <a:r>
              <a:rPr lang="ru-RU" sz="2200" baseline="-25000" dirty="0">
                <a:latin typeface="Times New Roman" pitchFamily="18" charset="0"/>
                <a:ea typeface="Times New Roman"/>
                <a:cs typeface="Times New Roman" pitchFamily="18" charset="0"/>
              </a:rPr>
              <a:t>д</a:t>
            </a:r>
            <a:r>
              <a:rPr lang="ru-RU" sz="2200" i="1" dirty="0">
                <a:latin typeface="Times New Roman" pitchFamily="18" charset="0"/>
                <a:ea typeface="Times New Roman"/>
                <a:cs typeface="Times New Roman" pitchFamily="18" charset="0"/>
              </a:rPr>
              <a:t>)</a:t>
            </a:r>
            <a:r>
              <a:rPr lang="ru-RU" sz="2200" dirty="0">
                <a:latin typeface="Times New Roman" pitchFamily="18" charset="0"/>
                <a:ea typeface="Times New Roman"/>
                <a:cs typeface="Times New Roman" pitchFamily="18" charset="0"/>
              </a:rPr>
              <a:t> в точках отсчета называются </a:t>
            </a:r>
            <a:r>
              <a:rPr lang="ru-RU" sz="2200" i="1" dirty="0" err="1">
                <a:latin typeface="Times New Roman" pitchFamily="18" charset="0"/>
                <a:ea typeface="Times New Roman"/>
                <a:cs typeface="Times New Roman" pitchFamily="18" charset="0"/>
              </a:rPr>
              <a:t>дискретами</a:t>
            </a:r>
            <a:r>
              <a:rPr lang="ru-RU" sz="2200" dirty="0">
                <a:latin typeface="Times New Roman" pitchFamily="18" charset="0"/>
                <a:ea typeface="Times New Roman"/>
                <a:cs typeface="Times New Roman" pitchFamily="18" charset="0"/>
              </a:rPr>
              <a:t> или </a:t>
            </a:r>
            <a:r>
              <a:rPr lang="ru-RU" sz="2200" i="1" dirty="0">
                <a:latin typeface="Times New Roman" pitchFamily="18" charset="0"/>
                <a:ea typeface="Times New Roman"/>
                <a:cs typeface="Times New Roman" pitchFamily="18" charset="0"/>
              </a:rPr>
              <a:t>отсчетами</a:t>
            </a:r>
            <a:r>
              <a:rPr lang="ru-RU" sz="2200" dirty="0">
                <a:latin typeface="Times New Roman" pitchFamily="18" charset="0"/>
                <a:ea typeface="Times New Roman"/>
                <a:cs typeface="Times New Roman" pitchFamily="18" charset="0"/>
              </a:rPr>
              <a:t>. Поэтому теорему Найквиста-Котельникова в технической литературе часто называют теоремой отсчетов, а интервал времени между двумя соседними отсчетами называется </a:t>
            </a:r>
            <a:r>
              <a:rPr lang="ru-RU" sz="2200" i="1" dirty="0">
                <a:latin typeface="Times New Roman" pitchFamily="18" charset="0"/>
                <a:ea typeface="Times New Roman"/>
                <a:cs typeface="Times New Roman" pitchFamily="18" charset="0"/>
              </a:rPr>
              <a:t>периодом </a:t>
            </a:r>
            <a:r>
              <a:rPr lang="ru-RU" sz="2200" dirty="0" smtClean="0">
                <a:latin typeface="Times New Roman" pitchFamily="18" charset="0"/>
                <a:ea typeface="Times New Roman"/>
                <a:cs typeface="Times New Roman" pitchFamily="18" charset="0"/>
              </a:rPr>
              <a:t>дискретизации.</a:t>
            </a:r>
            <a:endParaRPr lang="ru-RU" sz="2200" dirty="0">
              <a:latin typeface="Times New Roman" pitchFamily="18" charset="0"/>
              <a:ea typeface="Times New Roman"/>
              <a:cs typeface="Times New Roman" pitchFamily="18" charset="0"/>
            </a:endParaRPr>
          </a:p>
          <a:p>
            <a:pPr algn="just">
              <a:lnSpc>
                <a:spcPct val="150000"/>
              </a:lnSpc>
              <a:spcAft>
                <a:spcPts val="1000"/>
              </a:spcAft>
            </a:pPr>
            <a:r>
              <a:rPr lang="ru-RU" sz="2200" dirty="0">
                <a:latin typeface="Times New Roman" pitchFamily="18" charset="0"/>
                <a:ea typeface="Times New Roman"/>
                <a:cs typeface="Times New Roman" pitchFamily="18" charset="0"/>
              </a:rPr>
              <a:t>      Значение теоремы отсчетов состоит в том, что если необходимо передать непрерывный и ограниченный по спектру сигнал </a:t>
            </a:r>
            <a:r>
              <a:rPr lang="en-US" sz="2200" i="1" dirty="0">
                <a:latin typeface="Times New Roman" pitchFamily="18" charset="0"/>
                <a:ea typeface="Times New Roman"/>
                <a:cs typeface="Times New Roman" pitchFamily="18" charset="0"/>
              </a:rPr>
              <a:t>c</a:t>
            </a:r>
            <a:r>
              <a:rPr lang="ru-RU" sz="2200" i="1" dirty="0">
                <a:latin typeface="Times New Roman" pitchFamily="18" charset="0"/>
                <a:ea typeface="Times New Roman"/>
                <a:cs typeface="Times New Roman" pitchFamily="18" charset="0"/>
              </a:rPr>
              <a:t>(</a:t>
            </a:r>
            <a:r>
              <a:rPr lang="en-US" sz="2200" i="1" dirty="0">
                <a:latin typeface="Times New Roman" pitchFamily="18" charset="0"/>
                <a:ea typeface="Times New Roman"/>
                <a:cs typeface="Times New Roman" pitchFamily="18" charset="0"/>
              </a:rPr>
              <a:t>t</a:t>
            </a:r>
            <a:r>
              <a:rPr lang="ru-RU" sz="2200" i="1" dirty="0">
                <a:latin typeface="Times New Roman" pitchFamily="18" charset="0"/>
                <a:ea typeface="Times New Roman"/>
                <a:cs typeface="Times New Roman" pitchFamily="18" charset="0"/>
              </a:rPr>
              <a:t>)</a:t>
            </a:r>
            <a:r>
              <a:rPr lang="ru-RU" sz="2200" dirty="0">
                <a:latin typeface="Times New Roman" pitchFamily="18" charset="0"/>
                <a:ea typeface="Times New Roman"/>
                <a:cs typeface="Times New Roman" pitchFamily="18" charset="0"/>
              </a:rPr>
              <a:t>, то необязательно передавать его непрерывно, а достаточно передать его отдельные мгновенные значения, взятые через интервал времени </a:t>
            </a:r>
            <a:r>
              <a:rPr lang="en-US" sz="2200" i="1" dirty="0">
                <a:latin typeface="Times New Roman" pitchFamily="18" charset="0"/>
                <a:ea typeface="Times New Roman"/>
                <a:cs typeface="Times New Roman" pitchFamily="18" charset="0"/>
              </a:rPr>
              <a:t>T</a:t>
            </a:r>
            <a:r>
              <a:rPr lang="ru-RU" sz="2200" baseline="-25000" dirty="0">
                <a:latin typeface="Times New Roman" pitchFamily="18" charset="0"/>
                <a:ea typeface="Times New Roman"/>
                <a:cs typeface="Times New Roman" pitchFamily="18" charset="0"/>
              </a:rPr>
              <a:t>д</a:t>
            </a:r>
            <a:r>
              <a:rPr lang="ru-RU" sz="2200" dirty="0">
                <a:latin typeface="Times New Roman" pitchFamily="18" charset="0"/>
                <a:ea typeface="Times New Roman"/>
                <a:cs typeface="Times New Roman" pitchFamily="18" charset="0"/>
              </a:rPr>
              <a:t> (</a:t>
            </a:r>
            <a:r>
              <a:rPr lang="ru-RU" sz="2200" dirty="0" smtClean="0">
                <a:latin typeface="Times New Roman" pitchFamily="18" charset="0"/>
                <a:ea typeface="Times New Roman"/>
                <a:cs typeface="Times New Roman" pitchFamily="18" charset="0"/>
              </a:rPr>
              <a:t>рис.</a:t>
            </a:r>
            <a:r>
              <a:rPr lang="en-US" sz="2200" dirty="0">
                <a:latin typeface="Times New Roman" pitchFamily="18" charset="0"/>
                <a:ea typeface="Times New Roman"/>
                <a:cs typeface="Times New Roman" pitchFamily="18" charset="0"/>
              </a:rPr>
              <a:t>4</a:t>
            </a:r>
            <a:r>
              <a:rPr lang="ru-RU" sz="2200" dirty="0" smtClean="0">
                <a:latin typeface="Times New Roman" pitchFamily="18" charset="0"/>
                <a:ea typeface="Times New Roman"/>
                <a:cs typeface="Times New Roman" pitchFamily="18" charset="0"/>
              </a:rPr>
              <a:t>.2)</a:t>
            </a:r>
          </a:p>
          <a:p>
            <a:pPr algn="just">
              <a:lnSpc>
                <a:spcPct val="150000"/>
              </a:lnSpc>
              <a:spcAft>
                <a:spcPts val="1000"/>
              </a:spcAft>
            </a:pPr>
            <a:r>
              <a:rPr lang="ru-RU" sz="2200" dirty="0" smtClean="0">
                <a:latin typeface="Times New Roman" pitchFamily="18" charset="0"/>
                <a:ea typeface="Times New Roman"/>
                <a:cs typeface="Times New Roman" pitchFamily="18" charset="0"/>
              </a:rPr>
              <a:t>       Между отсчетами сигнала одного канала можно передавать  отсчеты сигналов других каналов с теми же параметрами дискретизации. Таким образом реализуется временное разделение каналов.</a:t>
            </a:r>
            <a:endParaRPr lang="ru-RU" sz="2200" dirty="0">
              <a:latin typeface="Times New Roman" pitchFamily="18" charset="0"/>
              <a:ea typeface="Times New Roman"/>
              <a:cs typeface="Times New Roman" pitchFamily="18" charset="0"/>
            </a:endParaRPr>
          </a:p>
        </p:txBody>
      </p:sp>
    </p:spTree>
    <p:extLst>
      <p:ext uri="{BB962C8B-B14F-4D97-AF65-F5344CB8AC3E}">
        <p14:creationId xmlns="" xmlns:p14="http://schemas.microsoft.com/office/powerpoint/2010/main" val="1432685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3" cstate="print"/>
          <a:stretch>
            <a:fillRect/>
          </a:stretch>
        </p:blipFill>
        <p:spPr>
          <a:xfrm>
            <a:off x="251520" y="476672"/>
            <a:ext cx="8568952" cy="5328592"/>
          </a:xfrm>
          <a:prstGeom prst="rect">
            <a:avLst/>
          </a:prstGeom>
        </p:spPr>
      </p:pic>
      <p:sp>
        <p:nvSpPr>
          <p:cNvPr id="4" name="Прямоугольник 3"/>
          <p:cNvSpPr/>
          <p:nvPr/>
        </p:nvSpPr>
        <p:spPr>
          <a:xfrm>
            <a:off x="359024" y="6036317"/>
            <a:ext cx="8784976" cy="523220"/>
          </a:xfrm>
          <a:prstGeom prst="rect">
            <a:avLst/>
          </a:prstGeom>
        </p:spPr>
        <p:txBody>
          <a:bodyPr wrap="square">
            <a:spAutoFit/>
          </a:bodyPr>
          <a:lstStyle/>
          <a:p>
            <a:r>
              <a:rPr lang="ru-RU" sz="2800" dirty="0">
                <a:latin typeface="Times New Roman"/>
                <a:ea typeface="Times New Roman"/>
              </a:rPr>
              <a:t>Рис. </a:t>
            </a:r>
            <a:r>
              <a:rPr lang="en-US" sz="2800" dirty="0">
                <a:latin typeface="Times New Roman"/>
                <a:ea typeface="Times New Roman"/>
              </a:rPr>
              <a:t>4</a:t>
            </a:r>
            <a:r>
              <a:rPr lang="ru-RU" sz="2800" dirty="0" smtClean="0">
                <a:latin typeface="Times New Roman"/>
                <a:ea typeface="Times New Roman"/>
              </a:rPr>
              <a:t> .2. </a:t>
            </a:r>
            <a:r>
              <a:rPr lang="ru-RU" sz="2800" dirty="0">
                <a:latin typeface="Times New Roman"/>
                <a:ea typeface="Times New Roman"/>
              </a:rPr>
              <a:t>Дискретизация непрерывного сигнала.</a:t>
            </a:r>
            <a:endParaRPr lang="ru-RU" sz="2800" dirty="0"/>
          </a:p>
        </p:txBody>
      </p:sp>
      <p:pic>
        <p:nvPicPr>
          <p:cNvPr id="5" name="Рисунок 4"/>
          <p:cNvPicPr/>
          <p:nvPr/>
        </p:nvPicPr>
        <p:blipFill>
          <a:blip r:embed="rId3" cstate="print"/>
          <a:stretch>
            <a:fillRect/>
          </a:stretch>
        </p:blipFill>
        <p:spPr>
          <a:xfrm>
            <a:off x="403920" y="629072"/>
            <a:ext cx="8568952" cy="5328592"/>
          </a:xfrm>
          <a:prstGeom prst="rect">
            <a:avLst/>
          </a:prstGeom>
        </p:spPr>
      </p:pic>
    </p:spTree>
    <p:extLst>
      <p:ext uri="{BB962C8B-B14F-4D97-AF65-F5344CB8AC3E}">
        <p14:creationId xmlns="" xmlns:p14="http://schemas.microsoft.com/office/powerpoint/2010/main" val="1326173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tretch>
            <a:fillRect/>
          </a:stretch>
        </p:blipFill>
        <p:spPr>
          <a:xfrm>
            <a:off x="251520" y="188640"/>
            <a:ext cx="8640960" cy="5184576"/>
          </a:xfrm>
          <a:prstGeom prst="rect">
            <a:avLst/>
          </a:prstGeom>
        </p:spPr>
      </p:pic>
      <p:sp>
        <p:nvSpPr>
          <p:cNvPr id="3" name="Прямоугольник 2"/>
          <p:cNvSpPr/>
          <p:nvPr/>
        </p:nvSpPr>
        <p:spPr>
          <a:xfrm>
            <a:off x="251520" y="6021288"/>
            <a:ext cx="8777716" cy="553998"/>
          </a:xfrm>
          <a:prstGeom prst="rect">
            <a:avLst/>
          </a:prstGeom>
        </p:spPr>
        <p:txBody>
          <a:bodyPr wrap="square">
            <a:spAutoFit/>
          </a:bodyPr>
          <a:lstStyle/>
          <a:p>
            <a:pPr algn="just">
              <a:lnSpc>
                <a:spcPct val="150000"/>
              </a:lnSpc>
              <a:spcAft>
                <a:spcPts val="1000"/>
              </a:spcAft>
            </a:pPr>
            <a:r>
              <a:rPr lang="ru-RU" sz="2000" b="1" dirty="0" smtClean="0">
                <a:latin typeface="Times New Roman"/>
                <a:ea typeface="Times New Roman"/>
                <a:cs typeface="Times New Roman"/>
              </a:rPr>
              <a:t>Рис.</a:t>
            </a:r>
            <a:r>
              <a:rPr lang="en-US" sz="2000" b="1" dirty="0">
                <a:latin typeface="Times New Roman"/>
                <a:ea typeface="Times New Roman"/>
                <a:cs typeface="Times New Roman"/>
              </a:rPr>
              <a:t>4</a:t>
            </a:r>
            <a:r>
              <a:rPr lang="ru-RU" sz="2000" b="1" dirty="0" smtClean="0">
                <a:latin typeface="Times New Roman"/>
                <a:ea typeface="Times New Roman"/>
                <a:cs typeface="Times New Roman"/>
              </a:rPr>
              <a:t>.3. </a:t>
            </a:r>
            <a:r>
              <a:rPr lang="ru-RU" sz="2000" b="1" dirty="0">
                <a:latin typeface="Times New Roman"/>
                <a:ea typeface="Times New Roman"/>
                <a:cs typeface="Times New Roman"/>
              </a:rPr>
              <a:t>Периодическая последовательность прямоугольных импульсов.</a:t>
            </a:r>
            <a:endParaRPr lang="ru-RU" sz="2000" b="1" dirty="0">
              <a:ea typeface="Times New Roman"/>
              <a:cs typeface="Times New Roman"/>
            </a:endParaRPr>
          </a:p>
        </p:txBody>
      </p:sp>
    </p:spTree>
    <p:extLst>
      <p:ext uri="{BB962C8B-B14F-4D97-AF65-F5344CB8AC3E}">
        <p14:creationId xmlns="" xmlns:p14="http://schemas.microsoft.com/office/powerpoint/2010/main" val="3324643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Прямоугольник 1"/>
              <p:cNvSpPr/>
              <p:nvPr/>
            </p:nvSpPr>
            <p:spPr>
              <a:xfrm>
                <a:off x="30546" y="18757"/>
                <a:ext cx="9113453" cy="6406882"/>
              </a:xfrm>
              <a:prstGeom prst="rect">
                <a:avLst/>
              </a:prstGeom>
            </p:spPr>
            <p:txBody>
              <a:bodyPr wrap="square">
                <a:spAutoFit/>
              </a:bodyPr>
              <a:lstStyle/>
              <a:p>
                <a:pPr algn="just">
                  <a:lnSpc>
                    <a:spcPct val="150000"/>
                  </a:lnSpc>
                  <a:spcAft>
                    <a:spcPts val="1000"/>
                  </a:spcAft>
                </a:pPr>
                <a:r>
                  <a:rPr lang="ru-RU" sz="2000" dirty="0" smtClean="0">
                    <a:latin typeface="Times New Roman" pitchFamily="18" charset="0"/>
                    <a:ea typeface="Times New Roman"/>
                    <a:cs typeface="Times New Roman" pitchFamily="18" charset="0"/>
                  </a:rPr>
                  <a:t>    Различают </a:t>
                </a:r>
                <a:r>
                  <a:rPr lang="ru-RU" sz="2000" dirty="0">
                    <a:latin typeface="Times New Roman" pitchFamily="18" charset="0"/>
                    <a:ea typeface="Times New Roman"/>
                    <a:cs typeface="Times New Roman" pitchFamily="18" charset="0"/>
                  </a:rPr>
                  <a:t>амплитудно-импульсную модуляцию первого рода (АИМ-1) и второго рода (АИМ-2). При АИМ-1 мгновенное значение импульсов отсчетов на их длительности </a:t>
                </a:r>
                <a14:m>
                  <m:oMath xmlns:m="http://schemas.openxmlformats.org/officeDocument/2006/math">
                    <m:r>
                      <a:rPr lang="ru-RU" sz="2000" i="1">
                        <a:effectLst/>
                        <a:latin typeface="Cambria Math"/>
                        <a:ea typeface="Times New Roman"/>
                        <a:cs typeface="Times New Roman"/>
                      </a:rPr>
                      <m:t> </m:t>
                    </m:r>
                    <m:r>
                      <a:rPr lang="ru-RU" sz="2000" b="1" i="1">
                        <a:effectLst/>
                        <a:latin typeface="Cambria Math"/>
                        <a:ea typeface="Times New Roman"/>
                        <a:cs typeface="Times New Roman"/>
                      </a:rPr>
                      <m:t>𝝉</m:t>
                    </m:r>
                  </m:oMath>
                </a14:m>
                <a:r>
                  <a:rPr lang="ru-RU" sz="2000" b="1" baseline="-25000" dirty="0">
                    <a:effectLst/>
                    <a:latin typeface="Times New Roman" pitchFamily="18" charset="0"/>
                    <a:ea typeface="Times New Roman"/>
                    <a:cs typeface="Times New Roman" pitchFamily="18" charset="0"/>
                  </a:rPr>
                  <a:t>и </a:t>
                </a:r>
                <a:r>
                  <a:rPr lang="ru-RU" sz="2000" dirty="0">
                    <a:effectLst/>
                    <a:latin typeface="Times New Roman" pitchFamily="18" charset="0"/>
                    <a:ea typeface="Times New Roman"/>
                    <a:cs typeface="Times New Roman" pitchFamily="18" charset="0"/>
                  </a:rPr>
                  <a:t>изменяется в соответствии с изменениями модулирующего (</a:t>
                </a:r>
                <a:r>
                  <a:rPr lang="ru-RU" sz="2000" dirty="0" err="1">
                    <a:effectLst/>
                    <a:latin typeface="Times New Roman" pitchFamily="18" charset="0"/>
                    <a:ea typeface="Times New Roman"/>
                    <a:cs typeface="Times New Roman" pitchFamily="18" charset="0"/>
                  </a:rPr>
                  <a:t>дискретизируемого</a:t>
                </a:r>
                <a:r>
                  <a:rPr lang="ru-RU" sz="2000" dirty="0">
                    <a:effectLst/>
                    <a:latin typeface="Times New Roman" pitchFamily="18" charset="0"/>
                    <a:ea typeface="Times New Roman"/>
                    <a:cs typeface="Times New Roman" pitchFamily="18" charset="0"/>
                  </a:rPr>
                  <a:t>) сигнала</a:t>
                </a:r>
                <a:r>
                  <a:rPr lang="ru-RU" sz="2000" dirty="0" smtClean="0">
                    <a:effectLst/>
                    <a:latin typeface="Times New Roman" pitchFamily="18" charset="0"/>
                    <a:ea typeface="Times New Roman"/>
                    <a:cs typeface="Times New Roman" pitchFamily="18" charset="0"/>
                  </a:rPr>
                  <a:t>.  При </a:t>
                </a:r>
                <a:r>
                  <a:rPr lang="ru-RU" sz="2000" dirty="0">
                    <a:effectLst/>
                    <a:latin typeface="Times New Roman" pitchFamily="18" charset="0"/>
                    <a:ea typeface="Times New Roman"/>
                    <a:cs typeface="Times New Roman" pitchFamily="18" charset="0"/>
                  </a:rPr>
                  <a:t>АИМ-2 значение импульса определяется только значением сигнала в тактовой </a:t>
                </a:r>
                <a:r>
                  <a:rPr lang="ru-RU" sz="2000" dirty="0" smtClean="0">
                    <a:effectLst/>
                    <a:latin typeface="Times New Roman" pitchFamily="18" charset="0"/>
                    <a:ea typeface="Times New Roman"/>
                    <a:cs typeface="Times New Roman" pitchFamily="18" charset="0"/>
                  </a:rPr>
                  <a:t>точке периодической последовательности прямоугольных импульсов (ПППИ) </a:t>
                </a:r>
                <a:r>
                  <a:rPr lang="ru-RU" sz="2000" dirty="0">
                    <a:effectLst/>
                    <a:latin typeface="Times New Roman" pitchFamily="18" charset="0"/>
                    <a:ea typeface="Times New Roman"/>
                    <a:cs typeface="Times New Roman" pitchFamily="18" charset="0"/>
                  </a:rPr>
                  <a:t>(</a:t>
                </a:r>
                <a:r>
                  <a:rPr lang="ru-RU" sz="2000" dirty="0" smtClean="0">
                    <a:effectLst/>
                    <a:latin typeface="Times New Roman" pitchFamily="18" charset="0"/>
                    <a:ea typeface="Times New Roman"/>
                    <a:cs typeface="Times New Roman" pitchFamily="18" charset="0"/>
                  </a:rPr>
                  <a:t>рис.4.3 </a:t>
                </a:r>
                <a:r>
                  <a:rPr lang="ru-RU" sz="2000" dirty="0">
                    <a:effectLst/>
                    <a:latin typeface="Times New Roman" pitchFamily="18" charset="0"/>
                    <a:ea typeface="Times New Roman"/>
                    <a:cs typeface="Times New Roman" pitchFamily="18" charset="0"/>
                  </a:rPr>
                  <a:t>.) и остается постоянной на всей длительности импульса отсчета  </a:t>
                </a:r>
                <a14:m>
                  <m:oMath xmlns:m="http://schemas.openxmlformats.org/officeDocument/2006/math">
                    <m:r>
                      <a:rPr lang="ru-RU" sz="2000" b="1" i="1">
                        <a:effectLst/>
                        <a:latin typeface="Cambria Math"/>
                        <a:ea typeface="Times New Roman"/>
                        <a:cs typeface="Times New Roman"/>
                      </a:rPr>
                      <m:t>𝝉</m:t>
                    </m:r>
                  </m:oMath>
                </a14:m>
                <a:r>
                  <a:rPr lang="ru-RU" sz="2000" b="1" baseline="-25000" dirty="0">
                    <a:effectLst/>
                    <a:latin typeface="Times New Roman" pitchFamily="18" charset="0"/>
                    <a:ea typeface="Times New Roman"/>
                    <a:cs typeface="Times New Roman" pitchFamily="18" charset="0"/>
                  </a:rPr>
                  <a:t>и</a:t>
                </a:r>
                <a:r>
                  <a:rPr lang="ru-RU" sz="2000" b="1" dirty="0">
                    <a:effectLst/>
                    <a:latin typeface="Times New Roman" pitchFamily="18" charset="0"/>
                    <a:ea typeface="Times New Roman"/>
                    <a:cs typeface="Times New Roman" pitchFamily="18" charset="0"/>
                  </a:rPr>
                  <a:t> .</a:t>
                </a:r>
                <a:r>
                  <a:rPr lang="ru-RU" sz="2000" dirty="0">
                    <a:effectLst/>
                    <a:latin typeface="Times New Roman" pitchFamily="18" charset="0"/>
                    <a:ea typeface="Times New Roman"/>
                    <a:cs typeface="Times New Roman" pitchFamily="18" charset="0"/>
                  </a:rPr>
                  <a:t> Таким образом, импульсы отсчетов при АИМ-2 имеют плоскую вершину (см. рис. </a:t>
                </a:r>
                <a:r>
                  <a:rPr lang="ru-RU" sz="2000" dirty="0" smtClean="0">
                    <a:effectLst/>
                    <a:latin typeface="Times New Roman" pitchFamily="18" charset="0"/>
                    <a:ea typeface="Times New Roman"/>
                    <a:cs typeface="Times New Roman" pitchFamily="18" charset="0"/>
                  </a:rPr>
                  <a:t>4.2). </a:t>
                </a:r>
                <a:r>
                  <a:rPr lang="ru-RU" sz="2000" dirty="0">
                    <a:effectLst/>
                    <a:latin typeface="Times New Roman" pitchFamily="18" charset="0"/>
                    <a:ea typeface="Times New Roman"/>
                    <a:cs typeface="Times New Roman" pitchFamily="18" charset="0"/>
                  </a:rPr>
                  <a:t>При достаточно большой скважности импульсов ПППИ </a:t>
                </a:r>
                <a:r>
                  <a:rPr lang="en-US" sz="2000" dirty="0">
                    <a:effectLst/>
                    <a:latin typeface="Times New Roman" pitchFamily="18" charset="0"/>
                    <a:ea typeface="Times New Roman"/>
                    <a:cs typeface="Times New Roman" pitchFamily="18" charset="0"/>
                  </a:rPr>
                  <a:t>q</a:t>
                </a:r>
                <a:r>
                  <a:rPr lang="ru-RU" sz="2000" dirty="0">
                    <a:effectLst/>
                    <a:latin typeface="Times New Roman" pitchFamily="18" charset="0"/>
                    <a:ea typeface="Times New Roman"/>
                    <a:cs typeface="Times New Roman" pitchFamily="18" charset="0"/>
                  </a:rPr>
                  <a:t>&gt; 10 сигналы АИМ-1 и АИМ-2 идентичны по спектрам</a:t>
                </a:r>
                <a:r>
                  <a:rPr lang="ru-RU" sz="2400" dirty="0" smtClean="0">
                    <a:effectLst/>
                    <a:latin typeface="Times New Roman" pitchFamily="18" charset="0"/>
                    <a:ea typeface="Times New Roman"/>
                    <a:cs typeface="Times New Roman" pitchFamily="18" charset="0"/>
                  </a:rPr>
                  <a:t>.</a:t>
                </a:r>
              </a:p>
              <a:p>
                <a:pPr algn="just">
                  <a:lnSpc>
                    <a:spcPct val="150000"/>
                  </a:lnSpc>
                  <a:spcAft>
                    <a:spcPts val="1000"/>
                  </a:spcAft>
                </a:pPr>
                <a:r>
                  <a:rPr lang="ru-RU" sz="2000" dirty="0" smtClean="0">
                    <a:latin typeface="Times New Roman"/>
                    <a:ea typeface="Times New Roman"/>
                    <a:cs typeface="Times New Roman"/>
                  </a:rPr>
                  <a:t>Процесс </a:t>
                </a:r>
                <a:r>
                  <a:rPr lang="ru-RU" sz="2000" dirty="0">
                    <a:latin typeface="Times New Roman"/>
                    <a:ea typeface="Times New Roman"/>
                    <a:cs typeface="Times New Roman"/>
                  </a:rPr>
                  <a:t>дискретизации, или </a:t>
                </a:r>
                <a:r>
                  <a:rPr lang="ru-RU" sz="2000" dirty="0" smtClean="0">
                    <a:latin typeface="Times New Roman"/>
                    <a:ea typeface="Times New Roman"/>
                    <a:cs typeface="Times New Roman"/>
                  </a:rPr>
                  <a:t>амплитудной - импульсной </a:t>
                </a:r>
                <a:r>
                  <a:rPr lang="ru-RU" sz="2000" dirty="0">
                    <a:latin typeface="Times New Roman"/>
                    <a:ea typeface="Times New Roman"/>
                    <a:cs typeface="Times New Roman"/>
                  </a:rPr>
                  <a:t>модуляции, т.е. формирование </a:t>
                </a:r>
                <a:r>
                  <a:rPr lang="ru-RU" sz="2000" dirty="0" smtClean="0">
                    <a:latin typeface="Times New Roman"/>
                    <a:ea typeface="Times New Roman"/>
                    <a:cs typeface="Times New Roman"/>
                  </a:rPr>
                  <a:t>канального </a:t>
                </a:r>
                <a:r>
                  <a:rPr lang="ru-RU" sz="2000" dirty="0">
                    <a:latin typeface="Times New Roman"/>
                    <a:ea typeface="Times New Roman"/>
                    <a:cs typeface="Times New Roman"/>
                  </a:rPr>
                  <a:t>АИМ сигнал </a:t>
                </a:r>
                <a:r>
                  <a:rPr lang="en-US" sz="2000" i="1" dirty="0">
                    <a:latin typeface="Times New Roman"/>
                    <a:ea typeface="Times New Roman"/>
                    <a:cs typeface="Times New Roman"/>
                  </a:rPr>
                  <a:t>c</a:t>
                </a:r>
                <a:r>
                  <a:rPr lang="ru-RU" sz="2000" i="1" dirty="0">
                    <a:latin typeface="Times New Roman"/>
                    <a:ea typeface="Times New Roman"/>
                    <a:cs typeface="Times New Roman"/>
                  </a:rPr>
                  <a:t>(</a:t>
                </a:r>
                <a:r>
                  <a:rPr lang="en-US" sz="2000" i="1" dirty="0" err="1">
                    <a:latin typeface="Times New Roman"/>
                    <a:ea typeface="Times New Roman"/>
                    <a:cs typeface="Times New Roman"/>
                  </a:rPr>
                  <a:t>nT</a:t>
                </a:r>
                <a:r>
                  <a:rPr lang="ru-RU" sz="2000" baseline="-25000" dirty="0">
                    <a:latin typeface="Times New Roman"/>
                    <a:ea typeface="Times New Roman"/>
                    <a:cs typeface="Times New Roman"/>
                  </a:rPr>
                  <a:t>д</a:t>
                </a:r>
                <a:r>
                  <a:rPr lang="ru-RU" sz="2000" dirty="0">
                    <a:latin typeface="Times New Roman"/>
                    <a:ea typeface="Times New Roman"/>
                    <a:cs typeface="Times New Roman"/>
                  </a:rPr>
                  <a:t>) осуществляется в индивидуальном АИМ тракте, обобщенная функциональная схема которого приведена на </a:t>
                </a:r>
                <a:r>
                  <a:rPr lang="ru-RU" sz="2000" dirty="0" smtClean="0">
                    <a:latin typeface="Times New Roman"/>
                    <a:ea typeface="Times New Roman"/>
                    <a:cs typeface="Times New Roman"/>
                  </a:rPr>
                  <a:t>рис.4.4</a:t>
                </a:r>
                <a:endParaRPr lang="ru-RU" sz="2000" dirty="0">
                  <a:latin typeface="Times New Roman" pitchFamily="18" charset="0"/>
                  <a:ea typeface="Times New Roman"/>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30546" y="18757"/>
                <a:ext cx="9113453" cy="6406882"/>
              </a:xfrm>
              <a:prstGeom prst="rect">
                <a:avLst/>
              </a:prstGeom>
              <a:blipFill rotWithShape="1">
                <a:blip r:embed="rId3" cstate="print"/>
                <a:stretch>
                  <a:fillRect l="-669" r="-736"/>
                </a:stretch>
              </a:blipFill>
            </p:spPr>
            <p:txBody>
              <a:bodyPr/>
              <a:lstStyle/>
              <a:p>
                <a:r>
                  <a:rPr lang="ru-RU">
                    <a:noFill/>
                  </a:rPr>
                  <a:t> </a:t>
                </a:r>
              </a:p>
            </p:txBody>
          </p:sp>
        </mc:Fallback>
      </mc:AlternateContent>
    </p:spTree>
    <p:extLst>
      <p:ext uri="{BB962C8B-B14F-4D97-AF65-F5344CB8AC3E}">
        <p14:creationId xmlns="" xmlns:p14="http://schemas.microsoft.com/office/powerpoint/2010/main" val="3837136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443" y="6310906"/>
            <a:ext cx="8784976" cy="553998"/>
          </a:xfrm>
          <a:prstGeom prst="rect">
            <a:avLst/>
          </a:prstGeom>
        </p:spPr>
        <p:txBody>
          <a:bodyPr wrap="square">
            <a:spAutoFit/>
          </a:bodyPr>
          <a:lstStyle/>
          <a:p>
            <a:pPr algn="just">
              <a:lnSpc>
                <a:spcPct val="150000"/>
              </a:lnSpc>
              <a:spcAft>
                <a:spcPts val="1000"/>
              </a:spcAft>
            </a:pPr>
            <a:r>
              <a:rPr lang="ru-RU" sz="2000" b="1" dirty="0">
                <a:latin typeface="Times New Roman"/>
                <a:ea typeface="Times New Roman"/>
                <a:cs typeface="Times New Roman"/>
              </a:rPr>
              <a:t>Рис. </a:t>
            </a:r>
            <a:r>
              <a:rPr lang="en-US" sz="2000" b="1" dirty="0">
                <a:latin typeface="Times New Roman"/>
                <a:ea typeface="Times New Roman"/>
                <a:cs typeface="Times New Roman"/>
              </a:rPr>
              <a:t>4</a:t>
            </a:r>
            <a:r>
              <a:rPr lang="ru-RU" sz="2000" b="1" dirty="0" smtClean="0">
                <a:latin typeface="Times New Roman"/>
                <a:ea typeface="Times New Roman"/>
                <a:cs typeface="Times New Roman"/>
              </a:rPr>
              <a:t>.4 </a:t>
            </a:r>
            <a:r>
              <a:rPr lang="ru-RU" sz="2000" b="1" dirty="0">
                <a:latin typeface="Times New Roman"/>
                <a:ea typeface="Times New Roman"/>
                <a:cs typeface="Times New Roman"/>
              </a:rPr>
              <a:t>. Функциональная схема индивидуального АИМ тракта</a:t>
            </a:r>
            <a:r>
              <a:rPr lang="ru-RU" dirty="0">
                <a:latin typeface="Times New Roman"/>
                <a:ea typeface="Times New Roman"/>
                <a:cs typeface="Times New Roman"/>
              </a:rPr>
              <a:t>.</a:t>
            </a:r>
            <a:endParaRPr lang="ru-RU" sz="1600" dirty="0">
              <a:ea typeface="Times New Roman"/>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60648"/>
            <a:ext cx="9036496" cy="60502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51895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9392"/>
            <a:ext cx="9144000" cy="7571303"/>
          </a:xfrm>
          <a:prstGeom prst="rect">
            <a:avLst/>
          </a:prstGeom>
        </p:spPr>
        <p:txBody>
          <a:bodyPr wrap="square">
            <a:spAutoFit/>
          </a:bodyPr>
          <a:lstStyle/>
          <a:p>
            <a:pPr algn="just">
              <a:lnSpc>
                <a:spcPct val="150000"/>
              </a:lnSpc>
            </a:pPr>
            <a:r>
              <a:rPr lang="ru-RU" dirty="0" smtClean="0">
                <a:latin typeface="Times New Roman"/>
                <a:ea typeface="Times New Roman"/>
              </a:rPr>
              <a:t>   Работа </a:t>
            </a:r>
            <a:r>
              <a:rPr lang="ru-RU" dirty="0">
                <a:latin typeface="Times New Roman"/>
                <a:ea typeface="Times New Roman"/>
              </a:rPr>
              <a:t>схемы заключается в следующем. На вход АИМ тракта поступает первичный (относительно широкополосный) сигнал </a:t>
            </a:r>
            <a:r>
              <a:rPr lang="en-US" i="1" dirty="0">
                <a:latin typeface="Times New Roman"/>
                <a:ea typeface="Times New Roman"/>
              </a:rPr>
              <a:t>c</a:t>
            </a:r>
            <a:r>
              <a:rPr lang="ru-RU" i="1" dirty="0">
                <a:latin typeface="Times New Roman"/>
                <a:ea typeface="Times New Roman"/>
              </a:rPr>
              <a:t>(</a:t>
            </a:r>
            <a:r>
              <a:rPr lang="en-US" i="1" dirty="0">
                <a:latin typeface="Times New Roman"/>
                <a:ea typeface="Times New Roman"/>
              </a:rPr>
              <a:t>t</a:t>
            </a:r>
            <a:r>
              <a:rPr lang="ru-RU" i="1" dirty="0">
                <a:latin typeface="Times New Roman"/>
                <a:ea typeface="Times New Roman"/>
              </a:rPr>
              <a:t>)</a:t>
            </a:r>
            <a:r>
              <a:rPr lang="ru-RU" dirty="0">
                <a:latin typeface="Times New Roman"/>
                <a:ea typeface="Times New Roman"/>
              </a:rPr>
              <a:t>. С целью формирования эффективно-передаваемой полосы частот КТЧ и удовлетворения  условиям теоремы Найквиста-Котельникова полоса частот первичного сигнала ограничивается фильтром нижних частот (ФНЧ). Далее ограниченный по спектру сигнал поступает на усилитель низкой частоты (УНЧ), предназначенный для компенсации потерь мощности сигнала, обусловленных его ограничением по спектру, процессами дискретизации и преобразования АИМ-1 в АИМ-2 . На выходе УНЧ получаем </a:t>
            </a:r>
            <a:r>
              <a:rPr lang="ru-RU" dirty="0" smtClean="0">
                <a:latin typeface="Times New Roman"/>
                <a:ea typeface="Times New Roman"/>
              </a:rPr>
              <a:t>сигнал  </a:t>
            </a:r>
            <a:r>
              <a:rPr lang="en-US" i="1" dirty="0">
                <a:latin typeface="Times New Roman"/>
                <a:ea typeface="Times New Roman"/>
              </a:rPr>
              <a:t>c</a:t>
            </a:r>
            <a:r>
              <a:rPr lang="ru-RU" i="1" dirty="0">
                <a:latin typeface="Times New Roman"/>
                <a:ea typeface="Times New Roman"/>
              </a:rPr>
              <a:t>(</a:t>
            </a:r>
            <a:r>
              <a:rPr lang="en-US" i="1" dirty="0">
                <a:latin typeface="Times New Roman"/>
                <a:ea typeface="Times New Roman"/>
              </a:rPr>
              <a:t>t</a:t>
            </a:r>
            <a:r>
              <a:rPr lang="ru-RU" i="1" dirty="0">
                <a:latin typeface="Times New Roman"/>
                <a:ea typeface="Times New Roman"/>
              </a:rPr>
              <a:t>), </a:t>
            </a:r>
            <a:r>
              <a:rPr lang="ru-RU" dirty="0">
                <a:latin typeface="Times New Roman"/>
                <a:ea typeface="Times New Roman"/>
              </a:rPr>
              <a:t>параметры которого удовлетворяют условиям его дискретизации на передаче и демодуляции на приеме. С выхода УНЧ сигнал </a:t>
            </a:r>
            <a:r>
              <a:rPr lang="en-US" i="1" dirty="0">
                <a:latin typeface="Times New Roman"/>
                <a:ea typeface="Times New Roman"/>
              </a:rPr>
              <a:t>c</a:t>
            </a:r>
            <a:r>
              <a:rPr lang="ru-RU" i="1" dirty="0">
                <a:latin typeface="Times New Roman"/>
                <a:ea typeface="Times New Roman"/>
              </a:rPr>
              <a:t>(</a:t>
            </a:r>
            <a:r>
              <a:rPr lang="en-US" i="1" dirty="0">
                <a:latin typeface="Times New Roman"/>
                <a:ea typeface="Times New Roman"/>
              </a:rPr>
              <a:t>t</a:t>
            </a:r>
            <a:r>
              <a:rPr lang="ru-RU" i="1" dirty="0">
                <a:latin typeface="Times New Roman"/>
                <a:ea typeface="Times New Roman"/>
              </a:rPr>
              <a:t>)</a:t>
            </a:r>
            <a:r>
              <a:rPr lang="ru-RU" dirty="0">
                <a:latin typeface="Times New Roman"/>
                <a:ea typeface="Times New Roman"/>
              </a:rPr>
              <a:t> поступает на </a:t>
            </a:r>
            <a:r>
              <a:rPr lang="ru-RU" i="1" dirty="0" smtClean="0">
                <a:latin typeface="Times New Roman"/>
                <a:ea typeface="Times New Roman"/>
              </a:rPr>
              <a:t>канальный </a:t>
            </a:r>
            <a:r>
              <a:rPr lang="ru-RU" i="1" dirty="0">
                <a:latin typeface="Times New Roman"/>
                <a:ea typeface="Times New Roman"/>
              </a:rPr>
              <a:t>амплитудно-импульсный модулятор </a:t>
            </a:r>
            <a:r>
              <a:rPr lang="ru-RU" dirty="0">
                <a:latin typeface="Times New Roman"/>
                <a:ea typeface="Times New Roman"/>
              </a:rPr>
              <a:t>(КАИМ) или </a:t>
            </a:r>
            <a:r>
              <a:rPr lang="ru-RU" dirty="0" err="1">
                <a:latin typeface="Times New Roman"/>
                <a:ea typeface="Times New Roman"/>
              </a:rPr>
              <a:t>дискретизатор</a:t>
            </a:r>
            <a:r>
              <a:rPr lang="ru-RU" dirty="0">
                <a:latin typeface="Times New Roman"/>
                <a:ea typeface="Times New Roman"/>
              </a:rPr>
              <a:t>, на другой вход которого с распределителя канальных импульсов поступает ПППИ, следующая с тактовой  частотой   </a:t>
            </a:r>
            <a:r>
              <a:rPr lang="en-US" i="1" dirty="0">
                <a:latin typeface="Times New Roman"/>
                <a:ea typeface="Times New Roman"/>
              </a:rPr>
              <a:t>f</a:t>
            </a:r>
            <a:r>
              <a:rPr lang="ru-RU" baseline="-25000" dirty="0">
                <a:latin typeface="Times New Roman"/>
                <a:ea typeface="Times New Roman"/>
              </a:rPr>
              <a:t>д</a:t>
            </a:r>
            <a:r>
              <a:rPr lang="ru-RU" dirty="0">
                <a:latin typeface="Times New Roman"/>
                <a:ea typeface="Times New Roman"/>
              </a:rPr>
              <a:t> или с периодом  </a:t>
            </a:r>
            <a:r>
              <a:rPr lang="ru-RU" i="1" dirty="0" err="1">
                <a:latin typeface="Times New Roman"/>
                <a:ea typeface="Times New Roman"/>
              </a:rPr>
              <a:t>Т</a:t>
            </a:r>
            <a:r>
              <a:rPr lang="ru-RU" baseline="-25000" dirty="0" err="1">
                <a:latin typeface="Times New Roman"/>
                <a:ea typeface="Times New Roman"/>
              </a:rPr>
              <a:t>д</a:t>
            </a:r>
            <a:r>
              <a:rPr lang="ru-RU" dirty="0">
                <a:latin typeface="Times New Roman"/>
                <a:ea typeface="Times New Roman"/>
              </a:rPr>
              <a:t>. На выходе КАИМ получаем дискретный  сигнал  </a:t>
            </a:r>
            <a:r>
              <a:rPr lang="en-US" i="1" dirty="0">
                <a:latin typeface="Times New Roman"/>
                <a:ea typeface="Times New Roman"/>
              </a:rPr>
              <a:t>c</a:t>
            </a:r>
            <a:r>
              <a:rPr lang="ru-RU" i="1" dirty="0">
                <a:latin typeface="Times New Roman"/>
                <a:ea typeface="Times New Roman"/>
              </a:rPr>
              <a:t>(</a:t>
            </a:r>
            <a:r>
              <a:rPr lang="en-US" i="1" dirty="0" err="1">
                <a:latin typeface="Times New Roman"/>
                <a:ea typeface="Times New Roman"/>
              </a:rPr>
              <a:t>nT</a:t>
            </a:r>
            <a:r>
              <a:rPr lang="ru-RU" baseline="-25000" dirty="0">
                <a:latin typeface="Times New Roman"/>
                <a:ea typeface="Times New Roman"/>
              </a:rPr>
              <a:t>д</a:t>
            </a:r>
            <a:r>
              <a:rPr lang="ru-RU" dirty="0">
                <a:latin typeface="Times New Roman"/>
                <a:ea typeface="Times New Roman"/>
              </a:rPr>
              <a:t>). (</a:t>
            </a:r>
            <a:r>
              <a:rPr lang="ru-RU" dirty="0" err="1" smtClean="0">
                <a:latin typeface="Times New Roman"/>
                <a:ea typeface="Times New Roman"/>
              </a:rPr>
              <a:t>см.рис</a:t>
            </a:r>
            <a:r>
              <a:rPr lang="ru-RU" dirty="0" smtClean="0">
                <a:latin typeface="Times New Roman"/>
                <a:ea typeface="Times New Roman"/>
              </a:rPr>
              <a:t>.</a:t>
            </a:r>
            <a:r>
              <a:rPr lang="en-US" dirty="0">
                <a:latin typeface="Times New Roman"/>
                <a:ea typeface="Times New Roman"/>
              </a:rPr>
              <a:t>4</a:t>
            </a:r>
            <a:r>
              <a:rPr lang="ru-RU" dirty="0" smtClean="0">
                <a:latin typeface="Times New Roman"/>
                <a:ea typeface="Times New Roman"/>
              </a:rPr>
              <a:t>.3</a:t>
            </a:r>
            <a:r>
              <a:rPr lang="ru-RU" dirty="0">
                <a:latin typeface="Times New Roman"/>
                <a:ea typeface="Times New Roman"/>
              </a:rPr>
              <a:t>.) . Затем N  индивидуальных </a:t>
            </a:r>
            <a:r>
              <a:rPr lang="ru-RU" dirty="0" smtClean="0">
                <a:latin typeface="Times New Roman"/>
                <a:ea typeface="Times New Roman"/>
              </a:rPr>
              <a:t>канальных </a:t>
            </a:r>
            <a:r>
              <a:rPr lang="ru-RU" dirty="0">
                <a:latin typeface="Times New Roman"/>
                <a:ea typeface="Times New Roman"/>
              </a:rPr>
              <a:t>АИМ сигналов  объединяются  в общий групповой (многоканальный) АИМ сигнал и поступают в тракт передачи ЦСП. На выходе тракта передачи ЦСП из группового АИМ сигнала с помощью канального </a:t>
            </a:r>
            <a:r>
              <a:rPr lang="ru-RU" dirty="0" smtClean="0">
                <a:latin typeface="Times New Roman"/>
                <a:ea typeface="Times New Roman"/>
              </a:rPr>
              <a:t>селектора </a:t>
            </a:r>
            <a:r>
              <a:rPr lang="ru-RU" dirty="0">
                <a:latin typeface="Times New Roman"/>
                <a:ea typeface="Times New Roman"/>
              </a:rPr>
              <a:t>КС , управляемого ПППИ, поступающей от РКИ, выделяется индивидуальный АИМ сигнал c(</a:t>
            </a:r>
            <a:r>
              <a:rPr lang="ru-RU" dirty="0" err="1">
                <a:latin typeface="Times New Roman"/>
                <a:ea typeface="Times New Roman"/>
              </a:rPr>
              <a:t>nTд</a:t>
            </a:r>
            <a:r>
              <a:rPr lang="ru-RU" dirty="0">
                <a:latin typeface="Times New Roman"/>
                <a:ea typeface="Times New Roman"/>
              </a:rPr>
              <a:t>) соответствующего канала. С помощью ФНЧ осуществляется его демодуляция (см. </a:t>
            </a:r>
            <a:r>
              <a:rPr lang="ru-RU" dirty="0" smtClean="0">
                <a:latin typeface="Times New Roman"/>
                <a:ea typeface="Times New Roman"/>
              </a:rPr>
              <a:t>рис.</a:t>
            </a:r>
            <a:r>
              <a:rPr lang="en-US" dirty="0" smtClean="0">
                <a:latin typeface="Times New Roman"/>
                <a:ea typeface="Times New Roman"/>
              </a:rPr>
              <a:t>4</a:t>
            </a:r>
            <a:r>
              <a:rPr lang="ru-RU" dirty="0" smtClean="0">
                <a:latin typeface="Times New Roman"/>
                <a:ea typeface="Times New Roman"/>
              </a:rPr>
              <a:t>.5 </a:t>
            </a:r>
            <a:r>
              <a:rPr lang="ru-RU" dirty="0">
                <a:latin typeface="Times New Roman"/>
                <a:ea typeface="Times New Roman"/>
              </a:rPr>
              <a:t>) .</a:t>
            </a:r>
            <a:endParaRPr lang="ru-RU" dirty="0"/>
          </a:p>
        </p:txBody>
      </p:sp>
    </p:spTree>
    <p:extLst>
      <p:ext uri="{BB962C8B-B14F-4D97-AF65-F5344CB8AC3E}">
        <p14:creationId xmlns="" xmlns:p14="http://schemas.microsoft.com/office/powerpoint/2010/main" val="1657066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tretch>
            <a:fillRect/>
          </a:stretch>
        </p:blipFill>
        <p:spPr>
          <a:xfrm>
            <a:off x="107504" y="1124744"/>
            <a:ext cx="8928991" cy="5374505"/>
          </a:xfrm>
          <a:prstGeom prst="rect">
            <a:avLst/>
          </a:prstGeom>
        </p:spPr>
      </p:pic>
      <p:sp>
        <p:nvSpPr>
          <p:cNvPr id="3" name="Прямоугольник 2"/>
          <p:cNvSpPr/>
          <p:nvPr/>
        </p:nvSpPr>
        <p:spPr>
          <a:xfrm>
            <a:off x="394107" y="6499249"/>
            <a:ext cx="8280919" cy="369332"/>
          </a:xfrm>
          <a:prstGeom prst="rect">
            <a:avLst/>
          </a:prstGeom>
        </p:spPr>
        <p:txBody>
          <a:bodyPr wrap="square">
            <a:spAutoFit/>
          </a:bodyPr>
          <a:lstStyle/>
          <a:p>
            <a:r>
              <a:rPr lang="ru-RU" dirty="0" smtClean="0">
                <a:latin typeface="Times New Roman"/>
                <a:ea typeface="Times New Roman"/>
              </a:rPr>
              <a:t>Рис.4.5 </a:t>
            </a:r>
            <a:r>
              <a:rPr lang="ru-RU" dirty="0">
                <a:latin typeface="Times New Roman"/>
                <a:ea typeface="Times New Roman"/>
              </a:rPr>
              <a:t>Временные диаграммы функционирования АИМ </a:t>
            </a:r>
            <a:r>
              <a:rPr lang="ru-RU" dirty="0" smtClean="0">
                <a:latin typeface="Times New Roman"/>
                <a:ea typeface="Times New Roman"/>
              </a:rPr>
              <a:t>индивидуального </a:t>
            </a:r>
            <a:r>
              <a:rPr lang="ru-RU" dirty="0">
                <a:latin typeface="Times New Roman"/>
                <a:ea typeface="Times New Roman"/>
              </a:rPr>
              <a:t>тракта.</a:t>
            </a:r>
            <a:endParaRPr lang="ru-RU" dirty="0"/>
          </a:p>
        </p:txBody>
      </p:sp>
      <p:sp>
        <p:nvSpPr>
          <p:cNvPr id="4" name="Прямоугольник 3"/>
          <p:cNvSpPr/>
          <p:nvPr/>
        </p:nvSpPr>
        <p:spPr>
          <a:xfrm>
            <a:off x="0" y="-99392"/>
            <a:ext cx="9144000" cy="1160831"/>
          </a:xfrm>
          <a:prstGeom prst="rect">
            <a:avLst/>
          </a:prstGeom>
        </p:spPr>
        <p:txBody>
          <a:bodyPr wrap="square">
            <a:spAutoFit/>
          </a:bodyPr>
          <a:lstStyle/>
          <a:p>
            <a:pPr algn="just">
              <a:lnSpc>
                <a:spcPct val="150000"/>
              </a:lnSpc>
              <a:spcAft>
                <a:spcPts val="1000"/>
              </a:spcAft>
            </a:pPr>
            <a:r>
              <a:rPr lang="ru-RU" sz="1600" dirty="0">
                <a:latin typeface="Times New Roman"/>
                <a:ea typeface="Times New Roman"/>
                <a:cs typeface="Times New Roman"/>
              </a:rPr>
              <a:t>Непрерывный сигнал с выхода ФНЧ поступает на УНЧ, который обеспечивает номинальное значение сигнала  </a:t>
            </a:r>
            <a:r>
              <a:rPr lang="en-US" sz="1600" i="1" dirty="0">
                <a:latin typeface="Times New Roman"/>
                <a:ea typeface="Times New Roman"/>
                <a:cs typeface="Times New Roman"/>
              </a:rPr>
              <a:t>c</a:t>
            </a:r>
            <a:r>
              <a:rPr lang="ru-RU" sz="1600" i="1" dirty="0">
                <a:latin typeface="Times New Roman"/>
                <a:ea typeface="Times New Roman"/>
                <a:cs typeface="Times New Roman"/>
              </a:rPr>
              <a:t>(</a:t>
            </a:r>
            <a:r>
              <a:rPr lang="en-US" sz="1600" i="1" dirty="0">
                <a:latin typeface="Times New Roman"/>
                <a:ea typeface="Times New Roman"/>
                <a:cs typeface="Times New Roman"/>
              </a:rPr>
              <a:t>t</a:t>
            </a:r>
            <a:r>
              <a:rPr lang="ru-RU" sz="1600" i="1" dirty="0">
                <a:latin typeface="Times New Roman"/>
                <a:ea typeface="Times New Roman"/>
                <a:cs typeface="Times New Roman"/>
              </a:rPr>
              <a:t>)</a:t>
            </a:r>
            <a:r>
              <a:rPr lang="ru-RU" sz="1600" dirty="0">
                <a:latin typeface="Times New Roman"/>
                <a:ea typeface="Times New Roman"/>
                <a:cs typeface="Times New Roman"/>
              </a:rPr>
              <a:t> на выходе канала.  Процессы дискретизации, демодуляции и временного разделения каналов иллюстрирует рис.4.6</a:t>
            </a:r>
            <a:endParaRPr lang="ru-RU" sz="1600" dirty="0">
              <a:ea typeface="Times New Roman"/>
              <a:cs typeface="Times New Roman"/>
            </a:endParaRPr>
          </a:p>
        </p:txBody>
      </p:sp>
    </p:spTree>
    <p:extLst>
      <p:ext uri="{BB962C8B-B14F-4D97-AF65-F5344CB8AC3E}">
        <p14:creationId xmlns="" xmlns:p14="http://schemas.microsoft.com/office/powerpoint/2010/main" val="1406346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tretch>
            <a:fillRect/>
          </a:stretch>
        </p:blipFill>
        <p:spPr>
          <a:xfrm>
            <a:off x="179512" y="620687"/>
            <a:ext cx="8856984" cy="5728427"/>
          </a:xfrm>
          <a:prstGeom prst="rect">
            <a:avLst/>
          </a:prstGeom>
        </p:spPr>
      </p:pic>
      <p:sp>
        <p:nvSpPr>
          <p:cNvPr id="3" name="Прямоугольник 2"/>
          <p:cNvSpPr/>
          <p:nvPr/>
        </p:nvSpPr>
        <p:spPr>
          <a:xfrm>
            <a:off x="323528" y="6349115"/>
            <a:ext cx="8568952" cy="400110"/>
          </a:xfrm>
          <a:prstGeom prst="rect">
            <a:avLst/>
          </a:prstGeom>
        </p:spPr>
        <p:txBody>
          <a:bodyPr wrap="square">
            <a:spAutoFit/>
          </a:bodyPr>
          <a:lstStyle/>
          <a:p>
            <a:r>
              <a:rPr lang="ru-RU" sz="2000" b="1" dirty="0" smtClean="0">
                <a:latin typeface="Times New Roman"/>
                <a:ea typeface="Times New Roman"/>
                <a:cs typeface="Times New Roman"/>
              </a:rPr>
              <a:t>Рис.4.6. </a:t>
            </a:r>
            <a:r>
              <a:rPr lang="ru-RU" sz="2000" b="1" dirty="0">
                <a:latin typeface="Times New Roman"/>
                <a:ea typeface="Times New Roman"/>
                <a:cs typeface="Times New Roman"/>
              </a:rPr>
              <a:t>Временные диаграммы работы генераторного оборудования.</a:t>
            </a:r>
            <a:endParaRPr lang="ru-RU" sz="2000" b="1" dirty="0"/>
          </a:p>
        </p:txBody>
      </p:sp>
    </p:spTree>
    <p:extLst>
      <p:ext uri="{BB962C8B-B14F-4D97-AF65-F5344CB8AC3E}">
        <p14:creationId xmlns="" xmlns:p14="http://schemas.microsoft.com/office/powerpoint/2010/main" val="21492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44" y="-22122"/>
            <a:ext cx="885831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современном мире средства связи являются неотъемлемой частью экономики и нашего быта. Причем развитие телекоммуникаций идет по пути глобализации (создание глобальных информационных сетей) и одновременно по пути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персонализации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(доведение разнообразных услуг до каждого пользователя). В этих условиях существенно возрастает роль телекоммуникационных сетей и систем, которые непрерывно развиваются на базе новых технологий с широким использованием цифровых методов обработки и передачи информации, новой элементной базы.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7200" algn="just" eaLnBrk="0" fontAlgn="base" hangingPunct="0">
              <a:lnSpc>
                <a:spcPct val="150000"/>
              </a:lnSpc>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сети связи Таджикистан так же характерны интенсивная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цифровизация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внедрение новых технологий таких, как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SDH</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ATM</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xDSL</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др., современной аппаратуры систем передачи, построенной на базе микропроцессоров и вычислительной техники. В современных системах связи широко используются новые эффективные методы обработки и передачи информации. </a:t>
            </a:r>
            <a:r>
              <a:rPr lang="ru-RU" sz="1600" dirty="0" smtClean="0"/>
              <a:t>Содержание конспекта лекций соответствует программе 2-й части учебной дисциплины «Цифровые системы передачи», которая изучается студентами дневной и заочной форм обучения специальностей направления «Телекоммуникации». В соответствии с учебной программой в конспекте лекций излагается материал, посвященный вопросам объединения и разъединения цифровых потоков в системах </a:t>
            </a:r>
            <a:r>
              <a:rPr lang="ru-RU" sz="1600" dirty="0" err="1" smtClean="0"/>
              <a:t>плезиосинхронной</a:t>
            </a:r>
            <a:r>
              <a:rPr lang="ru-RU" sz="1600" dirty="0" smtClean="0"/>
              <a:t> цифровой иерархии (PDH), вопросам формирования и оценки эффективности линейных кодов, регенерации цифровых линейных сигналов в процессе передачи и приема по цифровому линейному тракту, принципам построения и функционирования систем синхронной цифровой иерархии (</a:t>
            </a:r>
            <a:r>
              <a:rPr lang="en-US" sz="1600" dirty="0" smtClean="0"/>
              <a:t>SDH</a:t>
            </a:r>
            <a:r>
              <a:rPr lang="ru-RU" sz="1600" dirty="0" smtClean="0"/>
              <a:t>)</a:t>
            </a:r>
            <a:endParaRPr lang="ru-RU" sz="16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Прямоугольник 1"/>
              <p:cNvSpPr/>
              <p:nvPr/>
            </p:nvSpPr>
            <p:spPr>
              <a:xfrm>
                <a:off x="197970" y="188640"/>
                <a:ext cx="8694510" cy="5719514"/>
              </a:xfrm>
              <a:prstGeom prst="rect">
                <a:avLst/>
              </a:prstGeom>
            </p:spPr>
            <p:txBody>
              <a:bodyPr wrap="square">
                <a:spAutoFit/>
              </a:bodyPr>
              <a:lstStyle/>
              <a:p>
                <a:pPr algn="just">
                  <a:lnSpc>
                    <a:spcPct val="150000"/>
                  </a:lnSpc>
                  <a:spcAft>
                    <a:spcPts val="1000"/>
                  </a:spcAft>
                </a:pPr>
                <a:r>
                  <a:rPr lang="ru-RU" dirty="0" smtClean="0">
                    <a:latin typeface="Times New Roman" pitchFamily="18" charset="0"/>
                    <a:ea typeface="Times New Roman"/>
                    <a:cs typeface="Times New Roman" pitchFamily="18" charset="0"/>
                  </a:rPr>
                  <a:t>       Полоса </a:t>
                </a:r>
                <a:r>
                  <a:rPr lang="ru-RU" dirty="0">
                    <a:latin typeface="Times New Roman" pitchFamily="18" charset="0"/>
                    <a:ea typeface="Times New Roman"/>
                    <a:cs typeface="Times New Roman" pitchFamily="18" charset="0"/>
                  </a:rPr>
                  <a:t>частот, необходимая  для передачи группового АИМ сигнала, может быть определена на основе </a:t>
                </a:r>
                <a:r>
                  <a:rPr lang="ru-RU" dirty="0" smtClean="0">
                    <a:latin typeface="Times New Roman" pitchFamily="18" charset="0"/>
                    <a:ea typeface="Times New Roman"/>
                    <a:cs typeface="Times New Roman" pitchFamily="18" charset="0"/>
                  </a:rPr>
                  <a:t>следующих </a:t>
                </a:r>
                <a:r>
                  <a:rPr lang="ru-RU" dirty="0">
                    <a:latin typeface="Times New Roman" pitchFamily="18" charset="0"/>
                    <a:ea typeface="Times New Roman"/>
                    <a:cs typeface="Times New Roman" pitchFamily="18" charset="0"/>
                  </a:rPr>
                  <a:t>рассуждений: период дискретизации равен </a:t>
                </a:r>
                <a:endParaRPr lang="ru-RU" dirty="0" smtClean="0">
                  <a:latin typeface="Times New Roman" pitchFamily="18" charset="0"/>
                  <a:ea typeface="Times New Roman"/>
                  <a:cs typeface="Times New Roman" pitchFamily="18" charset="0"/>
                </a:endParaRPr>
              </a:p>
              <a:p>
                <a:pPr algn="just">
                  <a:lnSpc>
                    <a:spcPct val="150000"/>
                  </a:lnSpc>
                  <a:spcAft>
                    <a:spcPts val="1000"/>
                  </a:spcAft>
                </a:pPr>
                <a:r>
                  <a:rPr lang="en-US" dirty="0">
                    <a:effectLst/>
                    <a:latin typeface="Times New Roman" pitchFamily="18" charset="0"/>
                    <a:ea typeface="Times New Roman"/>
                    <a:cs typeface="Times New Roman" pitchFamily="18" charset="0"/>
                  </a:rPr>
                  <a:t>T</a:t>
                </a:r>
                <a:r>
                  <a:rPr lang="ru-RU" baseline="-25000" dirty="0">
                    <a:effectLst/>
                    <a:latin typeface="Times New Roman" pitchFamily="18" charset="0"/>
                    <a:ea typeface="Times New Roman"/>
                    <a:cs typeface="Times New Roman" pitchFamily="18" charset="0"/>
                  </a:rPr>
                  <a:t>д</a:t>
                </a:r>
                <a:r>
                  <a:rPr lang="ru-RU" dirty="0">
                    <a:effectLst/>
                    <a:latin typeface="Times New Roman" pitchFamily="18" charset="0"/>
                    <a:ea typeface="Times New Roman"/>
                    <a:cs typeface="Times New Roman" pitchFamily="18" charset="0"/>
                  </a:rPr>
                  <a:t> = 1/</a:t>
                </a:r>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д</a:t>
                </a:r>
                <a:r>
                  <a:rPr lang="ru-RU" dirty="0">
                    <a:effectLst/>
                    <a:latin typeface="Times New Roman" pitchFamily="18" charset="0"/>
                    <a:ea typeface="Times New Roman"/>
                    <a:cs typeface="Times New Roman" pitchFamily="18" charset="0"/>
                  </a:rPr>
                  <a:t>=</a:t>
                </a:r>
                <a:r>
                  <a:rPr lang="en-US" dirty="0">
                    <a:effectLst/>
                    <a:latin typeface="Times New Roman" pitchFamily="18" charset="0"/>
                    <a:ea typeface="Times New Roman"/>
                    <a:cs typeface="Times New Roman" pitchFamily="18" charset="0"/>
                  </a:rPr>
                  <a:t>N</a:t>
                </a:r>
                <a:r>
                  <a:rPr lang="ru-RU" dirty="0">
                    <a:effectLst/>
                    <a:latin typeface="Times New Roman" pitchFamily="18" charset="0"/>
                    <a:ea typeface="Times New Roman"/>
                    <a:cs typeface="Times New Roman" pitchFamily="18" charset="0"/>
                  </a:rPr>
                  <a:t>×</a:t>
                </a:r>
                <a14:m>
                  <m:oMath xmlns:m="http://schemas.openxmlformats.org/officeDocument/2006/math">
                    <m:r>
                      <a:rPr lang="ru-RU" b="1" i="1">
                        <a:effectLst/>
                        <a:latin typeface="Cambria Math"/>
                        <a:ea typeface="Times New Roman"/>
                        <a:cs typeface="Times New Roman"/>
                      </a:rPr>
                      <m:t> </m:t>
                    </m:r>
                    <m:r>
                      <a:rPr lang="ru-RU" b="1" i="1">
                        <a:effectLst/>
                        <a:latin typeface="Cambria Math"/>
                        <a:ea typeface="Times New Roman"/>
                        <a:cs typeface="Times New Roman"/>
                      </a:rPr>
                      <m:t>𝝉</m:t>
                    </m:r>
                  </m:oMath>
                </a14:m>
                <a:r>
                  <a:rPr lang="ru-RU" b="1"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для передачи импульса длительностью  </a:t>
                </a:r>
                <a14:m>
                  <m:oMath xmlns:m="http://schemas.openxmlformats.org/officeDocument/2006/math">
                    <m:r>
                      <a:rPr lang="ru-RU" b="1" i="1">
                        <a:effectLst/>
                        <a:latin typeface="Cambria Math"/>
                        <a:ea typeface="Times New Roman"/>
                        <a:cs typeface="Times New Roman"/>
                      </a:rPr>
                      <m:t>𝝉</m:t>
                    </m:r>
                  </m:oMath>
                </a14:m>
                <a:r>
                  <a:rPr lang="ru-RU" b="1"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достаточна полоса частот </a:t>
                </a:r>
                <a14:m>
                  <m:oMath xmlns:m="http://schemas.openxmlformats.org/officeDocument/2006/math">
                    <m:r>
                      <a:rPr lang="ru-RU" i="1">
                        <a:effectLst/>
                        <a:latin typeface="Cambria Math"/>
                        <a:ea typeface="Times New Roman"/>
                        <a:cs typeface="Times New Roman"/>
                      </a:rPr>
                      <m:t>∆</m:t>
                    </m:r>
                  </m:oMath>
                </a14:m>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 1/</a:t>
                </a:r>
                <a14:m>
                  <m:oMath xmlns:m="http://schemas.openxmlformats.org/officeDocument/2006/math">
                    <m:r>
                      <a:rPr lang="ru-RU" b="1" i="1">
                        <a:effectLst/>
                        <a:latin typeface="Cambria Math"/>
                        <a:ea typeface="Times New Roman"/>
                        <a:cs typeface="Times New Roman"/>
                      </a:rPr>
                      <m:t> </m:t>
                    </m:r>
                    <m:r>
                      <a:rPr lang="ru-RU" b="1" i="1">
                        <a:effectLst/>
                        <a:latin typeface="Cambria Math"/>
                        <a:ea typeface="Times New Roman"/>
                        <a:cs typeface="Times New Roman"/>
                      </a:rPr>
                      <m:t>𝝉</m:t>
                    </m:r>
                  </m:oMath>
                </a14:m>
                <a:r>
                  <a:rPr lang="ru-RU" b="1" baseline="-25000" dirty="0">
                    <a:effectLst/>
                    <a:latin typeface="Times New Roman" pitchFamily="18" charset="0"/>
                    <a:ea typeface="Times New Roman"/>
                    <a:cs typeface="Times New Roman" pitchFamily="18" charset="0"/>
                  </a:rPr>
                  <a:t>и</a:t>
                </a:r>
                <a:r>
                  <a:rPr lang="ru-RU" b="1" dirty="0">
                    <a:effectLst/>
                    <a:latin typeface="Times New Roman" pitchFamily="18" charset="0"/>
                    <a:ea typeface="Times New Roman"/>
                    <a:cs typeface="Times New Roman" pitchFamily="18" charset="0"/>
                  </a:rPr>
                  <a:t>. </a:t>
                </a:r>
                <a:r>
                  <a:rPr lang="ru-RU" dirty="0">
                    <a:effectLst/>
                    <a:latin typeface="Times New Roman" pitchFamily="18" charset="0"/>
                    <a:ea typeface="Times New Roman"/>
                    <a:cs typeface="Times New Roman" pitchFamily="18" charset="0"/>
                  </a:rPr>
                  <a:t>После соответствующих преобразований формула для </a:t>
                </a:r>
                <a:r>
                  <a:rPr lang="ru-RU" i="1" dirty="0" err="1">
                    <a:effectLst/>
                    <a:latin typeface="Times New Roman" pitchFamily="18" charset="0"/>
                    <a:ea typeface="Times New Roman"/>
                    <a:cs typeface="Times New Roman" pitchFamily="18" charset="0"/>
                  </a:rPr>
                  <a:t>Т</a:t>
                </a:r>
                <a:r>
                  <a:rPr lang="ru-RU" baseline="-25000" dirty="0" err="1">
                    <a:effectLst/>
                    <a:latin typeface="Times New Roman" pitchFamily="18" charset="0"/>
                    <a:ea typeface="Times New Roman"/>
                    <a:cs typeface="Times New Roman" pitchFamily="18" charset="0"/>
                  </a:rPr>
                  <a:t>д</a:t>
                </a:r>
                <a:r>
                  <a:rPr lang="ru-RU" dirty="0">
                    <a:effectLst/>
                    <a:latin typeface="Times New Roman" pitchFamily="18" charset="0"/>
                    <a:ea typeface="Times New Roman"/>
                    <a:cs typeface="Times New Roman" pitchFamily="18" charset="0"/>
                  </a:rPr>
                  <a:t> и </a:t>
                </a:r>
                <a14:m>
                  <m:oMath xmlns:m="http://schemas.openxmlformats.org/officeDocument/2006/math">
                    <m:r>
                      <a:rPr lang="ru-RU" i="1">
                        <a:effectLst/>
                        <a:latin typeface="Cambria Math"/>
                        <a:ea typeface="Times New Roman"/>
                        <a:cs typeface="Times New Roman"/>
                      </a:rPr>
                      <m:t>∆</m:t>
                    </m:r>
                  </m:oMath>
                </a14:m>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получим </a:t>
                </a:r>
                <a:endParaRPr lang="ru-RU" dirty="0">
                  <a:latin typeface="Times New Roman" pitchFamily="18" charset="0"/>
                  <a:ea typeface="Times New Roman"/>
                  <a:cs typeface="Times New Roman" pitchFamily="18" charset="0"/>
                </a:endParaRPr>
              </a:p>
              <a:p>
                <a:pPr algn="ctr">
                  <a:lnSpc>
                    <a:spcPct val="150000"/>
                  </a:lnSpc>
                  <a:spcAft>
                    <a:spcPts val="1000"/>
                  </a:spcAft>
                  <a:tabLst>
                    <a:tab pos="4286250" algn="l"/>
                  </a:tabLst>
                </a:pPr>
                <a14:m>
                  <m:oMath xmlns:m="http://schemas.openxmlformats.org/officeDocument/2006/math">
                    <m:r>
                      <a:rPr lang="ru-RU" i="1">
                        <a:effectLst/>
                        <a:latin typeface="Cambria Math"/>
                        <a:ea typeface="Times New Roman"/>
                        <a:cs typeface="Times New Roman"/>
                      </a:rPr>
                      <m:t>∆</m:t>
                    </m:r>
                  </m:oMath>
                </a14:m>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 </a:t>
                </a:r>
                <a:r>
                  <a:rPr lang="en-US" dirty="0">
                    <a:effectLst/>
                    <a:latin typeface="Times New Roman" pitchFamily="18" charset="0"/>
                    <a:ea typeface="Times New Roman"/>
                    <a:cs typeface="Times New Roman" pitchFamily="18" charset="0"/>
                  </a:rPr>
                  <a:t>N</a:t>
                </a:r>
                <a:r>
                  <a:rPr lang="ru-RU" dirty="0">
                    <a:effectLst/>
                    <a:latin typeface="Times New Roman" pitchFamily="18" charset="0"/>
                    <a:ea typeface="Times New Roman"/>
                    <a:cs typeface="Times New Roman" pitchFamily="18" charset="0"/>
                  </a:rPr>
                  <a:t>×</a:t>
                </a:r>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д	</a:t>
                </a:r>
                <a:r>
                  <a:rPr lang="ru-RU" dirty="0" smtClean="0">
                    <a:effectLst/>
                    <a:latin typeface="Times New Roman" pitchFamily="18" charset="0"/>
                    <a:ea typeface="Times New Roman"/>
                    <a:cs typeface="Times New Roman" pitchFamily="18" charset="0"/>
                  </a:rPr>
                  <a:t>4.2</a:t>
                </a:r>
                <a:endParaRPr lang="ru-RU" dirty="0">
                  <a:latin typeface="Times New Roman" pitchFamily="18" charset="0"/>
                  <a:ea typeface="Times New Roman"/>
                  <a:cs typeface="Times New Roman" pitchFamily="18" charset="0"/>
                </a:endParaRPr>
              </a:p>
              <a:p>
                <a:pPr algn="just">
                  <a:lnSpc>
                    <a:spcPct val="150000"/>
                  </a:lnSpc>
                  <a:spcAft>
                    <a:spcPts val="1000"/>
                  </a:spcAft>
                  <a:tabLst>
                    <a:tab pos="4286250" algn="l"/>
                  </a:tabLst>
                </a:pPr>
                <a:r>
                  <a:rPr lang="ru-RU" dirty="0">
                    <a:effectLst/>
                    <a:latin typeface="Times New Roman" pitchFamily="18" charset="0"/>
                    <a:ea typeface="Times New Roman"/>
                    <a:cs typeface="Times New Roman" pitchFamily="18" charset="0"/>
                  </a:rPr>
                  <a:t>т.е. необходима полоса частот от 0 до </a:t>
                </a:r>
                <a:r>
                  <a:rPr lang="en-US" i="1" dirty="0">
                    <a:effectLst/>
                    <a:latin typeface="Times New Roman" pitchFamily="18" charset="0"/>
                    <a:ea typeface="Times New Roman"/>
                    <a:cs typeface="Times New Roman" pitchFamily="18" charset="0"/>
                  </a:rPr>
                  <a:t>f</a:t>
                </a:r>
                <a:r>
                  <a:rPr lang="ru-RU" baseline="-25000" dirty="0" err="1">
                    <a:effectLst/>
                    <a:latin typeface="Times New Roman" pitchFamily="18" charset="0"/>
                    <a:ea typeface="Times New Roman"/>
                    <a:cs typeface="Times New Roman" pitchFamily="18" charset="0"/>
                  </a:rPr>
                  <a:t>гв</a:t>
                </a:r>
                <a:r>
                  <a:rPr lang="ru-RU" dirty="0">
                    <a:effectLst/>
                    <a:latin typeface="Times New Roman" pitchFamily="18" charset="0"/>
                    <a:ea typeface="Times New Roman"/>
                    <a:cs typeface="Times New Roman" pitchFamily="18" charset="0"/>
                  </a:rPr>
                  <a:t> = </a:t>
                </a:r>
                <a14:m>
                  <m:oMath xmlns:m="http://schemas.openxmlformats.org/officeDocument/2006/math">
                    <m:r>
                      <a:rPr lang="ru-RU" i="1">
                        <a:effectLst/>
                        <a:latin typeface="Cambria Math"/>
                        <a:ea typeface="Times New Roman"/>
                        <a:cs typeface="Times New Roman"/>
                      </a:rPr>
                      <m:t>∆</m:t>
                    </m:r>
                  </m:oMath>
                </a14:m>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и</a:t>
                </a:r>
                <a:r>
                  <a:rPr lang="ru-RU" dirty="0">
                    <a:effectLst/>
                    <a:latin typeface="Times New Roman" pitchFamily="18" charset="0"/>
                    <a:ea typeface="Times New Roman"/>
                    <a:cs typeface="Times New Roman" pitchFamily="18" charset="0"/>
                  </a:rPr>
                  <a:t> , где </a:t>
                </a:r>
                <a:r>
                  <a:rPr lang="en-US" i="1" dirty="0">
                    <a:effectLst/>
                    <a:latin typeface="Times New Roman" pitchFamily="18" charset="0"/>
                    <a:ea typeface="Times New Roman"/>
                    <a:cs typeface="Times New Roman" pitchFamily="18" charset="0"/>
                  </a:rPr>
                  <a:t>f</a:t>
                </a:r>
                <a:r>
                  <a:rPr lang="ru-RU" baseline="-25000" dirty="0">
                    <a:effectLst/>
                    <a:latin typeface="Times New Roman" pitchFamily="18" charset="0"/>
                    <a:ea typeface="Times New Roman"/>
                    <a:cs typeface="Times New Roman" pitchFamily="18" charset="0"/>
                  </a:rPr>
                  <a:t>ГВ</a:t>
                </a:r>
                <a:r>
                  <a:rPr lang="ru-RU" dirty="0">
                    <a:effectLst/>
                    <a:latin typeface="Times New Roman" pitchFamily="18" charset="0"/>
                    <a:ea typeface="Times New Roman"/>
                    <a:cs typeface="Times New Roman" pitchFamily="18" charset="0"/>
                  </a:rPr>
                  <a:t> – верхняя граничная частота полосы пропускания группового АИМ тракта</a:t>
                </a:r>
                <a:r>
                  <a:rPr lang="ru-RU" dirty="0" smtClean="0">
                    <a:effectLst/>
                    <a:latin typeface="Times New Roman" pitchFamily="18" charset="0"/>
                    <a:ea typeface="Times New Roman"/>
                    <a:cs typeface="Times New Roman" pitchFamily="18" charset="0"/>
                  </a:rPr>
                  <a:t>.</a:t>
                </a:r>
              </a:p>
              <a:p>
                <a:pPr algn="just">
                  <a:lnSpc>
                    <a:spcPct val="150000"/>
                  </a:lnSpc>
                  <a:spcAft>
                    <a:spcPts val="1000"/>
                  </a:spcAft>
                  <a:tabLst>
                    <a:tab pos="4286250" algn="l"/>
                  </a:tabLst>
                </a:pPr>
                <a:r>
                  <a:rPr lang="ru-RU" dirty="0" smtClean="0">
                    <a:latin typeface="Times New Roman" pitchFamily="18" charset="0"/>
                    <a:ea typeface="Times New Roman"/>
                    <a:cs typeface="Times New Roman" pitchFamily="18" charset="0"/>
                  </a:rPr>
                  <a:t>       С </a:t>
                </a:r>
                <a:r>
                  <a:rPr lang="ru-RU" dirty="0">
                    <a:latin typeface="Times New Roman" pitchFamily="18" charset="0"/>
                    <a:ea typeface="Times New Roman"/>
                    <a:cs typeface="Times New Roman" pitchFamily="18" charset="0"/>
                  </a:rPr>
                  <a:t>учетом защитного интервала, естественно, полоса частот для передачи группового АИМ сигнала несколько выше. Переходные процессы в групповом АИМ тракте, обусловленные конечной шириной его </a:t>
                </a:r>
                <a:r>
                  <a:rPr lang="ru-RU" dirty="0" smtClean="0">
                    <a:latin typeface="Times New Roman" pitchFamily="18" charset="0"/>
                    <a:ea typeface="Times New Roman"/>
                    <a:cs typeface="Times New Roman" pitchFamily="18" charset="0"/>
                  </a:rPr>
                  <a:t>полосы пропускания</a:t>
                </a:r>
                <a:r>
                  <a:rPr lang="ru-RU" dirty="0">
                    <a:latin typeface="Times New Roman" pitchFamily="18" charset="0"/>
                    <a:ea typeface="Times New Roman"/>
                    <a:cs typeface="Times New Roman" pitchFamily="18" charset="0"/>
                  </a:rPr>
                  <a:t>, приводят к взаимным влияниям между каналами.</a:t>
                </a:r>
              </a:p>
              <a:p>
                <a:pPr algn="just">
                  <a:lnSpc>
                    <a:spcPct val="150000"/>
                  </a:lnSpc>
                  <a:spcAft>
                    <a:spcPts val="1000"/>
                  </a:spcAft>
                  <a:tabLst>
                    <a:tab pos="4286250" algn="l"/>
                  </a:tabLst>
                </a:pPr>
                <a:endParaRPr lang="ru-RU" dirty="0">
                  <a:latin typeface="Times New Roman" pitchFamily="18" charset="0"/>
                  <a:ea typeface="Times New Roman"/>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197970" y="188640"/>
                <a:ext cx="8694510" cy="5719514"/>
              </a:xfrm>
              <a:prstGeom prst="rect">
                <a:avLst/>
              </a:prstGeom>
              <a:blipFill rotWithShape="1">
                <a:blip r:embed="rId2" cstate="print"/>
                <a:stretch>
                  <a:fillRect l="-561" r="-561"/>
                </a:stretch>
              </a:blipFill>
            </p:spPr>
            <p:txBody>
              <a:bodyPr/>
              <a:lstStyle/>
              <a:p>
                <a:r>
                  <a:rPr lang="ru-RU">
                    <a:noFill/>
                  </a:rPr>
                  <a:t> </a:t>
                </a:r>
              </a:p>
            </p:txBody>
          </p:sp>
        </mc:Fallback>
      </mc:AlternateContent>
    </p:spTree>
    <p:extLst>
      <p:ext uri="{BB962C8B-B14F-4D97-AF65-F5344CB8AC3E}">
        <p14:creationId xmlns="" xmlns:p14="http://schemas.microsoft.com/office/powerpoint/2010/main" val="3037518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08720"/>
            <a:ext cx="8712968" cy="3580467"/>
          </a:xfrm>
          <a:prstGeom prst="rect">
            <a:avLst/>
          </a:prstGeom>
        </p:spPr>
        <p:txBody>
          <a:bodyPr wrap="square">
            <a:spAutoFit/>
          </a:bodyPr>
          <a:lstStyle/>
          <a:p>
            <a:pPr algn="just">
              <a:lnSpc>
                <a:spcPct val="150000"/>
              </a:lnSpc>
              <a:spcAft>
                <a:spcPts val="1000"/>
              </a:spcAft>
              <a:tabLst>
                <a:tab pos="5048250" algn="l"/>
              </a:tabLst>
            </a:pPr>
            <a:r>
              <a:rPr lang="ru-RU" sz="2800" b="1" dirty="0">
                <a:solidFill>
                  <a:srgbClr val="C00000"/>
                </a:solidFill>
                <a:latin typeface="Times New Roman" pitchFamily="18" charset="0"/>
                <a:ea typeface="Times New Roman"/>
                <a:cs typeface="Times New Roman" pitchFamily="18" charset="0"/>
              </a:rPr>
              <a:t>ЛЕКЦИЯ </a:t>
            </a:r>
            <a:r>
              <a:rPr lang="ru-RU" sz="2800" b="1" dirty="0" smtClean="0">
                <a:solidFill>
                  <a:srgbClr val="C00000"/>
                </a:solidFill>
                <a:latin typeface="Times New Roman" pitchFamily="18" charset="0"/>
                <a:ea typeface="Times New Roman"/>
                <a:cs typeface="Times New Roman" pitchFamily="18" charset="0"/>
              </a:rPr>
              <a:t>№</a:t>
            </a:r>
            <a:r>
              <a:rPr lang="en-US" sz="2800" b="1" dirty="0" smtClean="0">
                <a:solidFill>
                  <a:srgbClr val="C00000"/>
                </a:solidFill>
                <a:latin typeface="Times New Roman" pitchFamily="18" charset="0"/>
                <a:ea typeface="Times New Roman"/>
                <a:cs typeface="Times New Roman" pitchFamily="18" charset="0"/>
              </a:rPr>
              <a:t>5</a:t>
            </a:r>
            <a:r>
              <a:rPr lang="ru-RU" sz="2800" b="1" dirty="0" smtClean="0">
                <a:solidFill>
                  <a:srgbClr val="C00000"/>
                </a:solidFill>
                <a:latin typeface="Times New Roman" pitchFamily="18" charset="0"/>
                <a:ea typeface="Times New Roman"/>
                <a:cs typeface="Times New Roman" pitchFamily="18" charset="0"/>
              </a:rPr>
              <a:t> </a:t>
            </a:r>
            <a:r>
              <a:rPr lang="ru-RU" sz="2800" b="1" dirty="0">
                <a:solidFill>
                  <a:srgbClr val="C00000"/>
                </a:solidFill>
                <a:latin typeface="Times New Roman" pitchFamily="18" charset="0"/>
                <a:ea typeface="Times New Roman"/>
                <a:cs typeface="Times New Roman" pitchFamily="18" charset="0"/>
              </a:rPr>
              <a:t>. Структурная схема оконечной станции и основные узлы </a:t>
            </a:r>
            <a:r>
              <a:rPr lang="ru-RU" sz="2800" b="1" dirty="0" smtClean="0">
                <a:solidFill>
                  <a:srgbClr val="C00000"/>
                </a:solidFill>
                <a:latin typeface="Times New Roman" pitchFamily="18" charset="0"/>
                <a:ea typeface="Times New Roman"/>
                <a:cs typeface="Times New Roman" pitchFamily="18" charset="0"/>
              </a:rPr>
              <a:t>оборудования </a:t>
            </a:r>
            <a:r>
              <a:rPr lang="ru-RU" sz="2800" b="1" dirty="0">
                <a:solidFill>
                  <a:srgbClr val="C00000"/>
                </a:solidFill>
                <a:latin typeface="Times New Roman" pitchFamily="18" charset="0"/>
                <a:ea typeface="Times New Roman"/>
                <a:cs typeface="Times New Roman" pitchFamily="18" charset="0"/>
              </a:rPr>
              <a:t>ЦСП.</a:t>
            </a:r>
            <a:endParaRPr lang="ru-RU" sz="2800" dirty="0">
              <a:solidFill>
                <a:srgbClr val="C00000"/>
              </a:solidFill>
              <a:latin typeface="Times New Roman" pitchFamily="18" charset="0"/>
              <a:ea typeface="Times New Roman"/>
              <a:cs typeface="Times New Roman" pitchFamily="18" charset="0"/>
            </a:endParaRPr>
          </a:p>
          <a:p>
            <a:pPr algn="just">
              <a:lnSpc>
                <a:spcPct val="150000"/>
              </a:lnSpc>
              <a:spcAft>
                <a:spcPts val="1000"/>
              </a:spcAft>
              <a:tabLst>
                <a:tab pos="5048250" algn="l"/>
              </a:tabLst>
            </a:pPr>
            <a:endParaRPr lang="en-US" sz="2800" b="1" dirty="0" smtClean="0">
              <a:solidFill>
                <a:srgbClr val="C00000"/>
              </a:solidFill>
              <a:latin typeface="Times New Roman" pitchFamily="18" charset="0"/>
              <a:ea typeface="Times New Roman"/>
              <a:cs typeface="Times New Roman" pitchFamily="18" charset="0"/>
            </a:endParaRPr>
          </a:p>
          <a:p>
            <a:pPr algn="just">
              <a:lnSpc>
                <a:spcPct val="150000"/>
              </a:lnSpc>
              <a:spcAft>
                <a:spcPts val="1000"/>
              </a:spcAft>
              <a:tabLst>
                <a:tab pos="5048250" algn="l"/>
              </a:tabLst>
            </a:pPr>
            <a:r>
              <a:rPr lang="en-US" sz="2800" b="1" dirty="0">
                <a:solidFill>
                  <a:srgbClr val="C00000"/>
                </a:solidFill>
                <a:latin typeface="Times New Roman" pitchFamily="18" charset="0"/>
                <a:ea typeface="Times New Roman"/>
                <a:cs typeface="Times New Roman" pitchFamily="18" charset="0"/>
              </a:rPr>
              <a:t>5</a:t>
            </a:r>
            <a:r>
              <a:rPr lang="ru-RU" sz="2800" b="1" dirty="0" smtClean="0">
                <a:solidFill>
                  <a:srgbClr val="C00000"/>
                </a:solidFill>
                <a:latin typeface="Times New Roman" pitchFamily="18" charset="0"/>
                <a:ea typeface="Times New Roman"/>
                <a:cs typeface="Times New Roman" pitchFamily="18" charset="0"/>
              </a:rPr>
              <a:t>.1 </a:t>
            </a:r>
            <a:r>
              <a:rPr lang="ru-RU" sz="2800" b="1" dirty="0">
                <a:solidFill>
                  <a:srgbClr val="C00000"/>
                </a:solidFill>
                <a:latin typeface="Times New Roman" pitchFamily="18" charset="0"/>
                <a:ea typeface="Times New Roman"/>
                <a:cs typeface="Times New Roman" pitchFamily="18" charset="0"/>
              </a:rPr>
              <a:t>Обобщенная структурная схема оконечной станции цифровой   системы передачи с ИКМ-ВРК.</a:t>
            </a:r>
            <a:endParaRPr lang="ru-RU" sz="2800" dirty="0">
              <a:solidFill>
                <a:srgbClr val="C00000"/>
              </a:solidFill>
              <a:latin typeface="Times New Roman" pitchFamily="18" charset="0"/>
              <a:ea typeface="Times New Roman"/>
              <a:cs typeface="Times New Roman" pitchFamily="18" charset="0"/>
            </a:endParaRPr>
          </a:p>
        </p:txBody>
      </p:sp>
    </p:spTree>
    <p:extLst>
      <p:ext uri="{BB962C8B-B14F-4D97-AF65-F5344CB8AC3E}">
        <p14:creationId xmlns="" xmlns:p14="http://schemas.microsoft.com/office/powerpoint/2010/main" val="215092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9392"/>
            <a:ext cx="9144000" cy="6868547"/>
          </a:xfrm>
          <a:prstGeom prst="rect">
            <a:avLst/>
          </a:prstGeom>
        </p:spPr>
        <p:txBody>
          <a:bodyPr wrap="square">
            <a:spAutoFit/>
          </a:bodyPr>
          <a:lstStyle/>
          <a:p>
            <a:pPr algn="just">
              <a:lnSpc>
                <a:spcPct val="150000"/>
              </a:lnSpc>
              <a:spcAft>
                <a:spcPts val="0"/>
              </a:spcAft>
              <a:tabLst>
                <a:tab pos="5048250" algn="l"/>
              </a:tabLst>
            </a:pPr>
            <a:r>
              <a:rPr lang="ru-RU" dirty="0">
                <a:solidFill>
                  <a:srgbClr val="000000"/>
                </a:solidFill>
                <a:latin typeface="Times New Roman"/>
                <a:ea typeface="Times New Roman"/>
              </a:rPr>
              <a:t> Рассмотренные этапы формирования группового ИКМ сигнала (дискретизации, квантование, кодирование) и соответствующего ему линейного цифрового сигнала (линейное кодирование) реализуются оборудованием оконечной станции.</a:t>
            </a:r>
            <a:endParaRPr lang="ru-RU" dirty="0">
              <a:latin typeface="Times New Roman"/>
              <a:ea typeface="Times New Roman"/>
            </a:endParaRPr>
          </a:p>
          <a:p>
            <a:pPr algn="just">
              <a:lnSpc>
                <a:spcPct val="150000"/>
              </a:lnSpc>
              <a:spcAft>
                <a:spcPts val="0"/>
              </a:spcAft>
              <a:tabLst>
                <a:tab pos="5048250" algn="l"/>
              </a:tabLst>
            </a:pPr>
            <a:r>
              <a:rPr lang="ru-RU" dirty="0">
                <a:solidFill>
                  <a:srgbClr val="000000"/>
                </a:solidFill>
                <a:latin typeface="Times New Roman"/>
                <a:ea typeface="Times New Roman"/>
              </a:rPr>
              <a:t>     Обобщенная структурная схема оконечной станции ЦСП с ИКМ-ВРК для формирования каналов тональной частоты (КТЧ) на основе цифровых  каналов приведена на рис. 5.1. Основными функциональными узлами ЦСП с ИКМ-ВРК являются:</a:t>
            </a:r>
            <a:endParaRPr lang="ru-RU" dirty="0">
              <a:latin typeface="Times New Roman"/>
              <a:ea typeface="Times New Roman"/>
            </a:endParaRPr>
          </a:p>
          <a:p>
            <a:pPr marL="457200" algn="just">
              <a:lnSpc>
                <a:spcPct val="150000"/>
              </a:lnSpc>
              <a:spcAft>
                <a:spcPts val="0"/>
              </a:spcAft>
              <a:tabLst>
                <a:tab pos="5048250" algn="l"/>
              </a:tabLst>
            </a:pPr>
            <a:r>
              <a:rPr lang="ru-RU" dirty="0">
                <a:solidFill>
                  <a:srgbClr val="000000"/>
                </a:solidFill>
                <a:latin typeface="Times New Roman"/>
                <a:ea typeface="Times New Roman"/>
                <a:cs typeface="Times New Roman"/>
              </a:rPr>
              <a:t>1)индивидуальный АИМ тракт</a:t>
            </a:r>
            <a:r>
              <a:rPr lang="ru-RU" dirty="0" smtClean="0">
                <a:solidFill>
                  <a:srgbClr val="000000"/>
                </a:solidFill>
                <a:latin typeface="Times New Roman"/>
                <a:ea typeface="Times New Roman"/>
                <a:cs typeface="Times New Roman"/>
              </a:rPr>
              <a:t>;</a:t>
            </a:r>
            <a:r>
              <a:rPr lang="ru-RU" sz="1600" dirty="0" smtClean="0">
                <a:ea typeface="Times New Roman"/>
                <a:cs typeface="Times New Roman"/>
              </a:rPr>
              <a:t> </a:t>
            </a:r>
            <a:r>
              <a:rPr lang="ru-RU" dirty="0" smtClean="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а) </a:t>
            </a:r>
            <a:r>
              <a:rPr lang="ru-RU" dirty="0" err="1">
                <a:solidFill>
                  <a:srgbClr val="000000"/>
                </a:solidFill>
                <a:latin typeface="Times New Roman"/>
                <a:ea typeface="Times New Roman"/>
                <a:cs typeface="Times New Roman"/>
              </a:rPr>
              <a:t>аналого</a:t>
            </a:r>
            <a:r>
              <a:rPr lang="ru-RU" dirty="0">
                <a:solidFill>
                  <a:srgbClr val="000000"/>
                </a:solidFill>
                <a:latin typeface="Times New Roman"/>
                <a:ea typeface="Times New Roman"/>
                <a:cs typeface="Times New Roman"/>
              </a:rPr>
              <a:t> – цифровое оборудование (АЦО);</a:t>
            </a:r>
            <a:endParaRPr lang="ru-RU" sz="1600" dirty="0">
              <a:ea typeface="Times New Roman"/>
              <a:cs typeface="Times New Roman"/>
            </a:endParaRPr>
          </a:p>
          <a:p>
            <a:pPr marL="457200" algn="just">
              <a:lnSpc>
                <a:spcPct val="150000"/>
              </a:lnSpc>
              <a:spcAft>
                <a:spcPts val="0"/>
              </a:spcAft>
              <a:tabLst>
                <a:tab pos="5048250" algn="l"/>
              </a:tabLst>
            </a:pPr>
            <a:r>
              <a:rPr lang="ru-RU" dirty="0">
                <a:solidFill>
                  <a:srgbClr val="000000"/>
                </a:solidFill>
                <a:latin typeface="Times New Roman"/>
                <a:ea typeface="Times New Roman"/>
                <a:cs typeface="Times New Roman"/>
              </a:rPr>
              <a:t>  б) оборудование временного группообразования (ОВГ);</a:t>
            </a:r>
            <a:endParaRPr lang="ru-RU" sz="1600" dirty="0">
              <a:ea typeface="Times New Roman"/>
              <a:cs typeface="Times New Roman"/>
            </a:endParaRPr>
          </a:p>
          <a:p>
            <a:pPr marL="457200" algn="just">
              <a:lnSpc>
                <a:spcPct val="150000"/>
              </a:lnSpc>
              <a:spcAft>
                <a:spcPts val="1000"/>
              </a:spcAft>
              <a:tabLst>
                <a:tab pos="5048250" algn="l"/>
              </a:tabLst>
            </a:pPr>
            <a:r>
              <a:rPr lang="ru-RU" dirty="0">
                <a:solidFill>
                  <a:srgbClr val="000000"/>
                </a:solidFill>
                <a:latin typeface="Times New Roman"/>
                <a:ea typeface="Times New Roman"/>
                <a:cs typeface="Times New Roman"/>
              </a:rPr>
              <a:t>  в) оборудование линейного тракта оконечной станции (ОЛТ-ОП).</a:t>
            </a:r>
            <a:endParaRPr lang="ru-RU" sz="1600" dirty="0">
              <a:ea typeface="Times New Roman"/>
              <a:cs typeface="Times New Roman"/>
            </a:endParaRPr>
          </a:p>
          <a:p>
            <a:pPr algn="just">
              <a:lnSpc>
                <a:spcPct val="150000"/>
              </a:lnSpc>
              <a:spcAft>
                <a:spcPts val="0"/>
              </a:spcAft>
              <a:tabLst>
                <a:tab pos="5048250" algn="l"/>
              </a:tabLst>
            </a:pPr>
            <a:r>
              <a:rPr lang="ru-RU" b="1" dirty="0">
                <a:solidFill>
                  <a:srgbClr val="000000"/>
                </a:solidFill>
                <a:latin typeface="Times New Roman"/>
                <a:ea typeface="Times New Roman"/>
              </a:rPr>
              <a:t>АИМ индивидуальный тракт -</a:t>
            </a:r>
            <a:r>
              <a:rPr lang="ru-RU" dirty="0">
                <a:solidFill>
                  <a:srgbClr val="000000"/>
                </a:solidFill>
                <a:latin typeface="Times New Roman"/>
                <a:ea typeface="Times New Roman"/>
              </a:rPr>
              <a:t> предназначен для осуществления процесса дискретизации </a:t>
            </a:r>
            <a:r>
              <a:rPr lang="ru-RU" dirty="0" err="1">
                <a:solidFill>
                  <a:srgbClr val="000000"/>
                </a:solidFill>
                <a:latin typeface="Times New Roman"/>
                <a:ea typeface="Times New Roman"/>
              </a:rPr>
              <a:t>аналового</a:t>
            </a:r>
            <a:r>
              <a:rPr lang="ru-RU" dirty="0">
                <a:solidFill>
                  <a:srgbClr val="000000"/>
                </a:solidFill>
                <a:latin typeface="Times New Roman"/>
                <a:ea typeface="Times New Roman"/>
              </a:rPr>
              <a:t> сигнала или амплитудно-импульсной модуляции при передаче и демодуляции АИМ сигнала на приеме. </a:t>
            </a:r>
            <a:r>
              <a:rPr lang="ru-RU" dirty="0" smtClean="0">
                <a:solidFill>
                  <a:srgbClr val="000000"/>
                </a:solidFill>
                <a:latin typeface="Times New Roman"/>
                <a:ea typeface="Times New Roman"/>
              </a:rPr>
              <a:t>Основными </a:t>
            </a:r>
            <a:r>
              <a:rPr lang="ru-RU" dirty="0">
                <a:solidFill>
                  <a:srgbClr val="000000"/>
                </a:solidFill>
                <a:latin typeface="Times New Roman"/>
                <a:ea typeface="Times New Roman"/>
              </a:rPr>
              <a:t>элементами АИМ индивидуального тракта являются :</a:t>
            </a:r>
            <a:endParaRPr lang="ru-RU" dirty="0">
              <a:latin typeface="Times New Roman"/>
              <a:ea typeface="Times New Roman"/>
            </a:endParaRPr>
          </a:p>
          <a:p>
            <a:pPr marL="342900" lvl="0" indent="-342900" algn="just">
              <a:lnSpc>
                <a:spcPct val="150000"/>
              </a:lnSpc>
              <a:spcAft>
                <a:spcPts val="1000"/>
              </a:spcAft>
              <a:buFont typeface="+mj-lt"/>
              <a:buAutoNum type="arabicParenR"/>
            </a:pPr>
            <a:r>
              <a:rPr lang="ru-RU" dirty="0" err="1">
                <a:solidFill>
                  <a:srgbClr val="000000"/>
                </a:solidFill>
                <a:latin typeface="Times New Roman"/>
                <a:ea typeface="Times New Roman"/>
                <a:cs typeface="Times New Roman"/>
              </a:rPr>
              <a:t>У</a:t>
            </a:r>
            <a:r>
              <a:rPr lang="ru-RU" baseline="-25000" dirty="0" err="1">
                <a:solidFill>
                  <a:srgbClr val="000000"/>
                </a:solidFill>
                <a:latin typeface="Times New Roman"/>
                <a:ea typeface="Times New Roman"/>
                <a:cs typeface="Times New Roman"/>
              </a:rPr>
              <a:t>ДЛпер</a:t>
            </a:r>
            <a:r>
              <a:rPr lang="ru-RU" dirty="0" err="1">
                <a:solidFill>
                  <a:srgbClr val="000000"/>
                </a:solidFill>
                <a:latin typeface="Times New Roman"/>
                <a:ea typeface="Times New Roman"/>
                <a:cs typeface="Times New Roman"/>
              </a:rPr>
              <a:t>,У</a:t>
            </a:r>
            <a:r>
              <a:rPr lang="ru-RU" baseline="-25000" dirty="0" err="1">
                <a:solidFill>
                  <a:srgbClr val="000000"/>
                </a:solidFill>
                <a:latin typeface="Times New Roman"/>
                <a:ea typeface="Times New Roman"/>
                <a:cs typeface="Times New Roman"/>
              </a:rPr>
              <a:t>ДЛпр</a:t>
            </a:r>
            <a:r>
              <a:rPr lang="ru-RU" dirty="0">
                <a:solidFill>
                  <a:srgbClr val="000000"/>
                </a:solidFill>
                <a:latin typeface="Times New Roman"/>
                <a:ea typeface="Times New Roman"/>
                <a:cs typeface="Times New Roman"/>
              </a:rPr>
              <a:t>- удлинители тракта передачи и тракта приема соответственно , предназначенные для установки номинальной величины остаточного затухания канала и номинальной диаграммы уровней передачи при обработке сигналов;</a:t>
            </a:r>
            <a:endParaRPr lang="ru-RU" dirty="0"/>
          </a:p>
        </p:txBody>
      </p:sp>
    </p:spTree>
    <p:extLst>
      <p:ext uri="{BB962C8B-B14F-4D97-AF65-F5344CB8AC3E}">
        <p14:creationId xmlns="" xmlns:p14="http://schemas.microsoft.com/office/powerpoint/2010/main" val="1683918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553" y="404664"/>
            <a:ext cx="8784976" cy="5909310"/>
          </a:xfrm>
          <a:prstGeom prst="rect">
            <a:avLst/>
          </a:prstGeom>
        </p:spPr>
        <p:txBody>
          <a:bodyPr wrap="square">
            <a:spAutoFit/>
          </a:bodyPr>
          <a:lstStyle/>
          <a:p>
            <a:pPr lvl="0" algn="just">
              <a:lnSpc>
                <a:spcPct val="150000"/>
              </a:lnSpc>
              <a:spcAft>
                <a:spcPts val="0"/>
              </a:spcAft>
              <a:tabLst>
                <a:tab pos="630555" algn="l"/>
              </a:tabLst>
            </a:pPr>
            <a:r>
              <a:rPr lang="ru-RU" dirty="0" smtClean="0">
                <a:solidFill>
                  <a:srgbClr val="000000"/>
                </a:solidFill>
                <a:latin typeface="Times New Roman"/>
                <a:ea typeface="Times New Roman"/>
                <a:cs typeface="Times New Roman"/>
              </a:rPr>
              <a:t>2) У</a:t>
            </a:r>
            <a:r>
              <a:rPr lang="ru-RU" baseline="-25000" dirty="0" smtClean="0">
                <a:solidFill>
                  <a:srgbClr val="000000"/>
                </a:solidFill>
                <a:latin typeface="Times New Roman"/>
                <a:ea typeface="Times New Roman"/>
                <a:cs typeface="Times New Roman"/>
              </a:rPr>
              <a:t>НЧ </a:t>
            </a:r>
            <a:r>
              <a:rPr lang="ru-RU" baseline="-25000" dirty="0">
                <a:solidFill>
                  <a:srgbClr val="000000"/>
                </a:solidFill>
                <a:latin typeface="Times New Roman"/>
                <a:ea typeface="Times New Roman"/>
                <a:cs typeface="Times New Roman"/>
              </a:rPr>
              <a:t>пер</a:t>
            </a:r>
            <a:r>
              <a:rPr lang="ru-RU" dirty="0">
                <a:solidFill>
                  <a:srgbClr val="000000"/>
                </a:solidFill>
                <a:latin typeface="Times New Roman"/>
                <a:ea typeface="Times New Roman"/>
                <a:cs typeface="Times New Roman"/>
              </a:rPr>
              <a:t> – усилитель низкой частоты тракта передачи, предназначен для компенсации потери мощности входного аналогового сигнала при его ограничении по спектру и в процессе его дискретизации (амплитудно-импульсной модуляции</a:t>
            </a:r>
            <a:r>
              <a:rPr lang="ru-RU" dirty="0" smtClean="0">
                <a:solidFill>
                  <a:srgbClr val="000000"/>
                </a:solidFill>
                <a:latin typeface="Times New Roman"/>
                <a:ea typeface="Times New Roman"/>
                <a:cs typeface="Times New Roman"/>
              </a:rPr>
              <a:t>);</a:t>
            </a:r>
            <a:endParaRPr lang="ru-RU" sz="1600" dirty="0" smtClean="0">
              <a:ea typeface="Times New Roman"/>
              <a:cs typeface="Times New Roman"/>
            </a:endParaRPr>
          </a:p>
          <a:p>
            <a:pPr lvl="0" algn="just">
              <a:lnSpc>
                <a:spcPct val="150000"/>
              </a:lnSpc>
              <a:spcAft>
                <a:spcPts val="0"/>
              </a:spcAft>
              <a:tabLst>
                <a:tab pos="630555" algn="l"/>
              </a:tabLst>
            </a:pPr>
            <a:r>
              <a:rPr lang="ru-RU" sz="1600" dirty="0" smtClean="0">
                <a:solidFill>
                  <a:srgbClr val="000000"/>
                </a:solidFill>
                <a:latin typeface="Times New Roman"/>
                <a:ea typeface="Times New Roman"/>
                <a:cs typeface="Times New Roman"/>
              </a:rPr>
              <a:t>3) </a:t>
            </a:r>
            <a:r>
              <a:rPr lang="ru-RU" dirty="0" smtClean="0">
                <a:solidFill>
                  <a:srgbClr val="000000"/>
                </a:solidFill>
                <a:latin typeface="Times New Roman"/>
                <a:ea typeface="Times New Roman"/>
                <a:cs typeface="Times New Roman"/>
              </a:rPr>
              <a:t>У</a:t>
            </a:r>
            <a:r>
              <a:rPr lang="ru-RU" baseline="-25000" dirty="0" smtClean="0">
                <a:solidFill>
                  <a:srgbClr val="000000"/>
                </a:solidFill>
                <a:latin typeface="Times New Roman"/>
                <a:ea typeface="Times New Roman"/>
                <a:cs typeface="Times New Roman"/>
              </a:rPr>
              <a:t>НЧ </a:t>
            </a:r>
            <a:r>
              <a:rPr lang="ru-RU" baseline="-25000" dirty="0" err="1">
                <a:solidFill>
                  <a:srgbClr val="000000"/>
                </a:solidFill>
                <a:latin typeface="Times New Roman"/>
                <a:ea typeface="Times New Roman"/>
                <a:cs typeface="Times New Roman"/>
              </a:rPr>
              <a:t>пр</a:t>
            </a:r>
            <a:r>
              <a:rPr lang="ru-RU" baseline="-25000" dirty="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 усилитель низкой частоты тракта приема при демодуляции АИМ сигнала; Д-3,4 – фильтр нижних частот (ФНЧ) тракт передачи предназначен для ограничения полосы частот входного аналогового сигнала с целью выполнения требований теоремы Найквиста – Котельникова и формирования эффективно передаваемой полосы частот КТЧ; ФНЧ Д-3,4 в тракте приема выполняет демодуляцию АИМ сигнала; выделяет спектр исходного сигнала из спектра АИМ сигнала; КАИМ – канальный </a:t>
            </a:r>
            <a:r>
              <a:rPr lang="ru-RU" dirty="0" err="1">
                <a:solidFill>
                  <a:srgbClr val="000000"/>
                </a:solidFill>
                <a:latin typeface="Times New Roman"/>
                <a:ea typeface="Times New Roman"/>
                <a:cs typeface="Times New Roman"/>
              </a:rPr>
              <a:t>амплитудно</a:t>
            </a:r>
            <a:r>
              <a:rPr lang="ru-RU" dirty="0">
                <a:solidFill>
                  <a:srgbClr val="000000"/>
                </a:solidFill>
                <a:latin typeface="Times New Roman"/>
                <a:ea typeface="Times New Roman"/>
                <a:cs typeface="Times New Roman"/>
              </a:rPr>
              <a:t> – импульсный модулятор (ДИСКРЕТИЗАТОР)осуществляет </a:t>
            </a:r>
            <a:r>
              <a:rPr lang="ru-RU" dirty="0" err="1">
                <a:solidFill>
                  <a:srgbClr val="000000"/>
                </a:solidFill>
                <a:latin typeface="Times New Roman"/>
                <a:ea typeface="Times New Roman"/>
                <a:cs typeface="Times New Roman"/>
              </a:rPr>
              <a:t>дисретизацию</a:t>
            </a:r>
            <a:r>
              <a:rPr lang="ru-RU" dirty="0">
                <a:solidFill>
                  <a:srgbClr val="000000"/>
                </a:solidFill>
                <a:latin typeface="Times New Roman"/>
                <a:ea typeface="Times New Roman"/>
                <a:cs typeface="Times New Roman"/>
              </a:rPr>
              <a:t> аналогового сигнала периодической последовательностью импульсов  </a:t>
            </a:r>
            <a:r>
              <a:rPr lang="en-US" dirty="0">
                <a:solidFill>
                  <a:srgbClr val="000000"/>
                </a:solidFill>
                <a:latin typeface="Times New Roman"/>
                <a:ea typeface="Times New Roman"/>
                <a:cs typeface="Times New Roman"/>
              </a:rPr>
              <a:t>f</a:t>
            </a:r>
            <a:r>
              <a:rPr lang="ru-RU" dirty="0">
                <a:solidFill>
                  <a:srgbClr val="000000"/>
                </a:solidFill>
                <a:latin typeface="Times New Roman"/>
                <a:ea typeface="Times New Roman"/>
                <a:cs typeface="Times New Roman"/>
              </a:rPr>
              <a:t>(</a:t>
            </a:r>
            <a:r>
              <a:rPr lang="en-US" dirty="0">
                <a:solidFill>
                  <a:srgbClr val="000000"/>
                </a:solidFill>
                <a:latin typeface="Times New Roman"/>
                <a:ea typeface="Times New Roman"/>
                <a:cs typeface="Times New Roman"/>
              </a:rPr>
              <a:t>t</a:t>
            </a:r>
            <a:r>
              <a:rPr lang="ru-RU" dirty="0">
                <a:solidFill>
                  <a:srgbClr val="000000"/>
                </a:solidFill>
                <a:latin typeface="Times New Roman"/>
                <a:ea typeface="Times New Roman"/>
                <a:cs typeface="Times New Roman"/>
              </a:rPr>
              <a:t>) с периодом следования  </a:t>
            </a:r>
            <a:r>
              <a:rPr lang="en-US" i="1" dirty="0">
                <a:solidFill>
                  <a:srgbClr val="000000"/>
                </a:solidFill>
                <a:latin typeface="Times New Roman"/>
                <a:ea typeface="Times New Roman"/>
                <a:cs typeface="Times New Roman"/>
              </a:rPr>
              <a:t>T</a:t>
            </a:r>
            <a:r>
              <a:rPr lang="ru-RU" baseline="-25000" dirty="0">
                <a:solidFill>
                  <a:srgbClr val="000000"/>
                </a:solidFill>
                <a:latin typeface="Times New Roman"/>
                <a:ea typeface="Times New Roman"/>
                <a:cs typeface="Times New Roman"/>
              </a:rPr>
              <a:t>д </a:t>
            </a:r>
            <a:r>
              <a:rPr lang="ru-RU" dirty="0">
                <a:solidFill>
                  <a:srgbClr val="000000"/>
                </a:solidFill>
                <a:latin typeface="Times New Roman"/>
                <a:ea typeface="Times New Roman"/>
                <a:cs typeface="Times New Roman"/>
              </a:rPr>
              <a:t>, поступающей от ГО – генераторного оборудования; КС- канальный селектор, предназначенный для выделения индивидуального канального АИМ сигнала из многоканального группового АИМ сигнала.</a:t>
            </a:r>
            <a:endParaRPr lang="ru-RU" sz="1600" dirty="0">
              <a:ea typeface="Times New Roman"/>
              <a:cs typeface="Times New Roman"/>
            </a:endParaRPr>
          </a:p>
        </p:txBody>
      </p:sp>
    </p:spTree>
    <p:extLst>
      <p:ext uri="{BB962C8B-B14F-4D97-AF65-F5344CB8AC3E}">
        <p14:creationId xmlns="" xmlns:p14="http://schemas.microsoft.com/office/powerpoint/2010/main" val="3394854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91" y="-131336"/>
            <a:ext cx="9144000" cy="3416320"/>
          </a:xfrm>
          <a:prstGeom prst="rect">
            <a:avLst/>
          </a:prstGeom>
        </p:spPr>
        <p:txBody>
          <a:bodyPr wrap="square">
            <a:spAutoFit/>
          </a:bodyPr>
          <a:lstStyle/>
          <a:p>
            <a:pPr marL="457200" algn="just">
              <a:lnSpc>
                <a:spcPct val="150000"/>
              </a:lnSpc>
              <a:spcAft>
                <a:spcPts val="0"/>
              </a:spcAft>
              <a:tabLst>
                <a:tab pos="5048250" algn="l"/>
              </a:tabLst>
            </a:pPr>
            <a:r>
              <a:rPr lang="ru-RU" b="1" dirty="0" smtClean="0">
                <a:solidFill>
                  <a:srgbClr val="000000"/>
                </a:solidFill>
                <a:latin typeface="Times New Roman"/>
                <a:ea typeface="Times New Roman"/>
                <a:cs typeface="Times New Roman"/>
              </a:rPr>
              <a:t>Аналого-цифровое </a:t>
            </a:r>
            <a:r>
              <a:rPr lang="ru-RU" b="1" dirty="0">
                <a:solidFill>
                  <a:srgbClr val="000000"/>
                </a:solidFill>
                <a:latin typeface="Times New Roman"/>
                <a:ea typeface="Times New Roman"/>
                <a:cs typeface="Times New Roman"/>
              </a:rPr>
              <a:t>оборудование </a:t>
            </a:r>
            <a:r>
              <a:rPr lang="ru-RU" dirty="0">
                <a:solidFill>
                  <a:srgbClr val="000000"/>
                </a:solidFill>
                <a:latin typeface="Times New Roman"/>
                <a:ea typeface="Times New Roman"/>
                <a:cs typeface="Times New Roman"/>
              </a:rPr>
              <a:t> тракта передачи </a:t>
            </a:r>
            <a:r>
              <a:rPr lang="ru-RU" dirty="0" smtClean="0">
                <a:solidFill>
                  <a:srgbClr val="000000"/>
                </a:solidFill>
                <a:latin typeface="Times New Roman"/>
                <a:ea typeface="Times New Roman"/>
                <a:cs typeface="Times New Roman"/>
              </a:rPr>
              <a:t>осуществляет </a:t>
            </a:r>
            <a:r>
              <a:rPr lang="ru-RU" dirty="0">
                <a:solidFill>
                  <a:srgbClr val="000000"/>
                </a:solidFill>
                <a:latin typeface="Times New Roman"/>
                <a:ea typeface="Times New Roman"/>
                <a:cs typeface="Times New Roman"/>
              </a:rPr>
              <a:t>процесс цифровой обработки группового АИМ-1 сигнала, полученного на выходе УОКС – устройства объединения  </a:t>
            </a:r>
            <a:r>
              <a:rPr lang="en-US" i="1" dirty="0" err="1">
                <a:solidFill>
                  <a:srgbClr val="000000"/>
                </a:solidFill>
                <a:latin typeface="Times New Roman"/>
                <a:ea typeface="Times New Roman"/>
                <a:cs typeface="Times New Roman"/>
              </a:rPr>
              <a:t>N</a:t>
            </a:r>
            <a:r>
              <a:rPr lang="en-US" i="1" baseline="-25000" dirty="0" err="1">
                <a:solidFill>
                  <a:srgbClr val="000000"/>
                </a:solidFill>
                <a:latin typeface="Times New Roman"/>
                <a:ea typeface="Times New Roman"/>
                <a:cs typeface="Times New Roman"/>
              </a:rPr>
              <a:t>k</a:t>
            </a:r>
            <a:r>
              <a:rPr lang="ru-RU" dirty="0">
                <a:solidFill>
                  <a:srgbClr val="000000"/>
                </a:solidFill>
                <a:latin typeface="Times New Roman"/>
                <a:ea typeface="Times New Roman"/>
                <a:cs typeface="Times New Roman"/>
              </a:rPr>
              <a:t>  канальных  сигналов (индивидуальных АИМ-1 сигналов), с целью формирования группового ИКМ сигнала. С выхода УОКС АИМ-1 сигнал поступает а АЦП – аналого-цифровой преобразователь, где над групповым АИМ-1 сигналом </a:t>
            </a:r>
            <a:r>
              <a:rPr lang="ru-RU" dirty="0" smtClean="0">
                <a:solidFill>
                  <a:srgbClr val="000000"/>
                </a:solidFill>
                <a:latin typeface="Times New Roman"/>
                <a:ea typeface="Times New Roman"/>
                <a:cs typeface="Times New Roman"/>
              </a:rPr>
              <a:t>осуществляются </a:t>
            </a:r>
            <a:r>
              <a:rPr lang="ru-RU" dirty="0">
                <a:solidFill>
                  <a:srgbClr val="000000"/>
                </a:solidFill>
                <a:latin typeface="Times New Roman"/>
                <a:ea typeface="Times New Roman"/>
                <a:cs typeface="Times New Roman"/>
              </a:rPr>
              <a:t>следующие операции:</a:t>
            </a:r>
            <a:endParaRPr lang="ru-RU" sz="1600" dirty="0">
              <a:ea typeface="Times New Roman"/>
              <a:cs typeface="Times New Roman"/>
            </a:endParaRPr>
          </a:p>
          <a:p>
            <a:pPr marL="342900" lvl="0" indent="-342900" algn="just">
              <a:lnSpc>
                <a:spcPct val="150000"/>
              </a:lnSpc>
              <a:spcAft>
                <a:spcPts val="0"/>
              </a:spcAft>
              <a:buFont typeface="+mj-lt"/>
              <a:buAutoNum type="arabicParenR"/>
              <a:tabLst>
                <a:tab pos="270510" algn="l"/>
              </a:tabLst>
            </a:pPr>
            <a:r>
              <a:rPr lang="ru-RU" dirty="0">
                <a:solidFill>
                  <a:srgbClr val="000000"/>
                </a:solidFill>
                <a:latin typeface="Times New Roman"/>
                <a:ea typeface="Times New Roman"/>
                <a:cs typeface="Times New Roman"/>
              </a:rPr>
              <a:t>преобразование АИМ-1 в АИМ-2</a:t>
            </a:r>
            <a:r>
              <a:rPr lang="en-US" sz="1600" dirty="0" smtClean="0">
                <a:solidFill>
                  <a:srgbClr val="000000"/>
                </a:solidFill>
                <a:latin typeface="Times New Roman" panose="02020603050405020304" pitchFamily="18" charset="0"/>
                <a:ea typeface="Times New Roman"/>
                <a:cs typeface="Times New Roman" panose="02020603050405020304" pitchFamily="18" charset="0"/>
              </a:rPr>
              <a:t>;</a:t>
            </a:r>
            <a:r>
              <a:rPr lang="ru-RU" sz="1600" dirty="0" smtClean="0">
                <a:latin typeface="Times New Roman" panose="02020603050405020304" pitchFamily="18" charset="0"/>
                <a:ea typeface="Times New Roman"/>
                <a:cs typeface="Times New Roman" panose="02020603050405020304" pitchFamily="18" charset="0"/>
              </a:rPr>
              <a:t> </a:t>
            </a:r>
            <a:r>
              <a:rPr lang="ru-RU" dirty="0" smtClean="0">
                <a:latin typeface="Times New Roman" panose="02020603050405020304" pitchFamily="18" charset="0"/>
                <a:ea typeface="Times New Roman"/>
                <a:cs typeface="Times New Roman" panose="02020603050405020304" pitchFamily="18" charset="0"/>
              </a:rPr>
              <a:t>2</a:t>
            </a:r>
            <a:r>
              <a:rPr lang="ru-RU" sz="1600" dirty="0" smtClean="0">
                <a:latin typeface="Times New Roman" panose="02020603050405020304" pitchFamily="18" charset="0"/>
                <a:ea typeface="Times New Roman"/>
                <a:cs typeface="Times New Roman" panose="02020603050405020304" pitchFamily="18" charset="0"/>
              </a:rPr>
              <a:t>)</a:t>
            </a:r>
            <a:r>
              <a:rPr lang="ru-RU" sz="1600" dirty="0" smtClean="0">
                <a:ea typeface="Times New Roman"/>
                <a:cs typeface="Times New Roman"/>
              </a:rPr>
              <a:t> </a:t>
            </a:r>
            <a:r>
              <a:rPr lang="ru-RU" dirty="0" smtClean="0">
                <a:solidFill>
                  <a:srgbClr val="000000"/>
                </a:solidFill>
                <a:latin typeface="Times New Roman"/>
                <a:ea typeface="Times New Roman"/>
                <a:cs typeface="Times New Roman"/>
              </a:rPr>
              <a:t>квантование</a:t>
            </a:r>
            <a:r>
              <a:rPr lang="en-US" dirty="0" smtClean="0">
                <a:solidFill>
                  <a:srgbClr val="000000"/>
                </a:solidFill>
                <a:latin typeface="Times New Roman"/>
                <a:ea typeface="Times New Roman"/>
                <a:cs typeface="Times New Roman"/>
              </a:rPr>
              <a:t>;</a:t>
            </a:r>
            <a:r>
              <a:rPr lang="ru-RU" sz="1600" dirty="0" smtClean="0">
                <a:ea typeface="Times New Roman"/>
                <a:cs typeface="Times New Roman"/>
              </a:rPr>
              <a:t> </a:t>
            </a:r>
            <a:r>
              <a:rPr lang="ru-RU" dirty="0" smtClean="0">
                <a:latin typeface="Times New Roman" panose="02020603050405020304" pitchFamily="18" charset="0"/>
                <a:ea typeface="Times New Roman"/>
                <a:cs typeface="Times New Roman" panose="02020603050405020304" pitchFamily="18" charset="0"/>
              </a:rPr>
              <a:t>3) </a:t>
            </a:r>
            <a:r>
              <a:rPr lang="ru-RU" dirty="0" smtClean="0">
                <a:solidFill>
                  <a:srgbClr val="000000"/>
                </a:solidFill>
                <a:latin typeface="Times New Roman"/>
                <a:ea typeface="Times New Roman"/>
                <a:cs typeface="Times New Roman"/>
              </a:rPr>
              <a:t>кодирование </a:t>
            </a:r>
            <a:r>
              <a:rPr lang="ru-RU" dirty="0">
                <a:solidFill>
                  <a:srgbClr val="000000"/>
                </a:solidFill>
                <a:latin typeface="Times New Roman"/>
                <a:ea typeface="Times New Roman"/>
                <a:cs typeface="Times New Roman"/>
              </a:rPr>
              <a:t>по А- или μ – законам </a:t>
            </a:r>
            <a:r>
              <a:rPr lang="ru-RU" dirty="0" err="1">
                <a:solidFill>
                  <a:srgbClr val="000000"/>
                </a:solidFill>
                <a:latin typeface="Times New Roman"/>
                <a:ea typeface="Times New Roman"/>
                <a:cs typeface="Times New Roman"/>
              </a:rPr>
              <a:t>компандирования</a:t>
            </a:r>
            <a:endParaRPr lang="ru-RU" sz="1600" dirty="0">
              <a:ea typeface="Times New Roman"/>
              <a:cs typeface="Times New Roman"/>
            </a:endParaRPr>
          </a:p>
        </p:txBody>
      </p:sp>
      <p:sp>
        <p:nvSpPr>
          <p:cNvPr id="3" name="Прямоугольник 2"/>
          <p:cNvSpPr/>
          <p:nvPr/>
        </p:nvSpPr>
        <p:spPr>
          <a:xfrm>
            <a:off x="16381" y="3076647"/>
            <a:ext cx="9144000" cy="3831818"/>
          </a:xfrm>
          <a:prstGeom prst="rect">
            <a:avLst/>
          </a:prstGeom>
        </p:spPr>
        <p:txBody>
          <a:bodyPr wrap="square">
            <a:spAutoFit/>
          </a:bodyPr>
          <a:lstStyle/>
          <a:p>
            <a:pPr algn="just">
              <a:lnSpc>
                <a:spcPct val="150000"/>
              </a:lnSpc>
              <a:spcAft>
                <a:spcPts val="0"/>
              </a:spcAft>
              <a:tabLst>
                <a:tab pos="5048250" algn="l"/>
              </a:tabLst>
            </a:pPr>
            <a:r>
              <a:rPr lang="ru-RU" dirty="0" smtClean="0">
                <a:solidFill>
                  <a:srgbClr val="000000"/>
                </a:solidFill>
                <a:latin typeface="Times New Roman"/>
                <a:ea typeface="Times New Roman"/>
              </a:rPr>
              <a:t>      С </a:t>
            </a:r>
            <a:r>
              <a:rPr lang="ru-RU" dirty="0">
                <a:solidFill>
                  <a:srgbClr val="000000"/>
                </a:solidFill>
                <a:latin typeface="Times New Roman"/>
                <a:ea typeface="Times New Roman"/>
              </a:rPr>
              <a:t>выхода АЦП групповой ИКМ сигнал поступает в ФПЦС – формирователь </a:t>
            </a:r>
            <a:r>
              <a:rPr lang="ru-RU" i="1" dirty="0">
                <a:solidFill>
                  <a:srgbClr val="000000"/>
                </a:solidFill>
                <a:latin typeface="Times New Roman"/>
                <a:ea typeface="Times New Roman"/>
              </a:rPr>
              <a:t>первичного цифрового</a:t>
            </a:r>
            <a:r>
              <a:rPr lang="ru-RU" dirty="0">
                <a:solidFill>
                  <a:srgbClr val="000000"/>
                </a:solidFill>
                <a:latin typeface="Times New Roman"/>
                <a:ea typeface="Times New Roman"/>
              </a:rPr>
              <a:t> сигнала или </a:t>
            </a:r>
            <a:r>
              <a:rPr lang="ru-RU" i="1" dirty="0">
                <a:solidFill>
                  <a:srgbClr val="000000"/>
                </a:solidFill>
                <a:latin typeface="Times New Roman"/>
                <a:ea typeface="Times New Roman"/>
              </a:rPr>
              <a:t>потока </a:t>
            </a:r>
            <a:r>
              <a:rPr lang="ru-RU" dirty="0">
                <a:solidFill>
                  <a:srgbClr val="000000"/>
                </a:solidFill>
                <a:latin typeface="Times New Roman"/>
                <a:ea typeface="Times New Roman"/>
              </a:rPr>
              <a:t>(ПЦП), состоящего из кодовых комбинаций отсчетов отдельных каналов и сигналов , соответствующих различным видам </a:t>
            </a:r>
            <a:r>
              <a:rPr lang="ru-RU" i="1" dirty="0">
                <a:solidFill>
                  <a:srgbClr val="000000"/>
                </a:solidFill>
                <a:latin typeface="Times New Roman"/>
                <a:ea typeface="Times New Roman"/>
              </a:rPr>
              <a:t>цикловой и сверхцикловой синхронизации</a:t>
            </a:r>
            <a:r>
              <a:rPr lang="ru-RU" dirty="0">
                <a:solidFill>
                  <a:srgbClr val="000000"/>
                </a:solidFill>
                <a:latin typeface="Times New Roman"/>
                <a:ea typeface="Times New Roman"/>
              </a:rPr>
              <a:t> (СС), сигналов </a:t>
            </a:r>
            <a:r>
              <a:rPr lang="ru-RU" dirty="0" err="1">
                <a:solidFill>
                  <a:srgbClr val="000000"/>
                </a:solidFill>
                <a:latin typeface="Times New Roman"/>
                <a:ea typeface="Times New Roman"/>
              </a:rPr>
              <a:t>упраления</a:t>
            </a:r>
            <a:r>
              <a:rPr lang="ru-RU" dirty="0">
                <a:solidFill>
                  <a:srgbClr val="000000"/>
                </a:solidFill>
                <a:latin typeface="Times New Roman"/>
                <a:ea typeface="Times New Roman"/>
              </a:rPr>
              <a:t> и взаимодействия (СУВ) , </a:t>
            </a:r>
            <a:r>
              <a:rPr lang="ru-RU" dirty="0" err="1">
                <a:solidFill>
                  <a:srgbClr val="000000"/>
                </a:solidFill>
                <a:latin typeface="Times New Roman"/>
                <a:ea typeface="Times New Roman"/>
              </a:rPr>
              <a:t>срвисных</a:t>
            </a:r>
            <a:r>
              <a:rPr lang="ru-RU" dirty="0">
                <a:solidFill>
                  <a:srgbClr val="000000"/>
                </a:solidFill>
                <a:latin typeface="Times New Roman"/>
                <a:ea typeface="Times New Roman"/>
              </a:rPr>
              <a:t> сигналов и сигналов передачи данных.</a:t>
            </a:r>
            <a:endParaRPr lang="ru-RU" dirty="0">
              <a:latin typeface="Times New Roman"/>
              <a:ea typeface="Times New Roman"/>
            </a:endParaRPr>
          </a:p>
          <a:p>
            <a:pPr algn="just">
              <a:lnSpc>
                <a:spcPct val="150000"/>
              </a:lnSpc>
              <a:spcAft>
                <a:spcPts val="0"/>
              </a:spcAft>
              <a:tabLst>
                <a:tab pos="5048250" algn="l"/>
              </a:tabLst>
            </a:pPr>
            <a:r>
              <a:rPr lang="ru-RU" dirty="0">
                <a:solidFill>
                  <a:srgbClr val="000000"/>
                </a:solidFill>
                <a:latin typeface="Times New Roman"/>
                <a:ea typeface="Times New Roman"/>
              </a:rPr>
              <a:t>     Цикловая синхронизация обеспечивает синхронную работу КАИМ на передаче и КС на приеме. СУВ обеспечивают функционирование приборов автоматических телефонных станций. Временные соотношения между различными составляющими ПЦП отображаются его </a:t>
            </a:r>
            <a:r>
              <a:rPr lang="ru-RU" i="1" dirty="0">
                <a:solidFill>
                  <a:srgbClr val="000000"/>
                </a:solidFill>
                <a:latin typeface="Times New Roman"/>
                <a:ea typeface="Times New Roman"/>
              </a:rPr>
              <a:t>временной структурой</a:t>
            </a:r>
            <a:r>
              <a:rPr lang="ru-RU" dirty="0">
                <a:solidFill>
                  <a:srgbClr val="000000"/>
                </a:solidFill>
                <a:latin typeface="Times New Roman"/>
                <a:ea typeface="Times New Roman"/>
              </a:rPr>
              <a:t>.</a:t>
            </a:r>
            <a:endParaRPr lang="ru-RU" dirty="0">
              <a:effectLst/>
              <a:latin typeface="Times New Roman"/>
              <a:ea typeface="Times New Roman"/>
            </a:endParaRPr>
          </a:p>
        </p:txBody>
      </p:sp>
    </p:spTree>
    <p:extLst>
      <p:ext uri="{BB962C8B-B14F-4D97-AF65-F5344CB8AC3E}">
        <p14:creationId xmlns="" xmlns:p14="http://schemas.microsoft.com/office/powerpoint/2010/main" val="3850566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8928992" cy="56166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Прямоугольник 1"/>
          <p:cNvSpPr/>
          <p:nvPr/>
        </p:nvSpPr>
        <p:spPr>
          <a:xfrm>
            <a:off x="96196" y="5733256"/>
            <a:ext cx="8712968" cy="923330"/>
          </a:xfrm>
          <a:prstGeom prst="rect">
            <a:avLst/>
          </a:prstGeom>
        </p:spPr>
        <p:txBody>
          <a:bodyPr wrap="square">
            <a:spAutoFit/>
          </a:bodyPr>
          <a:lstStyle/>
          <a:p>
            <a:pPr algn="just">
              <a:lnSpc>
                <a:spcPct val="150000"/>
              </a:lnSpc>
              <a:spcAft>
                <a:spcPts val="1000"/>
              </a:spcAft>
              <a:tabLst>
                <a:tab pos="5048250" algn="l"/>
              </a:tabLst>
            </a:pPr>
            <a:r>
              <a:rPr lang="ru-RU" dirty="0" smtClean="0">
                <a:solidFill>
                  <a:srgbClr val="000000"/>
                </a:solidFill>
                <a:latin typeface="Times New Roman"/>
                <a:ea typeface="Times New Roman"/>
                <a:cs typeface="Times New Roman"/>
              </a:rPr>
              <a:t>Рис.</a:t>
            </a:r>
            <a:r>
              <a:rPr lang="en-US" dirty="0" smtClean="0">
                <a:solidFill>
                  <a:srgbClr val="000000"/>
                </a:solidFill>
                <a:latin typeface="Times New Roman"/>
                <a:ea typeface="Times New Roman"/>
                <a:cs typeface="Times New Roman"/>
              </a:rPr>
              <a:t>5.</a:t>
            </a:r>
            <a:r>
              <a:rPr lang="ru-RU" dirty="0" smtClean="0">
                <a:solidFill>
                  <a:srgbClr val="000000"/>
                </a:solidFill>
                <a:latin typeface="Times New Roman"/>
                <a:ea typeface="Times New Roman"/>
                <a:cs typeface="Times New Roman"/>
              </a:rPr>
              <a:t>1</a:t>
            </a:r>
            <a:r>
              <a:rPr lang="ru-RU" dirty="0">
                <a:solidFill>
                  <a:srgbClr val="000000"/>
                </a:solidFill>
                <a:latin typeface="Times New Roman"/>
                <a:ea typeface="Times New Roman"/>
                <a:cs typeface="Times New Roman"/>
              </a:rPr>
              <a:t>. Обобщенная структурная схема оконечной станции ЦСП с ИКМ-ВРК. АИМ сигнала на приеме. </a:t>
            </a:r>
            <a:endParaRPr lang="ru-RU" sz="1600" dirty="0">
              <a:ea typeface="Times New Roman"/>
              <a:cs typeface="Times New Roman"/>
            </a:endParaRPr>
          </a:p>
        </p:txBody>
      </p:sp>
      <mc:AlternateContent xmlns:mc="http://schemas.openxmlformats.org/markup-compatibility/2006">
        <mc:Choice xmlns="" xmlns:p14="http://schemas.microsoft.com/office/powerpoint/2010/main"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7821613" y="9305925"/>
              <a:ext cx="0" cy="0"/>
            </p14:xfrm>
          </p:contentPart>
        </mc:Choice>
        <mc:Fallback>
          <p:pic>
            <p:nvPicPr>
              <p:cNvPr id="1026" name="Ink 2"/>
              <p:cNvPicPr>
                <a:picLocks noRot="1" noChangeAspect="1" noEditPoints="1" noChangeArrowheads="1" noChangeShapeType="1"/>
              </p:cNvPicPr>
              <p:nvPr/>
            </p:nvPicPr>
            <p:blipFill>
              <a:blip r:embed="rId4"/>
              <a:stretch>
                <a:fillRect/>
              </a:stretch>
            </p:blipFill>
            <p:spPr>
              <a:xfrm>
                <a:off x="7821613" y="9305925"/>
                <a:ext cx="0" cy="0"/>
              </a:xfrm>
              <a:prstGeom prst="rect">
                <a:avLst/>
              </a:prstGeom>
            </p:spPr>
          </p:pic>
        </mc:Fallback>
      </mc:AlternateContent>
    </p:spTree>
    <p:extLst>
      <p:ext uri="{BB962C8B-B14F-4D97-AF65-F5344CB8AC3E}">
        <p14:creationId xmlns="" xmlns:p14="http://schemas.microsoft.com/office/powerpoint/2010/main" val="701309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00"/>
            <a:ext cx="9144000" cy="7155805"/>
          </a:xfrm>
          <a:prstGeom prst="rect">
            <a:avLst/>
          </a:prstGeom>
        </p:spPr>
        <p:txBody>
          <a:bodyPr wrap="square">
            <a:spAutoFit/>
          </a:bodyPr>
          <a:lstStyle/>
          <a:p>
            <a:pPr algn="just">
              <a:lnSpc>
                <a:spcPct val="150000"/>
              </a:lnSpc>
              <a:spcAft>
                <a:spcPts val="0"/>
              </a:spcAft>
              <a:tabLst>
                <a:tab pos="5048250" algn="l"/>
              </a:tabLst>
            </a:pPr>
            <a:r>
              <a:rPr lang="ru-RU" b="1" dirty="0">
                <a:solidFill>
                  <a:srgbClr val="000000"/>
                </a:solidFill>
                <a:latin typeface="Times New Roman"/>
                <a:ea typeface="Times New Roman"/>
              </a:rPr>
              <a:t>Оборудование временного группообразования (</a:t>
            </a:r>
            <a:r>
              <a:rPr lang="ru-RU" b="1" dirty="0" err="1">
                <a:solidFill>
                  <a:srgbClr val="000000"/>
                </a:solidFill>
                <a:latin typeface="Times New Roman"/>
                <a:ea typeface="Times New Roman"/>
              </a:rPr>
              <a:t>ОВГ</a:t>
            </a:r>
            <a:r>
              <a:rPr lang="ru-RU" b="1" baseline="-25000" dirty="0" err="1">
                <a:solidFill>
                  <a:srgbClr val="000000"/>
                </a:solidFill>
                <a:latin typeface="Times New Roman"/>
                <a:ea typeface="Times New Roman"/>
              </a:rPr>
              <a:t>пер</a:t>
            </a:r>
            <a:r>
              <a:rPr lang="ru-RU" b="1" dirty="0">
                <a:solidFill>
                  <a:srgbClr val="000000"/>
                </a:solidFill>
                <a:latin typeface="Times New Roman"/>
                <a:ea typeface="Times New Roman"/>
              </a:rPr>
              <a:t>)</a:t>
            </a:r>
            <a:r>
              <a:rPr lang="ru-RU" dirty="0">
                <a:solidFill>
                  <a:srgbClr val="000000"/>
                </a:solidFill>
                <a:latin typeface="Times New Roman"/>
                <a:ea typeface="Times New Roman"/>
              </a:rPr>
              <a:t> или </a:t>
            </a:r>
            <a:r>
              <a:rPr lang="ru-RU" dirty="0" smtClean="0">
                <a:solidFill>
                  <a:srgbClr val="000000"/>
                </a:solidFill>
                <a:latin typeface="Times New Roman"/>
                <a:ea typeface="Times New Roman"/>
              </a:rPr>
              <a:t>временного </a:t>
            </a:r>
            <a:r>
              <a:rPr lang="ru-RU" dirty="0">
                <a:solidFill>
                  <a:srgbClr val="000000"/>
                </a:solidFill>
                <a:latin typeface="Times New Roman"/>
                <a:ea typeface="Times New Roman"/>
              </a:rPr>
              <a:t>мультиплексирования тракта передачи </a:t>
            </a:r>
            <a:r>
              <a:rPr lang="ru-RU" dirty="0" smtClean="0">
                <a:solidFill>
                  <a:srgbClr val="000000"/>
                </a:solidFill>
                <a:latin typeface="Times New Roman"/>
                <a:ea typeface="Times New Roman"/>
              </a:rPr>
              <a:t>осуществляет </a:t>
            </a:r>
            <a:r>
              <a:rPr lang="ru-RU" dirty="0">
                <a:solidFill>
                  <a:srgbClr val="000000"/>
                </a:solidFill>
                <a:latin typeface="Times New Roman"/>
                <a:ea typeface="Times New Roman"/>
              </a:rPr>
              <a:t>формирование </a:t>
            </a:r>
            <a:r>
              <a:rPr lang="ru-RU" i="1" dirty="0">
                <a:solidFill>
                  <a:srgbClr val="000000"/>
                </a:solidFill>
                <a:latin typeface="Times New Roman"/>
                <a:ea typeface="Times New Roman"/>
              </a:rPr>
              <a:t>вторичного цифрового потока</a:t>
            </a:r>
            <a:r>
              <a:rPr lang="ru-RU" dirty="0">
                <a:solidFill>
                  <a:srgbClr val="000000"/>
                </a:solidFill>
                <a:latin typeface="Times New Roman"/>
                <a:ea typeface="Times New Roman"/>
              </a:rPr>
              <a:t> (ВЦП) на основе объединения  </a:t>
            </a:r>
            <a:r>
              <a:rPr lang="en-US" i="1" dirty="0">
                <a:solidFill>
                  <a:srgbClr val="000000"/>
                </a:solidFill>
                <a:latin typeface="Times New Roman"/>
                <a:ea typeface="Times New Roman"/>
              </a:rPr>
              <a:t>N</a:t>
            </a:r>
            <a:r>
              <a:rPr lang="ru-RU" i="1" baseline="-25000" dirty="0">
                <a:solidFill>
                  <a:srgbClr val="000000"/>
                </a:solidFill>
                <a:latin typeface="Times New Roman"/>
                <a:ea typeface="Times New Roman"/>
              </a:rPr>
              <a:t>п</a:t>
            </a:r>
            <a:r>
              <a:rPr lang="ru-RU" dirty="0">
                <a:solidFill>
                  <a:srgbClr val="000000"/>
                </a:solidFill>
                <a:latin typeface="Times New Roman"/>
                <a:ea typeface="Times New Roman"/>
              </a:rPr>
              <a:t> первичных цифровых потоков и т.д.</a:t>
            </a:r>
            <a:endParaRPr lang="ru-RU" dirty="0">
              <a:latin typeface="Times New Roman"/>
              <a:ea typeface="Times New Roman"/>
            </a:endParaRPr>
          </a:p>
          <a:p>
            <a:pPr algn="just">
              <a:lnSpc>
                <a:spcPct val="150000"/>
              </a:lnSpc>
              <a:spcAft>
                <a:spcPts val="0"/>
              </a:spcAft>
              <a:tabLst>
                <a:tab pos="5048250" algn="l"/>
              </a:tabLst>
            </a:pPr>
            <a:r>
              <a:rPr lang="ru-RU" b="1" dirty="0">
                <a:solidFill>
                  <a:srgbClr val="000000"/>
                </a:solidFill>
                <a:latin typeface="Times New Roman"/>
                <a:ea typeface="Times New Roman"/>
              </a:rPr>
              <a:t>Оборудование линейного тракта оконечной станции</a:t>
            </a:r>
            <a:r>
              <a:rPr lang="ru-RU" dirty="0">
                <a:solidFill>
                  <a:srgbClr val="000000"/>
                </a:solidFill>
                <a:latin typeface="Times New Roman"/>
                <a:ea typeface="Times New Roman"/>
              </a:rPr>
              <a:t> (ОЛТ-ОС) осуществляет формирование с помощью преобразователя кода передачи (</a:t>
            </a:r>
            <a:r>
              <a:rPr lang="ru-RU" dirty="0" err="1">
                <a:solidFill>
                  <a:srgbClr val="000000"/>
                </a:solidFill>
                <a:latin typeface="Times New Roman"/>
                <a:ea typeface="Times New Roman"/>
              </a:rPr>
              <a:t>ПК</a:t>
            </a:r>
            <a:r>
              <a:rPr lang="ru-RU" baseline="-25000" dirty="0" err="1">
                <a:solidFill>
                  <a:srgbClr val="000000"/>
                </a:solidFill>
                <a:latin typeface="Times New Roman"/>
                <a:ea typeface="Times New Roman"/>
              </a:rPr>
              <a:t>пер</a:t>
            </a:r>
            <a:r>
              <a:rPr lang="ru-RU" dirty="0">
                <a:solidFill>
                  <a:srgbClr val="000000"/>
                </a:solidFill>
                <a:latin typeface="Times New Roman"/>
                <a:ea typeface="Times New Roman"/>
              </a:rPr>
              <a:t>) линейного цифрового сигнала, энергетические параметры которого максимально согласованы с параметрами передачи линии связи:  электрического или оптического кабеля, радиорелейной или спутниковой линии передачи. В ОЛТ-ОС осуществляется не только преобразование кода группового ИКМ сигнала на выходе </a:t>
            </a:r>
            <a:r>
              <a:rPr lang="ru-RU" dirty="0" err="1">
                <a:solidFill>
                  <a:srgbClr val="000000"/>
                </a:solidFill>
                <a:latin typeface="Times New Roman"/>
                <a:ea typeface="Times New Roman"/>
              </a:rPr>
              <a:t>ОВГ</a:t>
            </a:r>
            <a:r>
              <a:rPr lang="ru-RU" baseline="-25000" dirty="0" err="1">
                <a:solidFill>
                  <a:srgbClr val="000000"/>
                </a:solidFill>
                <a:latin typeface="Times New Roman"/>
                <a:ea typeface="Times New Roman"/>
              </a:rPr>
              <a:t>пер</a:t>
            </a:r>
            <a:r>
              <a:rPr lang="ru-RU" dirty="0">
                <a:solidFill>
                  <a:srgbClr val="000000"/>
                </a:solidFill>
                <a:latin typeface="Times New Roman"/>
                <a:ea typeface="Times New Roman"/>
              </a:rPr>
              <a:t> в код линейного цифрового сигнала, но </a:t>
            </a:r>
            <a:r>
              <a:rPr lang="ru-RU" dirty="0" err="1" smtClean="0">
                <a:solidFill>
                  <a:srgbClr val="000000"/>
                </a:solidFill>
                <a:latin typeface="Times New Roman"/>
                <a:ea typeface="Times New Roman"/>
              </a:rPr>
              <a:t>спомощ</a:t>
            </a:r>
            <a:r>
              <a:rPr lang="ru-RU" dirty="0" smtClean="0">
                <a:solidFill>
                  <a:srgbClr val="000000"/>
                </a:solidFill>
                <a:latin typeface="Times New Roman"/>
                <a:ea typeface="Times New Roman"/>
              </a:rPr>
              <a:t> </a:t>
            </a:r>
            <a:r>
              <a:rPr lang="ru-RU" dirty="0" err="1" smtClean="0">
                <a:solidFill>
                  <a:srgbClr val="000000"/>
                </a:solidFill>
                <a:latin typeface="Times New Roman"/>
                <a:ea typeface="Times New Roman"/>
              </a:rPr>
              <a:t>ью</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станционного регенератора передачи (</a:t>
            </a:r>
            <a:r>
              <a:rPr lang="ru-RU" dirty="0" err="1">
                <a:solidFill>
                  <a:srgbClr val="000000"/>
                </a:solidFill>
                <a:latin typeface="Times New Roman"/>
                <a:ea typeface="Times New Roman"/>
              </a:rPr>
              <a:t>СР</a:t>
            </a:r>
            <a:r>
              <a:rPr lang="ru-RU" baseline="-25000" dirty="0" err="1">
                <a:solidFill>
                  <a:srgbClr val="000000"/>
                </a:solidFill>
                <a:latin typeface="Times New Roman"/>
                <a:ea typeface="Times New Roman"/>
              </a:rPr>
              <a:t>пер</a:t>
            </a:r>
            <a:r>
              <a:rPr lang="ru-RU" dirty="0">
                <a:solidFill>
                  <a:srgbClr val="000000"/>
                </a:solidFill>
                <a:latin typeface="Times New Roman"/>
                <a:ea typeface="Times New Roman"/>
              </a:rPr>
              <a:t>) импульсам линейного цифрового сигнала придается форма, обеспечивающая их минимальные межсимвольные искажения</a:t>
            </a:r>
            <a:r>
              <a:rPr lang="ru-RU" dirty="0" smtClean="0">
                <a:solidFill>
                  <a:srgbClr val="000000"/>
                </a:solidFill>
                <a:latin typeface="Times New Roman"/>
                <a:ea typeface="Times New Roman"/>
              </a:rPr>
              <a:t>. </a:t>
            </a:r>
            <a:r>
              <a:rPr lang="ru-RU" i="1" dirty="0" smtClean="0">
                <a:solidFill>
                  <a:srgbClr val="000000"/>
                </a:solidFill>
                <a:latin typeface="Times New Roman"/>
                <a:ea typeface="Times New Roman"/>
              </a:rPr>
              <a:t>Оборудование линейного тракта </a:t>
            </a:r>
            <a:r>
              <a:rPr lang="ru-RU" i="1" dirty="0">
                <a:solidFill>
                  <a:srgbClr val="000000"/>
                </a:solidFill>
                <a:latin typeface="Times New Roman"/>
                <a:ea typeface="Times New Roman"/>
              </a:rPr>
              <a:t>оконечной станции (ОЛТ-ОС)</a:t>
            </a:r>
            <a:r>
              <a:rPr lang="ru-RU" dirty="0">
                <a:solidFill>
                  <a:srgbClr val="000000"/>
                </a:solidFill>
                <a:latin typeface="Times New Roman"/>
                <a:ea typeface="Times New Roman"/>
              </a:rPr>
              <a:t> тракта приема осуществляет:1)с помощью станционного регенератора приема (</a:t>
            </a:r>
            <a:r>
              <a:rPr lang="ru-RU" dirty="0" err="1">
                <a:solidFill>
                  <a:srgbClr val="000000"/>
                </a:solidFill>
                <a:latin typeface="Times New Roman"/>
                <a:ea typeface="Times New Roman"/>
              </a:rPr>
              <a:t>СР</a:t>
            </a:r>
            <a:r>
              <a:rPr lang="ru-RU" baseline="-25000" dirty="0" err="1">
                <a:solidFill>
                  <a:srgbClr val="000000"/>
                </a:solidFill>
                <a:latin typeface="Times New Roman"/>
                <a:ea typeface="Times New Roman"/>
              </a:rPr>
              <a:t>пр</a:t>
            </a:r>
            <a:r>
              <a:rPr lang="ru-RU" dirty="0">
                <a:solidFill>
                  <a:srgbClr val="000000"/>
                </a:solidFill>
                <a:latin typeface="Times New Roman"/>
                <a:ea typeface="Times New Roman"/>
              </a:rPr>
              <a:t>) полное восстановление-регенерацию линейного цифрового сигнала и преобразование формы его импульсов в прямоугольную;</a:t>
            </a:r>
            <a:endParaRPr lang="ru-RU" dirty="0">
              <a:latin typeface="Times New Roman"/>
              <a:ea typeface="Times New Roman"/>
            </a:endParaRPr>
          </a:p>
          <a:p>
            <a:pPr marL="457200" algn="just">
              <a:lnSpc>
                <a:spcPct val="150000"/>
              </a:lnSpc>
              <a:spcAft>
                <a:spcPts val="1000"/>
              </a:spcAft>
              <a:tabLst>
                <a:tab pos="5048250" algn="l"/>
              </a:tabLst>
            </a:pPr>
            <a:r>
              <a:rPr lang="ru-RU" dirty="0">
                <a:solidFill>
                  <a:srgbClr val="000000"/>
                </a:solidFill>
                <a:latin typeface="Times New Roman"/>
                <a:ea typeface="Times New Roman"/>
                <a:cs typeface="Times New Roman"/>
              </a:rPr>
              <a:t>2)преобразование кода линейного цифрового сигнала с помощью </a:t>
            </a:r>
            <a:r>
              <a:rPr lang="ru-RU" dirty="0" smtClean="0">
                <a:solidFill>
                  <a:srgbClr val="000000"/>
                </a:solidFill>
                <a:latin typeface="Times New Roman"/>
                <a:ea typeface="Times New Roman"/>
                <a:cs typeface="Times New Roman"/>
              </a:rPr>
              <a:t>преобразователя кода приема </a:t>
            </a:r>
            <a:r>
              <a:rPr lang="ru-RU" dirty="0">
                <a:solidFill>
                  <a:srgbClr val="000000"/>
                </a:solidFill>
                <a:latin typeface="Times New Roman"/>
                <a:ea typeface="Times New Roman"/>
                <a:cs typeface="Times New Roman"/>
              </a:rPr>
              <a:t>(</a:t>
            </a:r>
            <a:r>
              <a:rPr lang="ru-RU" dirty="0" err="1">
                <a:solidFill>
                  <a:srgbClr val="000000"/>
                </a:solidFill>
                <a:latin typeface="Times New Roman"/>
                <a:ea typeface="Times New Roman"/>
                <a:cs typeface="Times New Roman"/>
              </a:rPr>
              <a:t>ПК</a:t>
            </a:r>
            <a:r>
              <a:rPr lang="ru-RU" baseline="-25000" dirty="0" err="1">
                <a:solidFill>
                  <a:srgbClr val="000000"/>
                </a:solidFill>
                <a:latin typeface="Times New Roman"/>
                <a:ea typeface="Times New Roman"/>
                <a:cs typeface="Times New Roman"/>
              </a:rPr>
              <a:t>пер</a:t>
            </a:r>
            <a:r>
              <a:rPr lang="ru-RU" dirty="0">
                <a:solidFill>
                  <a:srgbClr val="000000"/>
                </a:solidFill>
                <a:latin typeface="Times New Roman"/>
                <a:ea typeface="Times New Roman"/>
                <a:cs typeface="Times New Roman"/>
              </a:rPr>
              <a:t>) в код группового цифрового ИКМ сигнала.</a:t>
            </a:r>
            <a:endParaRPr lang="ru-RU" sz="1600" dirty="0">
              <a:ea typeface="Times New Roman"/>
              <a:cs typeface="Times New Roman"/>
            </a:endParaRPr>
          </a:p>
        </p:txBody>
      </p:sp>
    </p:spTree>
    <p:extLst>
      <p:ext uri="{BB962C8B-B14F-4D97-AF65-F5344CB8AC3E}">
        <p14:creationId xmlns="" xmlns:p14="http://schemas.microsoft.com/office/powerpoint/2010/main" val="285697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30" y="42802"/>
            <a:ext cx="8928992" cy="6408614"/>
          </a:xfrm>
          <a:prstGeom prst="rect">
            <a:avLst/>
          </a:prstGeom>
        </p:spPr>
        <p:txBody>
          <a:bodyPr wrap="square">
            <a:spAutoFit/>
          </a:bodyPr>
          <a:lstStyle/>
          <a:p>
            <a:pPr marL="457200" algn="just">
              <a:lnSpc>
                <a:spcPct val="150000"/>
              </a:lnSpc>
              <a:spcAft>
                <a:spcPts val="1000"/>
              </a:spcAft>
              <a:tabLst>
                <a:tab pos="5048250" algn="l"/>
              </a:tabLst>
            </a:pPr>
            <a:r>
              <a:rPr lang="ru-RU" b="1" dirty="0">
                <a:solidFill>
                  <a:srgbClr val="000000"/>
                </a:solidFill>
                <a:latin typeface="Times New Roman"/>
                <a:ea typeface="Times New Roman"/>
                <a:cs typeface="Times New Roman"/>
              </a:rPr>
              <a:t>Оборудование временного группообразования (</a:t>
            </a:r>
            <a:r>
              <a:rPr lang="ru-RU" b="1" dirty="0" err="1">
                <a:solidFill>
                  <a:srgbClr val="000000"/>
                </a:solidFill>
                <a:latin typeface="Times New Roman"/>
                <a:ea typeface="Times New Roman"/>
                <a:cs typeface="Times New Roman"/>
              </a:rPr>
              <a:t>ОВГ</a:t>
            </a:r>
            <a:r>
              <a:rPr lang="ru-RU" b="1" baseline="-25000" dirty="0" err="1">
                <a:solidFill>
                  <a:srgbClr val="000000"/>
                </a:solidFill>
                <a:latin typeface="Times New Roman"/>
                <a:ea typeface="Times New Roman"/>
                <a:cs typeface="Times New Roman"/>
              </a:rPr>
              <a:t>пр</a:t>
            </a:r>
            <a:r>
              <a:rPr lang="ru-RU" b="1" dirty="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или временного мультиплексирования тракта приема осуществляет разделение группового ИКМ сигнала на составляющие его цифровые потоки</a:t>
            </a:r>
            <a:r>
              <a:rPr lang="ru-RU" dirty="0" smtClean="0">
                <a:solidFill>
                  <a:srgbClr val="000000"/>
                </a:solidFill>
                <a:latin typeface="Times New Roman"/>
                <a:ea typeface="Times New Roman"/>
                <a:cs typeface="Times New Roman"/>
              </a:rPr>
              <a:t>. Оборудование </a:t>
            </a:r>
            <a:r>
              <a:rPr lang="ru-RU" dirty="0">
                <a:solidFill>
                  <a:srgbClr val="000000"/>
                </a:solidFill>
                <a:latin typeface="Times New Roman"/>
                <a:ea typeface="Times New Roman"/>
                <a:cs typeface="Times New Roman"/>
              </a:rPr>
              <a:t>цифровой обработки сигналов и временного группообразования тракта передачи и приема должно работать синхронно. Для этого на приеме из группового ИКМ сигнала с помощью устройства выделения тактовой  частоты (УВТЧ) выделяется периодическая последовательность импульсов, следующих с тактовой частотой соответствующего цифрового потока, и подается на генераторное оборудование приема (ГО), осуществляя его тактовую синхронизацию. </a:t>
            </a:r>
            <a:endParaRPr lang="ru-RU" sz="1600" dirty="0">
              <a:ea typeface="Times New Roman"/>
              <a:cs typeface="Times New Roman"/>
            </a:endParaRPr>
          </a:p>
          <a:p>
            <a:pPr algn="just">
              <a:lnSpc>
                <a:spcPct val="150000"/>
              </a:lnSpc>
            </a:pPr>
            <a:r>
              <a:rPr lang="ru-RU" b="1" dirty="0">
                <a:solidFill>
                  <a:srgbClr val="000000"/>
                </a:solidFill>
                <a:latin typeface="Times New Roman"/>
                <a:ea typeface="Times New Roman"/>
              </a:rPr>
              <a:t>Аналого-цифровое оборудование  </a:t>
            </a:r>
            <a:r>
              <a:rPr lang="ru-RU" dirty="0">
                <a:solidFill>
                  <a:srgbClr val="000000"/>
                </a:solidFill>
                <a:latin typeface="Times New Roman"/>
                <a:ea typeface="Times New Roman"/>
              </a:rPr>
              <a:t>тракта приема осуществляет процесс обработки группового цифрового ИКМ сигнала, полученного на выходе ОВГ, с целью получения из него группового АИМ-2 сигнала.  С выхода распределителя первичного цифрового сигнала (РПЦС) групповой ИКМ сигнала поступает на цифро-аналоговый преобразователь (ЦАП), где происходит его декодирование, т.е. формируется групповой АИМ-2 сигнал. </a:t>
            </a:r>
            <a:endParaRPr lang="ru-RU" dirty="0"/>
          </a:p>
        </p:txBody>
      </p:sp>
    </p:spTree>
    <p:extLst>
      <p:ext uri="{BB962C8B-B14F-4D97-AF65-F5344CB8AC3E}">
        <p14:creationId xmlns="" xmlns:p14="http://schemas.microsoft.com/office/powerpoint/2010/main" val="975890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33" y="260648"/>
            <a:ext cx="8784976" cy="4247317"/>
          </a:xfrm>
          <a:prstGeom prst="rect">
            <a:avLst/>
          </a:prstGeom>
        </p:spPr>
        <p:txBody>
          <a:bodyPr wrap="square">
            <a:spAutoFit/>
          </a:bodyPr>
          <a:lstStyle/>
          <a:p>
            <a:pPr marL="457200" algn="just">
              <a:lnSpc>
                <a:spcPct val="150000"/>
              </a:lnSpc>
              <a:spcAft>
                <a:spcPts val="1000"/>
              </a:spcAft>
              <a:tabLst>
                <a:tab pos="450215" algn="l"/>
                <a:tab pos="5048250" algn="l"/>
              </a:tabLst>
            </a:pPr>
            <a:r>
              <a:rPr lang="ru-RU" dirty="0">
                <a:solidFill>
                  <a:srgbClr val="000000"/>
                </a:solidFill>
                <a:latin typeface="Times New Roman"/>
                <a:ea typeface="Times New Roman"/>
                <a:cs typeface="Times New Roman"/>
              </a:rPr>
              <a:t>С помощью устройства разделения канальных сигналов (УРКС) и канальных селекторов (КС) осуществляется выделение канального АИМ сигнала. Для обеспечения синхронной и синфазной работы оборудования из группового ИКМ сигнала с помощью распределителя первичного цифрового сигнала (РПЦС)  выделяется синхросигнал, соответствующим образом обрабатывается приемником синхросигнал  (</a:t>
            </a:r>
            <a:r>
              <a:rPr lang="ru-RU" dirty="0" err="1">
                <a:solidFill>
                  <a:srgbClr val="000000"/>
                </a:solidFill>
                <a:latin typeface="Times New Roman"/>
                <a:ea typeface="Times New Roman"/>
                <a:cs typeface="Times New Roman"/>
              </a:rPr>
              <a:t>ПрСС</a:t>
            </a:r>
            <a:r>
              <a:rPr lang="ru-RU" dirty="0">
                <a:solidFill>
                  <a:srgbClr val="000000"/>
                </a:solidFill>
                <a:latin typeface="Times New Roman"/>
                <a:ea typeface="Times New Roman"/>
                <a:cs typeface="Times New Roman"/>
              </a:rPr>
              <a:t>), и осуществляет синхронизацию генераторного оборудования (ГО). Для нормальной работы приборов автоматических телефонных станций (АТС) с помощью РПЦС выделяются сигналы управления и взаимодействия (СУВ), которые обрабатываются приемником (</a:t>
            </a:r>
            <a:r>
              <a:rPr lang="ru-RU" dirty="0" err="1">
                <a:solidFill>
                  <a:srgbClr val="000000"/>
                </a:solidFill>
                <a:latin typeface="Times New Roman"/>
                <a:ea typeface="Times New Roman"/>
                <a:cs typeface="Times New Roman"/>
              </a:rPr>
              <a:t>ПрСУВ</a:t>
            </a:r>
            <a:r>
              <a:rPr lang="ru-RU" dirty="0">
                <a:solidFill>
                  <a:srgbClr val="000000"/>
                </a:solidFill>
                <a:latin typeface="Times New Roman"/>
                <a:ea typeface="Times New Roman"/>
                <a:cs typeface="Times New Roman"/>
              </a:rPr>
              <a:t>) и подаются на соответствующие приборы АТС.</a:t>
            </a:r>
            <a:endParaRPr lang="ru-RU" sz="1600" dirty="0">
              <a:ea typeface="Times New Roman"/>
              <a:cs typeface="Times New Roman"/>
            </a:endParaRPr>
          </a:p>
        </p:txBody>
      </p:sp>
    </p:spTree>
    <p:extLst>
      <p:ext uri="{BB962C8B-B14F-4D97-AF65-F5344CB8AC3E}">
        <p14:creationId xmlns="" xmlns:p14="http://schemas.microsoft.com/office/powerpoint/2010/main" val="3647792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Times New Roman"/>
                <a:ea typeface="Times New Roman"/>
                <a:cs typeface="Times New Roman"/>
              </a:rPr>
              <a:t> </a:t>
            </a:r>
            <a:r>
              <a:rPr lang="ru-RU" b="1" i="1" dirty="0">
                <a:latin typeface="Times New Roman"/>
                <a:ea typeface="Times New Roman"/>
                <a:cs typeface="Times New Roman"/>
              </a:rPr>
              <a:t>ЛЕКЦИЯ №</a:t>
            </a:r>
            <a:r>
              <a:rPr lang="ru-RU" b="1" dirty="0">
                <a:latin typeface="Times New Roman"/>
                <a:ea typeface="Times New Roman"/>
                <a:cs typeface="Times New Roman"/>
              </a:rPr>
              <a:t> </a:t>
            </a:r>
            <a:r>
              <a:rPr lang="en-US" b="1" dirty="0" smtClean="0">
                <a:latin typeface="Times New Roman"/>
                <a:ea typeface="Times New Roman"/>
                <a:cs typeface="Times New Roman"/>
              </a:rPr>
              <a:t>6</a:t>
            </a:r>
            <a:r>
              <a:rPr lang="ru-RU" b="1" dirty="0" smtClean="0">
                <a:latin typeface="Times New Roman"/>
                <a:ea typeface="Times New Roman"/>
                <a:cs typeface="Times New Roman"/>
              </a:rPr>
              <a:t>.</a:t>
            </a:r>
            <a:r>
              <a:rPr lang="ru-RU" b="1" dirty="0" smtClean="0">
                <a:solidFill>
                  <a:srgbClr val="C00000"/>
                </a:solidFill>
                <a:latin typeface="Times New Roman"/>
                <a:ea typeface="Times New Roman"/>
                <a:cs typeface="Times New Roman"/>
              </a:rPr>
              <a:t>Формирование </a:t>
            </a:r>
            <a:r>
              <a:rPr lang="ru-RU" b="1" dirty="0">
                <a:solidFill>
                  <a:srgbClr val="C00000"/>
                </a:solidFill>
                <a:latin typeface="Times New Roman"/>
                <a:ea typeface="Times New Roman"/>
                <a:cs typeface="Times New Roman"/>
              </a:rPr>
              <a:t>структуры цикла передачи ЦСП.</a:t>
            </a:r>
            <a:endParaRPr lang="ru-RU" dirty="0">
              <a:solidFill>
                <a:srgbClr val="C00000"/>
              </a:solidFill>
            </a:endParaRPr>
          </a:p>
        </p:txBody>
      </p:sp>
      <p:sp>
        <p:nvSpPr>
          <p:cNvPr id="3" name="Объект 2"/>
          <p:cNvSpPr>
            <a:spLocks noGrp="1"/>
          </p:cNvSpPr>
          <p:nvPr>
            <p:ph idx="1"/>
          </p:nvPr>
        </p:nvSpPr>
        <p:spPr>
          <a:xfrm>
            <a:off x="467544" y="1988840"/>
            <a:ext cx="8229600" cy="4608512"/>
          </a:xfrm>
        </p:spPr>
        <p:txBody>
          <a:bodyPr>
            <a:normAutofit fontScale="62500" lnSpcReduction="20000"/>
          </a:bodyPr>
          <a:lstStyle/>
          <a:p>
            <a:pPr algn="just">
              <a:lnSpc>
                <a:spcPct val="150000"/>
              </a:lnSpc>
              <a:spcAft>
                <a:spcPts val="1000"/>
              </a:spcAft>
            </a:pPr>
            <a:r>
              <a:rPr lang="ru-RU" dirty="0">
                <a:latin typeface="Times New Roman" pitchFamily="18" charset="0"/>
                <a:ea typeface="Times New Roman"/>
                <a:cs typeface="Times New Roman" pitchFamily="18" charset="0"/>
              </a:rPr>
              <a:t> Первичный цифровой поток построен на основе сверхциклов, </a:t>
            </a:r>
            <a:r>
              <a:rPr lang="ru-RU" dirty="0" smtClean="0">
                <a:latin typeface="Times New Roman" pitchFamily="18" charset="0"/>
                <a:ea typeface="Times New Roman"/>
                <a:cs typeface="Times New Roman" pitchFamily="18" charset="0"/>
              </a:rPr>
              <a:t>циклов  (СЦ), </a:t>
            </a:r>
            <a:r>
              <a:rPr lang="ru-RU" sz="3500" dirty="0">
                <a:latin typeface="Times New Roman" pitchFamily="18" charset="0"/>
                <a:ea typeface="Times New Roman"/>
                <a:cs typeface="Times New Roman" pitchFamily="18" charset="0"/>
              </a:rPr>
              <a:t>канальных</a:t>
            </a:r>
            <a:r>
              <a:rPr lang="ru-RU" dirty="0">
                <a:latin typeface="Times New Roman" pitchFamily="18" charset="0"/>
                <a:ea typeface="Times New Roman"/>
                <a:cs typeface="Times New Roman" pitchFamily="18" charset="0"/>
              </a:rPr>
              <a:t> интервалов (КИ) и тактовых интервалов (ТИ). Канальный интервал – время, в течение которого предается один закодированный отсчет, тактовый интервал – время, в течение которого передается один разряд (символ) кода – нуль и единица.</a:t>
            </a:r>
            <a:endParaRPr lang="ru-RU" sz="2800" dirty="0">
              <a:latin typeface="Times New Roman" pitchFamily="18" charset="0"/>
              <a:ea typeface="Times New Roman"/>
              <a:cs typeface="Times New Roman" pitchFamily="18" charset="0"/>
            </a:endParaRPr>
          </a:p>
          <a:p>
            <a:pPr algn="just">
              <a:lnSpc>
                <a:spcPct val="150000"/>
              </a:lnSpc>
              <a:spcAft>
                <a:spcPts val="1000"/>
              </a:spcAft>
            </a:pPr>
            <a:r>
              <a:rPr lang="ru-RU" dirty="0">
                <a:latin typeface="Times New Roman" pitchFamily="18" charset="0"/>
                <a:ea typeface="Times New Roman"/>
                <a:cs typeface="Times New Roman" pitchFamily="18" charset="0"/>
              </a:rPr>
              <a:t>       Сверхцикл передачи (СЦ) соответствует минимальному интервалу времени, за который передается один отсчет каждого из сигнальных (СК) и каналов передачи аварийной сигнализации (потеря сверхцикловой или цикловой синхронизации</a:t>
            </a:r>
            <a:r>
              <a:rPr lang="ru-RU" dirty="0" smtClean="0">
                <a:latin typeface="Times New Roman" pitchFamily="18" charset="0"/>
                <a:ea typeface="Times New Roman"/>
                <a:cs typeface="Times New Roman" pitchFamily="18" charset="0"/>
              </a:rPr>
              <a:t>).</a:t>
            </a:r>
          </a:p>
          <a:p>
            <a:pPr algn="just">
              <a:lnSpc>
                <a:spcPct val="150000"/>
              </a:lnSpc>
              <a:spcAft>
                <a:spcPts val="1000"/>
              </a:spcAft>
            </a:pP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4223621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22252"/>
          </a:xfrm>
          <a:prstGeom prst="rect">
            <a:avLst/>
          </a:prstGeom>
        </p:spPr>
        <p:txBody>
          <a:bodyPr wrap="square">
            <a:spAutoFit/>
          </a:bodyPr>
          <a:lstStyle/>
          <a:p>
            <a:pPr algn="just">
              <a:lnSpc>
                <a:spcPct val="130000"/>
              </a:lnSpc>
            </a:pPr>
            <a:r>
              <a:rPr lang="ru-RU" dirty="0" smtClean="0">
                <a:latin typeface="TimesNewRomanPSMT"/>
              </a:rPr>
              <a:t>      </a:t>
            </a:r>
            <a:r>
              <a:rPr lang="ru-RU" sz="1600" dirty="0" smtClean="0">
                <a:latin typeface="Times New Roman" panose="02020603050405020304" pitchFamily="18" charset="0"/>
                <a:cs typeface="Times New Roman" panose="02020603050405020304" pitchFamily="18" charset="0"/>
              </a:rPr>
              <a:t>Дисциплина </a:t>
            </a:r>
            <a:r>
              <a:rPr lang="ru-RU" sz="1600" dirty="0">
                <a:latin typeface="Times New Roman" panose="02020603050405020304" pitchFamily="18" charset="0"/>
                <a:cs typeface="Times New Roman" panose="02020603050405020304" pitchFamily="18" charset="0"/>
              </a:rPr>
              <a:t>≪Цифровые системы передачи≫ является одной из </a:t>
            </a:r>
            <a:r>
              <a:rPr lang="ru-RU" sz="1600" dirty="0" smtClean="0">
                <a:latin typeface="Times New Roman" panose="02020603050405020304" pitchFamily="18" charset="0"/>
                <a:cs typeface="Times New Roman" panose="02020603050405020304" pitchFamily="18" charset="0"/>
              </a:rPr>
              <a:t>основных дисциплин </a:t>
            </a:r>
            <a:r>
              <a:rPr lang="ru-RU" sz="1600" dirty="0">
                <a:latin typeface="Times New Roman" panose="02020603050405020304" pitchFamily="18" charset="0"/>
                <a:cs typeface="Times New Roman" panose="02020603050405020304" pitchFamily="18" charset="0"/>
              </a:rPr>
              <a:t>специальности </a:t>
            </a:r>
            <a:r>
              <a:rPr lang="ru-RU" sz="1600" dirty="0" smtClean="0">
                <a:latin typeface="Times New Roman" panose="02020603050405020304" pitchFamily="18" charset="0"/>
                <a:cs typeface="Times New Roman" panose="02020603050405020304" pitchFamily="18" charset="0"/>
              </a:rPr>
              <a:t>≪Сети связи и система коммутации≫. Программа </a:t>
            </a:r>
            <a:r>
              <a:rPr lang="ru-RU" sz="1600" dirty="0">
                <a:latin typeface="Times New Roman" panose="02020603050405020304" pitchFamily="18" charset="0"/>
                <a:cs typeface="Times New Roman" panose="02020603050405020304" pitchFamily="18" charset="0"/>
              </a:rPr>
              <a:t>дисциплины предусматривает изучение основ теории и </a:t>
            </a:r>
            <a:r>
              <a:rPr lang="ru-RU" sz="1600" dirty="0" smtClean="0">
                <a:latin typeface="Times New Roman" panose="02020603050405020304" pitchFamily="18" charset="0"/>
                <a:cs typeface="Times New Roman" panose="02020603050405020304" pitchFamily="18" charset="0"/>
              </a:rPr>
              <a:t>принципов построения </a:t>
            </a:r>
            <a:r>
              <a:rPr lang="ru-RU" sz="1600" dirty="0">
                <a:latin typeface="Times New Roman" panose="02020603050405020304" pitchFamily="18" charset="0"/>
                <a:cs typeface="Times New Roman" panose="02020603050405020304" pitchFamily="18" charset="0"/>
              </a:rPr>
              <a:t>основных узлов и аппаратуры цифровых систем </a:t>
            </a:r>
            <a:r>
              <a:rPr lang="ru-RU" sz="1600" dirty="0" smtClean="0">
                <a:latin typeface="Times New Roman" panose="02020603050405020304" pitchFamily="18" charset="0"/>
                <a:cs typeface="Times New Roman" panose="02020603050405020304" pitchFamily="18" charset="0"/>
              </a:rPr>
              <a:t>передачи  </a:t>
            </a:r>
            <a:r>
              <a:rPr lang="ru-RU" sz="1600" dirty="0" err="1" smtClean="0">
                <a:latin typeface="Times New Roman" panose="02020603050405020304" pitchFamily="18" charset="0"/>
                <a:cs typeface="Times New Roman" panose="02020603050405020304" pitchFamily="18" charset="0"/>
              </a:rPr>
              <a:t>плезиохронной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PDH и синхронной SDH цифровых иерархией, </a:t>
            </a:r>
            <a:r>
              <a:rPr lang="ru-RU" sz="1600" dirty="0" smtClean="0">
                <a:latin typeface="Times New Roman" panose="02020603050405020304" pitchFamily="18" charset="0"/>
                <a:cs typeface="Times New Roman" panose="02020603050405020304" pitchFamily="18" charset="0"/>
              </a:rPr>
              <a:t>волоконною - оптических </a:t>
            </a:r>
            <a:r>
              <a:rPr lang="ru-RU" sz="1600" dirty="0">
                <a:latin typeface="Times New Roman" panose="02020603050405020304" pitchFamily="18" charset="0"/>
                <a:cs typeface="Times New Roman" panose="02020603050405020304" pitchFamily="18" charset="0"/>
              </a:rPr>
              <a:t>систем передачи, </a:t>
            </a:r>
            <a:r>
              <a:rPr lang="ru-RU" sz="1600" dirty="0" smtClean="0">
                <a:latin typeface="Times New Roman" panose="02020603050405020304" pitchFamily="18" charset="0"/>
                <a:cs typeface="Times New Roman" panose="02020603050405020304" pitchFamily="18" charset="0"/>
              </a:rPr>
              <a:t>принципов проектирования </a:t>
            </a:r>
            <a:r>
              <a:rPr lang="ru-RU" sz="1600" dirty="0">
                <a:latin typeface="Times New Roman" panose="02020603050405020304" pitchFamily="18" charset="0"/>
                <a:cs typeface="Times New Roman" panose="02020603050405020304" pitchFamily="18" charset="0"/>
              </a:rPr>
              <a:t>цифровой первичной </a:t>
            </a:r>
            <a:r>
              <a:rPr lang="ru-RU" sz="1600" dirty="0" smtClean="0">
                <a:latin typeface="Times New Roman" panose="02020603050405020304" pitchFamily="18" charset="0"/>
                <a:cs typeface="Times New Roman" panose="02020603050405020304" pitchFamily="18" charset="0"/>
              </a:rPr>
              <a:t>сети связи </a:t>
            </a:r>
            <a:r>
              <a:rPr lang="ru-RU" sz="1600" dirty="0">
                <a:latin typeface="Times New Roman" panose="02020603050405020304" pitchFamily="18" charset="0"/>
                <a:cs typeface="Times New Roman" panose="02020603050405020304" pitchFamily="18" charset="0"/>
              </a:rPr>
              <a:t>по симметричным кабелям с </a:t>
            </a:r>
            <a:r>
              <a:rPr lang="ru-RU" sz="1600" dirty="0" smtClean="0">
                <a:latin typeface="Times New Roman" panose="02020603050405020304" pitchFamily="18" charset="0"/>
                <a:cs typeface="Times New Roman" panose="02020603050405020304" pitchFamily="18" charset="0"/>
              </a:rPr>
              <a:t>медными жилами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волоконно-оптическим кабелям</a:t>
            </a:r>
            <a:r>
              <a:rPr lang="ru-RU" sz="1600" dirty="0">
                <a:latin typeface="Times New Roman" panose="02020603050405020304" pitchFamily="18" charset="0"/>
                <a:cs typeface="Times New Roman" panose="02020603050405020304" pitchFamily="18" charset="0"/>
              </a:rPr>
              <a:t>.</a:t>
            </a:r>
          </a:p>
          <a:p>
            <a:pPr algn="just">
              <a:lnSpc>
                <a:spcPct val="130000"/>
              </a:lnSpc>
            </a:pPr>
            <a:r>
              <a:rPr lang="ru-RU" sz="1600" dirty="0" smtClean="0">
                <a:latin typeface="Times New Roman" panose="02020603050405020304" pitchFamily="18" charset="0"/>
                <a:cs typeface="Times New Roman" panose="02020603050405020304" pitchFamily="18" charset="0"/>
              </a:rPr>
              <a:t>       Изучаемый </a:t>
            </a:r>
            <a:r>
              <a:rPr lang="ru-RU" sz="1600" dirty="0">
                <a:latin typeface="Times New Roman" panose="02020603050405020304" pitchFamily="18" charset="0"/>
                <a:cs typeface="Times New Roman" panose="02020603050405020304" pitchFamily="18" charset="0"/>
              </a:rPr>
              <a:t>материал базируется на знании дисциплин ≪</a:t>
            </a:r>
            <a:r>
              <a:rPr lang="ru-RU" sz="1600" dirty="0" smtClean="0">
                <a:latin typeface="Times New Roman" panose="02020603050405020304" pitchFamily="18" charset="0"/>
                <a:cs typeface="Times New Roman" panose="02020603050405020304" pitchFamily="18" charset="0"/>
              </a:rPr>
              <a:t>Цифровая </a:t>
            </a:r>
            <a:r>
              <a:rPr lang="ru-RU" sz="1600" dirty="0" err="1" smtClean="0">
                <a:latin typeface="Times New Roman" panose="02020603050405020304" pitchFamily="18" charset="0"/>
                <a:cs typeface="Times New Roman" panose="02020603050405020304" pitchFamily="18" charset="0"/>
              </a:rPr>
              <a:t>схемотехника</a:t>
            </a:r>
            <a:r>
              <a:rPr lang="ru-RU" sz="1600" dirty="0">
                <a:latin typeface="Times New Roman" panose="02020603050405020304" pitchFamily="18" charset="0"/>
                <a:cs typeface="Times New Roman" panose="02020603050405020304" pitchFamily="18" charset="0"/>
              </a:rPr>
              <a:t>≫, ≪Сети </a:t>
            </a:r>
            <a:r>
              <a:rPr lang="ru-RU" sz="1600" dirty="0" smtClean="0">
                <a:latin typeface="Times New Roman" panose="02020603050405020304" pitchFamily="18" charset="0"/>
                <a:cs typeface="Times New Roman" panose="02020603050405020304" pitchFamily="18" charset="0"/>
              </a:rPr>
              <a:t>связи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≪Система коммутация≫, ≪</a:t>
            </a:r>
            <a:r>
              <a:rPr lang="ru-RU" sz="1600" dirty="0">
                <a:latin typeface="Times New Roman" panose="02020603050405020304" pitchFamily="18" charset="0"/>
                <a:cs typeface="Times New Roman" panose="02020603050405020304" pitchFamily="18" charset="0"/>
              </a:rPr>
              <a:t>Передача сигналов электросвязи≫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Многоканальные системы передачи</a:t>
            </a:r>
            <a:r>
              <a:rPr lang="ru-RU" sz="1600" dirty="0" smtClean="0">
                <a:latin typeface="Times New Roman" panose="02020603050405020304" pitchFamily="18" charset="0"/>
                <a:cs typeface="Times New Roman" panose="02020603050405020304" pitchFamily="18" charset="0"/>
              </a:rPr>
              <a:t>≫. Знания, полученные </a:t>
            </a:r>
            <a:r>
              <a:rPr lang="ru-RU" sz="1600" dirty="0">
                <a:latin typeface="Times New Roman" panose="02020603050405020304" pitchFamily="18" charset="0"/>
                <a:cs typeface="Times New Roman" panose="02020603050405020304" pitchFamily="18" charset="0"/>
              </a:rPr>
              <a:t>при изучении дисциплины ≪Цифровые системы передачи≫, </a:t>
            </a:r>
            <a:r>
              <a:rPr lang="ru-RU" sz="1600" dirty="0" smtClean="0">
                <a:latin typeface="Times New Roman" panose="02020603050405020304" pitchFamily="18" charset="0"/>
                <a:cs typeface="Times New Roman" panose="02020603050405020304" pitchFamily="18" charset="0"/>
              </a:rPr>
              <a:t>должны быть </a:t>
            </a:r>
            <a:r>
              <a:rPr lang="ru-RU" sz="1600" dirty="0">
                <a:latin typeface="Times New Roman" panose="02020603050405020304" pitchFamily="18" charset="0"/>
                <a:cs typeface="Times New Roman" panose="02020603050405020304" pitchFamily="18" charset="0"/>
              </a:rPr>
              <a:t>использованы при изучении дисциплины ≪</a:t>
            </a:r>
            <a:r>
              <a:rPr lang="ru-RU" sz="1600" dirty="0" smtClean="0">
                <a:latin typeface="Times New Roman" panose="02020603050405020304" pitchFamily="18" charset="0"/>
                <a:cs typeface="Times New Roman" panose="02020603050405020304" pitchFamily="18" charset="0"/>
              </a:rPr>
              <a:t>Оперативно-технологическая связь</a:t>
            </a:r>
            <a:r>
              <a:rPr lang="ru-RU" sz="1600" dirty="0">
                <a:latin typeface="Times New Roman" panose="02020603050405020304" pitchFamily="18" charset="0"/>
                <a:cs typeface="Times New Roman" panose="02020603050405020304" pitchFamily="18" charset="0"/>
              </a:rPr>
              <a:t>≫, ≪Системы телекоммуникаций≫, ≪Аппаратура волоконно-оптических </a:t>
            </a:r>
            <a:r>
              <a:rPr lang="ru-RU" sz="1600" dirty="0" smtClean="0">
                <a:latin typeface="Times New Roman" panose="02020603050405020304" pitchFamily="18" charset="0"/>
                <a:cs typeface="Times New Roman" panose="02020603050405020304" pitchFamily="18" charset="0"/>
              </a:rPr>
              <a:t>систем передачи</a:t>
            </a:r>
            <a:r>
              <a:rPr lang="ru-RU" sz="1600" dirty="0">
                <a:latin typeface="Times New Roman" panose="02020603050405020304" pitchFamily="18" charset="0"/>
                <a:cs typeface="Times New Roman" panose="02020603050405020304" pitchFamily="18" charset="0"/>
              </a:rPr>
              <a:t>≫, ≪Системы передачи данных≫, ≪Радиосвязь с подвижными объектами≫</a:t>
            </a:r>
            <a:r>
              <a:rPr lang="ru-RU" sz="1600" dirty="0" smtClean="0">
                <a:latin typeface="Times New Roman" panose="02020603050405020304" pitchFamily="18" charset="0"/>
                <a:cs typeface="Times New Roman" panose="02020603050405020304" pitchFamily="18" charset="0"/>
              </a:rPr>
              <a:t>.</a:t>
            </a:r>
          </a:p>
          <a:p>
            <a:pPr algn="just">
              <a:lnSpc>
                <a:spcPct val="130000"/>
              </a:lnSpc>
            </a:pPr>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результате изучения дисциплины </a:t>
            </a:r>
            <a:r>
              <a:rPr lang="ru-RU" sz="1600" dirty="0" smtClean="0">
                <a:latin typeface="Times New Roman" panose="02020603050405020304" pitchFamily="18" charset="0"/>
                <a:cs typeface="Times New Roman" panose="02020603050405020304" pitchFamily="18" charset="0"/>
              </a:rPr>
              <a:t>студент </a:t>
            </a:r>
            <a:r>
              <a:rPr lang="ru-RU" sz="1600" b="1" i="1" dirty="0" smtClean="0">
                <a:latin typeface="Times New Roman" panose="02020603050405020304" pitchFamily="18" charset="0"/>
                <a:cs typeface="Times New Roman" panose="02020603050405020304" pitchFamily="18" charset="0"/>
              </a:rPr>
              <a:t>должен </a:t>
            </a:r>
            <a:r>
              <a:rPr lang="ru-RU" sz="1600" b="1" i="1" dirty="0">
                <a:latin typeface="Times New Roman" panose="02020603050405020304" pitchFamily="18" charset="0"/>
                <a:cs typeface="Times New Roman" panose="02020603050405020304" pitchFamily="18" charset="0"/>
              </a:rPr>
              <a:t>знать: </a:t>
            </a:r>
            <a:r>
              <a:rPr lang="ru-RU" sz="1600" dirty="0">
                <a:latin typeface="Times New Roman" panose="02020603050405020304" pitchFamily="18" charset="0"/>
                <a:cs typeface="Times New Roman" panose="02020603050405020304" pitchFamily="18" charset="0"/>
              </a:rPr>
              <a:t>основы организации цифровых технологий </a:t>
            </a:r>
            <a:r>
              <a:rPr lang="ru-RU" sz="1600" dirty="0" smtClean="0">
                <a:latin typeface="Times New Roman" panose="02020603050405020304" pitchFamily="18" charset="0"/>
                <a:cs typeface="Times New Roman" panose="02020603050405020304" pitchFamily="18" charset="0"/>
              </a:rPr>
              <a:t>передачи информации</a:t>
            </a:r>
            <a:r>
              <a:rPr lang="ru-RU" sz="1600" dirty="0">
                <a:latin typeface="Times New Roman" panose="02020603050405020304" pitchFamily="18" charset="0"/>
                <a:cs typeface="Times New Roman" panose="02020603050405020304" pitchFamily="18" charset="0"/>
              </a:rPr>
              <a:t>, общие требования к первичной цифровой сети связи, </a:t>
            </a:r>
            <a:r>
              <a:rPr lang="ru-RU" sz="1600" dirty="0" smtClean="0">
                <a:latin typeface="Times New Roman" panose="02020603050405020304" pitchFamily="18" charset="0"/>
                <a:cs typeface="Times New Roman" panose="02020603050405020304" pitchFamily="18" charset="0"/>
              </a:rPr>
              <a:t>принцип временного </a:t>
            </a:r>
            <a:r>
              <a:rPr lang="ru-RU" sz="1600" dirty="0">
                <a:latin typeface="Times New Roman" panose="02020603050405020304" pitchFamily="18" charset="0"/>
                <a:cs typeface="Times New Roman" panose="02020603050405020304" pitchFamily="18" charset="0"/>
              </a:rPr>
              <a:t>разделения каналов, принципы построения цифровых систем </a:t>
            </a:r>
            <a:r>
              <a:rPr lang="ru-RU" sz="1600" dirty="0" smtClean="0">
                <a:latin typeface="Times New Roman" panose="02020603050405020304" pitchFamily="18" charset="0"/>
                <a:cs typeface="Times New Roman" panose="02020603050405020304" pitchFamily="18" charset="0"/>
              </a:rPr>
              <a:t>передачи </a:t>
            </a:r>
            <a:r>
              <a:rPr lang="ru-RU" sz="1600" dirty="0" err="1" smtClean="0">
                <a:latin typeface="Times New Roman" panose="02020603050405020304" pitchFamily="18" charset="0"/>
                <a:cs typeface="Times New Roman" panose="02020603050405020304" pitchFamily="18" charset="0"/>
              </a:rPr>
              <a:t>плезиохронной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цифровой иерархии (PDH), временное </a:t>
            </a:r>
            <a:r>
              <a:rPr lang="ru-RU" sz="1600" dirty="0" smtClean="0">
                <a:latin typeface="Times New Roman" panose="02020603050405020304" pitchFamily="18" charset="0"/>
                <a:cs typeface="Times New Roman" panose="02020603050405020304" pitchFamily="18" charset="0"/>
              </a:rPr>
              <a:t>группообразование (мультиплексирование </a:t>
            </a:r>
            <a:r>
              <a:rPr lang="ru-RU" sz="1600" dirty="0">
                <a:latin typeface="Times New Roman" panose="02020603050405020304" pitchFamily="18" charset="0"/>
                <a:cs typeface="Times New Roman" panose="02020603050405020304" pitchFamily="18" charset="0"/>
              </a:rPr>
              <a:t>цифровых потоков), аппаратуру PDH; </a:t>
            </a:r>
            <a:r>
              <a:rPr lang="ru-RU" sz="1600" dirty="0" smtClean="0">
                <a:latin typeface="Times New Roman" panose="02020603050405020304" pitchFamily="18" charset="0"/>
                <a:cs typeface="Times New Roman" panose="02020603050405020304" pitchFamily="18" charset="0"/>
              </a:rPr>
              <a:t>особенности технологии и построения </a:t>
            </a:r>
            <a:r>
              <a:rPr lang="ru-RU" sz="1600" dirty="0">
                <a:latin typeface="Times New Roman" panose="02020603050405020304" pitchFamily="18" charset="0"/>
                <a:cs typeface="Times New Roman" panose="02020603050405020304" pitchFamily="18" charset="0"/>
              </a:rPr>
              <a:t>синхронной цифровой иерархии (SDH), </a:t>
            </a:r>
            <a:r>
              <a:rPr lang="ru-RU" sz="1600" dirty="0" smtClean="0">
                <a:latin typeface="Times New Roman" panose="02020603050405020304" pitchFamily="18" charset="0"/>
                <a:cs typeface="Times New Roman" panose="02020603050405020304" pitchFamily="18" charset="0"/>
              </a:rPr>
              <a:t>функциональные модули </a:t>
            </a:r>
            <a:r>
              <a:rPr lang="ru-RU" sz="1600" dirty="0">
                <a:latin typeface="Times New Roman" panose="02020603050405020304" pitchFamily="18" charset="0"/>
                <a:cs typeface="Times New Roman" panose="02020603050405020304" pitchFamily="18" charset="0"/>
              </a:rPr>
              <a:t>и базовые топологии сетей SDH, функциональные методы </a:t>
            </a:r>
            <a:r>
              <a:rPr lang="ru-RU" sz="1600" dirty="0" smtClean="0">
                <a:latin typeface="Times New Roman" panose="02020603050405020304" pitchFamily="18" charset="0"/>
                <a:cs typeface="Times New Roman" panose="02020603050405020304" pitchFamily="18" charset="0"/>
              </a:rPr>
              <a:t>защиты цифровых </a:t>
            </a:r>
            <a:r>
              <a:rPr lang="ru-RU" sz="1600" dirty="0">
                <a:latin typeface="Times New Roman" panose="02020603050405020304" pitchFamily="18" charset="0"/>
                <a:cs typeface="Times New Roman" panose="02020603050405020304" pitchFamily="18" charset="0"/>
              </a:rPr>
              <a:t>потоков, основы управления цифровыми первичными сетями </a:t>
            </a:r>
            <a:r>
              <a:rPr lang="ru-RU" sz="1600" dirty="0" smtClean="0">
                <a:latin typeface="Times New Roman" panose="02020603050405020304" pitchFamily="18" charset="0"/>
                <a:cs typeface="Times New Roman" panose="02020603050405020304" pitchFamily="18" charset="0"/>
              </a:rPr>
              <a:t>связи, принципы </a:t>
            </a:r>
            <a:r>
              <a:rPr lang="ru-RU" sz="1600" dirty="0">
                <a:latin typeface="Times New Roman" panose="02020603050405020304" pitchFamily="18" charset="0"/>
                <a:cs typeface="Times New Roman" panose="02020603050405020304" pitchFamily="18" charset="0"/>
              </a:rPr>
              <a:t>построения волоконно-оптических систем передачи, </a:t>
            </a:r>
            <a:r>
              <a:rPr lang="ru-RU" sz="1600" dirty="0" smtClean="0">
                <a:latin typeface="Times New Roman" panose="02020603050405020304" pitchFamily="18" charset="0"/>
                <a:cs typeface="Times New Roman" panose="02020603050405020304" pitchFamily="18" charset="0"/>
              </a:rPr>
              <a:t>основы проектирования </a:t>
            </a:r>
            <a:r>
              <a:rPr lang="ru-RU" sz="1600" dirty="0">
                <a:latin typeface="Times New Roman" panose="02020603050405020304" pitchFamily="18" charset="0"/>
                <a:cs typeface="Times New Roman" panose="02020603050405020304" pitchFamily="18" charset="0"/>
              </a:rPr>
              <a:t>первичной сети связи </a:t>
            </a:r>
            <a:r>
              <a:rPr lang="ru-RU" sz="1600" dirty="0" smtClean="0">
                <a:latin typeface="Times New Roman" panose="02020603050405020304" pitchFamily="18" charset="0"/>
                <a:cs typeface="Times New Roman" panose="02020603050405020304" pitchFamily="18" charset="0"/>
              </a:rPr>
              <a:t>с использованием </a:t>
            </a:r>
            <a:r>
              <a:rPr lang="ru-RU" sz="1600" dirty="0">
                <a:latin typeface="Times New Roman" panose="02020603050405020304" pitchFamily="18" charset="0"/>
                <a:cs typeface="Times New Roman" panose="02020603050405020304" pitchFamily="18" charset="0"/>
              </a:rPr>
              <a:t>цифровых </a:t>
            </a:r>
            <a:r>
              <a:rPr lang="ru-RU" sz="1600" dirty="0" smtClean="0">
                <a:latin typeface="Times New Roman" panose="02020603050405020304" pitchFamily="18" charset="0"/>
                <a:cs typeface="Times New Roman" panose="02020603050405020304" pitchFamily="18" charset="0"/>
              </a:rPr>
              <a:t>систем передачи</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816853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tretch>
            <a:fillRect/>
          </a:stretch>
        </p:blipFill>
        <p:spPr>
          <a:xfrm>
            <a:off x="107504" y="188640"/>
            <a:ext cx="8856984" cy="6192688"/>
          </a:xfrm>
          <a:prstGeom prst="rect">
            <a:avLst/>
          </a:prstGeom>
        </p:spPr>
      </p:pic>
      <p:sp>
        <p:nvSpPr>
          <p:cNvPr id="3" name="Прямоугольник 2"/>
          <p:cNvSpPr/>
          <p:nvPr/>
        </p:nvSpPr>
        <p:spPr>
          <a:xfrm>
            <a:off x="323528" y="6381328"/>
            <a:ext cx="8568952" cy="369332"/>
          </a:xfrm>
          <a:prstGeom prst="rect">
            <a:avLst/>
          </a:prstGeom>
        </p:spPr>
        <p:txBody>
          <a:bodyPr wrap="square">
            <a:spAutoFit/>
          </a:bodyPr>
          <a:lstStyle/>
          <a:p>
            <a:r>
              <a:rPr lang="ru-RU" dirty="0">
                <a:latin typeface="Times New Roman"/>
                <a:ea typeface="Times New Roman"/>
                <a:cs typeface="Times New Roman"/>
              </a:rPr>
              <a:t> </a:t>
            </a:r>
            <a:r>
              <a:rPr lang="ru-RU" b="1" dirty="0" smtClean="0">
                <a:latin typeface="Times New Roman"/>
                <a:ea typeface="Times New Roman"/>
                <a:cs typeface="Times New Roman"/>
              </a:rPr>
              <a:t>Рис.</a:t>
            </a:r>
            <a:r>
              <a:rPr lang="en-US" b="1" dirty="0" smtClean="0">
                <a:latin typeface="Times New Roman"/>
                <a:ea typeface="Times New Roman"/>
                <a:cs typeface="Times New Roman"/>
              </a:rPr>
              <a:t>6</a:t>
            </a:r>
            <a:r>
              <a:rPr lang="ru-RU" b="1" dirty="0" smtClean="0">
                <a:latin typeface="Times New Roman"/>
                <a:ea typeface="Times New Roman"/>
                <a:cs typeface="Times New Roman"/>
              </a:rPr>
              <a:t>.1</a:t>
            </a:r>
            <a:r>
              <a:rPr lang="ru-RU" b="1" dirty="0">
                <a:latin typeface="Times New Roman"/>
                <a:ea typeface="Times New Roman"/>
                <a:cs typeface="Times New Roman"/>
              </a:rPr>
              <a:t>. Структура цикла и сверхцикла первичного цифрового потока Е1.</a:t>
            </a:r>
            <a:endParaRPr lang="ru-RU" b="1" dirty="0"/>
          </a:p>
        </p:txBody>
      </p:sp>
    </p:spTree>
    <p:extLst>
      <p:ext uri="{BB962C8B-B14F-4D97-AF65-F5344CB8AC3E}">
        <p14:creationId xmlns="" xmlns:p14="http://schemas.microsoft.com/office/powerpoint/2010/main" val="2286724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695872"/>
          </a:xfrm>
          <a:prstGeom prst="rect">
            <a:avLst/>
          </a:prstGeom>
        </p:spPr>
        <p:txBody>
          <a:bodyPr wrap="square">
            <a:spAutoFit/>
          </a:bodyPr>
          <a:lstStyle/>
          <a:p>
            <a:pPr algn="just">
              <a:lnSpc>
                <a:spcPct val="150000"/>
              </a:lnSpc>
            </a:pPr>
            <a:r>
              <a:rPr lang="ru-RU" dirty="0">
                <a:latin typeface="Times New Roman"/>
                <a:ea typeface="Times New Roman"/>
                <a:cs typeface="Times New Roman"/>
              </a:rPr>
              <a:t> Каждый цикл подразделяется на 32 канальных интервала длительностью Т</a:t>
            </a:r>
            <a:r>
              <a:rPr lang="ru-RU" baseline="-25000" dirty="0">
                <a:latin typeface="Times New Roman"/>
                <a:ea typeface="Times New Roman"/>
                <a:cs typeface="Times New Roman"/>
              </a:rPr>
              <a:t>ки</a:t>
            </a:r>
            <a:r>
              <a:rPr lang="ru-RU" dirty="0">
                <a:latin typeface="Times New Roman"/>
                <a:ea typeface="Times New Roman"/>
                <a:cs typeface="Times New Roman"/>
              </a:rPr>
              <a:t> = 3,906 </a:t>
            </a:r>
            <a:r>
              <a:rPr lang="ru-RU" dirty="0" err="1">
                <a:latin typeface="Times New Roman"/>
                <a:ea typeface="Times New Roman"/>
                <a:cs typeface="Times New Roman"/>
              </a:rPr>
              <a:t>мкс</a:t>
            </a:r>
            <a:r>
              <a:rPr lang="ru-RU" dirty="0">
                <a:latin typeface="Times New Roman"/>
                <a:ea typeface="Times New Roman"/>
                <a:cs typeface="Times New Roman"/>
              </a:rPr>
              <a:t>. Из них 30 интервалов (КИ</a:t>
            </a:r>
            <a:r>
              <a:rPr lang="ru-RU" baseline="-25000" dirty="0">
                <a:latin typeface="Times New Roman"/>
                <a:ea typeface="Times New Roman"/>
                <a:cs typeface="Times New Roman"/>
              </a:rPr>
              <a:t>1</a:t>
            </a:r>
            <a:r>
              <a:rPr lang="ru-RU" dirty="0">
                <a:latin typeface="Times New Roman"/>
                <a:ea typeface="Times New Roman"/>
                <a:cs typeface="Times New Roman"/>
              </a:rPr>
              <a:t> – КИ</a:t>
            </a:r>
            <a:r>
              <a:rPr lang="ru-RU" baseline="-25000" dirty="0">
                <a:latin typeface="Times New Roman"/>
                <a:ea typeface="Times New Roman"/>
                <a:cs typeface="Times New Roman"/>
              </a:rPr>
              <a:t>15</a:t>
            </a:r>
            <a:r>
              <a:rPr lang="ru-RU" dirty="0">
                <a:latin typeface="Times New Roman"/>
                <a:ea typeface="Times New Roman"/>
                <a:cs typeface="Times New Roman"/>
              </a:rPr>
              <a:t> и КИ</a:t>
            </a:r>
            <a:r>
              <a:rPr lang="ru-RU" baseline="-25000" dirty="0">
                <a:latin typeface="Times New Roman"/>
                <a:ea typeface="Times New Roman"/>
                <a:cs typeface="Times New Roman"/>
              </a:rPr>
              <a:t>17</a:t>
            </a:r>
            <a:r>
              <a:rPr lang="ru-RU" dirty="0">
                <a:latin typeface="Times New Roman"/>
                <a:ea typeface="Times New Roman"/>
                <a:cs typeface="Times New Roman"/>
              </a:rPr>
              <a:t>- КИ</a:t>
            </a:r>
            <a:r>
              <a:rPr lang="ru-RU" baseline="-25000" dirty="0">
                <a:latin typeface="Times New Roman"/>
                <a:ea typeface="Times New Roman"/>
                <a:cs typeface="Times New Roman"/>
              </a:rPr>
              <a:t>31</a:t>
            </a:r>
            <a:r>
              <a:rPr lang="ru-RU" dirty="0">
                <a:latin typeface="Times New Roman"/>
                <a:ea typeface="Times New Roman"/>
                <a:cs typeface="Times New Roman"/>
              </a:rPr>
              <a:t>) отводятся для передачи сигналов по основному цифровому каналу (ОЦК). Каждый КИ состоит из восьми разрядных интервалов – РИ – 1,2,3,…,7,8, длительность которых </a:t>
            </a:r>
            <a:r>
              <a:rPr lang="ru-RU" dirty="0" err="1">
                <a:latin typeface="Times New Roman"/>
                <a:ea typeface="Times New Roman"/>
                <a:cs typeface="Times New Roman"/>
              </a:rPr>
              <a:t>Т</a:t>
            </a:r>
            <a:r>
              <a:rPr lang="ru-RU" baseline="-25000" dirty="0" err="1">
                <a:latin typeface="Times New Roman"/>
                <a:ea typeface="Times New Roman"/>
                <a:cs typeface="Times New Roman"/>
              </a:rPr>
              <a:t>р</a:t>
            </a:r>
            <a:r>
              <a:rPr lang="ru-RU" dirty="0">
                <a:latin typeface="Times New Roman"/>
                <a:ea typeface="Times New Roman"/>
                <a:cs typeface="Times New Roman"/>
              </a:rPr>
              <a:t> = 488 </a:t>
            </a:r>
            <a:r>
              <a:rPr lang="ru-RU" dirty="0" err="1">
                <a:latin typeface="Times New Roman"/>
                <a:ea typeface="Times New Roman"/>
                <a:cs typeface="Times New Roman"/>
              </a:rPr>
              <a:t>нс</a:t>
            </a:r>
            <a:r>
              <a:rPr lang="ru-RU" dirty="0">
                <a:latin typeface="Times New Roman"/>
                <a:ea typeface="Times New Roman"/>
                <a:cs typeface="Times New Roman"/>
              </a:rPr>
              <a:t>. Половина разрядного интервала может быть занята передачей единицы – прямоугольного импульса длительностью </a:t>
            </a:r>
            <a:r>
              <a:rPr lang="ru-RU" dirty="0" err="1">
                <a:latin typeface="Times New Roman"/>
                <a:ea typeface="Times New Roman"/>
                <a:cs typeface="Times New Roman"/>
              </a:rPr>
              <a:t>Т</a:t>
            </a:r>
            <a:r>
              <a:rPr lang="ru-RU" baseline="-25000" dirty="0" err="1">
                <a:latin typeface="Times New Roman"/>
                <a:ea typeface="Times New Roman"/>
                <a:cs typeface="Times New Roman"/>
              </a:rPr>
              <a:t>и</a:t>
            </a:r>
            <a:r>
              <a:rPr lang="ru-RU" dirty="0">
                <a:latin typeface="Times New Roman"/>
                <a:ea typeface="Times New Roman"/>
                <a:cs typeface="Times New Roman"/>
              </a:rPr>
              <a:t> = 244 </a:t>
            </a:r>
            <a:r>
              <a:rPr lang="ru-RU" dirty="0" err="1">
                <a:latin typeface="Times New Roman"/>
                <a:ea typeface="Times New Roman"/>
                <a:cs typeface="Times New Roman"/>
              </a:rPr>
              <a:t>нс</a:t>
            </a:r>
            <a:r>
              <a:rPr lang="ru-RU" dirty="0">
                <a:latin typeface="Times New Roman"/>
                <a:ea typeface="Times New Roman"/>
                <a:cs typeface="Times New Roman"/>
              </a:rPr>
              <a:t>. При передаче нуля импульс в разрядном интервале отсутствует. Интервалы КИ</a:t>
            </a:r>
            <a:r>
              <a:rPr lang="ru-RU" baseline="-25000" dirty="0">
                <a:latin typeface="Times New Roman"/>
                <a:ea typeface="Times New Roman"/>
                <a:cs typeface="Times New Roman"/>
              </a:rPr>
              <a:t>0</a:t>
            </a:r>
            <a:r>
              <a:rPr lang="ru-RU" dirty="0">
                <a:latin typeface="Times New Roman"/>
                <a:ea typeface="Times New Roman"/>
                <a:cs typeface="Times New Roman"/>
              </a:rPr>
              <a:t> в четных циклах предназначаются для передачи циклового синхросигнала – ЦСС, имеющего вид 0011011 и занимающего разрядные интервалы 2-8. В 1-м разрядном интервале Х всех циклов передается информация постоянно действующего канала передачи дискретной   информации (ПДИ). В нечетных циклах 3-й (А) и 6-й (3) разрядные интервалы используются для передачи информации о потере цикловой синхронизации (</a:t>
            </a:r>
            <a:r>
              <a:rPr lang="ru-RU" i="1" dirty="0">
                <a:latin typeface="Times New Roman"/>
                <a:ea typeface="Times New Roman"/>
                <a:cs typeface="Times New Roman"/>
              </a:rPr>
              <a:t>Авария ЦС</a:t>
            </a:r>
            <a:r>
              <a:rPr lang="ru-RU" dirty="0">
                <a:latin typeface="Times New Roman"/>
                <a:ea typeface="Times New Roman"/>
                <a:cs typeface="Times New Roman"/>
              </a:rPr>
              <a:t>) и контроля снижения остаточного затухания каналов (</a:t>
            </a:r>
            <a:r>
              <a:rPr lang="ru-RU" i="1" dirty="0">
                <a:latin typeface="Times New Roman"/>
                <a:ea typeface="Times New Roman"/>
                <a:cs typeface="Times New Roman"/>
              </a:rPr>
              <a:t>Ост. Затухание</a:t>
            </a:r>
            <a:r>
              <a:rPr lang="ru-RU" dirty="0">
                <a:latin typeface="Times New Roman"/>
                <a:ea typeface="Times New Roman"/>
                <a:cs typeface="Times New Roman"/>
              </a:rPr>
              <a:t>) до значения. При котором в них может возникнуть самовозбуждение. Разрядные интервалы 4,5,7 и 8 являются свободными (х), их занимают единичными сигналами для улучшения работы выделителей тактовой частоты.</a:t>
            </a:r>
            <a:endParaRPr lang="ru-RU" dirty="0"/>
          </a:p>
        </p:txBody>
      </p:sp>
    </p:spTree>
    <p:extLst>
      <p:ext uri="{BB962C8B-B14F-4D97-AF65-F5344CB8AC3E}">
        <p14:creationId xmlns="" xmlns:p14="http://schemas.microsoft.com/office/powerpoint/2010/main" val="541605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010" y="116631"/>
            <a:ext cx="9036496" cy="6740307"/>
          </a:xfrm>
          <a:prstGeom prst="rect">
            <a:avLst/>
          </a:prstGeom>
        </p:spPr>
        <p:txBody>
          <a:bodyPr wrap="square">
            <a:spAutoFit/>
          </a:bodyPr>
          <a:lstStyle/>
          <a:p>
            <a:pPr algn="just">
              <a:lnSpc>
                <a:spcPct val="150000"/>
              </a:lnSpc>
            </a:pPr>
            <a:r>
              <a:rPr lang="ru-RU" sz="2400" dirty="0">
                <a:latin typeface="Times New Roman"/>
                <a:ea typeface="Times New Roman"/>
                <a:cs typeface="Times New Roman"/>
              </a:rPr>
              <a:t> В интервале </a:t>
            </a:r>
            <a:r>
              <a:rPr lang="ru-RU" sz="2400" i="1" dirty="0">
                <a:latin typeface="Times New Roman"/>
                <a:ea typeface="Times New Roman"/>
                <a:cs typeface="Times New Roman"/>
              </a:rPr>
              <a:t>КИ</a:t>
            </a:r>
            <a:r>
              <a:rPr lang="ru-RU" sz="2400" baseline="-25000" dirty="0">
                <a:latin typeface="Times New Roman"/>
                <a:ea typeface="Times New Roman"/>
                <a:cs typeface="Times New Roman"/>
              </a:rPr>
              <a:t>16</a:t>
            </a:r>
            <a:r>
              <a:rPr lang="ru-RU" sz="2400" dirty="0">
                <a:latin typeface="Times New Roman"/>
                <a:ea typeface="Times New Roman"/>
                <a:cs typeface="Times New Roman"/>
              </a:rPr>
              <a:t> нулевого цикла (Ц</a:t>
            </a:r>
            <a:r>
              <a:rPr lang="ru-RU" sz="2400" baseline="-25000" dirty="0">
                <a:latin typeface="Times New Roman"/>
                <a:ea typeface="Times New Roman"/>
                <a:cs typeface="Times New Roman"/>
              </a:rPr>
              <a:t>0</a:t>
            </a:r>
            <a:r>
              <a:rPr lang="ru-RU" sz="2400" dirty="0">
                <a:latin typeface="Times New Roman"/>
                <a:ea typeface="Times New Roman"/>
                <a:cs typeface="Times New Roman"/>
              </a:rPr>
              <a:t>) передается сигнал сверхцикловой синхронизации вида 0000 (1-4 разрядные интервалы), а также сигнал о потере сверхцикловой синхронизации (6-й разрядный интервал У–Авария СЦС). Остальные три разрядных интервала свободны (х). В канальном интервале КИ</a:t>
            </a:r>
            <a:r>
              <a:rPr lang="ru-RU" sz="2400" baseline="-25000" dirty="0">
                <a:latin typeface="Times New Roman"/>
                <a:ea typeface="Times New Roman"/>
                <a:cs typeface="Times New Roman"/>
              </a:rPr>
              <a:t>16</a:t>
            </a:r>
            <a:r>
              <a:rPr lang="ru-RU" sz="2400" dirty="0">
                <a:latin typeface="Times New Roman"/>
                <a:ea typeface="Times New Roman"/>
                <a:cs typeface="Times New Roman"/>
              </a:rPr>
              <a:t> остальных циклов (Ц</a:t>
            </a:r>
            <a:r>
              <a:rPr lang="ru-RU" sz="2400" baseline="-25000" dirty="0">
                <a:latin typeface="Times New Roman"/>
                <a:ea typeface="Times New Roman"/>
                <a:cs typeface="Times New Roman"/>
              </a:rPr>
              <a:t>1</a:t>
            </a:r>
            <a:r>
              <a:rPr lang="ru-RU" sz="2400" dirty="0">
                <a:latin typeface="Times New Roman"/>
                <a:ea typeface="Times New Roman"/>
                <a:cs typeface="Times New Roman"/>
              </a:rPr>
              <a:t> – Ц</a:t>
            </a:r>
            <a:r>
              <a:rPr lang="ru-RU" sz="2400" baseline="-25000" dirty="0">
                <a:latin typeface="Times New Roman"/>
                <a:ea typeface="Times New Roman"/>
                <a:cs typeface="Times New Roman"/>
              </a:rPr>
              <a:t>15</a:t>
            </a:r>
            <a:r>
              <a:rPr lang="ru-RU" sz="2400" dirty="0">
                <a:latin typeface="Times New Roman"/>
                <a:ea typeface="Times New Roman"/>
                <a:cs typeface="Times New Roman"/>
              </a:rPr>
              <a:t>) передаются сигналы управления и взаимодействия (СУВ) приборами АТС, причем в Ц</a:t>
            </a:r>
            <a:r>
              <a:rPr lang="ru-RU" sz="2400" baseline="-25000" dirty="0">
                <a:latin typeface="Times New Roman"/>
                <a:ea typeface="Times New Roman"/>
                <a:cs typeface="Times New Roman"/>
              </a:rPr>
              <a:t>1</a:t>
            </a:r>
            <a:r>
              <a:rPr lang="ru-RU" sz="2400" dirty="0">
                <a:latin typeface="Times New Roman"/>
                <a:ea typeface="Times New Roman"/>
                <a:cs typeface="Times New Roman"/>
              </a:rPr>
              <a:t> – Ц</a:t>
            </a:r>
            <a:r>
              <a:rPr lang="ru-RU" sz="2400" baseline="-25000" dirty="0">
                <a:latin typeface="Times New Roman"/>
                <a:ea typeface="Times New Roman"/>
                <a:cs typeface="Times New Roman"/>
              </a:rPr>
              <a:t>15</a:t>
            </a:r>
            <a:r>
              <a:rPr lang="ru-RU" sz="2400" dirty="0">
                <a:latin typeface="Times New Roman"/>
                <a:ea typeface="Times New Roman"/>
                <a:cs typeface="Times New Roman"/>
              </a:rPr>
              <a:t> на позициях 1-го и 2-го разрядных интервалов передаются сигналы 1- 15 каналов тональной частоты, на позициях 5-го и 6-го интервалов передаются сигналы для 17 – 31 каналов и т.д. Разрядные интервалы 3,4,7 и 8 свободны, но могут быть использованы для организации сервисных каналов различного назначения.</a:t>
            </a:r>
            <a:endParaRPr lang="ru-RU" sz="2400" dirty="0"/>
          </a:p>
        </p:txBody>
      </p:sp>
    </p:spTree>
    <p:extLst>
      <p:ext uri="{BB962C8B-B14F-4D97-AF65-F5344CB8AC3E}">
        <p14:creationId xmlns="" xmlns:p14="http://schemas.microsoft.com/office/powerpoint/2010/main" val="2805484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784976" cy="5559214"/>
          </a:xfrm>
          <a:prstGeom prst="rect">
            <a:avLst/>
          </a:prstGeom>
        </p:spPr>
        <p:txBody>
          <a:bodyPr wrap="square">
            <a:spAutoFit/>
          </a:bodyPr>
          <a:lstStyle/>
          <a:p>
            <a:pPr algn="just">
              <a:lnSpc>
                <a:spcPct val="150000"/>
              </a:lnSpc>
              <a:spcAft>
                <a:spcPts val="1000"/>
              </a:spcAft>
            </a:pPr>
            <a:r>
              <a:rPr lang="ru-RU" sz="3200" dirty="0">
                <a:latin typeface="Times New Roman" pitchFamily="18" charset="0"/>
                <a:ea typeface="Times New Roman"/>
                <a:cs typeface="Times New Roman" pitchFamily="18" charset="0"/>
              </a:rPr>
              <a:t> В цикле размещается 32 х 8 = 256 символов или </a:t>
            </a:r>
            <a:r>
              <a:rPr lang="en-US" sz="3200" dirty="0">
                <a:latin typeface="Times New Roman" pitchFamily="18" charset="0"/>
                <a:ea typeface="Times New Roman"/>
                <a:cs typeface="Times New Roman" pitchFamily="18" charset="0"/>
              </a:rPr>
              <a:t>N</a:t>
            </a:r>
            <a:r>
              <a:rPr lang="ru-RU" sz="3200" baseline="-25000" dirty="0">
                <a:latin typeface="Times New Roman" pitchFamily="18" charset="0"/>
                <a:ea typeface="Times New Roman"/>
                <a:cs typeface="Times New Roman" pitchFamily="18" charset="0"/>
              </a:rPr>
              <a:t>б</a:t>
            </a:r>
            <a:r>
              <a:rPr lang="ru-RU" sz="3200" dirty="0">
                <a:latin typeface="Times New Roman" pitchFamily="18" charset="0"/>
                <a:ea typeface="Times New Roman"/>
                <a:cs typeface="Times New Roman" pitchFamily="18" charset="0"/>
              </a:rPr>
              <a:t> = 32 байта. Скорость цифрового потока, в самом общем случае, может быть рассчитана по формуле </a:t>
            </a:r>
          </a:p>
          <a:p>
            <a:pPr algn="just">
              <a:lnSpc>
                <a:spcPct val="150000"/>
              </a:lnSpc>
              <a:spcAft>
                <a:spcPts val="1000"/>
              </a:spcAft>
            </a:pPr>
            <a:r>
              <a:rPr lang="ru-RU" sz="3200" dirty="0">
                <a:latin typeface="Times New Roman" pitchFamily="18" charset="0"/>
                <a:ea typeface="Times New Roman"/>
                <a:cs typeface="Times New Roman" pitchFamily="18" charset="0"/>
              </a:rPr>
              <a:t> С  = 0,064*</a:t>
            </a:r>
            <a:r>
              <a:rPr lang="en-US" sz="3200" dirty="0">
                <a:latin typeface="Times New Roman" pitchFamily="18" charset="0"/>
                <a:ea typeface="Times New Roman"/>
                <a:cs typeface="Times New Roman" pitchFamily="18" charset="0"/>
              </a:rPr>
              <a:t>N</a:t>
            </a:r>
            <a:r>
              <a:rPr lang="ru-RU" sz="3200" baseline="-25000" dirty="0">
                <a:latin typeface="Times New Roman" pitchFamily="18" charset="0"/>
                <a:ea typeface="Times New Roman"/>
                <a:cs typeface="Times New Roman" pitchFamily="18" charset="0"/>
              </a:rPr>
              <a:t>б</a:t>
            </a:r>
            <a:r>
              <a:rPr lang="ru-RU" sz="3200" dirty="0">
                <a:latin typeface="Times New Roman" pitchFamily="18" charset="0"/>
                <a:ea typeface="Times New Roman"/>
                <a:cs typeface="Times New Roman" pitchFamily="18" charset="0"/>
              </a:rPr>
              <a:t>, Мбит/с.</a:t>
            </a:r>
          </a:p>
          <a:p>
            <a:pPr algn="just">
              <a:lnSpc>
                <a:spcPct val="150000"/>
              </a:lnSpc>
              <a:spcAft>
                <a:spcPts val="1000"/>
              </a:spcAft>
            </a:pPr>
            <a:r>
              <a:rPr lang="ru-RU" sz="3200" dirty="0">
                <a:latin typeface="Times New Roman" pitchFamily="18" charset="0"/>
                <a:ea typeface="Times New Roman"/>
                <a:cs typeface="Times New Roman" pitchFamily="18" charset="0"/>
              </a:rPr>
              <a:t>  Для потока Е1 скорость равна </a:t>
            </a:r>
          </a:p>
          <a:p>
            <a:pPr algn="just">
              <a:lnSpc>
                <a:spcPct val="150000"/>
              </a:lnSpc>
              <a:spcAft>
                <a:spcPts val="1000"/>
              </a:spcAft>
            </a:pPr>
            <a:r>
              <a:rPr lang="ru-RU" sz="3200" dirty="0">
                <a:latin typeface="Times New Roman" pitchFamily="18" charset="0"/>
                <a:ea typeface="Times New Roman"/>
                <a:cs typeface="Times New Roman" pitchFamily="18" charset="0"/>
              </a:rPr>
              <a:t>С</a:t>
            </a:r>
            <a:r>
              <a:rPr lang="ru-RU" sz="3200" baseline="-25000" dirty="0">
                <a:latin typeface="Times New Roman" pitchFamily="18" charset="0"/>
                <a:ea typeface="Times New Roman"/>
                <a:cs typeface="Times New Roman" pitchFamily="18" charset="0"/>
              </a:rPr>
              <a:t>Е1</a:t>
            </a:r>
            <a:r>
              <a:rPr lang="ru-RU" sz="3200" dirty="0">
                <a:latin typeface="Times New Roman" pitchFamily="18" charset="0"/>
                <a:ea typeface="Times New Roman"/>
                <a:cs typeface="Times New Roman" pitchFamily="18" charset="0"/>
              </a:rPr>
              <a:t> = 0,064*</a:t>
            </a:r>
            <a:r>
              <a:rPr lang="en-US" sz="3200" dirty="0">
                <a:latin typeface="Times New Roman" pitchFamily="18" charset="0"/>
                <a:ea typeface="Times New Roman"/>
                <a:cs typeface="Times New Roman" pitchFamily="18" charset="0"/>
              </a:rPr>
              <a:t>N</a:t>
            </a:r>
            <a:r>
              <a:rPr lang="ru-RU" sz="3200" baseline="-25000" dirty="0">
                <a:latin typeface="Times New Roman" pitchFamily="18" charset="0"/>
                <a:ea typeface="Times New Roman"/>
                <a:cs typeface="Times New Roman" pitchFamily="18" charset="0"/>
              </a:rPr>
              <a:t>б</a:t>
            </a:r>
            <a:r>
              <a:rPr lang="ru-RU" sz="3200" dirty="0">
                <a:latin typeface="Times New Roman" pitchFamily="18" charset="0"/>
                <a:ea typeface="Times New Roman"/>
                <a:cs typeface="Times New Roman" pitchFamily="18" charset="0"/>
              </a:rPr>
              <a:t>= 0,064*32 = 2.048, Мбит/с</a:t>
            </a:r>
            <a:endParaRPr lang="ru-RU"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43663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8964488" cy="5463034"/>
          </a:xfrm>
          <a:prstGeom prst="rect">
            <a:avLst/>
          </a:prstGeom>
        </p:spPr>
        <p:txBody>
          <a:bodyPr wrap="square">
            <a:spAutoFit/>
          </a:bodyPr>
          <a:lstStyle/>
          <a:p>
            <a:pPr>
              <a:lnSpc>
                <a:spcPct val="150000"/>
              </a:lnSpc>
              <a:spcAft>
                <a:spcPts val="1000"/>
              </a:spcAft>
            </a:pPr>
            <a:r>
              <a:rPr lang="ru-RU" b="1" dirty="0">
                <a:solidFill>
                  <a:srgbClr val="C00000"/>
                </a:solidFill>
                <a:latin typeface="Times New Roman" pitchFamily="18" charset="0"/>
                <a:ea typeface="Times New Roman"/>
                <a:cs typeface="Times New Roman" pitchFamily="18" charset="0"/>
              </a:rPr>
              <a:t>ЛЕКЦИЯ № </a:t>
            </a:r>
            <a:r>
              <a:rPr lang="en-US" b="1" dirty="0">
                <a:solidFill>
                  <a:srgbClr val="C00000"/>
                </a:solidFill>
                <a:latin typeface="Times New Roman" pitchFamily="18" charset="0"/>
                <a:ea typeface="Times New Roman"/>
                <a:cs typeface="Times New Roman" pitchFamily="18" charset="0"/>
              </a:rPr>
              <a:t>9</a:t>
            </a:r>
            <a:r>
              <a:rPr lang="ru-RU" b="1" dirty="0" smtClean="0">
                <a:solidFill>
                  <a:srgbClr val="C00000"/>
                </a:solidFill>
                <a:latin typeface="Times New Roman" pitchFamily="18" charset="0"/>
                <a:ea typeface="Times New Roman"/>
                <a:cs typeface="Times New Roman" pitchFamily="18" charset="0"/>
              </a:rPr>
              <a:t>   </a:t>
            </a:r>
            <a:r>
              <a:rPr lang="ru-RU" b="1" dirty="0">
                <a:solidFill>
                  <a:srgbClr val="C00000"/>
                </a:solidFill>
                <a:latin typeface="Times New Roman" pitchFamily="18" charset="0"/>
                <a:ea typeface="Times New Roman"/>
                <a:cs typeface="Times New Roman" pitchFamily="18" charset="0"/>
              </a:rPr>
              <a:t>Линейный тракт цифровых систем передачи.</a:t>
            </a:r>
          </a:p>
          <a:p>
            <a:pPr algn="just">
              <a:lnSpc>
                <a:spcPct val="150000"/>
              </a:lnSpc>
              <a:spcAft>
                <a:spcPts val="1000"/>
              </a:spcAft>
            </a:pPr>
            <a:r>
              <a:rPr lang="en-US" b="1" dirty="0">
                <a:solidFill>
                  <a:srgbClr val="C00000"/>
                </a:solidFill>
                <a:latin typeface="Times New Roman" pitchFamily="18" charset="0"/>
                <a:ea typeface="Times New Roman"/>
                <a:cs typeface="Times New Roman" pitchFamily="18" charset="0"/>
              </a:rPr>
              <a:t>9</a:t>
            </a:r>
            <a:r>
              <a:rPr lang="ru-RU" b="1" dirty="0" smtClean="0">
                <a:solidFill>
                  <a:srgbClr val="C00000"/>
                </a:solidFill>
                <a:latin typeface="Times New Roman" pitchFamily="18" charset="0"/>
                <a:ea typeface="Times New Roman"/>
                <a:cs typeface="Times New Roman" pitchFamily="18" charset="0"/>
              </a:rPr>
              <a:t>.1</a:t>
            </a:r>
            <a:r>
              <a:rPr lang="ru-RU" b="1" dirty="0">
                <a:solidFill>
                  <a:srgbClr val="C00000"/>
                </a:solidFill>
                <a:latin typeface="Times New Roman" pitchFamily="18" charset="0"/>
                <a:ea typeface="Times New Roman"/>
                <a:cs typeface="Times New Roman" pitchFamily="18" charset="0"/>
              </a:rPr>
              <a:t>.  </a:t>
            </a:r>
            <a:r>
              <a:rPr lang="ru-RU" b="1" i="1" dirty="0">
                <a:solidFill>
                  <a:srgbClr val="C00000"/>
                </a:solidFill>
                <a:latin typeface="Times New Roman" pitchFamily="18" charset="0"/>
                <a:ea typeface="Times New Roman"/>
                <a:cs typeface="Times New Roman" pitchFamily="18" charset="0"/>
              </a:rPr>
              <a:t>Линейный тракт цифровых систем передачи по  электрическим кабелям.</a:t>
            </a:r>
            <a:endParaRPr lang="ru-RU" b="1" dirty="0">
              <a:solidFill>
                <a:srgbClr val="C00000"/>
              </a:solidFill>
              <a:latin typeface="Times New Roman" pitchFamily="18" charset="0"/>
              <a:ea typeface="Times New Roman"/>
              <a:cs typeface="Times New Roman" pitchFamily="18" charset="0"/>
            </a:endParaRPr>
          </a:p>
          <a:p>
            <a:pPr algn="just">
              <a:lnSpc>
                <a:spcPct val="150000"/>
              </a:lnSpc>
              <a:spcAft>
                <a:spcPts val="1000"/>
              </a:spcAft>
            </a:pPr>
            <a:r>
              <a:rPr lang="ru-RU" dirty="0">
                <a:latin typeface="Times New Roman"/>
                <a:ea typeface="Times New Roman"/>
                <a:cs typeface="Times New Roman"/>
              </a:rPr>
              <a:t>       </a:t>
            </a:r>
            <a:r>
              <a:rPr lang="ru-RU" dirty="0" smtClean="0">
                <a:latin typeface="Times New Roman"/>
                <a:ea typeface="Times New Roman"/>
                <a:cs typeface="Times New Roman"/>
              </a:rPr>
              <a:t>Совокупность </a:t>
            </a:r>
            <a:r>
              <a:rPr lang="ru-RU" dirty="0">
                <a:latin typeface="Times New Roman"/>
                <a:ea typeface="Times New Roman"/>
                <a:cs typeface="Times New Roman"/>
              </a:rPr>
              <a:t>технических средств, обеспечивающих передачу сигнала электросвязи в пределах одной цифровой системы передачи с импульсно-кодовой модуляцией и временным разделением каналов (ЦСП ИКМ-ВРК) со скоростью , </a:t>
            </a:r>
            <a:r>
              <a:rPr lang="ru-RU" dirty="0" smtClean="0">
                <a:latin typeface="Times New Roman"/>
                <a:ea typeface="Times New Roman"/>
                <a:cs typeface="Times New Roman"/>
              </a:rPr>
              <a:t>определяемой </a:t>
            </a:r>
            <a:r>
              <a:rPr lang="ru-RU" dirty="0">
                <a:latin typeface="Times New Roman"/>
                <a:ea typeface="Times New Roman"/>
                <a:cs typeface="Times New Roman"/>
              </a:rPr>
              <a:t>номинальным числом основных цифровых каналов (ОЦК), называется </a:t>
            </a:r>
            <a:r>
              <a:rPr lang="ru-RU" i="1" u="sng" dirty="0">
                <a:latin typeface="Times New Roman"/>
                <a:ea typeface="Times New Roman"/>
                <a:cs typeface="Times New Roman"/>
              </a:rPr>
              <a:t>линейным трактом цифровой системы передачи</a:t>
            </a:r>
            <a:r>
              <a:rPr lang="ru-RU" dirty="0">
                <a:latin typeface="Times New Roman"/>
                <a:ea typeface="Times New Roman"/>
                <a:cs typeface="Times New Roman"/>
              </a:rPr>
              <a:t> (далее цифровой линейным тракт  </a:t>
            </a:r>
            <a:r>
              <a:rPr lang="ru-RU" i="1" dirty="0">
                <a:latin typeface="Times New Roman"/>
                <a:ea typeface="Times New Roman"/>
                <a:cs typeface="Times New Roman"/>
              </a:rPr>
              <a:t>ЦЛТ</a:t>
            </a:r>
            <a:r>
              <a:rPr lang="ru-RU" dirty="0">
                <a:latin typeface="Times New Roman"/>
                <a:ea typeface="Times New Roman"/>
                <a:cs typeface="Times New Roman"/>
              </a:rPr>
              <a:t>).</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       Групповой цифровой сигнал, сформированный каналообразующим оборудованием ЦСП, может передаваться по электрическим (как симметричным, так и </a:t>
            </a:r>
            <a:r>
              <a:rPr lang="ru-RU" dirty="0" smtClean="0">
                <a:latin typeface="Times New Roman"/>
                <a:ea typeface="Times New Roman"/>
                <a:cs typeface="Times New Roman"/>
              </a:rPr>
              <a:t>коаксиальным) </a:t>
            </a:r>
            <a:r>
              <a:rPr lang="ru-RU" dirty="0">
                <a:latin typeface="Times New Roman"/>
                <a:ea typeface="Times New Roman"/>
                <a:cs typeface="Times New Roman"/>
              </a:rPr>
              <a:t>и волоконно-оптическим кабелям, радиорелейным и спутниковым линиям передачи. Цифровой линейный тракт по электрическим и оптическим кабелям строится по структурной схеме, показанной на </a:t>
            </a:r>
            <a:r>
              <a:rPr lang="ru-RU" dirty="0" smtClean="0">
                <a:latin typeface="Times New Roman"/>
                <a:ea typeface="Times New Roman"/>
                <a:cs typeface="Times New Roman"/>
              </a:rPr>
              <a:t>рис.</a:t>
            </a:r>
            <a:r>
              <a:rPr lang="en-US" dirty="0" smtClean="0">
                <a:latin typeface="Times New Roman"/>
                <a:ea typeface="Times New Roman"/>
                <a:cs typeface="Times New Roman"/>
              </a:rPr>
              <a:t>9.</a:t>
            </a:r>
            <a:r>
              <a:rPr lang="ru-RU" dirty="0" smtClean="0">
                <a:latin typeface="Times New Roman"/>
                <a:ea typeface="Times New Roman"/>
                <a:cs typeface="Times New Roman"/>
              </a:rPr>
              <a:t>1</a:t>
            </a:r>
            <a:r>
              <a:rPr lang="ru-RU" dirty="0">
                <a:latin typeface="Times New Roman"/>
                <a:ea typeface="Times New Roman"/>
                <a:cs typeface="Times New Roman"/>
              </a:rPr>
              <a:t>.</a:t>
            </a:r>
            <a:endParaRPr lang="ru-RU" sz="1600" dirty="0">
              <a:ea typeface="Times New Roman"/>
              <a:cs typeface="Times New Roman"/>
            </a:endParaRPr>
          </a:p>
        </p:txBody>
      </p:sp>
    </p:spTree>
    <p:extLst>
      <p:ext uri="{BB962C8B-B14F-4D97-AF65-F5344CB8AC3E}">
        <p14:creationId xmlns="" xmlns:p14="http://schemas.microsoft.com/office/powerpoint/2010/main" val="201328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08279"/>
            <a:ext cx="8784976" cy="6389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5194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73894"/>
            <a:ext cx="8788429" cy="44672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Прямоугольник 1"/>
          <p:cNvSpPr/>
          <p:nvPr/>
        </p:nvSpPr>
        <p:spPr>
          <a:xfrm>
            <a:off x="1810505" y="5373216"/>
            <a:ext cx="5526442" cy="369332"/>
          </a:xfrm>
          <a:prstGeom prst="rect">
            <a:avLst/>
          </a:prstGeom>
        </p:spPr>
        <p:txBody>
          <a:bodyPr wrap="square">
            <a:spAutoFit/>
          </a:bodyPr>
          <a:lstStyle/>
          <a:p>
            <a:r>
              <a:rPr lang="ru-RU" b="1" dirty="0" smtClean="0">
                <a:solidFill>
                  <a:srgbClr val="000000"/>
                </a:solidFill>
                <a:latin typeface="Times New Roman"/>
              </a:rPr>
              <a:t>Рис. </a:t>
            </a:r>
            <a:r>
              <a:rPr lang="en-US" b="1" dirty="0" smtClean="0">
                <a:solidFill>
                  <a:srgbClr val="000000"/>
                </a:solidFill>
                <a:latin typeface="Times New Roman"/>
              </a:rPr>
              <a:t>9</a:t>
            </a:r>
            <a:r>
              <a:rPr lang="ru-RU" b="1" dirty="0" smtClean="0">
                <a:solidFill>
                  <a:srgbClr val="000000"/>
                </a:solidFill>
                <a:latin typeface="Times New Roman"/>
              </a:rPr>
              <a:t>.2 Структурная схема</a:t>
            </a:r>
            <a:r>
              <a:rPr lang="en-US" b="1" dirty="0" smtClean="0">
                <a:solidFill>
                  <a:srgbClr val="000000"/>
                </a:solidFill>
                <a:latin typeface="Times New Roman"/>
              </a:rPr>
              <a:t> </a:t>
            </a:r>
            <a:r>
              <a:rPr lang="ru-RU" b="1" dirty="0" smtClean="0">
                <a:solidFill>
                  <a:srgbClr val="000000"/>
                </a:solidFill>
                <a:latin typeface="Times New Roman"/>
              </a:rPr>
              <a:t>линейный тракт ЦСП.</a:t>
            </a:r>
            <a:endParaRPr lang="ru-RU" b="1" dirty="0"/>
          </a:p>
        </p:txBody>
      </p:sp>
    </p:spTree>
    <p:extLst>
      <p:ext uri="{BB962C8B-B14F-4D97-AF65-F5344CB8AC3E}">
        <p14:creationId xmlns="" xmlns:p14="http://schemas.microsoft.com/office/powerpoint/2010/main" val="4105359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762749"/>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 </a:t>
            </a:r>
            <a:r>
              <a:rPr lang="ru-RU" sz="2000" dirty="0">
                <a:latin typeface="Times New Roman"/>
                <a:ea typeface="Times New Roman"/>
                <a:cs typeface="Times New Roman"/>
              </a:rPr>
              <a:t>Расстояние  между  </a:t>
            </a:r>
            <a:r>
              <a:rPr lang="ru-RU" sz="2000" i="1" dirty="0">
                <a:latin typeface="Times New Roman"/>
                <a:ea typeface="Times New Roman"/>
                <a:cs typeface="Times New Roman"/>
              </a:rPr>
              <a:t>НРП </a:t>
            </a:r>
            <a:r>
              <a:rPr lang="en-US" sz="2000" b="1" i="1" dirty="0">
                <a:latin typeface="Times New Roman"/>
                <a:ea typeface="Times New Roman"/>
                <a:cs typeface="Times New Roman"/>
              </a:rPr>
              <a:t>l</a:t>
            </a:r>
            <a:r>
              <a:rPr lang="ru-RU" sz="2000" b="1" baseline="-25000" dirty="0" err="1">
                <a:latin typeface="Times New Roman"/>
                <a:ea typeface="Times New Roman"/>
                <a:cs typeface="Times New Roman"/>
              </a:rPr>
              <a:t>ру</a:t>
            </a:r>
            <a:r>
              <a:rPr lang="ru-RU" sz="2000" b="1" baseline="-25000" dirty="0">
                <a:latin typeface="Times New Roman"/>
                <a:ea typeface="Times New Roman"/>
                <a:cs typeface="Times New Roman"/>
              </a:rPr>
              <a:t>  </a:t>
            </a:r>
            <a:r>
              <a:rPr lang="ru-RU" sz="2000" dirty="0">
                <a:latin typeface="Times New Roman"/>
                <a:ea typeface="Times New Roman"/>
                <a:cs typeface="Times New Roman"/>
              </a:rPr>
              <a:t>называется </a:t>
            </a:r>
            <a:r>
              <a:rPr lang="ru-RU" sz="2000" i="1" dirty="0">
                <a:latin typeface="Times New Roman"/>
                <a:ea typeface="Times New Roman"/>
                <a:cs typeface="Times New Roman"/>
              </a:rPr>
              <a:t>регенерационным участком (РУ)</a:t>
            </a:r>
            <a:r>
              <a:rPr lang="ru-RU" sz="2000" dirty="0">
                <a:latin typeface="Times New Roman"/>
                <a:ea typeface="Times New Roman"/>
                <a:cs typeface="Times New Roman"/>
              </a:rPr>
              <a:t>, расстояние между </a:t>
            </a:r>
            <a:r>
              <a:rPr lang="ru-RU" sz="2000" i="1" dirty="0">
                <a:latin typeface="Times New Roman"/>
                <a:ea typeface="Times New Roman"/>
                <a:cs typeface="Times New Roman"/>
              </a:rPr>
              <a:t>ОРП</a:t>
            </a:r>
            <a:r>
              <a:rPr lang="ru-RU" sz="2000" dirty="0">
                <a:latin typeface="Times New Roman"/>
                <a:ea typeface="Times New Roman"/>
                <a:cs typeface="Times New Roman"/>
              </a:rPr>
              <a:t>  называется секцией </a:t>
            </a:r>
            <a:r>
              <a:rPr lang="ru-RU" sz="2000" i="1" dirty="0">
                <a:latin typeface="Times New Roman"/>
                <a:ea typeface="Times New Roman"/>
                <a:cs typeface="Times New Roman"/>
              </a:rPr>
              <a:t>дистанционного питания</a:t>
            </a:r>
            <a:r>
              <a:rPr lang="ru-RU" sz="2000" dirty="0">
                <a:latin typeface="Times New Roman"/>
                <a:ea typeface="Times New Roman"/>
                <a:cs typeface="Times New Roman"/>
              </a:rPr>
              <a:t> или </a:t>
            </a:r>
            <a:r>
              <a:rPr lang="ru-RU" sz="2000" i="1" dirty="0" smtClean="0">
                <a:latin typeface="Times New Roman"/>
                <a:ea typeface="Times New Roman"/>
                <a:cs typeface="Times New Roman"/>
              </a:rPr>
              <a:t>секция </a:t>
            </a:r>
            <a:r>
              <a:rPr lang="ru-RU" sz="2000" i="1" dirty="0">
                <a:latin typeface="Times New Roman"/>
                <a:ea typeface="Times New Roman"/>
                <a:cs typeface="Times New Roman"/>
              </a:rPr>
              <a:t>обслуживания.</a:t>
            </a:r>
            <a:endParaRPr lang="ru-RU" sz="2000" dirty="0">
              <a:ea typeface="Times New Roman"/>
              <a:cs typeface="Times New Roman"/>
            </a:endParaRPr>
          </a:p>
          <a:p>
            <a:pPr algn="just">
              <a:lnSpc>
                <a:spcPct val="150000"/>
              </a:lnSpc>
              <a:spcAft>
                <a:spcPts val="1000"/>
              </a:spcAft>
            </a:pPr>
            <a:r>
              <a:rPr lang="ru-RU" sz="2000" dirty="0">
                <a:latin typeface="Times New Roman"/>
                <a:ea typeface="Times New Roman"/>
                <a:cs typeface="Times New Roman"/>
              </a:rPr>
              <a:t>       Для формирования с помощью </a:t>
            </a:r>
            <a:r>
              <a:rPr lang="ru-RU" sz="2000" i="1" dirty="0">
                <a:latin typeface="Times New Roman"/>
                <a:ea typeface="Times New Roman"/>
                <a:cs typeface="Times New Roman"/>
              </a:rPr>
              <a:t>преобразователя кода передачи </a:t>
            </a:r>
            <a:r>
              <a:rPr lang="ru-RU" sz="2000" i="1" dirty="0" err="1">
                <a:latin typeface="Times New Roman"/>
                <a:ea typeface="Times New Roman"/>
                <a:cs typeface="Times New Roman"/>
              </a:rPr>
              <a:t>ПК</a:t>
            </a:r>
            <a:r>
              <a:rPr lang="ru-RU" sz="2000" baseline="-25000" dirty="0" err="1">
                <a:latin typeface="Times New Roman"/>
                <a:ea typeface="Times New Roman"/>
                <a:cs typeface="Times New Roman"/>
              </a:rPr>
              <a:t>пер</a:t>
            </a:r>
            <a:r>
              <a:rPr lang="ru-RU" sz="2000" dirty="0">
                <a:latin typeface="Times New Roman"/>
                <a:ea typeface="Times New Roman"/>
                <a:cs typeface="Times New Roman"/>
              </a:rPr>
              <a:t> линейного цифрового сигнала (</a:t>
            </a:r>
            <a:r>
              <a:rPr lang="ru-RU" sz="2000" i="1" dirty="0">
                <a:latin typeface="Times New Roman"/>
                <a:ea typeface="Times New Roman"/>
                <a:cs typeface="Times New Roman"/>
              </a:rPr>
              <a:t>ЛЦС</a:t>
            </a:r>
            <a:r>
              <a:rPr lang="ru-RU" sz="2000" dirty="0">
                <a:latin typeface="Times New Roman"/>
                <a:ea typeface="Times New Roman"/>
                <a:cs typeface="Times New Roman"/>
              </a:rPr>
              <a:t>) на передающей оконечной станции и обратного преобразования с помощью </a:t>
            </a:r>
            <a:r>
              <a:rPr lang="ru-RU" sz="2000" i="1" dirty="0">
                <a:latin typeface="Times New Roman"/>
                <a:ea typeface="Times New Roman"/>
                <a:cs typeface="Times New Roman"/>
              </a:rPr>
              <a:t>преобразователя кода приема </a:t>
            </a:r>
            <a:r>
              <a:rPr lang="ru-RU" sz="2000" i="1" dirty="0" err="1">
                <a:latin typeface="Times New Roman"/>
                <a:ea typeface="Times New Roman"/>
                <a:cs typeface="Times New Roman"/>
              </a:rPr>
              <a:t>ПК</a:t>
            </a:r>
            <a:r>
              <a:rPr lang="ru-RU" sz="2000" i="1" baseline="-25000" dirty="0" err="1">
                <a:latin typeface="Times New Roman"/>
                <a:ea typeface="Times New Roman"/>
                <a:cs typeface="Times New Roman"/>
              </a:rPr>
              <a:t>прм</a:t>
            </a:r>
            <a:r>
              <a:rPr lang="ru-RU" sz="2000" dirty="0" err="1">
                <a:latin typeface="Times New Roman"/>
                <a:ea typeface="Times New Roman"/>
                <a:cs typeface="Times New Roman"/>
              </a:rPr>
              <a:t>на</a:t>
            </a:r>
            <a:r>
              <a:rPr lang="ru-RU" sz="2000" dirty="0">
                <a:latin typeface="Times New Roman"/>
                <a:ea typeface="Times New Roman"/>
                <a:cs typeface="Times New Roman"/>
              </a:rPr>
              <a:t> </a:t>
            </a:r>
            <a:r>
              <a:rPr lang="ru-RU" sz="2000" dirty="0" smtClean="0">
                <a:latin typeface="Times New Roman"/>
                <a:ea typeface="Times New Roman"/>
                <a:cs typeface="Times New Roman"/>
              </a:rPr>
              <a:t>приёмной </a:t>
            </a:r>
            <a:r>
              <a:rPr lang="ru-RU" sz="2000" dirty="0">
                <a:latin typeface="Times New Roman"/>
                <a:ea typeface="Times New Roman"/>
                <a:cs typeface="Times New Roman"/>
              </a:rPr>
              <a:t>оконечной станции предназначено </a:t>
            </a:r>
            <a:r>
              <a:rPr lang="ru-RU" sz="2000" i="1" dirty="0">
                <a:latin typeface="Times New Roman"/>
                <a:ea typeface="Times New Roman"/>
                <a:cs typeface="Times New Roman"/>
              </a:rPr>
              <a:t>ОЛТ-ОП.</a:t>
            </a:r>
            <a:endParaRPr lang="ru-RU" sz="2000" dirty="0">
              <a:ea typeface="Times New Roman"/>
              <a:cs typeface="Times New Roman"/>
            </a:endParaRPr>
          </a:p>
          <a:p>
            <a:pPr algn="just">
              <a:lnSpc>
                <a:spcPct val="150000"/>
              </a:lnSpc>
              <a:spcAft>
                <a:spcPts val="1000"/>
              </a:spcAft>
            </a:pPr>
            <a:r>
              <a:rPr lang="ru-RU" sz="2000" dirty="0">
                <a:latin typeface="Times New Roman"/>
                <a:ea typeface="Times New Roman"/>
                <a:cs typeface="Times New Roman"/>
              </a:rPr>
              <a:t>     Регенераторы служат для восстановления первоначальной формы импульсов, их амплитуды, длительности и временных положений, которые претерпевают </a:t>
            </a:r>
            <a:r>
              <a:rPr lang="ru-RU" sz="2000" dirty="0" smtClean="0">
                <a:latin typeface="Times New Roman"/>
                <a:ea typeface="Times New Roman"/>
                <a:cs typeface="Times New Roman"/>
              </a:rPr>
              <a:t>ослабление </a:t>
            </a:r>
            <a:r>
              <a:rPr lang="ru-RU" sz="2000" dirty="0">
                <a:latin typeface="Times New Roman"/>
                <a:ea typeface="Times New Roman"/>
                <a:cs typeface="Times New Roman"/>
              </a:rPr>
              <a:t>(затухание), различного вида искажения и воздействие помех. Источниками искажений формы импульсов </a:t>
            </a:r>
            <a:r>
              <a:rPr lang="ru-RU" sz="2000" i="1" dirty="0">
                <a:latin typeface="Times New Roman"/>
                <a:ea typeface="Times New Roman"/>
                <a:cs typeface="Times New Roman"/>
              </a:rPr>
              <a:t>ЛЦС </a:t>
            </a:r>
            <a:r>
              <a:rPr lang="ru-RU" sz="2000" dirty="0">
                <a:latin typeface="Times New Roman"/>
                <a:ea typeface="Times New Roman"/>
                <a:cs typeface="Times New Roman"/>
              </a:rPr>
              <a:t>является кабельные линии и устройства согласования (УС) входного </a:t>
            </a:r>
            <a:r>
              <a:rPr lang="ru-RU" sz="2000" dirty="0" smtClean="0">
                <a:latin typeface="Times New Roman"/>
                <a:ea typeface="Times New Roman"/>
                <a:cs typeface="Times New Roman"/>
              </a:rPr>
              <a:t>сопротивления </a:t>
            </a:r>
            <a:r>
              <a:rPr lang="ru-RU" sz="2000" dirty="0">
                <a:latin typeface="Times New Roman"/>
                <a:ea typeface="Times New Roman"/>
                <a:cs typeface="Times New Roman"/>
              </a:rPr>
              <a:t>станционного оборудования (</a:t>
            </a:r>
            <a:r>
              <a:rPr lang="ru-RU" sz="2000" i="1" dirty="0">
                <a:latin typeface="Times New Roman"/>
                <a:ea typeface="Times New Roman"/>
                <a:cs typeface="Times New Roman"/>
              </a:rPr>
              <a:t>ОП, НРП, ОРП</a:t>
            </a:r>
            <a:r>
              <a:rPr lang="ru-RU" sz="2000" dirty="0">
                <a:latin typeface="Times New Roman"/>
                <a:ea typeface="Times New Roman"/>
                <a:cs typeface="Times New Roman"/>
              </a:rPr>
              <a:t>) и </a:t>
            </a:r>
            <a:r>
              <a:rPr lang="ru-RU" sz="2000" dirty="0" smtClean="0">
                <a:latin typeface="Times New Roman"/>
                <a:ea typeface="Times New Roman"/>
                <a:cs typeface="Times New Roman"/>
              </a:rPr>
              <a:t>волнового </a:t>
            </a:r>
            <a:r>
              <a:rPr lang="ru-RU" sz="2000" dirty="0">
                <a:latin typeface="Times New Roman"/>
                <a:ea typeface="Times New Roman"/>
                <a:cs typeface="Times New Roman"/>
              </a:rPr>
              <a:t>сопротивления кабельной пары.</a:t>
            </a:r>
            <a:endParaRPr lang="ru-RU" sz="2000" dirty="0"/>
          </a:p>
        </p:txBody>
      </p:sp>
    </p:spTree>
    <p:extLst>
      <p:ext uri="{BB962C8B-B14F-4D97-AF65-F5344CB8AC3E}">
        <p14:creationId xmlns="" xmlns:p14="http://schemas.microsoft.com/office/powerpoint/2010/main" val="1419257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450"/>
            <a:ext cx="9144000" cy="7017306"/>
          </a:xfrm>
          <a:prstGeom prst="rect">
            <a:avLst/>
          </a:prstGeom>
        </p:spPr>
        <p:txBody>
          <a:bodyPr wrap="square">
            <a:spAutoFit/>
          </a:bodyPr>
          <a:lstStyle/>
          <a:p>
            <a:pPr algn="just">
              <a:lnSpc>
                <a:spcPct val="150000"/>
              </a:lnSpc>
            </a:pPr>
            <a:r>
              <a:rPr lang="ru-RU" sz="2000" dirty="0">
                <a:latin typeface="Times New Roman"/>
                <a:ea typeface="Times New Roman"/>
              </a:rPr>
              <a:t> Регенерационный участок можно представить в виде линейного четырехполюсника, амплитудно-частотная (</a:t>
            </a:r>
            <a:r>
              <a:rPr lang="ru-RU" sz="2000" i="1" dirty="0">
                <a:latin typeface="Times New Roman"/>
                <a:ea typeface="Times New Roman"/>
              </a:rPr>
              <a:t>АХЧ</a:t>
            </a:r>
            <a:r>
              <a:rPr lang="ru-RU" sz="2000" dirty="0">
                <a:latin typeface="Times New Roman"/>
                <a:ea typeface="Times New Roman"/>
              </a:rPr>
              <a:t>) и </a:t>
            </a:r>
            <a:r>
              <a:rPr lang="ru-RU" sz="2000" dirty="0" err="1">
                <a:latin typeface="Times New Roman"/>
                <a:ea typeface="Times New Roman"/>
              </a:rPr>
              <a:t>фазо</a:t>
            </a:r>
            <a:r>
              <a:rPr lang="ru-RU" sz="2000" dirty="0">
                <a:latin typeface="Times New Roman"/>
                <a:ea typeface="Times New Roman"/>
              </a:rPr>
              <a:t>-частотная (</a:t>
            </a:r>
            <a:r>
              <a:rPr lang="ru-RU" sz="2000" i="1" dirty="0">
                <a:latin typeface="Times New Roman"/>
                <a:ea typeface="Times New Roman"/>
              </a:rPr>
              <a:t>ФЧХ</a:t>
            </a:r>
            <a:r>
              <a:rPr lang="ru-RU" sz="2000" dirty="0">
                <a:latin typeface="Times New Roman"/>
                <a:ea typeface="Times New Roman"/>
              </a:rPr>
              <a:t>) характеристики которого в основном определяются параметрами передачи кабеля и УС. Затухание кабеля растет с увеличением частоты, что неизбежно приводит к ограничению и искажению электрического спектра ЛЦС сверху. Однако полоса пропускания каждого РУ ограничивается не только сверху, но и снизу. Ограничение полосы снизу объясняется, в частности, тем, что в структуру регенерационного участка входят </a:t>
            </a:r>
            <a:r>
              <a:rPr lang="ru-RU" sz="2000" dirty="0" smtClean="0">
                <a:latin typeface="Times New Roman"/>
                <a:ea typeface="Times New Roman"/>
              </a:rPr>
              <a:t>трансформаторы, </a:t>
            </a:r>
            <a:r>
              <a:rPr lang="ru-RU" sz="2000" dirty="0">
                <a:latin typeface="Times New Roman"/>
                <a:ea typeface="Times New Roman"/>
              </a:rPr>
              <a:t>служащие для перехода от </a:t>
            </a:r>
            <a:r>
              <a:rPr lang="ru-RU" sz="2000" dirty="0" smtClean="0">
                <a:latin typeface="Times New Roman"/>
                <a:ea typeface="Times New Roman"/>
              </a:rPr>
              <a:t>неуравновешенных </a:t>
            </a:r>
            <a:r>
              <a:rPr lang="ru-RU" sz="2000" dirty="0">
                <a:latin typeface="Times New Roman"/>
                <a:ea typeface="Times New Roman"/>
              </a:rPr>
              <a:t>(несимметричных) относительно земли входных зажимов аппаратуры оконечных станций и регенераторов к симметричным кабельным парам. Эта трансформаторы не пропускают постоянную составляющую и ослабляют низкочастотные составляющие электрического  спектра ЛЦС. Цифровой ИКМ сигнал </a:t>
            </a:r>
            <a:r>
              <a:rPr lang="en-US" sz="2000" i="1" dirty="0">
                <a:latin typeface="Times New Roman"/>
                <a:ea typeface="Times New Roman"/>
              </a:rPr>
              <a:t>c</a:t>
            </a:r>
            <a:r>
              <a:rPr lang="ru-RU" sz="2000" i="1" dirty="0">
                <a:latin typeface="Times New Roman"/>
                <a:ea typeface="Times New Roman"/>
              </a:rPr>
              <a:t>(</a:t>
            </a:r>
            <a:r>
              <a:rPr lang="en-US" sz="2000" i="1" dirty="0">
                <a:latin typeface="Times New Roman"/>
                <a:ea typeface="Times New Roman"/>
              </a:rPr>
              <a:t>t</a:t>
            </a:r>
            <a:r>
              <a:rPr lang="ru-RU" sz="2000" i="1" dirty="0">
                <a:latin typeface="Times New Roman"/>
                <a:ea typeface="Times New Roman"/>
              </a:rPr>
              <a:t>)</a:t>
            </a:r>
            <a:r>
              <a:rPr lang="ru-RU" sz="2000" dirty="0">
                <a:latin typeface="Times New Roman"/>
                <a:ea typeface="Times New Roman"/>
              </a:rPr>
              <a:t>на выходе </a:t>
            </a:r>
            <a:r>
              <a:rPr lang="ru-RU" sz="2000" i="1" dirty="0">
                <a:latin typeface="Times New Roman"/>
                <a:ea typeface="Times New Roman"/>
              </a:rPr>
              <a:t>ОЛТ- ОП</a:t>
            </a:r>
            <a:r>
              <a:rPr lang="ru-RU" sz="2000" dirty="0">
                <a:latin typeface="Times New Roman"/>
                <a:ea typeface="Times New Roman"/>
              </a:rPr>
              <a:t> представляет случайную последовательность однополярных импульсов постоянной амплитуды и длительности и пробелов (нулей) также постоянной длительности (рис.2). </a:t>
            </a:r>
            <a:endParaRPr lang="ru-RU" sz="2000" dirty="0"/>
          </a:p>
        </p:txBody>
      </p:sp>
    </p:spTree>
    <p:extLst>
      <p:ext uri="{BB962C8B-B14F-4D97-AF65-F5344CB8AC3E}">
        <p14:creationId xmlns="" xmlns:p14="http://schemas.microsoft.com/office/powerpoint/2010/main" val="156712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302" y="155266"/>
            <a:ext cx="8959290" cy="6675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1622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29" y="0"/>
            <a:ext cx="9134121" cy="6555641"/>
          </a:xfrm>
          <a:prstGeom prst="rect">
            <a:avLst/>
          </a:prstGeom>
        </p:spPr>
        <p:txBody>
          <a:bodyPr wrap="square">
            <a:spAutoFit/>
          </a:bodyPr>
          <a:lstStyle/>
          <a:p>
            <a:pPr algn="just">
              <a:lnSpc>
                <a:spcPct val="150000"/>
              </a:lnSpc>
            </a:pPr>
            <a:r>
              <a:rPr lang="ru-RU" sz="2000" b="1" i="1" dirty="0">
                <a:latin typeface="Times New Roman" panose="02020603050405020304" pitchFamily="18" charset="0"/>
                <a:cs typeface="Times New Roman" panose="02020603050405020304" pitchFamily="18" charset="0"/>
              </a:rPr>
              <a:t>должен уметь: </a:t>
            </a:r>
            <a:r>
              <a:rPr lang="ru-RU" sz="2000" dirty="0">
                <a:latin typeface="Times New Roman" panose="02020603050405020304" pitchFamily="18" charset="0"/>
                <a:cs typeface="Times New Roman" panose="02020603050405020304" pitchFamily="18" charset="0"/>
              </a:rPr>
              <a:t>≪читать≫ структурные, функциональные и </a:t>
            </a:r>
            <a:r>
              <a:rPr lang="ru-RU" sz="2000" dirty="0" smtClean="0">
                <a:latin typeface="Times New Roman" panose="02020603050405020304" pitchFamily="18" charset="0"/>
                <a:cs typeface="Times New Roman" panose="02020603050405020304" pitchFamily="18" charset="0"/>
              </a:rPr>
              <a:t>принципиальные схемы </a:t>
            </a:r>
            <a:r>
              <a:rPr lang="ru-RU" sz="2000" dirty="0">
                <a:latin typeface="Times New Roman" panose="02020603050405020304" pitchFamily="18" charset="0"/>
                <a:cs typeface="Times New Roman" panose="02020603050405020304" pitchFamily="18" charset="0"/>
              </a:rPr>
              <a:t>аппаратуры цифровых систем передачи и ее основных узлов; </a:t>
            </a:r>
            <a:r>
              <a:rPr lang="ru-RU" sz="2000" dirty="0" smtClean="0">
                <a:latin typeface="Times New Roman" panose="02020603050405020304" pitchFamily="18" charset="0"/>
                <a:cs typeface="Times New Roman" panose="02020603050405020304" pitchFamily="18" charset="0"/>
              </a:rPr>
              <a:t>анализировать работу </a:t>
            </a:r>
            <a:r>
              <a:rPr lang="ru-RU" sz="2000" dirty="0">
                <a:latin typeface="Times New Roman" panose="02020603050405020304" pitchFamily="18" charset="0"/>
                <a:cs typeface="Times New Roman" panose="02020603050405020304" pitchFamily="18" charset="0"/>
              </a:rPr>
              <a:t>устройств при передаче и приеме сигналов, выполнять задачи </a:t>
            </a:r>
            <a:r>
              <a:rPr lang="ru-RU" sz="2000" dirty="0" smtClean="0">
                <a:latin typeface="Times New Roman" panose="02020603050405020304" pitchFamily="18" charset="0"/>
                <a:cs typeface="Times New Roman" panose="02020603050405020304" pitchFamily="18" charset="0"/>
              </a:rPr>
              <a:t>по преобразованию </a:t>
            </a:r>
            <a:r>
              <a:rPr lang="ru-RU" sz="2000" dirty="0">
                <a:latin typeface="Times New Roman" panose="02020603050405020304" pitchFamily="18" charset="0"/>
                <a:cs typeface="Times New Roman" panose="02020603050405020304" pitchFamily="18" charset="0"/>
              </a:rPr>
              <a:t>сигналов, проектировать цифровую первичную сеть </a:t>
            </a:r>
            <a:r>
              <a:rPr lang="ru-RU" sz="2000" dirty="0" smtClean="0">
                <a:latin typeface="Times New Roman" panose="02020603050405020304" pitchFamily="18" charset="0"/>
                <a:cs typeface="Times New Roman" panose="02020603050405020304" pitchFamily="18" charset="0"/>
              </a:rPr>
              <a:t>связи, </a:t>
            </a:r>
            <a:r>
              <a:rPr lang="ru-RU" sz="2000" dirty="0">
                <a:latin typeface="Times New Roman" panose="02020603050405020304" pitchFamily="18" charset="0"/>
                <a:cs typeface="Times New Roman" panose="02020603050405020304" pitchFamily="18" charset="0"/>
              </a:rPr>
              <a:t>выполнять расчеты и производить оценку </a:t>
            </a:r>
            <a:r>
              <a:rPr lang="ru-RU" sz="2000" dirty="0" smtClean="0">
                <a:latin typeface="Times New Roman" panose="02020603050405020304" pitchFamily="18" charset="0"/>
                <a:cs typeface="Times New Roman" panose="02020603050405020304" pitchFamily="18" charset="0"/>
              </a:rPr>
              <a:t>качества передачи </a:t>
            </a:r>
            <a:r>
              <a:rPr lang="ru-RU" sz="2000" dirty="0">
                <a:latin typeface="Times New Roman" panose="02020603050405020304" pitchFamily="18" charset="0"/>
                <a:cs typeface="Times New Roman" panose="02020603050405020304" pitchFamily="18" charset="0"/>
              </a:rPr>
              <a:t>по цифровым каналам, производить проверку </a:t>
            </a:r>
            <a:r>
              <a:rPr lang="ru-RU" sz="2000" dirty="0" smtClean="0">
                <a:latin typeface="Times New Roman" panose="02020603050405020304" pitchFamily="18" charset="0"/>
                <a:cs typeface="Times New Roman" panose="02020603050405020304" pitchFamily="18" charset="0"/>
              </a:rPr>
              <a:t>работоспособности аппаратуры </a:t>
            </a:r>
            <a:r>
              <a:rPr lang="ru-RU" sz="2000" dirty="0">
                <a:latin typeface="Times New Roman" panose="02020603050405020304" pitchFamily="18" charset="0"/>
                <a:cs typeface="Times New Roman" panose="02020603050405020304" pitchFamily="18" charset="0"/>
              </a:rPr>
              <a:t>и измерение основных характеристик цифровых каналов, </a:t>
            </a:r>
            <a:r>
              <a:rPr lang="ru-RU" sz="2000" dirty="0" smtClean="0">
                <a:latin typeface="Times New Roman" panose="02020603050405020304" pitchFamily="18" charset="0"/>
                <a:cs typeface="Times New Roman" panose="02020603050405020304" pitchFamily="18" charset="0"/>
              </a:rPr>
              <a:t>выполнять основные </a:t>
            </a:r>
            <a:r>
              <a:rPr lang="ru-RU" sz="2000" dirty="0">
                <a:latin typeface="Times New Roman" panose="02020603050405020304" pitchFamily="18" charset="0"/>
                <a:cs typeface="Times New Roman" panose="02020603050405020304" pitchFamily="18" charset="0"/>
              </a:rPr>
              <a:t>виды работ по техническому обслуживанию цифровых систем передачи.</a:t>
            </a:r>
          </a:p>
          <a:p>
            <a:pPr algn="just">
              <a:lnSpc>
                <a:spcPct val="150000"/>
              </a:lnSpc>
            </a:pPr>
            <a:r>
              <a:rPr lang="ru-RU" sz="2000" dirty="0" smtClean="0">
                <a:latin typeface="Times New Roman" panose="02020603050405020304" pitchFamily="18" charset="0"/>
                <a:cs typeface="Times New Roman" panose="02020603050405020304" pitchFamily="18" charset="0"/>
              </a:rPr>
              <a:t>   Программа </a:t>
            </a:r>
            <a:r>
              <a:rPr lang="ru-RU" sz="2000" dirty="0">
                <a:latin typeface="Times New Roman" panose="02020603050405020304" pitchFamily="18" charset="0"/>
                <a:cs typeface="Times New Roman" panose="02020603050405020304" pitchFamily="18" charset="0"/>
              </a:rPr>
              <a:t>дисциплины предусматривает выполнение лабораторных работ </a:t>
            </a:r>
            <a:r>
              <a:rPr lang="ru-RU" sz="2000" dirty="0" smtClean="0">
                <a:latin typeface="Times New Roman" panose="02020603050405020304" pitchFamily="18" charset="0"/>
                <a:cs typeface="Times New Roman" panose="02020603050405020304" pitchFamily="18" charset="0"/>
              </a:rPr>
              <a:t>и практических </a:t>
            </a:r>
            <a:r>
              <a:rPr lang="ru-RU" sz="2000" dirty="0">
                <a:latin typeface="Times New Roman" panose="02020603050405020304" pitchFamily="18" charset="0"/>
                <a:cs typeface="Times New Roman" panose="02020603050405020304" pitchFamily="18" charset="0"/>
              </a:rPr>
              <a:t>занятий, перечень которых представлен в данных </a:t>
            </a:r>
            <a:r>
              <a:rPr lang="ru-RU" sz="2000" dirty="0" smtClean="0">
                <a:latin typeface="Times New Roman" panose="02020603050405020304" pitchFamily="18" charset="0"/>
                <a:cs typeface="Times New Roman" panose="02020603050405020304" pitchFamily="18" charset="0"/>
              </a:rPr>
              <a:t>методических указаниях</a:t>
            </a:r>
            <a:r>
              <a:rPr lang="ru-RU" sz="2000" dirty="0">
                <a:latin typeface="Times New Roman" panose="02020603050405020304" pitchFamily="18" charset="0"/>
                <a:cs typeface="Times New Roman" panose="02020603050405020304" pitchFamily="18" charset="0"/>
              </a:rPr>
              <a:t>. Кроме того программой предусмотрено выполнение курсового </a:t>
            </a:r>
            <a:r>
              <a:rPr lang="ru-RU" sz="2000" dirty="0" smtClean="0">
                <a:latin typeface="Times New Roman" panose="02020603050405020304" pitchFamily="18" charset="0"/>
                <a:cs typeface="Times New Roman" panose="02020603050405020304" pitchFamily="18" charset="0"/>
              </a:rPr>
              <a:t>работа на </a:t>
            </a:r>
            <a:r>
              <a:rPr lang="ru-RU" sz="2000" dirty="0">
                <a:latin typeface="Times New Roman" panose="02020603050405020304" pitchFamily="18" charset="0"/>
                <a:cs typeface="Times New Roman" panose="02020603050405020304" pitchFamily="18" charset="0"/>
              </a:rPr>
              <a:t>тему ≪Проектирование цифровой </a:t>
            </a:r>
            <a:r>
              <a:rPr lang="ru-RU" sz="2000" dirty="0" smtClean="0">
                <a:latin typeface="Times New Roman" panose="02020603050405020304" pitchFamily="18" charset="0"/>
                <a:cs typeface="Times New Roman" panose="02020603050405020304" pitchFamily="18" charset="0"/>
              </a:rPr>
              <a:t>системы передачи». По </a:t>
            </a:r>
            <a:r>
              <a:rPr lang="ru-RU" sz="2000" dirty="0">
                <a:latin typeface="Times New Roman" panose="02020603050405020304" pitchFamily="18" charset="0"/>
                <a:cs typeface="Times New Roman" panose="02020603050405020304" pitchFamily="18" charset="0"/>
              </a:rPr>
              <a:t>данной дисциплине студенты сдают экзамен. Вопросы для </a:t>
            </a:r>
            <a:r>
              <a:rPr lang="ru-RU" sz="2000" dirty="0" smtClean="0">
                <a:latin typeface="Times New Roman" panose="02020603050405020304" pitchFamily="18" charset="0"/>
                <a:cs typeface="Times New Roman" panose="02020603050405020304" pitchFamily="18" charset="0"/>
              </a:rPr>
              <a:t>само проверки при </a:t>
            </a:r>
            <a:r>
              <a:rPr lang="ru-RU" sz="2000" dirty="0">
                <a:latin typeface="Times New Roman" panose="02020603050405020304" pitchFamily="18" charset="0"/>
                <a:cs typeface="Times New Roman" panose="02020603050405020304" pitchFamily="18" charset="0"/>
              </a:rPr>
              <a:t>подготовке к экзамену помещены в конце данной работы.</a:t>
            </a:r>
          </a:p>
        </p:txBody>
      </p:sp>
    </p:spTree>
    <p:extLst>
      <p:ext uri="{BB962C8B-B14F-4D97-AF65-F5344CB8AC3E}">
        <p14:creationId xmlns="" xmlns:p14="http://schemas.microsoft.com/office/powerpoint/2010/main" val="2678119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036496" cy="6581289"/>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 Из этого рисунка следует, что дискретная часть спектра содержит постоянную составляющую и нечетные гармоники тактовой частоты </a:t>
            </a:r>
            <a:r>
              <a:rPr lang="ru-RU" dirty="0" err="1">
                <a:latin typeface="Times New Roman"/>
                <a:ea typeface="Times New Roman"/>
                <a:cs typeface="Times New Roman"/>
              </a:rPr>
              <a:t>ω</a:t>
            </a:r>
            <a:r>
              <a:rPr lang="ru-RU" baseline="-25000" dirty="0" err="1">
                <a:latin typeface="Times New Roman"/>
                <a:ea typeface="Times New Roman"/>
                <a:cs typeface="Times New Roman"/>
              </a:rPr>
              <a:t>Т</a:t>
            </a:r>
            <a:r>
              <a:rPr lang="ru-RU" dirty="0">
                <a:latin typeface="Times New Roman"/>
                <a:ea typeface="Times New Roman"/>
                <a:cs typeface="Times New Roman"/>
              </a:rPr>
              <a:t> . Первая </a:t>
            </a:r>
            <a:r>
              <a:rPr lang="ru-RU" dirty="0" smtClean="0">
                <a:latin typeface="Times New Roman"/>
                <a:ea typeface="Times New Roman"/>
                <a:cs typeface="Times New Roman"/>
              </a:rPr>
              <a:t>гармоника </a:t>
            </a:r>
            <a:r>
              <a:rPr lang="ru-RU" dirty="0">
                <a:latin typeface="Times New Roman"/>
                <a:ea typeface="Times New Roman"/>
                <a:cs typeface="Times New Roman"/>
              </a:rPr>
              <a:t>может быть выделена узкополосным фильтром и использована для тактовой синхронизации. При этом непрерывная часть спектра, попадающая в полосу пропускания неточно настроенного фильтра, является помехой в канале выделения тактовой </a:t>
            </a:r>
            <a:r>
              <a:rPr lang="ru-RU" dirty="0" smtClean="0">
                <a:latin typeface="Times New Roman"/>
                <a:ea typeface="Times New Roman"/>
                <a:cs typeface="Times New Roman"/>
              </a:rPr>
              <a:t>частоты </a:t>
            </a:r>
            <a:r>
              <a:rPr lang="ru-RU" dirty="0">
                <a:latin typeface="Times New Roman"/>
                <a:ea typeface="Times New Roman"/>
                <a:cs typeface="Times New Roman"/>
              </a:rPr>
              <a:t>и вызывает фазовые дрожания синхронизирующего напряжения.</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     Недостатки такого сигнала: 1) Относительно большая мощность высокочастотных составляющих дискретной и непрерывной частей </a:t>
            </a:r>
            <a:r>
              <a:rPr lang="ru-RU" dirty="0" smtClean="0">
                <a:latin typeface="Times New Roman"/>
                <a:ea typeface="Times New Roman"/>
                <a:cs typeface="Times New Roman"/>
              </a:rPr>
              <a:t>энергетического спектра</a:t>
            </a:r>
            <a:r>
              <a:rPr lang="ru-RU" dirty="0">
                <a:latin typeface="Times New Roman"/>
                <a:ea typeface="Times New Roman"/>
                <a:cs typeface="Times New Roman"/>
              </a:rPr>
              <a:t>; 2) большой удельный вес низкочастотных составляющих непрерывной части.</a:t>
            </a:r>
            <a:endParaRPr lang="ru-RU" sz="1600" dirty="0">
              <a:ea typeface="Times New Roman"/>
              <a:cs typeface="Times New Roman"/>
            </a:endParaRPr>
          </a:p>
          <a:p>
            <a:pPr algn="just">
              <a:lnSpc>
                <a:spcPct val="150000"/>
              </a:lnSpc>
            </a:pPr>
            <a:r>
              <a:rPr lang="ru-RU" dirty="0">
                <a:latin typeface="Times New Roman"/>
                <a:ea typeface="Times New Roman"/>
              </a:rPr>
              <a:t>      Явления, происходящие в ЦЛТ из-за ограничения полосы частот снизу и сверху, по всей физической сущности одинаковы с переходными влияниями в групповом АИМ тракте. Различие состоит в том, что в групповом АИМ тракте имеют место переходные влияния между различными каналами системы,  а в ЦЛТ влияют друг на друга импульсы линейного цифрового сигнала, принадлежащие к кодовым группам одного или разных каналов. Такие переходные влияния называются </a:t>
            </a:r>
            <a:r>
              <a:rPr lang="ru-RU" i="1" dirty="0" smtClean="0">
                <a:latin typeface="Times New Roman"/>
                <a:ea typeface="Times New Roman"/>
              </a:rPr>
              <a:t>межсимвольными </a:t>
            </a:r>
            <a:r>
              <a:rPr lang="ru-RU" i="1" dirty="0">
                <a:latin typeface="Times New Roman"/>
                <a:ea typeface="Times New Roman"/>
              </a:rPr>
              <a:t>искажениями. </a:t>
            </a:r>
            <a:endParaRPr lang="ru-RU" i="1" dirty="0"/>
          </a:p>
        </p:txBody>
      </p:sp>
    </p:spTree>
    <p:extLst>
      <p:ext uri="{BB962C8B-B14F-4D97-AF65-F5344CB8AC3E}">
        <p14:creationId xmlns="" xmlns:p14="http://schemas.microsoft.com/office/powerpoint/2010/main" val="848941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9392"/>
            <a:ext cx="9123850" cy="7284045"/>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Межсимвольные искажения, обусловленные ограничением полосы частот ЦЛТ сверху, называется </a:t>
            </a:r>
            <a:r>
              <a:rPr lang="ru-RU" i="1" dirty="0">
                <a:latin typeface="Times New Roman"/>
                <a:ea typeface="Times New Roman"/>
                <a:cs typeface="Times New Roman"/>
              </a:rPr>
              <a:t>межсимвольными искажениями 1-го рода.</a:t>
            </a:r>
            <a:r>
              <a:rPr lang="ru-RU" dirty="0">
                <a:latin typeface="Times New Roman"/>
                <a:ea typeface="Times New Roman"/>
                <a:cs typeface="Times New Roman"/>
              </a:rPr>
              <a:t> Наиболее сильно влияют друг на друга символы, расположенные в соседних тактовых интервалах. Воздействие двух импульсов друг на друга приводит, в частности , к тому, что амплитуды этих импульсов получаются моменты появления импульсов (фазовые дрожания), что вызывает дополнительные помехи в канале выделения тактовой частоты и ухудшает работу системы тактовой синхронизации. Влияние импульсов на пробелы (нули) приводит к тому , что в моменты стробирования </a:t>
            </a:r>
            <a:r>
              <a:rPr lang="ru-RU" dirty="0" err="1">
                <a:latin typeface="Times New Roman"/>
                <a:ea typeface="Times New Roman"/>
                <a:cs typeface="Times New Roman"/>
              </a:rPr>
              <a:t>бестоковых</a:t>
            </a:r>
            <a:r>
              <a:rPr lang="ru-RU" dirty="0">
                <a:latin typeface="Times New Roman"/>
                <a:ea typeface="Times New Roman"/>
                <a:cs typeface="Times New Roman"/>
              </a:rPr>
              <a:t> посылок (нулей) напряжение на выходе решающего устройства отличается от нуля и помехоустойчивость регенератора </a:t>
            </a:r>
            <a:r>
              <a:rPr lang="ru-RU" dirty="0" smtClean="0">
                <a:latin typeface="Times New Roman"/>
                <a:ea typeface="Times New Roman"/>
                <a:cs typeface="Times New Roman"/>
              </a:rPr>
              <a:t>снижается.</a:t>
            </a:r>
            <a:r>
              <a:rPr lang="ru-RU" sz="1600" dirty="0" smtClean="0">
                <a:ea typeface="Times New Roman"/>
                <a:cs typeface="Times New Roman"/>
              </a:rPr>
              <a:t> </a:t>
            </a:r>
            <a:r>
              <a:rPr lang="ru-RU" dirty="0" smtClean="0">
                <a:latin typeface="Times New Roman"/>
                <a:ea typeface="Times New Roman"/>
                <a:cs typeface="Times New Roman"/>
              </a:rPr>
              <a:t>Межсимвольные </a:t>
            </a:r>
            <a:r>
              <a:rPr lang="ru-RU" dirty="0">
                <a:latin typeface="Times New Roman"/>
                <a:ea typeface="Times New Roman"/>
                <a:cs typeface="Times New Roman"/>
              </a:rPr>
              <a:t>искажения, обусловленные ограничением полосы частот ЦЛТ снизу, называются межсимвольным искажениями  2-го рода. Ограничение полосы частот снизу приводит к подавлению постоянной и низкочастотной составляющих цифрового сигнала и образованию хвостов переходного процесса. Суммарное напряжение хвостов всех предыдущих импульсов воздействует на каждый </a:t>
            </a:r>
            <a:r>
              <a:rPr lang="ru-RU" dirty="0" smtClean="0">
                <a:latin typeface="Times New Roman"/>
                <a:ea typeface="Times New Roman"/>
                <a:cs typeface="Times New Roman"/>
              </a:rPr>
              <a:t>последующий </a:t>
            </a:r>
            <a:r>
              <a:rPr lang="ru-RU" dirty="0">
                <a:latin typeface="Times New Roman"/>
                <a:ea typeface="Times New Roman"/>
                <a:cs typeface="Times New Roman"/>
              </a:rPr>
              <a:t>импульс, изменяя случайным образом его амплитуду. Превышение мгновенного значения сигнала над порогом срабатывания </a:t>
            </a:r>
            <a:r>
              <a:rPr lang="ru-RU" dirty="0" smtClean="0">
                <a:latin typeface="Times New Roman"/>
                <a:ea typeface="Times New Roman"/>
                <a:cs typeface="Times New Roman"/>
              </a:rPr>
              <a:t>уменьшается, </a:t>
            </a:r>
            <a:r>
              <a:rPr lang="ru-RU" dirty="0">
                <a:latin typeface="Times New Roman"/>
                <a:ea typeface="Times New Roman"/>
                <a:cs typeface="Times New Roman"/>
              </a:rPr>
              <a:t>что приводит к снижению помехоустойчивости регенератора.</a:t>
            </a:r>
            <a:endParaRPr lang="ru-RU" sz="1600" dirty="0">
              <a:ea typeface="Times New Roman"/>
              <a:cs typeface="Times New Roman"/>
            </a:endParaRPr>
          </a:p>
        </p:txBody>
      </p:sp>
    </p:spTree>
    <p:extLst>
      <p:ext uri="{BB962C8B-B14F-4D97-AF65-F5344CB8AC3E}">
        <p14:creationId xmlns="" xmlns:p14="http://schemas.microsoft.com/office/powerpoint/2010/main" val="9429705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4" y="-13323"/>
            <a:ext cx="9144000" cy="6695872"/>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 Помимо передачи цифрового сигнала, содержащего низкочастотные составляющие, по парам кабеля необходимо передавать постоянный ток дистанционного питания (ДП) НРП, а это приводит к проблеме разделения постоянной составляющей цифрового сигнала </a:t>
            </a:r>
            <a:r>
              <a:rPr lang="ru-RU" dirty="0" smtClean="0">
                <a:latin typeface="Times New Roman"/>
                <a:ea typeface="Times New Roman"/>
                <a:cs typeface="Times New Roman"/>
              </a:rPr>
              <a:t>и тока </a:t>
            </a:r>
            <a:r>
              <a:rPr lang="ru-RU" dirty="0">
                <a:latin typeface="Times New Roman"/>
                <a:ea typeface="Times New Roman"/>
                <a:cs typeface="Times New Roman"/>
              </a:rPr>
              <a:t>ДП в НРП</a:t>
            </a:r>
            <a:r>
              <a:rPr lang="ru-RU" dirty="0" smtClean="0">
                <a:latin typeface="Times New Roman"/>
                <a:ea typeface="Times New Roman"/>
                <a:cs typeface="Times New Roman"/>
              </a:rPr>
              <a:t>. </a:t>
            </a:r>
            <a:r>
              <a:rPr lang="ru-RU" dirty="0">
                <a:latin typeface="Times New Roman"/>
                <a:ea typeface="Times New Roman"/>
                <a:cs typeface="Times New Roman"/>
              </a:rPr>
              <a:t>Естественно, что ИКМ сигналы (рис.11.3) не могут быть использованы для передачи по линейному тракту, представляющему собой полосовой фильтр с граничными частотами </a:t>
            </a:r>
            <a:r>
              <a:rPr lang="en-US" i="1" dirty="0">
                <a:latin typeface="Times New Roman"/>
                <a:ea typeface="Times New Roman"/>
                <a:cs typeface="Times New Roman"/>
              </a:rPr>
              <a:t>f</a:t>
            </a:r>
            <a:r>
              <a:rPr lang="ru-RU" baseline="-25000" dirty="0" err="1">
                <a:latin typeface="Times New Roman"/>
                <a:ea typeface="Times New Roman"/>
                <a:cs typeface="Times New Roman"/>
              </a:rPr>
              <a:t>гн</a:t>
            </a:r>
            <a:r>
              <a:rPr lang="ru-RU" dirty="0">
                <a:latin typeface="Times New Roman"/>
                <a:ea typeface="Times New Roman"/>
                <a:cs typeface="Times New Roman"/>
              </a:rPr>
              <a:t>  и  </a:t>
            </a:r>
            <a:r>
              <a:rPr lang="ru-RU" i="1" dirty="0" err="1">
                <a:latin typeface="Times New Roman"/>
                <a:ea typeface="Times New Roman"/>
                <a:cs typeface="Times New Roman"/>
              </a:rPr>
              <a:t>f</a:t>
            </a:r>
            <a:r>
              <a:rPr lang="ru-RU" baseline="-25000" dirty="0" err="1">
                <a:latin typeface="Times New Roman"/>
                <a:ea typeface="Times New Roman"/>
                <a:cs typeface="Times New Roman"/>
              </a:rPr>
              <a:t>гв</a:t>
            </a:r>
            <a:r>
              <a:rPr lang="ru-RU" baseline="-25000" dirty="0">
                <a:latin typeface="Times New Roman"/>
                <a:ea typeface="Times New Roman"/>
                <a:cs typeface="Times New Roman"/>
              </a:rPr>
              <a:t> </a:t>
            </a:r>
            <a:r>
              <a:rPr lang="ru-RU" dirty="0">
                <a:latin typeface="Times New Roman"/>
                <a:ea typeface="Times New Roman"/>
                <a:cs typeface="Times New Roman"/>
              </a:rPr>
              <a:t>, без существенных межсимвольных искажений и ошибок. Для уменьшения искажений необходимо изменить структуру ИКМ сигнала в соответствии с особенностями конкретного ЦЛТ и типа кабеля. Для этого  ОЛТ-ОП содержат преобразователи кода передачи (</a:t>
            </a:r>
            <a:r>
              <a:rPr lang="ru-RU" dirty="0" err="1">
                <a:latin typeface="Times New Roman"/>
                <a:ea typeface="Times New Roman"/>
                <a:cs typeface="Times New Roman"/>
              </a:rPr>
              <a:t>ПК</a:t>
            </a:r>
            <a:r>
              <a:rPr lang="ru-RU" baseline="-25000" dirty="0" err="1">
                <a:latin typeface="Times New Roman"/>
                <a:ea typeface="Times New Roman"/>
                <a:cs typeface="Times New Roman"/>
              </a:rPr>
              <a:t>пер</a:t>
            </a:r>
            <a:r>
              <a:rPr lang="ru-RU" dirty="0">
                <a:latin typeface="Times New Roman"/>
                <a:ea typeface="Times New Roman"/>
                <a:cs typeface="Times New Roman"/>
              </a:rPr>
              <a:t>) и приема (</a:t>
            </a:r>
            <a:r>
              <a:rPr lang="ru-RU" dirty="0" err="1">
                <a:latin typeface="Times New Roman"/>
                <a:ea typeface="Times New Roman"/>
                <a:cs typeface="Times New Roman"/>
              </a:rPr>
              <a:t>ПК</a:t>
            </a:r>
            <a:r>
              <a:rPr lang="ru-RU" baseline="-25000" dirty="0" err="1">
                <a:latin typeface="Times New Roman"/>
                <a:ea typeface="Times New Roman"/>
                <a:cs typeface="Times New Roman"/>
              </a:rPr>
              <a:t>прм</a:t>
            </a:r>
            <a:r>
              <a:rPr lang="ru-RU" dirty="0">
                <a:latin typeface="Times New Roman"/>
                <a:ea typeface="Times New Roman"/>
                <a:cs typeface="Times New Roman"/>
              </a:rPr>
              <a:t>). Первый предназначен для преобразования входного ИКМ сигнала в такой сигнал, энергетический спектр которого был бы максимально согласован с параметрами передачи ЦЛТ, и , прежде всего, с частотной характеристикой затухания регенерационного участка, т.е. </a:t>
            </a:r>
            <a:r>
              <a:rPr lang="ru-RU" dirty="0" smtClean="0">
                <a:latin typeface="Times New Roman"/>
                <a:ea typeface="Times New Roman"/>
                <a:cs typeface="Times New Roman"/>
              </a:rPr>
              <a:t>должен максимально </a:t>
            </a:r>
            <a:r>
              <a:rPr lang="ru-RU" dirty="0">
                <a:latin typeface="Times New Roman"/>
                <a:ea typeface="Times New Roman"/>
                <a:cs typeface="Times New Roman"/>
              </a:rPr>
              <a:t>возможно укладываться в полосу частот  </a:t>
            </a:r>
            <a:r>
              <a:rPr lang="ru-RU" i="1" dirty="0" err="1">
                <a:latin typeface="Times New Roman"/>
                <a:ea typeface="Times New Roman"/>
                <a:cs typeface="Times New Roman"/>
              </a:rPr>
              <a:t>f</a:t>
            </a:r>
            <a:r>
              <a:rPr lang="ru-RU" baseline="-25000" dirty="0" err="1">
                <a:latin typeface="Times New Roman"/>
                <a:ea typeface="Times New Roman"/>
                <a:cs typeface="Times New Roman"/>
              </a:rPr>
              <a:t>гн</a:t>
            </a:r>
            <a:r>
              <a:rPr lang="ru-RU" dirty="0">
                <a:latin typeface="Times New Roman"/>
                <a:ea typeface="Times New Roman"/>
                <a:cs typeface="Times New Roman"/>
              </a:rPr>
              <a:t>  и  </a:t>
            </a:r>
            <a:r>
              <a:rPr lang="ru-RU" i="1" dirty="0" err="1">
                <a:latin typeface="Times New Roman"/>
                <a:ea typeface="Times New Roman"/>
                <a:cs typeface="Times New Roman"/>
              </a:rPr>
              <a:t>f</a:t>
            </a:r>
            <a:r>
              <a:rPr lang="ru-RU" baseline="-25000" dirty="0" err="1">
                <a:latin typeface="Times New Roman"/>
                <a:ea typeface="Times New Roman"/>
                <a:cs typeface="Times New Roman"/>
              </a:rPr>
              <a:t>гв</a:t>
            </a:r>
            <a:r>
              <a:rPr lang="ru-RU" baseline="-25000" dirty="0">
                <a:latin typeface="Times New Roman"/>
                <a:ea typeface="Times New Roman"/>
                <a:cs typeface="Times New Roman"/>
              </a:rPr>
              <a:t> </a:t>
            </a:r>
            <a:r>
              <a:rPr lang="ru-RU" dirty="0">
                <a:latin typeface="Times New Roman"/>
                <a:ea typeface="Times New Roman"/>
                <a:cs typeface="Times New Roman"/>
              </a:rPr>
              <a:t> . </a:t>
            </a:r>
            <a:r>
              <a:rPr lang="ru-RU" dirty="0" err="1">
                <a:latin typeface="Times New Roman"/>
                <a:ea typeface="Times New Roman"/>
                <a:cs typeface="Times New Roman"/>
              </a:rPr>
              <a:t>ПК</a:t>
            </a:r>
            <a:r>
              <a:rPr lang="ru-RU" baseline="-25000" dirty="0" err="1">
                <a:latin typeface="Times New Roman"/>
                <a:ea typeface="Times New Roman"/>
                <a:cs typeface="Times New Roman"/>
              </a:rPr>
              <a:t>прм</a:t>
            </a:r>
            <a:r>
              <a:rPr lang="ru-RU" dirty="0">
                <a:latin typeface="Times New Roman"/>
                <a:ea typeface="Times New Roman"/>
                <a:cs typeface="Times New Roman"/>
              </a:rPr>
              <a:t> предназначен для обратных преобразований. Можно сказать, что </a:t>
            </a:r>
            <a:r>
              <a:rPr lang="ru-RU" dirty="0" err="1">
                <a:latin typeface="Times New Roman"/>
                <a:ea typeface="Times New Roman"/>
                <a:cs typeface="Times New Roman"/>
              </a:rPr>
              <a:t>ПК</a:t>
            </a:r>
            <a:r>
              <a:rPr lang="ru-RU" baseline="-25000" dirty="0" err="1">
                <a:latin typeface="Times New Roman"/>
                <a:ea typeface="Times New Roman"/>
                <a:cs typeface="Times New Roman"/>
              </a:rPr>
              <a:t>пер</a:t>
            </a:r>
            <a:r>
              <a:rPr lang="ru-RU" dirty="0">
                <a:latin typeface="Times New Roman"/>
                <a:ea typeface="Times New Roman"/>
                <a:cs typeface="Times New Roman"/>
              </a:rPr>
              <a:t> и </a:t>
            </a:r>
            <a:r>
              <a:rPr lang="ru-RU" dirty="0" err="1">
                <a:latin typeface="Times New Roman"/>
                <a:ea typeface="Times New Roman"/>
                <a:cs typeface="Times New Roman"/>
              </a:rPr>
              <a:t>ПК</a:t>
            </a:r>
            <a:r>
              <a:rPr lang="ru-RU" baseline="-25000" dirty="0" err="1">
                <a:latin typeface="Times New Roman"/>
                <a:ea typeface="Times New Roman"/>
                <a:cs typeface="Times New Roman"/>
              </a:rPr>
              <a:t>прм</a:t>
            </a:r>
            <a:r>
              <a:rPr lang="ru-RU" dirty="0">
                <a:latin typeface="Times New Roman"/>
                <a:ea typeface="Times New Roman"/>
                <a:cs typeface="Times New Roman"/>
              </a:rPr>
              <a:t> выполняют операции </a:t>
            </a:r>
            <a:r>
              <a:rPr lang="ru-RU" i="1" dirty="0">
                <a:latin typeface="Times New Roman"/>
                <a:ea typeface="Times New Roman"/>
                <a:cs typeface="Times New Roman"/>
              </a:rPr>
              <a:t>линейного кодирования</a:t>
            </a:r>
            <a:r>
              <a:rPr lang="ru-RU" dirty="0">
                <a:latin typeface="Times New Roman"/>
                <a:ea typeface="Times New Roman"/>
                <a:cs typeface="Times New Roman"/>
              </a:rPr>
              <a:t> с целью формирования </a:t>
            </a:r>
            <a:r>
              <a:rPr lang="ru-RU" i="1" dirty="0">
                <a:latin typeface="Times New Roman"/>
                <a:ea typeface="Times New Roman"/>
                <a:cs typeface="Times New Roman"/>
              </a:rPr>
              <a:t>линейного цифрового сигнала</a:t>
            </a:r>
            <a:r>
              <a:rPr lang="ru-RU" dirty="0">
                <a:latin typeface="Times New Roman"/>
                <a:ea typeface="Times New Roman"/>
                <a:cs typeface="Times New Roman"/>
              </a:rPr>
              <a:t> (ЛЦС) с использованием соответствующих </a:t>
            </a:r>
            <a:r>
              <a:rPr lang="ru-RU" i="1" dirty="0">
                <a:latin typeface="Times New Roman"/>
                <a:ea typeface="Times New Roman"/>
                <a:cs typeface="Times New Roman"/>
              </a:rPr>
              <a:t>линейных кодов</a:t>
            </a:r>
            <a:r>
              <a:rPr lang="ru-RU" dirty="0">
                <a:latin typeface="Times New Roman"/>
                <a:ea typeface="Times New Roman"/>
                <a:cs typeface="Times New Roman"/>
              </a:rPr>
              <a:t> и </a:t>
            </a:r>
            <a:r>
              <a:rPr lang="ru-RU" i="1" dirty="0">
                <a:latin typeface="Times New Roman"/>
                <a:ea typeface="Times New Roman"/>
                <a:cs typeface="Times New Roman"/>
              </a:rPr>
              <a:t>линейного декодирования</a:t>
            </a:r>
            <a:r>
              <a:rPr lang="ru-RU" dirty="0">
                <a:latin typeface="Times New Roman"/>
                <a:ea typeface="Times New Roman"/>
                <a:cs typeface="Times New Roman"/>
              </a:rPr>
              <a:t> соответственно.</a:t>
            </a:r>
            <a:endParaRPr lang="ru-RU" dirty="0"/>
          </a:p>
        </p:txBody>
      </p:sp>
    </p:spTree>
    <p:extLst>
      <p:ext uri="{BB962C8B-B14F-4D97-AF65-F5344CB8AC3E}">
        <p14:creationId xmlns="" xmlns:p14="http://schemas.microsoft.com/office/powerpoint/2010/main" val="2930685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3801041"/>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 Основными параметрами ЦЛТ, определяющими качество передачи ЛЦС, являются:</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1. коэффициент ошибок К</a:t>
            </a:r>
            <a:r>
              <a:rPr lang="ru-RU" baseline="-25000" dirty="0">
                <a:latin typeface="Times New Roman"/>
                <a:ea typeface="Times New Roman"/>
                <a:cs typeface="Times New Roman"/>
              </a:rPr>
              <a:t>ош</a:t>
            </a:r>
            <a:r>
              <a:rPr lang="ru-RU" dirty="0">
                <a:latin typeface="Times New Roman"/>
                <a:ea typeface="Times New Roman"/>
                <a:cs typeface="Times New Roman"/>
              </a:rPr>
              <a:t> , равный отношению числа ошибочно регенерированных символов к общему числу переданных;</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2. фазовые дрожания, определяемые </a:t>
            </a:r>
            <a:r>
              <a:rPr lang="ru-RU" dirty="0" smtClean="0">
                <a:latin typeface="Times New Roman"/>
                <a:ea typeface="Times New Roman"/>
                <a:cs typeface="Times New Roman"/>
              </a:rPr>
              <a:t>отношением </a:t>
            </a:r>
            <a:r>
              <a:rPr lang="ru-RU" dirty="0">
                <a:latin typeface="Times New Roman"/>
                <a:ea typeface="Times New Roman"/>
                <a:cs typeface="Times New Roman"/>
              </a:rPr>
              <a:t>отклонения временного положения регенерированных символов от тактовых точек к длительности тактового интервала </a:t>
            </a:r>
            <a:r>
              <a:rPr lang="ru-RU" i="1" dirty="0" smtClean="0">
                <a:latin typeface="Times New Roman"/>
                <a:ea typeface="Times New Roman"/>
                <a:cs typeface="Times New Roman"/>
              </a:rPr>
              <a:t>Т </a:t>
            </a:r>
            <a:r>
              <a:rPr lang="ru-RU" dirty="0" smtClean="0">
                <a:latin typeface="Times New Roman"/>
                <a:ea typeface="Times New Roman"/>
                <a:cs typeface="Times New Roman"/>
              </a:rPr>
              <a:t>(</a:t>
            </a:r>
            <a:r>
              <a:rPr lang="ru-RU" dirty="0">
                <a:latin typeface="Times New Roman"/>
                <a:ea typeface="Times New Roman"/>
                <a:cs typeface="Times New Roman"/>
              </a:rPr>
              <a:t>рис.11.3.а)</a:t>
            </a:r>
            <a:endParaRPr lang="ru-RU" sz="1600" dirty="0">
              <a:ea typeface="Times New Roman"/>
              <a:cs typeface="Times New Roman"/>
            </a:endParaRPr>
          </a:p>
          <a:p>
            <a:pPr algn="just">
              <a:lnSpc>
                <a:spcPct val="150000"/>
              </a:lnSpc>
              <a:spcAft>
                <a:spcPts val="1000"/>
              </a:spcAft>
            </a:pPr>
            <a:r>
              <a:rPr lang="ru-RU" dirty="0">
                <a:latin typeface="Times New Roman"/>
                <a:ea typeface="Times New Roman"/>
                <a:cs typeface="Times New Roman"/>
              </a:rPr>
              <a:t>Отметим, что при теоретических расчетах и оценках определяется вероятность ошибки   </a:t>
            </a:r>
            <a:r>
              <a:rPr lang="en-US" i="1" dirty="0">
                <a:latin typeface="Times New Roman"/>
                <a:ea typeface="Times New Roman"/>
                <a:cs typeface="Times New Roman"/>
              </a:rPr>
              <a:t>p</a:t>
            </a:r>
            <a:r>
              <a:rPr lang="ru-RU" baseline="-25000" dirty="0" err="1">
                <a:latin typeface="Times New Roman"/>
                <a:ea typeface="Times New Roman"/>
                <a:cs typeface="Times New Roman"/>
              </a:rPr>
              <a:t>ош</a:t>
            </a:r>
            <a:r>
              <a:rPr lang="ru-RU" baseline="-25000" dirty="0">
                <a:latin typeface="Times New Roman"/>
                <a:ea typeface="Times New Roman"/>
                <a:cs typeface="Times New Roman"/>
              </a:rPr>
              <a:t>  </a:t>
            </a:r>
            <a:r>
              <a:rPr lang="ru-RU" dirty="0">
                <a:latin typeface="Times New Roman"/>
                <a:ea typeface="Times New Roman"/>
                <a:cs typeface="Times New Roman"/>
              </a:rPr>
              <a:t>,а не К</a:t>
            </a:r>
            <a:r>
              <a:rPr lang="ru-RU" baseline="-25000" dirty="0">
                <a:latin typeface="Times New Roman"/>
                <a:ea typeface="Times New Roman"/>
                <a:cs typeface="Times New Roman"/>
              </a:rPr>
              <a:t>ош</a:t>
            </a:r>
            <a:r>
              <a:rPr lang="ru-RU" dirty="0">
                <a:latin typeface="Times New Roman"/>
                <a:ea typeface="Times New Roman"/>
                <a:cs typeface="Times New Roman"/>
              </a:rPr>
              <a:t>.</a:t>
            </a:r>
            <a:endParaRPr lang="ru-RU" dirty="0"/>
          </a:p>
        </p:txBody>
      </p:sp>
    </p:spTree>
    <p:extLst>
      <p:ext uri="{BB962C8B-B14F-4D97-AF65-F5344CB8AC3E}">
        <p14:creationId xmlns="" xmlns:p14="http://schemas.microsoft.com/office/powerpoint/2010/main" val="1464181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4624"/>
            <a:ext cx="8928992" cy="2841804"/>
          </a:xfrm>
          <a:prstGeom prst="rect">
            <a:avLst/>
          </a:prstGeom>
        </p:spPr>
        <p:txBody>
          <a:bodyPr wrap="square">
            <a:spAutoFit/>
          </a:bodyPr>
          <a:lstStyle/>
          <a:p>
            <a:pPr>
              <a:lnSpc>
                <a:spcPct val="150000"/>
              </a:lnSpc>
              <a:spcAft>
                <a:spcPts val="1000"/>
              </a:spcAft>
            </a:pPr>
            <a:r>
              <a:rPr lang="en-US" b="1" dirty="0" smtClean="0">
                <a:latin typeface="Times New Roman"/>
                <a:ea typeface="Times New Roman"/>
                <a:cs typeface="Times New Roman"/>
              </a:rPr>
              <a:t>    </a:t>
            </a:r>
            <a:r>
              <a:rPr lang="ru-RU" b="1" dirty="0" smtClean="0">
                <a:latin typeface="Times New Roman"/>
                <a:ea typeface="Times New Roman"/>
                <a:cs typeface="Times New Roman"/>
              </a:rPr>
              <a:t>ЛЕКЦИЯ </a:t>
            </a:r>
            <a:r>
              <a:rPr lang="ru-RU" b="1" dirty="0">
                <a:latin typeface="Times New Roman"/>
                <a:ea typeface="Times New Roman"/>
                <a:cs typeface="Times New Roman"/>
              </a:rPr>
              <a:t>№ </a:t>
            </a:r>
            <a:r>
              <a:rPr lang="en-US" b="1" dirty="0" smtClean="0">
                <a:latin typeface="Times New Roman"/>
                <a:ea typeface="Times New Roman"/>
                <a:cs typeface="Times New Roman"/>
              </a:rPr>
              <a:t>10</a:t>
            </a:r>
            <a:r>
              <a:rPr lang="ru-RU" b="1" dirty="0" smtClean="0">
                <a:latin typeface="Times New Roman"/>
                <a:ea typeface="Times New Roman"/>
                <a:cs typeface="Times New Roman"/>
              </a:rPr>
              <a:t>. </a:t>
            </a:r>
            <a:r>
              <a:rPr lang="ru-RU" b="1" dirty="0">
                <a:latin typeface="Times New Roman"/>
                <a:ea typeface="Times New Roman"/>
                <a:cs typeface="Times New Roman"/>
              </a:rPr>
              <a:t>Регенерация сигналов в ЦЛТ. Расчет длины регенерации.</a:t>
            </a:r>
            <a:endParaRPr lang="ru-RU" sz="1600" dirty="0">
              <a:ea typeface="Times New Roman"/>
              <a:cs typeface="Times New Roman"/>
            </a:endParaRPr>
          </a:p>
          <a:p>
            <a:pPr>
              <a:lnSpc>
                <a:spcPct val="150000"/>
              </a:lnSpc>
              <a:spcAft>
                <a:spcPts val="1000"/>
              </a:spcAft>
            </a:pPr>
            <a:r>
              <a:rPr lang="en-US" b="1" dirty="0" smtClean="0">
                <a:latin typeface="Times New Roman"/>
                <a:ea typeface="Times New Roman"/>
                <a:cs typeface="Times New Roman"/>
              </a:rPr>
              <a:t>     10</a:t>
            </a:r>
            <a:r>
              <a:rPr lang="ru-RU" b="1" dirty="0" smtClean="0">
                <a:latin typeface="Times New Roman"/>
                <a:ea typeface="Times New Roman"/>
                <a:cs typeface="Times New Roman"/>
              </a:rPr>
              <a:t>.1 </a:t>
            </a:r>
            <a:r>
              <a:rPr lang="ru-RU" b="1" dirty="0">
                <a:latin typeface="Times New Roman"/>
                <a:ea typeface="Times New Roman"/>
                <a:cs typeface="Times New Roman"/>
              </a:rPr>
              <a:t>Принципы построения и классификация регенераторов.</a:t>
            </a:r>
            <a:endParaRPr lang="ru-RU" sz="1600" dirty="0">
              <a:ea typeface="Times New Roman"/>
              <a:cs typeface="Times New Roman"/>
            </a:endParaRPr>
          </a:p>
          <a:p>
            <a:pPr algn="just">
              <a:lnSpc>
                <a:spcPct val="150000"/>
              </a:lnSpc>
              <a:spcAft>
                <a:spcPts val="1000"/>
              </a:spcAft>
            </a:pPr>
            <a:r>
              <a:rPr lang="en-US" dirty="0" smtClean="0">
                <a:latin typeface="Times New Roman"/>
                <a:ea typeface="Times New Roman"/>
                <a:cs typeface="Times New Roman"/>
              </a:rPr>
              <a:t>    </a:t>
            </a:r>
            <a:r>
              <a:rPr lang="ru-RU" dirty="0" smtClean="0">
                <a:latin typeface="Times New Roman"/>
                <a:ea typeface="Times New Roman"/>
                <a:cs typeface="Times New Roman"/>
              </a:rPr>
              <a:t>Линейный </a:t>
            </a:r>
            <a:r>
              <a:rPr lang="ru-RU" dirty="0">
                <a:latin typeface="Times New Roman"/>
                <a:ea typeface="Times New Roman"/>
                <a:cs typeface="Times New Roman"/>
              </a:rPr>
              <a:t>цифровой сигнал (ЛЦС), проходя по линии связи, испытывает ослабление, подвергается воздействию различного вида помех и искажений, что приводит к деформациям формы и длительности импульсов, уменьшению  их амплитуды и случайным временным сдвигам и задержкам сигнала (</a:t>
            </a:r>
            <a:r>
              <a:rPr lang="ru-RU" dirty="0" smtClean="0">
                <a:latin typeface="Times New Roman"/>
                <a:ea typeface="Times New Roman"/>
                <a:cs typeface="Times New Roman"/>
              </a:rPr>
              <a:t>рис.</a:t>
            </a:r>
            <a:r>
              <a:rPr lang="en-US" dirty="0" smtClean="0">
                <a:latin typeface="Times New Roman"/>
                <a:ea typeface="Times New Roman"/>
                <a:cs typeface="Times New Roman"/>
              </a:rPr>
              <a:t>10</a:t>
            </a:r>
            <a:r>
              <a:rPr lang="ru-RU" dirty="0" smtClean="0">
                <a:latin typeface="Times New Roman"/>
                <a:ea typeface="Times New Roman"/>
                <a:cs typeface="Times New Roman"/>
              </a:rPr>
              <a:t>.1</a:t>
            </a:r>
            <a:r>
              <a:rPr lang="ru-RU" dirty="0">
                <a:latin typeface="Times New Roman"/>
                <a:ea typeface="Times New Roman"/>
                <a:cs typeface="Times New Roman"/>
              </a:rPr>
              <a:t>).</a:t>
            </a:r>
            <a:endParaRPr lang="ru-RU" sz="1600" dirty="0">
              <a:ea typeface="Times New Roman"/>
              <a:cs typeface="Times New Roman"/>
            </a:endParaRPr>
          </a:p>
        </p:txBody>
      </p:sp>
      <p:pic>
        <p:nvPicPr>
          <p:cNvPr id="6" name="Рисунок 5"/>
          <p:cNvPicPr/>
          <p:nvPr/>
        </p:nvPicPr>
        <p:blipFill>
          <a:blip r:embed="rId2" cstate="print"/>
          <a:stretch>
            <a:fillRect/>
          </a:stretch>
        </p:blipFill>
        <p:spPr>
          <a:xfrm>
            <a:off x="431032" y="2866428"/>
            <a:ext cx="8461447" cy="2650804"/>
          </a:xfrm>
          <a:prstGeom prst="rect">
            <a:avLst/>
          </a:prstGeom>
        </p:spPr>
      </p:pic>
      <p:sp>
        <p:nvSpPr>
          <p:cNvPr id="5" name="Прямоугольник 4"/>
          <p:cNvSpPr/>
          <p:nvPr/>
        </p:nvSpPr>
        <p:spPr>
          <a:xfrm>
            <a:off x="431032" y="5681781"/>
            <a:ext cx="8712968" cy="1176219"/>
          </a:xfrm>
          <a:prstGeom prst="rect">
            <a:avLst/>
          </a:prstGeom>
        </p:spPr>
        <p:txBody>
          <a:bodyPr wrap="square">
            <a:spAutoFit/>
          </a:bodyPr>
          <a:lstStyle/>
          <a:p>
            <a:pPr algn="just">
              <a:lnSpc>
                <a:spcPct val="115000"/>
              </a:lnSpc>
              <a:spcAft>
                <a:spcPts val="1000"/>
              </a:spcAft>
            </a:pPr>
            <a:r>
              <a:rPr lang="ru-RU" dirty="0" smtClean="0">
                <a:latin typeface="Times New Roman"/>
                <a:ea typeface="Times New Roman"/>
                <a:cs typeface="Times New Roman"/>
              </a:rPr>
              <a:t>Рис.</a:t>
            </a:r>
            <a:r>
              <a:rPr lang="en-US" dirty="0" smtClean="0">
                <a:latin typeface="Times New Roman"/>
                <a:ea typeface="Times New Roman"/>
                <a:cs typeface="Times New Roman"/>
              </a:rPr>
              <a:t>10</a:t>
            </a:r>
            <a:r>
              <a:rPr lang="ru-RU" dirty="0" smtClean="0">
                <a:latin typeface="Times New Roman"/>
                <a:ea typeface="Times New Roman"/>
                <a:cs typeface="Times New Roman"/>
              </a:rPr>
              <a:t>.1</a:t>
            </a:r>
            <a:r>
              <a:rPr lang="ru-RU" dirty="0">
                <a:latin typeface="Times New Roman"/>
                <a:ea typeface="Times New Roman"/>
                <a:cs typeface="Times New Roman"/>
              </a:rPr>
              <a:t>. Искажение сигнала ИКМ;</a:t>
            </a:r>
            <a:endParaRPr lang="ru-RU" sz="1600" dirty="0">
              <a:ea typeface="Times New Roman"/>
              <a:cs typeface="Times New Roman"/>
            </a:endParaRPr>
          </a:p>
          <a:p>
            <a:pPr algn="just">
              <a:lnSpc>
                <a:spcPct val="115000"/>
              </a:lnSpc>
              <a:spcAft>
                <a:spcPts val="1000"/>
              </a:spcAft>
            </a:pPr>
            <a:r>
              <a:rPr lang="ru-RU" dirty="0">
                <a:latin typeface="Times New Roman"/>
                <a:ea typeface="Times New Roman"/>
                <a:cs typeface="Times New Roman"/>
              </a:rPr>
              <a:t>    а - сигнал в начале линии; б – то же в конце; в - изменение временного интервала между импульсами.</a:t>
            </a:r>
            <a:endParaRPr lang="ru-RU" sz="1600" dirty="0">
              <a:ea typeface="Times New Roman"/>
              <a:cs typeface="Times New Roman"/>
            </a:endParaRPr>
          </a:p>
        </p:txBody>
      </p:sp>
    </p:spTree>
    <p:extLst>
      <p:ext uri="{BB962C8B-B14F-4D97-AF65-F5344CB8AC3E}">
        <p14:creationId xmlns="" xmlns:p14="http://schemas.microsoft.com/office/powerpoint/2010/main" val="35984197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928992" cy="6280374"/>
          </a:xfrm>
          <a:prstGeom prst="rect">
            <a:avLst/>
          </a:prstGeom>
        </p:spPr>
        <p:txBody>
          <a:bodyPr wrap="square">
            <a:spAutoFit/>
          </a:bodyPr>
          <a:lstStyle/>
          <a:p>
            <a:pPr algn="just">
              <a:lnSpc>
                <a:spcPct val="150000"/>
              </a:lnSpc>
            </a:pPr>
            <a:r>
              <a:rPr lang="ru-RU" dirty="0">
                <a:latin typeface="Times New Roman"/>
                <a:ea typeface="Times New Roman"/>
              </a:rPr>
              <a:t> Для устранения или уменьшения </a:t>
            </a:r>
            <a:r>
              <a:rPr lang="ru-RU" dirty="0" smtClean="0">
                <a:latin typeface="Times New Roman"/>
                <a:ea typeface="Times New Roman"/>
              </a:rPr>
              <a:t>указанных </a:t>
            </a:r>
            <a:r>
              <a:rPr lang="ru-RU" dirty="0">
                <a:latin typeface="Times New Roman"/>
                <a:ea typeface="Times New Roman"/>
              </a:rPr>
              <a:t>деформаций ЛЦС в линейном  тракте через определенные расстояния устанавливаются </a:t>
            </a:r>
            <a:r>
              <a:rPr lang="ru-RU" i="1" u="sng" dirty="0">
                <a:latin typeface="Times New Roman"/>
                <a:ea typeface="Times New Roman"/>
              </a:rPr>
              <a:t>линейные регенераторы</a:t>
            </a:r>
            <a:r>
              <a:rPr lang="ru-RU" u="sng" dirty="0">
                <a:latin typeface="Times New Roman"/>
                <a:ea typeface="Times New Roman"/>
              </a:rPr>
              <a:t> </a:t>
            </a:r>
            <a:r>
              <a:rPr lang="ru-RU" dirty="0">
                <a:latin typeface="Times New Roman"/>
                <a:ea typeface="Times New Roman"/>
              </a:rPr>
              <a:t>(</a:t>
            </a:r>
            <a:r>
              <a:rPr lang="ru-RU" i="1" dirty="0">
                <a:latin typeface="Times New Roman"/>
                <a:ea typeface="Times New Roman"/>
              </a:rPr>
              <a:t>ЛР)</a:t>
            </a:r>
            <a:r>
              <a:rPr lang="ru-RU" dirty="0">
                <a:latin typeface="Times New Roman"/>
                <a:ea typeface="Times New Roman"/>
              </a:rPr>
              <a:t>, задача которых состоит в </a:t>
            </a:r>
            <a:r>
              <a:rPr lang="ru-RU" dirty="0" smtClean="0">
                <a:latin typeface="Times New Roman"/>
                <a:ea typeface="Times New Roman"/>
              </a:rPr>
              <a:t>восстановления </a:t>
            </a:r>
            <a:r>
              <a:rPr lang="ru-RU" dirty="0">
                <a:latin typeface="Times New Roman"/>
                <a:ea typeface="Times New Roman"/>
              </a:rPr>
              <a:t>сигналов, коррекции постоянных и переменных </a:t>
            </a:r>
            <a:r>
              <a:rPr lang="ru-RU" dirty="0" smtClean="0">
                <a:latin typeface="Times New Roman"/>
                <a:ea typeface="Times New Roman"/>
              </a:rPr>
              <a:t>амплитудно-частотных </a:t>
            </a:r>
            <a:r>
              <a:rPr lang="ru-RU" dirty="0">
                <a:latin typeface="Times New Roman"/>
                <a:ea typeface="Times New Roman"/>
              </a:rPr>
              <a:t>искажений, </a:t>
            </a:r>
            <a:r>
              <a:rPr lang="ru-RU" dirty="0" smtClean="0">
                <a:latin typeface="Times New Roman"/>
                <a:ea typeface="Times New Roman"/>
              </a:rPr>
              <a:t>восстановление </a:t>
            </a:r>
            <a:r>
              <a:rPr lang="ru-RU" dirty="0">
                <a:latin typeface="Times New Roman"/>
                <a:ea typeface="Times New Roman"/>
              </a:rPr>
              <a:t>амплитуды, формы и длительности импульсов ЦЛС, а также временных соотношений между соседними символами.  Этот процесс называется </a:t>
            </a:r>
            <a:r>
              <a:rPr lang="ru-RU" i="1" u="sng" dirty="0">
                <a:latin typeface="Times New Roman"/>
                <a:ea typeface="Times New Roman"/>
              </a:rPr>
              <a:t>регенерацией</a:t>
            </a:r>
            <a:r>
              <a:rPr lang="ru-RU" u="sng" dirty="0">
                <a:latin typeface="Times New Roman"/>
                <a:ea typeface="Times New Roman"/>
              </a:rPr>
              <a:t> </a:t>
            </a:r>
            <a:r>
              <a:rPr lang="ru-RU" dirty="0">
                <a:latin typeface="Times New Roman"/>
                <a:ea typeface="Times New Roman"/>
              </a:rPr>
              <a:t>цифрового сигнала и позволяет очистить от помех и искажений сигнал, прошедший через участок линии связи – </a:t>
            </a:r>
            <a:r>
              <a:rPr lang="ru-RU" i="1" u="sng" dirty="0">
                <a:latin typeface="Times New Roman"/>
                <a:ea typeface="Times New Roman"/>
              </a:rPr>
              <a:t>регенерационный участок</a:t>
            </a:r>
            <a:r>
              <a:rPr lang="ru-RU" u="sng" dirty="0">
                <a:latin typeface="Times New Roman"/>
                <a:ea typeface="Times New Roman"/>
              </a:rPr>
              <a:t> </a:t>
            </a:r>
            <a:r>
              <a:rPr lang="ru-RU" dirty="0">
                <a:latin typeface="Times New Roman"/>
                <a:ea typeface="Times New Roman"/>
              </a:rPr>
              <a:t>(</a:t>
            </a:r>
            <a:r>
              <a:rPr lang="ru-RU" i="1" dirty="0">
                <a:latin typeface="Times New Roman"/>
                <a:ea typeface="Times New Roman"/>
              </a:rPr>
              <a:t>РУ</a:t>
            </a:r>
            <a:r>
              <a:rPr lang="ru-RU" dirty="0">
                <a:latin typeface="Times New Roman"/>
                <a:ea typeface="Times New Roman"/>
              </a:rPr>
              <a:t>) и восстановить его в такой форме, какую он имел на входе </a:t>
            </a:r>
            <a:r>
              <a:rPr lang="ru-RU" i="1" dirty="0">
                <a:latin typeface="Times New Roman"/>
                <a:ea typeface="Times New Roman"/>
              </a:rPr>
              <a:t>РУ</a:t>
            </a:r>
            <a:r>
              <a:rPr lang="ru-RU" dirty="0">
                <a:latin typeface="Times New Roman"/>
                <a:ea typeface="Times New Roman"/>
              </a:rPr>
              <a:t>. Процесс регенерации </a:t>
            </a:r>
            <a:r>
              <a:rPr lang="ru-RU" i="1" dirty="0">
                <a:latin typeface="Times New Roman"/>
                <a:ea typeface="Times New Roman"/>
              </a:rPr>
              <a:t>ЛЦС,</a:t>
            </a:r>
            <a:r>
              <a:rPr lang="ru-RU" dirty="0">
                <a:latin typeface="Times New Roman"/>
                <a:ea typeface="Times New Roman"/>
              </a:rPr>
              <a:t> в широком смысле, состоит в опознавании переданных символов на фоне помех, восстановлении в соответствии с опознанными символами формы, амплитуды и временного положения импульсов и пробел и передачи их на вход следующего РУ. Опознание </a:t>
            </a:r>
            <a:r>
              <a:rPr lang="ru-RU" dirty="0" smtClean="0">
                <a:latin typeface="Times New Roman"/>
                <a:ea typeface="Times New Roman"/>
              </a:rPr>
              <a:t>символа </a:t>
            </a:r>
            <a:r>
              <a:rPr lang="ru-RU" i="1" dirty="0">
                <a:latin typeface="Times New Roman"/>
                <a:ea typeface="Times New Roman"/>
              </a:rPr>
              <a:t>ЛЦС</a:t>
            </a:r>
            <a:r>
              <a:rPr lang="ru-RU" dirty="0">
                <a:latin typeface="Times New Roman"/>
                <a:ea typeface="Times New Roman"/>
              </a:rPr>
              <a:t> </a:t>
            </a:r>
            <a:r>
              <a:rPr lang="ru-RU" dirty="0" smtClean="0">
                <a:latin typeface="Times New Roman"/>
                <a:ea typeface="Times New Roman"/>
              </a:rPr>
              <a:t>осуществляется </a:t>
            </a:r>
            <a:r>
              <a:rPr lang="ru-RU" dirty="0">
                <a:latin typeface="Times New Roman"/>
                <a:ea typeface="Times New Roman"/>
              </a:rPr>
              <a:t>методом однократного отсчета, заключающегося в сравнении амплитуды регенерируемого сигнала с эталонным </a:t>
            </a:r>
            <a:r>
              <a:rPr lang="ru-RU" i="1" dirty="0">
                <a:latin typeface="Times New Roman"/>
                <a:ea typeface="Times New Roman"/>
              </a:rPr>
              <a:t>пороговым уровнем</a:t>
            </a:r>
            <a:r>
              <a:rPr lang="ru-RU" dirty="0">
                <a:latin typeface="Times New Roman"/>
                <a:ea typeface="Times New Roman"/>
              </a:rPr>
              <a:t> (порогом опознания) в момент </a:t>
            </a:r>
            <a:r>
              <a:rPr lang="ru-RU" dirty="0" smtClean="0">
                <a:latin typeface="Times New Roman"/>
                <a:ea typeface="Times New Roman"/>
              </a:rPr>
              <a:t>опознания, </a:t>
            </a:r>
            <a:r>
              <a:rPr lang="ru-RU" dirty="0">
                <a:latin typeface="Times New Roman"/>
                <a:ea typeface="Times New Roman"/>
              </a:rPr>
              <a:t>априорно соответствующий наибольшей вероятности верного опознавания.</a:t>
            </a:r>
            <a:endParaRPr lang="ru-RU" dirty="0"/>
          </a:p>
        </p:txBody>
      </p:sp>
    </p:spTree>
    <p:extLst>
      <p:ext uri="{BB962C8B-B14F-4D97-AF65-F5344CB8AC3E}">
        <p14:creationId xmlns="" xmlns:p14="http://schemas.microsoft.com/office/powerpoint/2010/main" val="1847278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37" y="0"/>
            <a:ext cx="8856983" cy="2585323"/>
          </a:xfrm>
          <a:prstGeom prst="rect">
            <a:avLst/>
          </a:prstGeom>
        </p:spPr>
        <p:txBody>
          <a:bodyPr wrap="square">
            <a:spAutoFit/>
          </a:bodyPr>
          <a:lstStyle/>
          <a:p>
            <a:pPr algn="just">
              <a:lnSpc>
                <a:spcPct val="150000"/>
              </a:lnSpc>
              <a:spcAft>
                <a:spcPts val="1000"/>
              </a:spcAft>
            </a:pPr>
            <a:r>
              <a:rPr lang="ru-RU" dirty="0">
                <a:latin typeface="Times New Roman"/>
                <a:ea typeface="Times New Roman"/>
                <a:cs typeface="Times New Roman"/>
              </a:rPr>
              <a:t>Если в момент опознавания уровень сигнала превышает порог опознавания, то принимается решение о том, что на вход регенератора поступил импульс (единица), если не превышает – пробель (нуль). В процессе </a:t>
            </a:r>
            <a:r>
              <a:rPr lang="ru-RU" dirty="0" smtClean="0">
                <a:latin typeface="Times New Roman"/>
                <a:ea typeface="Times New Roman"/>
                <a:cs typeface="Times New Roman"/>
              </a:rPr>
              <a:t>опознавания </a:t>
            </a:r>
            <a:r>
              <a:rPr lang="ru-RU" dirty="0">
                <a:latin typeface="Times New Roman"/>
                <a:ea typeface="Times New Roman"/>
                <a:cs typeface="Times New Roman"/>
              </a:rPr>
              <a:t>символа положительной полярности регенерируемый сигнал сравнивается с положительным пороговым напряжением (током), отрицательной полярности – с отрицательным пороговым напряжением (током) (рис.9.2).</a:t>
            </a:r>
            <a:endParaRPr lang="ru-RU" sz="1600" dirty="0">
              <a:ea typeface="Times New Roman"/>
              <a:cs typeface="Times New Roman"/>
            </a:endParaRPr>
          </a:p>
        </p:txBody>
      </p:sp>
      <p:sp>
        <p:nvSpPr>
          <p:cNvPr id="4" name="Прямоугольник 3"/>
          <p:cNvSpPr/>
          <p:nvPr/>
        </p:nvSpPr>
        <p:spPr>
          <a:xfrm>
            <a:off x="104848" y="5944930"/>
            <a:ext cx="8672759" cy="913070"/>
          </a:xfrm>
          <a:prstGeom prst="rect">
            <a:avLst/>
          </a:prstGeom>
        </p:spPr>
        <p:txBody>
          <a:bodyPr wrap="none">
            <a:spAutoFit/>
          </a:bodyPr>
          <a:lstStyle/>
          <a:p>
            <a:pPr algn="just">
              <a:lnSpc>
                <a:spcPct val="150000"/>
              </a:lnSpc>
              <a:spcAft>
                <a:spcPts val="1000"/>
              </a:spcAft>
            </a:pPr>
            <a:r>
              <a:rPr lang="ru-RU" sz="1600" b="1" dirty="0">
                <a:latin typeface="Times New Roman"/>
                <a:ea typeface="Times New Roman"/>
                <a:cs typeface="Times New Roman"/>
              </a:rPr>
              <a:t>Рис.</a:t>
            </a:r>
            <a:r>
              <a:rPr lang="en-US" sz="1600" b="1" dirty="0">
                <a:latin typeface="Times New Roman"/>
                <a:ea typeface="Times New Roman"/>
                <a:cs typeface="Times New Roman"/>
              </a:rPr>
              <a:t>9</a:t>
            </a:r>
            <a:r>
              <a:rPr lang="ru-RU" sz="1600" b="1" dirty="0">
                <a:latin typeface="Times New Roman"/>
                <a:ea typeface="Times New Roman"/>
                <a:cs typeface="Times New Roman"/>
              </a:rPr>
              <a:t>.2. Структурная схема </a:t>
            </a:r>
            <a:r>
              <a:rPr lang="ru-RU" sz="1600" b="1" dirty="0" smtClean="0">
                <a:latin typeface="Times New Roman"/>
                <a:ea typeface="Times New Roman"/>
                <a:cs typeface="Times New Roman"/>
              </a:rPr>
              <a:t>регенератора </a:t>
            </a:r>
            <a:r>
              <a:rPr lang="ru-RU" sz="1400" dirty="0" smtClean="0">
                <a:latin typeface="Times New Roman"/>
                <a:ea typeface="Times New Roman"/>
                <a:cs typeface="Times New Roman"/>
              </a:rPr>
              <a:t>(УК-</a:t>
            </a:r>
            <a:r>
              <a:rPr lang="ru-RU" sz="1400" dirty="0">
                <a:solidFill>
                  <a:prstClr val="black"/>
                </a:solidFill>
                <a:latin typeface="Times New Roman"/>
                <a:ea typeface="Times New Roman"/>
              </a:rPr>
              <a:t> усилитель – корректор </a:t>
            </a:r>
            <a:r>
              <a:rPr lang="ru-RU" sz="1400" dirty="0" smtClean="0">
                <a:solidFill>
                  <a:prstClr val="black"/>
                </a:solidFill>
                <a:latin typeface="Times New Roman"/>
                <a:ea typeface="Times New Roman"/>
              </a:rPr>
              <a:t>, РУ-</a:t>
            </a:r>
            <a:r>
              <a:rPr lang="ru-RU" sz="1400" dirty="0">
                <a:solidFill>
                  <a:prstClr val="black"/>
                </a:solidFill>
                <a:latin typeface="Times New Roman"/>
                <a:ea typeface="Times New Roman"/>
              </a:rPr>
              <a:t> решающим устройством </a:t>
            </a:r>
            <a:r>
              <a:rPr lang="ru-RU" sz="1400" dirty="0" smtClean="0">
                <a:solidFill>
                  <a:prstClr val="black"/>
                </a:solidFill>
                <a:latin typeface="Times New Roman"/>
                <a:ea typeface="Times New Roman"/>
              </a:rPr>
              <a:t>, </a:t>
            </a:r>
          </a:p>
          <a:p>
            <a:pPr algn="just">
              <a:lnSpc>
                <a:spcPct val="150000"/>
              </a:lnSpc>
              <a:spcAft>
                <a:spcPts val="1000"/>
              </a:spcAft>
            </a:pPr>
            <a:r>
              <a:rPr lang="ru-RU" sz="1400" dirty="0" smtClean="0">
                <a:solidFill>
                  <a:prstClr val="black"/>
                </a:solidFill>
                <a:latin typeface="Times New Roman"/>
                <a:ea typeface="Times New Roman"/>
              </a:rPr>
              <a:t>УТС- </a:t>
            </a:r>
            <a:r>
              <a:rPr lang="ru-RU" sz="1400" dirty="0">
                <a:solidFill>
                  <a:prstClr val="black"/>
                </a:solidFill>
                <a:latin typeface="Times New Roman"/>
                <a:ea typeface="Times New Roman"/>
              </a:rPr>
              <a:t>устройства тактовых </a:t>
            </a:r>
            <a:r>
              <a:rPr lang="ru-RU" sz="1400" dirty="0" smtClean="0">
                <a:solidFill>
                  <a:prstClr val="black"/>
                </a:solidFill>
                <a:latin typeface="Times New Roman"/>
                <a:ea typeface="Times New Roman"/>
              </a:rPr>
              <a:t>сигналов, ФУ - </a:t>
            </a:r>
            <a:r>
              <a:rPr lang="ru-RU" sz="1400" dirty="0">
                <a:solidFill>
                  <a:prstClr val="black"/>
                </a:solidFill>
                <a:latin typeface="Times New Roman"/>
                <a:ea typeface="Times New Roman"/>
              </a:rPr>
              <a:t>Формирующее устройство </a:t>
            </a:r>
            <a:r>
              <a:rPr lang="ru-RU" sz="1400" dirty="0" smtClean="0">
                <a:solidFill>
                  <a:prstClr val="black"/>
                </a:solidFill>
                <a:latin typeface="Times New Roman"/>
                <a:ea typeface="Times New Roman"/>
              </a:rPr>
              <a:t>).</a:t>
            </a:r>
            <a:endParaRPr lang="ru-RU" sz="1400" dirty="0">
              <a:ea typeface="Times New Roman"/>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701955"/>
            <a:ext cx="8496943" cy="31753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6208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9392"/>
            <a:ext cx="9144000" cy="7106048"/>
          </a:xfrm>
          <a:prstGeom prst="rect">
            <a:avLst/>
          </a:prstGeom>
        </p:spPr>
        <p:txBody>
          <a:bodyPr wrap="square">
            <a:spAutoFit/>
          </a:bodyPr>
          <a:lstStyle/>
          <a:p>
            <a:pPr indent="350520" algn="just">
              <a:lnSpc>
                <a:spcPct val="150000"/>
              </a:lnSpc>
              <a:spcAft>
                <a:spcPts val="0"/>
              </a:spcAft>
            </a:pPr>
            <a:r>
              <a:rPr lang="ru-RU" dirty="0">
                <a:latin typeface="Times New Roman"/>
                <a:ea typeface="Times New Roman"/>
              </a:rPr>
              <a:t>Искаженный цифровой сигнал из кабельной цепи поступает на усилитель – корректор УК, обеспечивающий частичную или полную коррекцию формы импульсов, и регистрируется решающим устройством РУ. Решающее устройство представляет собой пороговую схему, которая срабатывает, если уровень сигнала на его входе превышает пороговый уровень РУ, и не срабатывает, если уровень входного сигнала меньше уровня порога. Пороговое напряжение может подаваться извне или вырабатываться в схеме РУ. При поступлении импульса на выходе РУ появляется управляющий сигнал, а в случае 0 (пробела) состояние РУ не изменяется. Формирующее устройство ФУ обеспечивает формирование по сигналам РУ импульсов с принятыми для конкретной системы стандартными параметрами.</a:t>
            </a:r>
            <a:endParaRPr lang="ru-RU" sz="1600" dirty="0">
              <a:latin typeface="Times New Roman"/>
              <a:ea typeface="Times New Roman"/>
            </a:endParaRPr>
          </a:p>
          <a:p>
            <a:pPr indent="342900" algn="just">
              <a:lnSpc>
                <a:spcPct val="150000"/>
              </a:lnSpc>
              <a:spcAft>
                <a:spcPts val="0"/>
              </a:spcAft>
            </a:pPr>
            <a:r>
              <a:rPr lang="ru-RU" dirty="0">
                <a:latin typeface="Times New Roman"/>
                <a:ea typeface="Times New Roman"/>
              </a:rPr>
              <a:t>Вероятность принимаемых РУ решений зависит, в первую очередь, от способа обнаружения двоичного сигнала и качества работы </a:t>
            </a:r>
            <a:r>
              <a:rPr lang="ru-RU" dirty="0" smtClean="0">
                <a:latin typeface="Times New Roman"/>
                <a:ea typeface="Times New Roman"/>
              </a:rPr>
              <a:t>УТС</a:t>
            </a:r>
            <a:r>
              <a:rPr lang="en-US" dirty="0" smtClean="0">
                <a:latin typeface="Times New Roman"/>
                <a:ea typeface="Times New Roman"/>
              </a:rPr>
              <a:t>(</a:t>
            </a:r>
            <a:r>
              <a:rPr lang="ru-RU" dirty="0" smtClean="0">
                <a:latin typeface="Times New Roman"/>
                <a:ea typeface="Times New Roman"/>
              </a:rPr>
              <a:t>устройства тактовых сигналов). </a:t>
            </a:r>
            <a:r>
              <a:rPr lang="ru-RU" dirty="0">
                <a:latin typeface="Times New Roman"/>
                <a:ea typeface="Times New Roman"/>
              </a:rPr>
              <a:t>При безошибочной работе РУ каждому входному импульсу соответствует выходной, а каждому </a:t>
            </a:r>
            <a:r>
              <a:rPr lang="ru-RU" dirty="0">
                <a:latin typeface="Times New Roman"/>
                <a:ea typeface="Times New Roman"/>
                <a:sym typeface="Symbol"/>
              </a:rPr>
              <a:t></a:t>
            </a:r>
            <a:r>
              <a:rPr lang="ru-RU" dirty="0">
                <a:latin typeface="Times New Roman"/>
                <a:ea typeface="Times New Roman"/>
              </a:rPr>
              <a:t>пробелу</a:t>
            </a:r>
            <a:r>
              <a:rPr lang="ru-RU" dirty="0">
                <a:latin typeface="Times New Roman"/>
                <a:ea typeface="Times New Roman"/>
                <a:sym typeface="Symbol"/>
              </a:rPr>
              <a:t></a:t>
            </a:r>
            <a:r>
              <a:rPr lang="ru-RU" dirty="0">
                <a:latin typeface="Times New Roman"/>
                <a:ea typeface="Times New Roman"/>
              </a:rPr>
              <a:t> на входе - </a:t>
            </a:r>
            <a:r>
              <a:rPr lang="ru-RU" dirty="0">
                <a:latin typeface="Times New Roman"/>
                <a:ea typeface="Times New Roman"/>
                <a:sym typeface="Symbol"/>
              </a:rPr>
              <a:t></a:t>
            </a:r>
            <a:r>
              <a:rPr lang="ru-RU" dirty="0">
                <a:latin typeface="Times New Roman"/>
                <a:ea typeface="Times New Roman"/>
              </a:rPr>
              <a:t>пробел</a:t>
            </a:r>
            <a:r>
              <a:rPr lang="ru-RU" dirty="0">
                <a:latin typeface="Times New Roman"/>
                <a:ea typeface="Times New Roman"/>
                <a:sym typeface="Symbol"/>
              </a:rPr>
              <a:t></a:t>
            </a:r>
            <a:r>
              <a:rPr lang="ru-RU" dirty="0">
                <a:latin typeface="Times New Roman"/>
                <a:ea typeface="Times New Roman"/>
              </a:rPr>
              <a:t> на выходе. Однако из-за присутствия на входе РУ различных помех, несовершенства устройства тактовой синхронизации и других причин в процессе регенерации возможны ошибки, выражающиеся в преобразовании 1 на входе регенератора в 0 на выходе и наоборот входного 0 в выходную 1.</a:t>
            </a:r>
            <a:endParaRPr lang="ru-RU" sz="1600" dirty="0">
              <a:effectLst/>
              <a:latin typeface="Times New Roman"/>
              <a:ea typeface="Times New Roman"/>
            </a:endParaRPr>
          </a:p>
        </p:txBody>
      </p:sp>
    </p:spTree>
    <p:extLst>
      <p:ext uri="{BB962C8B-B14F-4D97-AF65-F5344CB8AC3E}">
        <p14:creationId xmlns="" xmlns:p14="http://schemas.microsoft.com/office/powerpoint/2010/main" val="2846589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Прямоугольник 73"/>
          <p:cNvSpPr/>
          <p:nvPr/>
        </p:nvSpPr>
        <p:spPr>
          <a:xfrm>
            <a:off x="112184" y="60362"/>
            <a:ext cx="8928992" cy="646331"/>
          </a:xfrm>
          <a:prstGeom prst="rect">
            <a:avLst/>
          </a:prstGeom>
        </p:spPr>
        <p:txBody>
          <a:bodyPr wrap="square">
            <a:spAutoFit/>
          </a:bodyPr>
          <a:lstStyle/>
          <a:p>
            <a:pPr indent="358140" algn="just">
              <a:spcAft>
                <a:spcPts val="0"/>
              </a:spcAft>
            </a:pPr>
            <a:r>
              <a:rPr lang="ru-RU" dirty="0">
                <a:latin typeface="Times New Roman"/>
                <a:ea typeface="Times New Roman"/>
              </a:rPr>
              <a:t>Рассмотрим временные диаграммы, поясняющие принцип регенерации цифрового сигнала (рис. </a:t>
            </a:r>
            <a:r>
              <a:rPr lang="en-US" dirty="0" smtClean="0">
                <a:latin typeface="Times New Roman"/>
                <a:ea typeface="Times New Roman"/>
              </a:rPr>
              <a:t>9</a:t>
            </a:r>
            <a:r>
              <a:rPr lang="ru-RU" dirty="0" smtClean="0">
                <a:latin typeface="Times New Roman"/>
                <a:ea typeface="Times New Roman"/>
              </a:rPr>
              <a:t>.</a:t>
            </a:r>
            <a:r>
              <a:rPr lang="en-US" dirty="0" smtClean="0">
                <a:latin typeface="Times New Roman"/>
                <a:ea typeface="Times New Roman"/>
              </a:rPr>
              <a:t>3</a:t>
            </a:r>
            <a:r>
              <a:rPr lang="ru-RU" dirty="0" smtClean="0">
                <a:latin typeface="Times New Roman"/>
                <a:ea typeface="Times New Roman"/>
              </a:rPr>
              <a:t> </a:t>
            </a:r>
            <a:r>
              <a:rPr lang="ru-RU" dirty="0">
                <a:latin typeface="Times New Roman"/>
                <a:ea typeface="Times New Roman"/>
              </a:rPr>
              <a:t>)</a:t>
            </a:r>
            <a:endParaRPr lang="ru-RU" sz="1600" dirty="0">
              <a:effectLst/>
              <a:latin typeface="Times New Roman"/>
              <a:ea typeface="Times New Roman"/>
            </a:endParaRPr>
          </a:p>
        </p:txBody>
      </p:sp>
      <p:pic>
        <p:nvPicPr>
          <p:cNvPr id="3153" name="Picture 8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184" y="706693"/>
            <a:ext cx="8928992" cy="6034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5454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18" y="36607"/>
            <a:ext cx="9114882" cy="6690550"/>
          </a:xfrm>
          <a:prstGeom prst="rect">
            <a:avLst/>
          </a:prstGeom>
        </p:spPr>
        <p:txBody>
          <a:bodyPr wrap="square">
            <a:spAutoFit/>
          </a:bodyPr>
          <a:lstStyle/>
          <a:p>
            <a:pPr indent="316230" algn="just">
              <a:lnSpc>
                <a:spcPct val="150000"/>
              </a:lnSpc>
              <a:spcAft>
                <a:spcPts val="0"/>
              </a:spcAft>
            </a:pPr>
            <a:r>
              <a:rPr lang="ru-RU" dirty="0">
                <a:latin typeface="Times New Roman"/>
                <a:ea typeface="Times New Roman"/>
              </a:rPr>
              <a:t> Входной сигнал, пройдя регенерационный участок (рис. б), искажается, форма его изменяется и на входе УК (рис.9/3  в) она уже сильно отличается от исходной. Усилитель – корректор, устраняя </a:t>
            </a:r>
            <a:r>
              <a:rPr lang="ru-RU" dirty="0" err="1">
                <a:latin typeface="Times New Roman"/>
                <a:ea typeface="Times New Roman"/>
              </a:rPr>
              <a:t>амплитудно</a:t>
            </a:r>
            <a:r>
              <a:rPr lang="ru-RU" dirty="0">
                <a:latin typeface="Times New Roman"/>
                <a:ea typeface="Times New Roman"/>
              </a:rPr>
              <a:t> – частотные искажения цепи, корректирует форму импульсов, обеспечивая более крутые фронты, что облегчает процесс принятия решения в РУ. Форма сигнала на входе РУ представлена на рис. (г), здесь же штриховой линией, показан пороговый уровень РУ. На рис.(д) показаны сигналы тактовой синхронизации. Из рисунка видно, что сигналы УТС размещаются в центрах тактовых интервалов, на которых входные сигналы РУ имеют максимальное значение и наименее искаженную форму, т.е. обеспечивается максимальное превышение сигнала над помехой, а следовательно, и верность регистрации. Из рисунка также ясно, что смещение синхросигнала может привести к ошибке регенерации. Не исключается ошибочное решение и при правильном расположении тактовых синхроимпульсов. Такой случай возможен, если полярность помехи противоположна полярности импульса, а ее абсолютная величина больше порогового значения. Тогда уровень импульса, искаженного помехой, будет ниже порогового уровня, что при регенерации приведет к ошибке. Если при отсутствии импульса уровень помехи окажется выше порогового, это также приведет к ошибке.</a:t>
            </a:r>
            <a:endParaRPr lang="ru-RU" sz="1600" dirty="0">
              <a:effectLst/>
              <a:latin typeface="Times New Roman"/>
              <a:ea typeface="Times New Roman"/>
            </a:endParaRPr>
          </a:p>
        </p:txBody>
      </p:sp>
    </p:spTree>
    <p:extLst>
      <p:ext uri="{BB962C8B-B14F-4D97-AF65-F5344CB8AC3E}">
        <p14:creationId xmlns="" xmlns:p14="http://schemas.microsoft.com/office/powerpoint/2010/main" val="241411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8944"/>
            <a:ext cx="9144000" cy="6740307"/>
          </a:xfrm>
          <a:prstGeom prst="rect">
            <a:avLst/>
          </a:prstGeom>
        </p:spPr>
        <p:txBody>
          <a:bodyPr wrap="square">
            <a:spAutoFit/>
          </a:bodyPr>
          <a:lstStyle/>
          <a:p>
            <a:pPr algn="ctr">
              <a:lnSpc>
                <a:spcPct val="150000"/>
              </a:lnSpc>
              <a:spcAft>
                <a:spcPts val="0"/>
              </a:spcAft>
            </a:pPr>
            <a:r>
              <a:rPr lang="ru-RU" b="1" dirty="0">
                <a:solidFill>
                  <a:srgbClr val="000000"/>
                </a:solidFill>
                <a:latin typeface="Times New Roman"/>
                <a:ea typeface="Times New Roman"/>
                <a:cs typeface="Times New Roman"/>
              </a:rPr>
              <a:t>1.2 Особенности построения цифровых систем передачи.</a:t>
            </a:r>
            <a:endParaRPr lang="ru-RU" sz="1600" dirty="0">
              <a:ea typeface="Times New Roman"/>
              <a:cs typeface="Times New Roman"/>
            </a:endParaRPr>
          </a:p>
          <a:p>
            <a:pPr algn="just">
              <a:lnSpc>
                <a:spcPct val="150000"/>
              </a:lnSpc>
              <a:spcAft>
                <a:spcPts val="0"/>
              </a:spcAft>
            </a:pPr>
            <a:r>
              <a:rPr lang="ru-RU" dirty="0">
                <a:solidFill>
                  <a:srgbClr val="000000"/>
                </a:solidFill>
                <a:latin typeface="Times New Roman"/>
                <a:ea typeface="Times New Roman"/>
                <a:cs typeface="Times New Roman"/>
              </a:rPr>
              <a:t>     Основной тенденцией развития телекоммуникаций во всем мире является </a:t>
            </a:r>
            <a:r>
              <a:rPr lang="ru-RU" dirty="0" err="1">
                <a:solidFill>
                  <a:srgbClr val="000000"/>
                </a:solidFill>
                <a:latin typeface="Times New Roman"/>
                <a:ea typeface="Times New Roman"/>
                <a:cs typeface="Times New Roman"/>
              </a:rPr>
              <a:t>цифровизация</a:t>
            </a:r>
            <a:r>
              <a:rPr lang="ru-RU" dirty="0">
                <a:solidFill>
                  <a:srgbClr val="000000"/>
                </a:solidFill>
                <a:latin typeface="Times New Roman"/>
                <a:ea typeface="Times New Roman"/>
                <a:cs typeface="Times New Roman"/>
              </a:rPr>
              <a:t> сетей связи предусматривающая построение сети на базе цифровых методов передачи и коммутации. Это объясняется следующими существенными преимуществами цифровых методов передачи перед аналоговыми: </a:t>
            </a:r>
            <a:endParaRPr lang="ru-RU" sz="1600" dirty="0">
              <a:ea typeface="Times New Roman"/>
              <a:cs typeface="Times New Roman"/>
            </a:endParaRPr>
          </a:p>
          <a:p>
            <a:pPr algn="just">
              <a:lnSpc>
                <a:spcPct val="150000"/>
              </a:lnSpc>
              <a:spcAft>
                <a:spcPts val="0"/>
              </a:spcAft>
            </a:pPr>
            <a:r>
              <a:rPr lang="ru-RU" i="1" dirty="0">
                <a:solidFill>
                  <a:srgbClr val="000000"/>
                </a:solidFill>
                <a:latin typeface="Times New Roman"/>
                <a:ea typeface="Times New Roman"/>
                <a:cs typeface="Times New Roman"/>
              </a:rPr>
              <a:t>  </a:t>
            </a:r>
            <a:r>
              <a:rPr lang="en-US" i="1" dirty="0" smtClean="0">
                <a:solidFill>
                  <a:srgbClr val="000000"/>
                </a:solidFill>
                <a:latin typeface="Times New Roman"/>
                <a:ea typeface="Times New Roman"/>
                <a:cs typeface="Times New Roman"/>
              </a:rPr>
              <a:t>1. </a:t>
            </a:r>
            <a:r>
              <a:rPr lang="ru-RU" i="1" u="sng" dirty="0" smtClean="0">
                <a:solidFill>
                  <a:srgbClr val="000000"/>
                </a:solidFill>
                <a:latin typeface="Times New Roman"/>
                <a:ea typeface="Times New Roman"/>
                <a:cs typeface="Times New Roman"/>
              </a:rPr>
              <a:t>Высокая помехоустойчивость.</a:t>
            </a:r>
            <a:r>
              <a:rPr lang="en-US" dirty="0" smtClean="0">
                <a:solidFill>
                  <a:srgbClr val="000000"/>
                </a:solidFill>
                <a:latin typeface="Times New Roman"/>
                <a:ea typeface="Times New Roman"/>
                <a:cs typeface="Times New Roman"/>
              </a:rPr>
              <a:t> </a:t>
            </a:r>
            <a:r>
              <a:rPr lang="ru-RU" dirty="0" smtClean="0">
                <a:solidFill>
                  <a:srgbClr val="000000"/>
                </a:solidFill>
                <a:latin typeface="Times New Roman"/>
                <a:ea typeface="Times New Roman"/>
                <a:cs typeface="Times New Roman"/>
              </a:rPr>
              <a:t>Представление </a:t>
            </a:r>
            <a:r>
              <a:rPr lang="ru-RU" dirty="0">
                <a:solidFill>
                  <a:srgbClr val="000000"/>
                </a:solidFill>
                <a:latin typeface="Times New Roman"/>
                <a:ea typeface="Times New Roman"/>
                <a:cs typeface="Times New Roman"/>
              </a:rPr>
              <a:t>информации в цифровой форме позволяет осуществлять регенерацию (восстановление) этих символов при передаче их по линии связи, что резко снижает влияние помех и искажений на качество передачи информации. </a:t>
            </a:r>
            <a:endParaRPr lang="ru-RU" sz="1600" dirty="0">
              <a:ea typeface="Times New Roman"/>
              <a:cs typeface="Times New Roman"/>
            </a:endParaRPr>
          </a:p>
          <a:p>
            <a:pPr algn="just">
              <a:lnSpc>
                <a:spcPct val="150000"/>
              </a:lnSpc>
              <a:spcAft>
                <a:spcPts val="0"/>
              </a:spcAft>
            </a:pPr>
            <a:r>
              <a:rPr lang="ru-RU" i="1" dirty="0">
                <a:solidFill>
                  <a:srgbClr val="000000"/>
                </a:solidFill>
                <a:latin typeface="Times New Roman"/>
                <a:ea typeface="Times New Roman"/>
                <a:cs typeface="Times New Roman"/>
              </a:rPr>
              <a:t>  </a:t>
            </a:r>
            <a:r>
              <a:rPr lang="en-US" i="1" dirty="0" smtClean="0">
                <a:solidFill>
                  <a:srgbClr val="000000"/>
                </a:solidFill>
                <a:latin typeface="Times New Roman"/>
                <a:ea typeface="Times New Roman"/>
                <a:cs typeface="Times New Roman"/>
              </a:rPr>
              <a:t>2. </a:t>
            </a:r>
            <a:r>
              <a:rPr lang="ru-RU" i="1" dirty="0" smtClean="0">
                <a:solidFill>
                  <a:srgbClr val="000000"/>
                </a:solidFill>
                <a:latin typeface="Times New Roman"/>
                <a:ea typeface="Times New Roman"/>
                <a:cs typeface="Times New Roman"/>
              </a:rPr>
              <a:t> </a:t>
            </a:r>
            <a:r>
              <a:rPr lang="ru-RU" i="1" u="sng" dirty="0">
                <a:solidFill>
                  <a:srgbClr val="000000"/>
                </a:solidFill>
                <a:latin typeface="Times New Roman"/>
                <a:ea typeface="Times New Roman"/>
                <a:cs typeface="Times New Roman"/>
              </a:rPr>
              <a:t>Слабая зависимость качества передачи от длины линии связи</a:t>
            </a:r>
            <a:r>
              <a:rPr lang="ru-RU" dirty="0">
                <a:solidFill>
                  <a:srgbClr val="000000"/>
                </a:solidFill>
                <a:latin typeface="Times New Roman"/>
                <a:ea typeface="Times New Roman"/>
                <a:cs typeface="Times New Roman"/>
              </a:rPr>
              <a:t>. В пределах каждого регенерационного участка искажения передаваемых сигналов оказываются ничтожными. Длина регенерационного участка и оборудование регенератора при передаче сигналов на большие расстояния остаются практически такими же, как и в случае передачи на малые расстояния. Так, при увеличении длины линии в 100 раз для сохранения неизменным качества передачи информации достаточно уменьшить длину регенерационного участка лишь на несколько процентов. </a:t>
            </a:r>
            <a:endParaRPr lang="ru-RU" sz="1600" dirty="0">
              <a:ea typeface="Times New Roman"/>
              <a:cs typeface="Times New Roman"/>
            </a:endParaRPr>
          </a:p>
        </p:txBody>
      </p:sp>
    </p:spTree>
    <p:extLst>
      <p:ext uri="{BB962C8B-B14F-4D97-AF65-F5344CB8AC3E}">
        <p14:creationId xmlns="" xmlns:p14="http://schemas.microsoft.com/office/powerpoint/2010/main" val="3617930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5152"/>
            <a:ext cx="8856983" cy="6247864"/>
          </a:xfrm>
          <a:prstGeom prst="rect">
            <a:avLst/>
          </a:prstGeom>
        </p:spPr>
        <p:txBody>
          <a:bodyPr wrap="square">
            <a:spAutoFit/>
          </a:bodyPr>
          <a:lstStyle/>
          <a:p>
            <a:pPr algn="just">
              <a:lnSpc>
                <a:spcPct val="200000"/>
              </a:lnSpc>
            </a:pPr>
            <a:r>
              <a:rPr lang="ru-RU" dirty="0">
                <a:latin typeface="Times New Roman"/>
                <a:ea typeface="Times New Roman"/>
                <a:cs typeface="Times New Roman"/>
              </a:rPr>
              <a:t> </a:t>
            </a:r>
            <a:r>
              <a:rPr lang="ru-RU" sz="2000" dirty="0">
                <a:latin typeface="Times New Roman"/>
                <a:ea typeface="Times New Roman"/>
                <a:cs typeface="Times New Roman"/>
              </a:rPr>
              <a:t>Число </a:t>
            </a:r>
            <a:r>
              <a:rPr lang="ru-RU" sz="2000" i="1" dirty="0">
                <a:latin typeface="Times New Roman"/>
                <a:ea typeface="Times New Roman"/>
                <a:cs typeface="Times New Roman"/>
              </a:rPr>
              <a:t>РУ</a:t>
            </a:r>
            <a:r>
              <a:rPr lang="ru-RU" sz="2000" dirty="0">
                <a:latin typeface="Times New Roman"/>
                <a:ea typeface="Times New Roman"/>
                <a:cs typeface="Times New Roman"/>
              </a:rPr>
              <a:t> в линейном тракте может достигать нескольких десятков (и даже сотен). Отношение сигнал-помеха на выходе каждого </a:t>
            </a:r>
            <a:r>
              <a:rPr lang="ru-RU" sz="2000" i="1" dirty="0">
                <a:latin typeface="Times New Roman"/>
                <a:ea typeface="Times New Roman"/>
                <a:cs typeface="Times New Roman"/>
              </a:rPr>
              <a:t>ЛР </a:t>
            </a:r>
            <a:r>
              <a:rPr lang="ru-RU" sz="2000" dirty="0">
                <a:latin typeface="Times New Roman"/>
                <a:ea typeface="Times New Roman"/>
                <a:cs typeface="Times New Roman"/>
              </a:rPr>
              <a:t>практически одинаково, т.е. внешние аддитивные помехи и шумы </a:t>
            </a:r>
            <a:r>
              <a:rPr lang="ru-RU" sz="2000" dirty="0" smtClean="0">
                <a:latin typeface="Times New Roman"/>
                <a:ea typeface="Times New Roman"/>
                <a:cs typeface="Times New Roman"/>
              </a:rPr>
              <a:t>(внутреннего </a:t>
            </a:r>
            <a:r>
              <a:rPr lang="ru-RU" sz="2000" dirty="0">
                <a:latin typeface="Times New Roman"/>
                <a:ea typeface="Times New Roman"/>
                <a:cs typeface="Times New Roman"/>
              </a:rPr>
              <a:t>и </a:t>
            </a:r>
            <a:r>
              <a:rPr lang="ru-RU" sz="2000" dirty="0" smtClean="0">
                <a:latin typeface="Times New Roman"/>
                <a:ea typeface="Times New Roman"/>
                <a:cs typeface="Times New Roman"/>
              </a:rPr>
              <a:t>внешнего </a:t>
            </a:r>
            <a:r>
              <a:rPr lang="ru-RU" sz="2000" dirty="0">
                <a:latin typeface="Times New Roman"/>
                <a:ea typeface="Times New Roman"/>
                <a:cs typeface="Times New Roman"/>
              </a:rPr>
              <a:t>происхождения), не зависящие от сигнала, практически полностью подавляются в пределах одного РУ и вдоль всего линейного тракта </a:t>
            </a:r>
            <a:r>
              <a:rPr lang="ru-RU" sz="2000" i="1" dirty="0">
                <a:latin typeface="Times New Roman"/>
                <a:ea typeface="Times New Roman"/>
                <a:cs typeface="Times New Roman"/>
              </a:rPr>
              <a:t>ЦСП</a:t>
            </a:r>
            <a:r>
              <a:rPr lang="ru-RU" sz="2000" dirty="0">
                <a:latin typeface="Times New Roman"/>
                <a:ea typeface="Times New Roman"/>
                <a:cs typeface="Times New Roman"/>
              </a:rPr>
              <a:t> </a:t>
            </a:r>
            <a:r>
              <a:rPr lang="ru-RU" sz="2000" i="1" dirty="0">
                <a:latin typeface="Times New Roman"/>
                <a:ea typeface="Times New Roman"/>
                <a:cs typeface="Times New Roman"/>
              </a:rPr>
              <a:t>не накапливаются.</a:t>
            </a:r>
            <a:r>
              <a:rPr lang="ru-RU" sz="2000" dirty="0">
                <a:latin typeface="Times New Roman"/>
                <a:ea typeface="Times New Roman"/>
                <a:cs typeface="Times New Roman"/>
              </a:rPr>
              <a:t> В этом состоит основное отличие </a:t>
            </a:r>
            <a:r>
              <a:rPr lang="ru-RU" sz="2000" i="1" dirty="0">
                <a:latin typeface="Times New Roman"/>
                <a:ea typeface="Times New Roman"/>
                <a:cs typeface="Times New Roman"/>
              </a:rPr>
              <a:t>ЦСП</a:t>
            </a:r>
            <a:r>
              <a:rPr lang="ru-RU" sz="2000" dirty="0">
                <a:latin typeface="Times New Roman"/>
                <a:ea typeface="Times New Roman"/>
                <a:cs typeface="Times New Roman"/>
              </a:rPr>
              <a:t> от аналоговых систем передачи, в которых шумы и помехи усиливаются вместе с полезным сигналом, к этим шумам добавляются собственные шумы линейных усилителей и передают от </a:t>
            </a:r>
            <a:r>
              <a:rPr lang="ru-RU" sz="2000" dirty="0" smtClean="0">
                <a:latin typeface="Times New Roman"/>
                <a:ea typeface="Times New Roman"/>
                <a:cs typeface="Times New Roman"/>
              </a:rPr>
              <a:t>усилитель </a:t>
            </a:r>
            <a:r>
              <a:rPr lang="ru-RU" sz="2000" dirty="0">
                <a:latin typeface="Times New Roman"/>
                <a:ea typeface="Times New Roman"/>
                <a:cs typeface="Times New Roman"/>
              </a:rPr>
              <a:t>к усилителю. Происходит </a:t>
            </a:r>
            <a:r>
              <a:rPr lang="ru-RU" sz="2000" dirty="0" smtClean="0">
                <a:latin typeface="Times New Roman"/>
                <a:ea typeface="Times New Roman"/>
                <a:cs typeface="Times New Roman"/>
              </a:rPr>
              <a:t>накопление </a:t>
            </a:r>
            <a:r>
              <a:rPr lang="ru-RU" sz="2000" dirty="0">
                <a:latin typeface="Times New Roman"/>
                <a:ea typeface="Times New Roman"/>
                <a:cs typeface="Times New Roman"/>
              </a:rPr>
              <a:t>помех и шумов, в результате чего отношение сигнал-помех уменьшается.</a:t>
            </a:r>
            <a:endParaRPr lang="ru-RU" sz="2000" dirty="0"/>
          </a:p>
        </p:txBody>
      </p:sp>
    </p:spTree>
    <p:extLst>
      <p:ext uri="{BB962C8B-B14F-4D97-AF65-F5344CB8AC3E}">
        <p14:creationId xmlns="" xmlns:p14="http://schemas.microsoft.com/office/powerpoint/2010/main" val="382308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856984" cy="5833456"/>
          </a:xfrm>
          <a:prstGeom prst="rect">
            <a:avLst/>
          </a:prstGeom>
        </p:spPr>
        <p:txBody>
          <a:bodyPr wrap="square">
            <a:spAutoFit/>
          </a:bodyPr>
          <a:lstStyle/>
          <a:p>
            <a:pPr algn="just">
              <a:lnSpc>
                <a:spcPct val="150000"/>
              </a:lnSpc>
              <a:spcAft>
                <a:spcPts val="1000"/>
              </a:spcAft>
            </a:pPr>
            <a:r>
              <a:rPr lang="ru-RU" sz="2000" dirty="0">
                <a:latin typeface="Times New Roman" pitchFamily="18" charset="0"/>
                <a:ea typeface="Times New Roman"/>
                <a:cs typeface="Times New Roman" pitchFamily="18" charset="0"/>
              </a:rPr>
              <a:t> Регенераторы </a:t>
            </a:r>
            <a:r>
              <a:rPr lang="ru-RU" sz="2000" dirty="0" smtClean="0">
                <a:latin typeface="Times New Roman" pitchFamily="18" charset="0"/>
                <a:ea typeface="Times New Roman"/>
                <a:cs typeface="Times New Roman" pitchFamily="18" charset="0"/>
              </a:rPr>
              <a:t>видеоимпульсов, </a:t>
            </a:r>
            <a:r>
              <a:rPr lang="ru-RU" sz="2000" dirty="0">
                <a:latin typeface="Times New Roman" pitchFamily="18" charset="0"/>
                <a:ea typeface="Times New Roman"/>
                <a:cs typeface="Times New Roman" pitchFamily="18" charset="0"/>
              </a:rPr>
              <a:t>используемые в </a:t>
            </a:r>
            <a:r>
              <a:rPr lang="ru-RU" sz="2000" i="1" dirty="0">
                <a:latin typeface="Times New Roman" pitchFamily="18" charset="0"/>
                <a:ea typeface="Times New Roman"/>
                <a:cs typeface="Times New Roman" pitchFamily="18" charset="0"/>
              </a:rPr>
              <a:t>ЦСП ИКМ-ВРК</a:t>
            </a:r>
            <a:r>
              <a:rPr lang="ru-RU" sz="2000" dirty="0">
                <a:latin typeface="Times New Roman" pitchFamily="18" charset="0"/>
                <a:ea typeface="Times New Roman"/>
                <a:cs typeface="Times New Roman" pitchFamily="18" charset="0"/>
              </a:rPr>
              <a:t>, можно классифицировать по различным признакам:</a:t>
            </a:r>
          </a:p>
          <a:p>
            <a:pPr marL="342900" lvl="0" indent="-342900" algn="just">
              <a:lnSpc>
                <a:spcPct val="150000"/>
              </a:lnSpc>
              <a:spcAft>
                <a:spcPts val="0"/>
              </a:spcAft>
              <a:buFont typeface="Times New Roman"/>
              <a:buChar char="-"/>
            </a:pPr>
            <a:r>
              <a:rPr lang="ru-RU" sz="2000" dirty="0">
                <a:latin typeface="Times New Roman" pitchFamily="18" charset="0"/>
                <a:ea typeface="Times New Roman"/>
                <a:cs typeface="Times New Roman" pitchFamily="18" charset="0"/>
              </a:rPr>
              <a:t>по способу синхронизации по тактовой частоте или получения </a:t>
            </a:r>
            <a:r>
              <a:rPr lang="ru-RU" sz="2000" i="1" dirty="0" err="1">
                <a:latin typeface="Times New Roman" pitchFamily="18" charset="0"/>
                <a:ea typeface="Times New Roman"/>
                <a:cs typeface="Times New Roman" pitchFamily="18" charset="0"/>
              </a:rPr>
              <a:t>хронирующей</a:t>
            </a:r>
            <a:r>
              <a:rPr lang="ru-RU" sz="2000" dirty="0">
                <a:latin typeface="Times New Roman" pitchFamily="18" charset="0"/>
                <a:ea typeface="Times New Roman"/>
                <a:cs typeface="Times New Roman" pitchFamily="18" charset="0"/>
              </a:rPr>
              <a:t> информации (далее будем использовать этот термин, как равноправный термину </a:t>
            </a:r>
            <a:r>
              <a:rPr lang="ru-RU" sz="2000" dirty="0" smtClean="0">
                <a:latin typeface="Times New Roman" pitchFamily="18" charset="0"/>
                <a:ea typeface="Times New Roman"/>
                <a:cs typeface="Times New Roman" pitchFamily="18" charset="0"/>
              </a:rPr>
              <a:t>синхронизация </a:t>
            </a:r>
            <a:r>
              <a:rPr lang="ru-RU" sz="2000" dirty="0">
                <a:latin typeface="Times New Roman" pitchFamily="18" charset="0"/>
                <a:ea typeface="Times New Roman"/>
                <a:cs typeface="Times New Roman" pitchFamily="18" charset="0"/>
              </a:rPr>
              <a:t>по тактовой частоте информации);</a:t>
            </a:r>
          </a:p>
          <a:p>
            <a:pPr marL="342900" lvl="0" indent="-342900" algn="just">
              <a:lnSpc>
                <a:spcPct val="150000"/>
              </a:lnSpc>
              <a:spcAft>
                <a:spcPts val="0"/>
              </a:spcAft>
              <a:buFont typeface="Times New Roman"/>
              <a:buChar char="-"/>
            </a:pPr>
            <a:r>
              <a:rPr lang="ru-RU" sz="2000" dirty="0">
                <a:latin typeface="Times New Roman" pitchFamily="18" charset="0"/>
                <a:ea typeface="Times New Roman"/>
                <a:cs typeface="Times New Roman" pitchFamily="18" charset="0"/>
              </a:rPr>
              <a:t>по способу </a:t>
            </a:r>
            <a:r>
              <a:rPr lang="ru-RU" sz="2000" dirty="0" smtClean="0">
                <a:latin typeface="Times New Roman" pitchFamily="18" charset="0"/>
                <a:ea typeface="Times New Roman"/>
                <a:cs typeface="Times New Roman" pitchFamily="18" charset="0"/>
              </a:rPr>
              <a:t>использования хромирующей </a:t>
            </a:r>
            <a:r>
              <a:rPr lang="ru-RU" sz="2000" dirty="0">
                <a:latin typeface="Times New Roman" pitchFamily="18" charset="0"/>
                <a:ea typeface="Times New Roman"/>
                <a:cs typeface="Times New Roman" pitchFamily="18" charset="0"/>
              </a:rPr>
              <a:t>информации в процессе регенерации;</a:t>
            </a:r>
          </a:p>
          <a:p>
            <a:pPr marL="342900" lvl="0" indent="-342900" algn="just">
              <a:lnSpc>
                <a:spcPct val="150000"/>
              </a:lnSpc>
              <a:spcAft>
                <a:spcPts val="1000"/>
              </a:spcAft>
              <a:buFont typeface="Times New Roman"/>
              <a:buChar char="-"/>
            </a:pPr>
            <a:r>
              <a:rPr lang="ru-RU" sz="2000" dirty="0">
                <a:latin typeface="Times New Roman" pitchFamily="18" charset="0"/>
                <a:ea typeface="Times New Roman"/>
                <a:cs typeface="Times New Roman" pitchFamily="18" charset="0"/>
              </a:rPr>
              <a:t>по виду порогового и решающего устройства.</a:t>
            </a:r>
          </a:p>
          <a:p>
            <a:pPr algn="just">
              <a:lnSpc>
                <a:spcPct val="150000"/>
              </a:lnSpc>
              <a:spcAft>
                <a:spcPts val="1000"/>
              </a:spcAft>
            </a:pPr>
            <a:r>
              <a:rPr lang="ru-RU" sz="2000" dirty="0">
                <a:latin typeface="Times New Roman" pitchFamily="18" charset="0"/>
                <a:ea typeface="Times New Roman"/>
                <a:cs typeface="Times New Roman" pitchFamily="18" charset="0"/>
              </a:rPr>
              <a:t>    По способу получения </a:t>
            </a:r>
            <a:r>
              <a:rPr lang="ru-RU" sz="2000" dirty="0" smtClean="0">
                <a:latin typeface="Times New Roman" pitchFamily="18" charset="0"/>
                <a:ea typeface="Times New Roman"/>
                <a:cs typeface="Times New Roman" pitchFamily="18" charset="0"/>
              </a:rPr>
              <a:t>хромирующей </a:t>
            </a:r>
            <a:r>
              <a:rPr lang="ru-RU" sz="2000" dirty="0">
                <a:latin typeface="Times New Roman" pitchFamily="18" charset="0"/>
                <a:ea typeface="Times New Roman"/>
                <a:cs typeface="Times New Roman" pitchFamily="18" charset="0"/>
              </a:rPr>
              <a:t>информации </a:t>
            </a:r>
            <a:r>
              <a:rPr lang="ru-RU" sz="2000" i="1" dirty="0">
                <a:latin typeface="Times New Roman" pitchFamily="18" charset="0"/>
                <a:ea typeface="Times New Roman"/>
                <a:cs typeface="Times New Roman" pitchFamily="18" charset="0"/>
              </a:rPr>
              <a:t>ЛР</a:t>
            </a:r>
            <a:r>
              <a:rPr lang="ru-RU" sz="2000" dirty="0">
                <a:latin typeface="Times New Roman" pitchFamily="18" charset="0"/>
                <a:ea typeface="Times New Roman"/>
                <a:cs typeface="Times New Roman" pitchFamily="18" charset="0"/>
              </a:rPr>
              <a:t> можно разделить на регенераторы с </a:t>
            </a:r>
            <a:r>
              <a:rPr lang="ru-RU" sz="2000" dirty="0" err="1">
                <a:latin typeface="Times New Roman" pitchFamily="18" charset="0"/>
                <a:ea typeface="Times New Roman"/>
                <a:cs typeface="Times New Roman" pitchFamily="18" charset="0"/>
              </a:rPr>
              <a:t>самохронированием</a:t>
            </a:r>
            <a:r>
              <a:rPr lang="ru-RU" sz="2000" dirty="0">
                <a:latin typeface="Times New Roman" pitchFamily="18" charset="0"/>
                <a:ea typeface="Times New Roman"/>
                <a:cs typeface="Times New Roman" pitchFamily="18" charset="0"/>
              </a:rPr>
              <a:t> (или с внутренней синхронизацией) и </a:t>
            </a:r>
            <a:r>
              <a:rPr lang="ru-RU" sz="2000" dirty="0" err="1">
                <a:latin typeface="Times New Roman" pitchFamily="18" charset="0"/>
                <a:ea typeface="Times New Roman"/>
                <a:cs typeface="Times New Roman" pitchFamily="18" charset="0"/>
              </a:rPr>
              <a:t>п</a:t>
            </a:r>
            <a:r>
              <a:rPr lang="ru-RU" sz="2000" dirty="0" err="1" smtClean="0">
                <a:latin typeface="Times New Roman" pitchFamily="18" charset="0"/>
                <a:ea typeface="Times New Roman"/>
                <a:cs typeface="Times New Roman" pitchFamily="18" charset="0"/>
              </a:rPr>
              <a:t>ольным</a:t>
            </a:r>
            <a:r>
              <a:rPr lang="ru-RU" sz="2000" dirty="0" smtClean="0">
                <a:latin typeface="Times New Roman" pitchFamily="18" charset="0"/>
                <a:ea typeface="Times New Roman"/>
                <a:cs typeface="Times New Roman" pitchFamily="18" charset="0"/>
              </a:rPr>
              <a:t> </a:t>
            </a:r>
            <a:r>
              <a:rPr lang="ru-RU" sz="2000" dirty="0">
                <a:latin typeface="Times New Roman" pitchFamily="18" charset="0"/>
                <a:ea typeface="Times New Roman"/>
                <a:cs typeface="Times New Roman" pitchFamily="18" charset="0"/>
              </a:rPr>
              <a:t>восстановлением временных интервалов и регенераторы с внешним </a:t>
            </a:r>
            <a:r>
              <a:rPr lang="ru-RU" sz="2000" dirty="0" err="1">
                <a:latin typeface="Times New Roman" pitchFamily="18" charset="0"/>
                <a:ea typeface="Times New Roman"/>
                <a:cs typeface="Times New Roman" pitchFamily="18" charset="0"/>
              </a:rPr>
              <a:t>хронированием</a:t>
            </a:r>
            <a:r>
              <a:rPr lang="ru-RU" sz="2000" dirty="0">
                <a:latin typeface="Times New Roman" pitchFamily="18" charset="0"/>
                <a:ea typeface="Times New Roman"/>
                <a:cs typeface="Times New Roman" pitchFamily="18" charset="0"/>
              </a:rPr>
              <a:t> (или внешней синхронизацией).</a:t>
            </a:r>
            <a:r>
              <a:rPr lang="ru-RU" sz="2000" b="1" dirty="0">
                <a:latin typeface="Times New Roman" pitchFamily="18" charset="0"/>
                <a:ea typeface="Times New Roman"/>
                <a:cs typeface="Times New Roman" pitchFamily="18" charset="0"/>
              </a:rPr>
              <a:t>       </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837738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76"/>
            <a:ext cx="9144000" cy="6733638"/>
          </a:xfrm>
          <a:prstGeom prst="rect">
            <a:avLst/>
          </a:prstGeom>
        </p:spPr>
        <p:txBody>
          <a:bodyPr wrap="square">
            <a:spAutoFit/>
          </a:bodyPr>
          <a:lstStyle/>
          <a:p>
            <a:pPr marL="485775" indent="-395605" algn="just">
              <a:lnSpc>
                <a:spcPct val="115000"/>
              </a:lnSpc>
              <a:spcAft>
                <a:spcPts val="1400"/>
              </a:spcAft>
            </a:pPr>
            <a:r>
              <a:rPr lang="ru-RU" sz="1600" b="1" cap="all" dirty="0">
                <a:solidFill>
                  <a:srgbClr val="C00000"/>
                </a:solidFill>
                <a:latin typeface="Times New Roman" panose="02020603050405020304" pitchFamily="18" charset="0"/>
                <a:ea typeface="Calibri"/>
                <a:cs typeface="Times New Roman" panose="02020603050405020304" pitchFamily="18" charset="0"/>
              </a:rPr>
              <a:t>ЛЕКЦИЯ 10. </a:t>
            </a:r>
            <a:r>
              <a:rPr lang="ru-RU" sz="1600" cap="all" dirty="0">
                <a:solidFill>
                  <a:srgbClr val="C00000"/>
                </a:solidFill>
                <a:latin typeface="Times New Roman" panose="02020603050405020304" pitchFamily="18" charset="0"/>
                <a:ea typeface="Calibri"/>
                <a:cs typeface="Times New Roman" panose="02020603050405020304" pitchFamily="18" charset="0"/>
              </a:rPr>
              <a:t> </a:t>
            </a:r>
            <a:r>
              <a:rPr lang="ru-RU" sz="1600" b="1" cap="all" dirty="0" smtClean="0">
                <a:solidFill>
                  <a:srgbClr val="C00000"/>
                </a:solidFill>
                <a:latin typeface="Times New Roman" panose="02020603050405020304" pitchFamily="18" charset="0"/>
                <a:ea typeface="Calibri"/>
                <a:cs typeface="Times New Roman" panose="02020603050405020304" pitchFamily="18" charset="0"/>
              </a:rPr>
              <a:t>системы </a:t>
            </a:r>
            <a:r>
              <a:rPr lang="ru-RU" sz="1600" b="1" cap="all" dirty="0">
                <a:solidFill>
                  <a:srgbClr val="C00000"/>
                </a:solidFill>
                <a:latin typeface="Times New Roman" panose="02020603050405020304" pitchFamily="18" charset="0"/>
                <a:ea typeface="Calibri"/>
                <a:cs typeface="Times New Roman" panose="02020603050405020304" pitchFamily="18" charset="0"/>
              </a:rPr>
              <a:t>передачи синхронной цифровой иерархии </a:t>
            </a:r>
            <a:r>
              <a:rPr lang="en-US" sz="1600" b="1" cap="all" dirty="0" smtClean="0">
                <a:solidFill>
                  <a:srgbClr val="C00000"/>
                </a:solidFill>
                <a:latin typeface="Times New Roman" panose="02020603050405020304" pitchFamily="18" charset="0"/>
                <a:ea typeface="Calibri"/>
                <a:cs typeface="Times New Roman" panose="02020603050405020304" pitchFamily="18" charset="0"/>
              </a:rPr>
              <a:t>SDH</a:t>
            </a:r>
            <a:r>
              <a:rPr lang="ru-RU" sz="1600" b="1" cap="all" dirty="0">
                <a:solidFill>
                  <a:srgbClr val="C00000"/>
                </a:solidFill>
                <a:latin typeface="Times New Roman" panose="02020603050405020304" pitchFamily="18" charset="0"/>
                <a:ea typeface="Calibri"/>
                <a:cs typeface="Times New Roman" panose="02020603050405020304" pitchFamily="18" charset="0"/>
              </a:rPr>
              <a:t>.</a:t>
            </a:r>
            <a:endParaRPr lang="ru-RU" sz="1600" b="1" cap="all" dirty="0">
              <a:solidFill>
                <a:srgbClr val="C00000"/>
              </a:solidFill>
              <a:latin typeface="Times New Roman" panose="02020603050405020304" pitchFamily="18" charset="0"/>
              <a:cs typeface="Times New Roman" panose="02020603050405020304" pitchFamily="18" charset="0"/>
            </a:endParaRPr>
          </a:p>
          <a:p>
            <a:pPr marL="629920" algn="just">
              <a:lnSpc>
                <a:spcPct val="115000"/>
              </a:lnSpc>
              <a:spcAft>
                <a:spcPts val="1200"/>
              </a:spcAft>
            </a:pPr>
            <a:r>
              <a:rPr lang="ru-RU" b="1" dirty="0">
                <a:solidFill>
                  <a:srgbClr val="C00000"/>
                </a:solidFill>
                <a:latin typeface="Times New Roman"/>
                <a:cs typeface="Times New Roman"/>
              </a:rPr>
              <a:t>10.1 Основные принципы технологии </a:t>
            </a:r>
            <a:r>
              <a:rPr lang="en-US" b="1" dirty="0" smtClean="0">
                <a:solidFill>
                  <a:srgbClr val="C00000"/>
                </a:solidFill>
                <a:latin typeface="Times New Roman"/>
                <a:cs typeface="Times New Roman"/>
              </a:rPr>
              <a:t>SDH.</a:t>
            </a:r>
            <a:endParaRPr lang="ru-RU" sz="2000" b="1" dirty="0">
              <a:solidFill>
                <a:srgbClr val="C00000"/>
              </a:solidFill>
              <a:latin typeface="Arial"/>
              <a:cs typeface="Times New Roman"/>
            </a:endParaRPr>
          </a:p>
          <a:p>
            <a:pPr indent="342900" algn="just">
              <a:spcAft>
                <a:spcPts val="0"/>
              </a:spcAft>
            </a:pPr>
            <a:r>
              <a:rPr lang="ru-RU" b="1" i="1" dirty="0">
                <a:latin typeface="Times New Roman"/>
                <a:ea typeface="Times New Roman"/>
                <a:cs typeface="Times New Roman"/>
              </a:rPr>
              <a:t>Синхронная цифровая иерархия </a:t>
            </a:r>
            <a:r>
              <a:rPr lang="en-US" b="1" i="1" dirty="0">
                <a:latin typeface="Times New Roman"/>
                <a:ea typeface="Times New Roman"/>
                <a:cs typeface="Times New Roman"/>
              </a:rPr>
              <a:t>SDH</a:t>
            </a:r>
            <a:r>
              <a:rPr lang="ru-RU" b="1" i="1" dirty="0">
                <a:latin typeface="Times New Roman"/>
                <a:ea typeface="Times New Roman"/>
                <a:cs typeface="Times New Roman"/>
              </a:rPr>
              <a:t> (</a:t>
            </a:r>
            <a:r>
              <a:rPr lang="en-US" b="1" i="1" dirty="0">
                <a:latin typeface="Times New Roman"/>
                <a:ea typeface="Times New Roman"/>
                <a:cs typeface="Times New Roman"/>
              </a:rPr>
              <a:t>Synchronous Digital Hierarchy</a:t>
            </a:r>
            <a:r>
              <a:rPr lang="ru-RU" b="1" i="1" dirty="0">
                <a:latin typeface="Times New Roman"/>
                <a:ea typeface="Times New Roman"/>
                <a:cs typeface="Times New Roman"/>
              </a:rPr>
              <a:t>) </a:t>
            </a:r>
            <a:r>
              <a:rPr lang="ru-RU" i="1" dirty="0">
                <a:latin typeface="Times New Roman"/>
                <a:ea typeface="Times New Roman"/>
                <a:cs typeface="Times New Roman"/>
              </a:rPr>
              <a:t>- </a:t>
            </a:r>
            <a:r>
              <a:rPr lang="ru-RU" dirty="0">
                <a:latin typeface="Times New Roman"/>
                <a:ea typeface="Times New Roman"/>
                <a:cs typeface="Times New Roman"/>
              </a:rPr>
              <a:t>это новый иерархический набор цифрового оборудования и элементов цифровой сети, стандартизированных с целью транспортирования по физическим сетям связи соответствующим образом адаптированной нагрузки. Данное определение включает в себя несколько понятий одновременно: новые международные рекомендации; новый синхронный метод объединения цифровых сигналов, или синхронное мультиплексирование; новая концепция построения цифровых транспортных сетей.</a:t>
            </a:r>
            <a:endParaRPr lang="ru-RU" sz="2000" dirty="0">
              <a:latin typeface="Arial"/>
              <a:ea typeface="Times New Roman"/>
              <a:cs typeface="Times New Roman"/>
            </a:endParaRPr>
          </a:p>
          <a:p>
            <a:pPr indent="269875" algn="just">
              <a:lnSpc>
                <a:spcPct val="115000"/>
              </a:lnSpc>
              <a:spcAft>
                <a:spcPts val="0"/>
              </a:spcAft>
            </a:pPr>
            <a:r>
              <a:rPr lang="ru-RU" dirty="0">
                <a:latin typeface="Times New Roman"/>
                <a:ea typeface="Times New Roman"/>
                <a:cs typeface="Times New Roman"/>
              </a:rPr>
              <a:t>Синхронная цифровая иерархия СЦИ (</a:t>
            </a:r>
            <a:r>
              <a:rPr lang="en-US" dirty="0">
                <a:latin typeface="Times New Roman"/>
                <a:ea typeface="Times New Roman"/>
                <a:cs typeface="Times New Roman"/>
              </a:rPr>
              <a:t>SDH</a:t>
            </a:r>
            <a:r>
              <a:rPr lang="ru-RU" dirty="0">
                <a:latin typeface="Times New Roman"/>
                <a:ea typeface="Times New Roman"/>
                <a:cs typeface="Times New Roman"/>
              </a:rPr>
              <a:t> – </a:t>
            </a:r>
            <a:r>
              <a:rPr lang="en-US" dirty="0">
                <a:latin typeface="Times New Roman"/>
                <a:ea typeface="Times New Roman"/>
                <a:cs typeface="Times New Roman"/>
              </a:rPr>
              <a:t>Synchronous Digital Hierarchy</a:t>
            </a:r>
            <a:r>
              <a:rPr lang="ru-RU" dirty="0">
                <a:latin typeface="Times New Roman"/>
                <a:ea typeface="Times New Roman"/>
                <a:cs typeface="Times New Roman"/>
              </a:rPr>
              <a:t>) представляет собой всемерный стандарт передачи цифровых сигналов, разработанный МСЭ-Т. В настоящее время СЦИ (и ее американский вариант </a:t>
            </a:r>
            <a:r>
              <a:rPr lang="en-US" dirty="0">
                <a:latin typeface="Times New Roman"/>
                <a:ea typeface="Times New Roman"/>
                <a:cs typeface="Times New Roman"/>
              </a:rPr>
              <a:t>SONET</a:t>
            </a:r>
            <a:r>
              <a:rPr lang="ru-RU" dirty="0">
                <a:latin typeface="Times New Roman"/>
                <a:ea typeface="Times New Roman"/>
                <a:cs typeface="Times New Roman"/>
              </a:rPr>
              <a:t>) является доминирующей технологией при построении цифровых транспортных сетей.</a:t>
            </a:r>
            <a:endParaRPr lang="ru-RU" sz="2000" dirty="0">
              <a:latin typeface="Arial"/>
              <a:ea typeface="Times New Roman"/>
              <a:cs typeface="Times New Roman"/>
            </a:endParaRPr>
          </a:p>
          <a:p>
            <a:pPr algn="just"/>
            <a:endParaRPr lang="ru-RU" dirty="0" smtClean="0">
              <a:latin typeface="Times New Roman"/>
              <a:ea typeface="Times New Roman"/>
            </a:endParaRPr>
          </a:p>
          <a:p>
            <a:pPr algn="just"/>
            <a:r>
              <a:rPr lang="ru-RU" dirty="0">
                <a:latin typeface="Times New Roman"/>
                <a:ea typeface="Times New Roman"/>
              </a:rPr>
              <a:t> </a:t>
            </a:r>
            <a:r>
              <a:rPr lang="ru-RU" dirty="0" smtClean="0">
                <a:latin typeface="Times New Roman"/>
                <a:ea typeface="Times New Roman"/>
              </a:rPr>
              <a:t>      В </a:t>
            </a:r>
            <a:r>
              <a:rPr lang="ru-RU" dirty="0">
                <a:latin typeface="Times New Roman"/>
                <a:ea typeface="Times New Roman"/>
              </a:rPr>
              <a:t>начале 1980 – х гг. в США (в лаборатории </a:t>
            </a:r>
            <a:r>
              <a:rPr lang="en-US" dirty="0">
                <a:latin typeface="Times New Roman"/>
                <a:ea typeface="Times New Roman"/>
              </a:rPr>
              <a:t>BELLCORE</a:t>
            </a:r>
            <a:r>
              <a:rPr lang="ru-RU" dirty="0">
                <a:latin typeface="Times New Roman"/>
                <a:ea typeface="Times New Roman"/>
              </a:rPr>
              <a:t>) была разработана новая иерархия скоростей, получившая название </a:t>
            </a:r>
            <a:r>
              <a:rPr lang="en-US" dirty="0">
                <a:latin typeface="Times New Roman"/>
                <a:ea typeface="Times New Roman"/>
              </a:rPr>
              <a:t>SONET</a:t>
            </a:r>
            <a:r>
              <a:rPr lang="ru-RU" dirty="0">
                <a:latin typeface="Times New Roman"/>
                <a:ea typeface="Times New Roman"/>
              </a:rPr>
              <a:t> (</a:t>
            </a:r>
            <a:r>
              <a:rPr lang="en-US" dirty="0">
                <a:latin typeface="Times New Roman"/>
                <a:ea typeface="Times New Roman"/>
              </a:rPr>
              <a:t>Synchronous Optical </a:t>
            </a:r>
            <a:r>
              <a:rPr lang="en-US" dirty="0" smtClean="0">
                <a:latin typeface="Times New Roman"/>
                <a:ea typeface="Times New Roman"/>
              </a:rPr>
              <a:t>NET-work </a:t>
            </a:r>
            <a:r>
              <a:rPr lang="ru-RU" dirty="0">
                <a:latin typeface="Times New Roman"/>
                <a:ea typeface="Times New Roman"/>
              </a:rPr>
              <a:t>– синхронная оптическая сеть). В</a:t>
            </a:r>
            <a:r>
              <a:rPr lang="ru-RU" dirty="0" smtClean="0">
                <a:latin typeface="Times New Roman"/>
                <a:ea typeface="Times New Roman"/>
              </a:rPr>
              <a:t> 1986</a:t>
            </a:r>
            <a:r>
              <a:rPr lang="en-US" dirty="0" smtClean="0">
                <a:latin typeface="Times New Roman"/>
                <a:ea typeface="Times New Roman"/>
              </a:rPr>
              <a:t> </a:t>
            </a:r>
            <a:r>
              <a:rPr lang="ru-RU" dirty="0" smtClean="0">
                <a:latin typeface="Times New Roman"/>
                <a:ea typeface="Times New Roman"/>
              </a:rPr>
              <a:t>г</a:t>
            </a:r>
            <a:r>
              <a:rPr lang="ru-RU" dirty="0">
                <a:latin typeface="Times New Roman"/>
                <a:ea typeface="Times New Roman"/>
              </a:rPr>
              <a:t>, по предложению США, в МККТТ (сейчас МСЭ-Т) началась исследовательская деятельность по созданию нового всемирного стандарта, основанного на американском стандарте </a:t>
            </a:r>
            <a:r>
              <a:rPr lang="en-US" dirty="0">
                <a:latin typeface="Times New Roman"/>
                <a:ea typeface="Times New Roman"/>
              </a:rPr>
              <a:t>SONET</a:t>
            </a:r>
            <a:r>
              <a:rPr lang="ru-RU" dirty="0">
                <a:latin typeface="Times New Roman"/>
                <a:ea typeface="Times New Roman"/>
              </a:rPr>
              <a:t>. 1988 г. Исследовательская Комиссия 18 утвердила пакет новых Рекомендаций синхронной цифровой иерархии (СЦИ). Пакет состоял из трех Рекомендаций – </a:t>
            </a:r>
            <a:r>
              <a:rPr lang="en-US" dirty="0">
                <a:latin typeface="Times New Roman"/>
                <a:ea typeface="Times New Roman"/>
              </a:rPr>
              <a:t>G</a:t>
            </a:r>
            <a:r>
              <a:rPr lang="ru-RU" dirty="0">
                <a:latin typeface="Times New Roman"/>
                <a:ea typeface="Times New Roman"/>
              </a:rPr>
              <a:t>.707, </a:t>
            </a:r>
            <a:r>
              <a:rPr lang="en-US" dirty="0">
                <a:latin typeface="Times New Roman"/>
                <a:ea typeface="Times New Roman"/>
              </a:rPr>
              <a:t>G</a:t>
            </a:r>
            <a:r>
              <a:rPr lang="ru-RU" dirty="0">
                <a:latin typeface="Times New Roman"/>
                <a:ea typeface="Times New Roman"/>
              </a:rPr>
              <a:t>.708 , </a:t>
            </a:r>
            <a:r>
              <a:rPr lang="en-US" dirty="0">
                <a:latin typeface="Times New Roman"/>
                <a:ea typeface="Times New Roman"/>
              </a:rPr>
              <a:t>G</a:t>
            </a:r>
            <a:r>
              <a:rPr lang="ru-RU" dirty="0">
                <a:latin typeface="Times New Roman"/>
                <a:ea typeface="Times New Roman"/>
              </a:rPr>
              <a:t>.709, позже преобразованных в одну – </a:t>
            </a:r>
            <a:r>
              <a:rPr lang="en-US" dirty="0">
                <a:latin typeface="Times New Roman"/>
                <a:ea typeface="Times New Roman"/>
              </a:rPr>
              <a:t>G</a:t>
            </a:r>
            <a:r>
              <a:rPr lang="ru-RU" dirty="0">
                <a:latin typeface="Times New Roman"/>
                <a:ea typeface="Times New Roman"/>
              </a:rPr>
              <a:t>. 707 и дополненных к концу 90-х годов несколькими десятками новых Рекомендаций. </a:t>
            </a:r>
            <a:endParaRPr lang="ru-RU" dirty="0"/>
          </a:p>
        </p:txBody>
      </p:sp>
    </p:spTree>
    <p:extLst>
      <p:ext uri="{BB962C8B-B14F-4D97-AF65-F5344CB8AC3E}">
        <p14:creationId xmlns="" xmlns:p14="http://schemas.microsoft.com/office/powerpoint/2010/main" val="2914355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81857"/>
          </a:xfrm>
          <a:prstGeom prst="rect">
            <a:avLst/>
          </a:prstGeom>
        </p:spPr>
        <p:txBody>
          <a:bodyPr wrap="square">
            <a:spAutoFit/>
          </a:bodyPr>
          <a:lstStyle/>
          <a:p>
            <a:pPr indent="269875" algn="just">
              <a:lnSpc>
                <a:spcPct val="115000"/>
              </a:lnSpc>
              <a:spcAft>
                <a:spcPts val="0"/>
              </a:spcAft>
            </a:pPr>
            <a:r>
              <a:rPr lang="ru-RU" dirty="0">
                <a:latin typeface="Times New Roman"/>
                <a:ea typeface="Times New Roman"/>
                <a:cs typeface="Times New Roman"/>
              </a:rPr>
              <a:t>Отличительные особенности СЦИ по сравнению с </a:t>
            </a:r>
            <a:r>
              <a:rPr lang="en-US" dirty="0">
                <a:latin typeface="Times New Roman"/>
                <a:ea typeface="Times New Roman"/>
                <a:cs typeface="Times New Roman"/>
              </a:rPr>
              <a:t>SONET</a:t>
            </a:r>
            <a:r>
              <a:rPr lang="ru-RU" dirty="0">
                <a:latin typeface="Times New Roman"/>
                <a:ea typeface="Times New Roman"/>
                <a:cs typeface="Times New Roman"/>
              </a:rPr>
              <a:t> заключаются в следующем.</a:t>
            </a:r>
            <a:endParaRPr lang="ru-RU" sz="2000" dirty="0">
              <a:latin typeface="Arial"/>
              <a:ea typeface="Times New Roman"/>
              <a:cs typeface="Times New Roman"/>
            </a:endParaRPr>
          </a:p>
          <a:p>
            <a:pPr indent="269875" algn="just">
              <a:lnSpc>
                <a:spcPct val="115000"/>
              </a:lnSpc>
              <a:spcAft>
                <a:spcPts val="0"/>
              </a:spcAft>
            </a:pPr>
            <a:r>
              <a:rPr lang="ru-RU" dirty="0">
                <a:latin typeface="Times New Roman"/>
                <a:ea typeface="Times New Roman"/>
                <a:cs typeface="Times New Roman"/>
              </a:rPr>
              <a:t>    - добелены схемы загрузки сигналов европейской ПЦИ;</a:t>
            </a:r>
            <a:endParaRPr lang="ru-RU" sz="2000" dirty="0">
              <a:latin typeface="Arial"/>
              <a:ea typeface="Times New Roman"/>
              <a:cs typeface="Times New Roman"/>
            </a:endParaRPr>
          </a:p>
          <a:p>
            <a:pPr indent="269875" algn="just">
              <a:lnSpc>
                <a:spcPct val="115000"/>
              </a:lnSpc>
              <a:spcAft>
                <a:spcPts val="0"/>
              </a:spcAft>
            </a:pPr>
            <a:r>
              <a:rPr lang="ru-RU" dirty="0">
                <a:latin typeface="Times New Roman"/>
                <a:ea typeface="Times New Roman"/>
                <a:cs typeface="Times New Roman"/>
              </a:rPr>
              <a:t>    - скорость первого иерархического уровня СЦИ установлена равной 155,520 Мбит/с – в три раза больше, чем сигнал первого уровня </a:t>
            </a:r>
            <a:r>
              <a:rPr lang="en-US" dirty="0">
                <a:latin typeface="Times New Roman"/>
                <a:ea typeface="Times New Roman"/>
                <a:cs typeface="Times New Roman"/>
              </a:rPr>
              <a:t>SONET</a:t>
            </a:r>
            <a:r>
              <a:rPr lang="ru-RU" dirty="0">
                <a:latin typeface="Times New Roman"/>
                <a:ea typeface="Times New Roman"/>
                <a:cs typeface="Times New Roman"/>
              </a:rPr>
              <a:t>(51,840 Мбит/с), чтобы обеспечить загрузку сигнала четвертого уровня европейской ПЦИ – </a:t>
            </a:r>
            <a:r>
              <a:rPr lang="en-US" dirty="0">
                <a:latin typeface="Times New Roman"/>
                <a:ea typeface="Times New Roman"/>
                <a:cs typeface="Times New Roman"/>
              </a:rPr>
              <a:t>E</a:t>
            </a:r>
            <a:r>
              <a:rPr lang="ru-RU" dirty="0">
                <a:latin typeface="Times New Roman"/>
                <a:ea typeface="Times New Roman"/>
                <a:cs typeface="Times New Roman"/>
              </a:rPr>
              <a:t>4(139,263 Мбит/с);</a:t>
            </a:r>
            <a:endParaRPr lang="ru-RU" sz="2000" dirty="0">
              <a:latin typeface="Arial"/>
              <a:ea typeface="Times New Roman"/>
              <a:cs typeface="Times New Roman"/>
            </a:endParaRPr>
          </a:p>
          <a:p>
            <a:pPr indent="269875" algn="just">
              <a:lnSpc>
                <a:spcPct val="115000"/>
              </a:lnSpc>
              <a:spcAft>
                <a:spcPts val="0"/>
              </a:spcAft>
            </a:pPr>
            <a:r>
              <a:rPr lang="ru-RU" dirty="0">
                <a:latin typeface="Times New Roman"/>
                <a:ea typeface="Times New Roman"/>
                <a:cs typeface="Times New Roman"/>
              </a:rPr>
              <a:t>   - физический интерфейс СЦИ определен для трех различных </a:t>
            </a:r>
            <a:r>
              <a:rPr lang="ru-RU" dirty="0" smtClean="0">
                <a:latin typeface="Times New Roman"/>
                <a:ea typeface="Times New Roman"/>
                <a:cs typeface="Times New Roman"/>
              </a:rPr>
              <a:t>среда </a:t>
            </a:r>
            <a:r>
              <a:rPr lang="ru-RU" dirty="0">
                <a:latin typeface="Times New Roman"/>
                <a:ea typeface="Times New Roman"/>
                <a:cs typeface="Times New Roman"/>
              </a:rPr>
              <a:t>передачи: оптического волокна, радиорелейных систем и коаксиального медного кабеля; в то время как </a:t>
            </a:r>
            <a:r>
              <a:rPr lang="en-US" dirty="0">
                <a:latin typeface="Times New Roman"/>
                <a:ea typeface="Times New Roman"/>
                <a:cs typeface="Times New Roman"/>
              </a:rPr>
              <a:t>SONET</a:t>
            </a:r>
            <a:r>
              <a:rPr lang="ru-RU" dirty="0">
                <a:latin typeface="Times New Roman"/>
                <a:ea typeface="Times New Roman"/>
                <a:cs typeface="Times New Roman"/>
              </a:rPr>
              <a:t> – как следует из самого ее названия – использует только оптическое волокно. В дальнейшем, для кратности изложения, мы будем рассматривать только СЦИ. </a:t>
            </a:r>
            <a:endParaRPr lang="ru-RU" sz="2000" dirty="0">
              <a:latin typeface="Arial"/>
              <a:ea typeface="Times New Roman"/>
              <a:cs typeface="Times New Roman"/>
            </a:endParaRPr>
          </a:p>
          <a:p>
            <a:pPr indent="269875" algn="just">
              <a:lnSpc>
                <a:spcPct val="115000"/>
              </a:lnSpc>
              <a:spcAft>
                <a:spcPts val="0"/>
              </a:spcAft>
            </a:pPr>
            <a:r>
              <a:rPr lang="ru-RU" dirty="0">
                <a:latin typeface="Times New Roman"/>
                <a:ea typeface="Times New Roman"/>
                <a:cs typeface="Times New Roman"/>
              </a:rPr>
              <a:t> Название СЦИ происходит от метода мультиплексирования, «синхронного» . Основной идеей СЦИ является объединение сигналов в блоки, называемые синхронными транспортными модулями  - СТМ (</a:t>
            </a:r>
            <a:r>
              <a:rPr lang="en-US" dirty="0">
                <a:latin typeface="Times New Roman"/>
                <a:ea typeface="Times New Roman"/>
                <a:cs typeface="Times New Roman"/>
              </a:rPr>
              <a:t>STM</a:t>
            </a:r>
            <a:r>
              <a:rPr lang="ru-RU" dirty="0">
                <a:latin typeface="Times New Roman"/>
                <a:ea typeface="Times New Roman"/>
                <a:cs typeface="Times New Roman"/>
              </a:rPr>
              <a:t> – </a:t>
            </a:r>
            <a:r>
              <a:rPr lang="en-US" dirty="0">
                <a:latin typeface="Times New Roman"/>
                <a:ea typeface="Times New Roman"/>
                <a:cs typeface="Times New Roman"/>
              </a:rPr>
              <a:t>Synchronous Transport Module</a:t>
            </a:r>
            <a:r>
              <a:rPr lang="ru-RU" dirty="0">
                <a:latin typeface="Times New Roman"/>
                <a:ea typeface="Times New Roman"/>
                <a:cs typeface="Times New Roman"/>
              </a:rPr>
              <a:t>). Циклы СТМ любого порядка передаются синхронно с одним и тем же периодом 125 </a:t>
            </a:r>
            <a:r>
              <a:rPr lang="ru-RU" dirty="0" err="1">
                <a:latin typeface="Times New Roman"/>
                <a:ea typeface="Times New Roman"/>
                <a:cs typeface="Times New Roman"/>
              </a:rPr>
              <a:t>мкс</a:t>
            </a:r>
            <a:r>
              <a:rPr lang="ru-RU" dirty="0">
                <a:latin typeface="Times New Roman"/>
                <a:ea typeface="Times New Roman"/>
                <a:cs typeface="Times New Roman"/>
              </a:rPr>
              <a:t>.</a:t>
            </a:r>
            <a:endParaRPr lang="ru-RU" sz="2000" dirty="0">
              <a:latin typeface="Arial"/>
              <a:ea typeface="Times New Roman"/>
              <a:cs typeface="Times New Roman"/>
            </a:endParaRPr>
          </a:p>
          <a:p>
            <a:pPr indent="269875" algn="just">
              <a:lnSpc>
                <a:spcPct val="115000"/>
              </a:lnSpc>
              <a:spcAft>
                <a:spcPts val="0"/>
              </a:spcAft>
            </a:pPr>
            <a:r>
              <a:rPr lang="ru-RU" spc="-30" dirty="0">
                <a:latin typeface="Times New Roman"/>
                <a:ea typeface="Times New Roman"/>
                <a:cs typeface="Times New Roman"/>
              </a:rPr>
              <a:t> Цифровые сети, разработанные и внедренные до появления синхронных сетевых технологий </a:t>
            </a:r>
            <a:r>
              <a:rPr lang="en-US" spc="-30" dirty="0">
                <a:latin typeface="Times New Roman"/>
                <a:ea typeface="Times New Roman"/>
                <a:cs typeface="Times New Roman"/>
              </a:rPr>
              <a:t>SONET</a:t>
            </a:r>
            <a:r>
              <a:rPr lang="ru-RU" spc="-30" dirty="0">
                <a:latin typeface="Times New Roman"/>
                <a:ea typeface="Times New Roman"/>
                <a:cs typeface="Times New Roman"/>
              </a:rPr>
              <a:t>/</a:t>
            </a:r>
            <a:r>
              <a:rPr lang="en-US" spc="-30" dirty="0">
                <a:latin typeface="Times New Roman"/>
                <a:ea typeface="Times New Roman"/>
                <a:cs typeface="Times New Roman"/>
              </a:rPr>
              <a:t>SDH</a:t>
            </a:r>
            <a:r>
              <a:rPr lang="ru-RU" spc="-30" dirty="0">
                <a:latin typeface="Times New Roman"/>
                <a:ea typeface="Times New Roman"/>
                <a:cs typeface="Times New Roman"/>
              </a:rPr>
              <a:t>, были, по сути, асинхронными системами, так как не использовали внешнюю синхрони­зацию от центрального опорного источника. В них потери бит (или невозможность их точной локали­зации) приводили не только к потере информации, но и к нарушению синхронизации. На принимаю­щем конце сети было проще выбросить неверно полученные фреймы, чем инициализировать восста­новление синхронизации с повторной передачей потерянного фрагмента, как это делается, напри­мер, в локальных сетях. Это значит, что указанная информация будет потеряна безвозвратно.</a:t>
            </a:r>
            <a:endParaRPr lang="ru-RU" sz="2000" dirty="0">
              <a:effectLst/>
              <a:latin typeface="Arial"/>
              <a:ea typeface="Times New Roman"/>
              <a:cs typeface="Times New Roman"/>
            </a:endParaRPr>
          </a:p>
        </p:txBody>
      </p:sp>
    </p:spTree>
    <p:extLst>
      <p:ext uri="{BB962C8B-B14F-4D97-AF65-F5344CB8AC3E}">
        <p14:creationId xmlns="" xmlns:p14="http://schemas.microsoft.com/office/powerpoint/2010/main" val="15906229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727"/>
            <a:ext cx="9144000" cy="2950744"/>
          </a:xfrm>
          <a:prstGeom prst="rect">
            <a:avLst/>
          </a:prstGeom>
        </p:spPr>
        <p:txBody>
          <a:bodyPr wrap="square">
            <a:spAutoFit/>
          </a:bodyPr>
          <a:lstStyle/>
          <a:p>
            <a:pPr indent="90170" algn="just">
              <a:lnSpc>
                <a:spcPct val="150000"/>
              </a:lnSpc>
              <a:spcAft>
                <a:spcPts val="0"/>
              </a:spcAft>
            </a:pPr>
            <a:r>
              <a:rPr lang="ru-RU" dirty="0">
                <a:latin typeface="Times New Roman"/>
                <a:ea typeface="Times New Roman"/>
                <a:cs typeface="Times New Roman"/>
              </a:rPr>
              <a:t>Линейные сигналы </a:t>
            </a:r>
            <a:r>
              <a:rPr lang="en-US" dirty="0">
                <a:latin typeface="Times New Roman"/>
                <a:ea typeface="Times New Roman"/>
                <a:cs typeface="Times New Roman"/>
              </a:rPr>
              <a:t>SDH</a:t>
            </a:r>
            <a:r>
              <a:rPr lang="ru-RU" dirty="0">
                <a:latin typeface="Times New Roman"/>
                <a:ea typeface="Times New Roman"/>
                <a:cs typeface="Times New Roman"/>
              </a:rPr>
              <a:t> организованы в так называемые синхронные транспортные модули </a:t>
            </a:r>
            <a:r>
              <a:rPr lang="en-US" dirty="0">
                <a:latin typeface="Times New Roman"/>
                <a:ea typeface="Times New Roman"/>
                <a:cs typeface="Times New Roman"/>
              </a:rPr>
              <a:t>STM</a:t>
            </a:r>
            <a:r>
              <a:rPr lang="ru-RU" dirty="0">
                <a:latin typeface="Times New Roman"/>
                <a:ea typeface="Times New Roman"/>
                <a:cs typeface="Times New Roman"/>
              </a:rPr>
              <a:t> (</a:t>
            </a:r>
            <a:r>
              <a:rPr lang="en-US" dirty="0">
                <a:latin typeface="Times New Roman"/>
                <a:ea typeface="Times New Roman"/>
                <a:cs typeface="Times New Roman"/>
              </a:rPr>
              <a:t>Synchronous Transport Module</a:t>
            </a:r>
            <a:r>
              <a:rPr lang="ru-RU" dirty="0">
                <a:latin typeface="Times New Roman"/>
                <a:ea typeface="Times New Roman"/>
                <a:cs typeface="Times New Roman"/>
              </a:rPr>
              <a:t>) (Табл.7.1). Первый из них – </a:t>
            </a:r>
            <a:r>
              <a:rPr lang="en-US" dirty="0">
                <a:latin typeface="Times New Roman"/>
                <a:ea typeface="Times New Roman"/>
                <a:cs typeface="Times New Roman"/>
              </a:rPr>
              <a:t>STM</a:t>
            </a:r>
            <a:r>
              <a:rPr lang="ru-RU" dirty="0">
                <a:latin typeface="Times New Roman"/>
                <a:ea typeface="Times New Roman"/>
                <a:cs typeface="Times New Roman"/>
              </a:rPr>
              <a:t>-1 – соответствует скорости передачи информации 155 Мбит/с. Каждый последующий имеет  скорость в 4 раза большую, чем предыдущий, и образуется побайтным синхронным мультиплексированием. В настоящее время эксплуатируются или разрабатываются </a:t>
            </a:r>
            <a:r>
              <a:rPr lang="en-US" dirty="0">
                <a:latin typeface="Times New Roman"/>
                <a:ea typeface="Times New Roman"/>
                <a:cs typeface="Times New Roman"/>
              </a:rPr>
              <a:t>SDH</a:t>
            </a:r>
            <a:r>
              <a:rPr lang="ru-RU" dirty="0">
                <a:latin typeface="Times New Roman"/>
                <a:ea typeface="Times New Roman"/>
                <a:cs typeface="Times New Roman"/>
              </a:rPr>
              <a:t> системы со скоростями, соответствующими окончательной версии </a:t>
            </a:r>
            <a:r>
              <a:rPr lang="en-US" dirty="0">
                <a:latin typeface="Times New Roman"/>
                <a:ea typeface="Times New Roman"/>
                <a:cs typeface="Times New Roman"/>
              </a:rPr>
              <a:t>SDH</a:t>
            </a:r>
            <a:r>
              <a:rPr lang="ru-RU" dirty="0">
                <a:latin typeface="Times New Roman"/>
                <a:ea typeface="Times New Roman"/>
                <a:cs typeface="Times New Roman"/>
              </a:rPr>
              <a:t> иерархии: </a:t>
            </a:r>
            <a:r>
              <a:rPr lang="en-US" dirty="0">
                <a:latin typeface="Times New Roman"/>
                <a:ea typeface="Times New Roman"/>
                <a:cs typeface="Times New Roman"/>
              </a:rPr>
              <a:t>STM</a:t>
            </a:r>
            <a:r>
              <a:rPr lang="ru-RU" dirty="0">
                <a:latin typeface="Times New Roman"/>
                <a:ea typeface="Times New Roman"/>
                <a:cs typeface="Times New Roman"/>
              </a:rPr>
              <a:t>-1, </a:t>
            </a:r>
            <a:r>
              <a:rPr lang="en-US" dirty="0">
                <a:latin typeface="Times New Roman"/>
                <a:ea typeface="Times New Roman"/>
                <a:cs typeface="Times New Roman"/>
              </a:rPr>
              <a:t>STM</a:t>
            </a:r>
            <a:r>
              <a:rPr lang="ru-RU" dirty="0">
                <a:latin typeface="Times New Roman"/>
                <a:ea typeface="Times New Roman"/>
                <a:cs typeface="Times New Roman"/>
              </a:rPr>
              <a:t>-4, </a:t>
            </a:r>
            <a:r>
              <a:rPr lang="en-US" dirty="0">
                <a:latin typeface="Times New Roman"/>
                <a:ea typeface="Times New Roman"/>
                <a:cs typeface="Times New Roman"/>
              </a:rPr>
              <a:t>STM</a:t>
            </a:r>
            <a:r>
              <a:rPr lang="ru-RU" dirty="0">
                <a:latin typeface="Times New Roman"/>
                <a:ea typeface="Times New Roman"/>
                <a:cs typeface="Times New Roman"/>
              </a:rPr>
              <a:t>-16, </a:t>
            </a:r>
            <a:r>
              <a:rPr lang="en-US" dirty="0">
                <a:latin typeface="Times New Roman"/>
                <a:ea typeface="Times New Roman"/>
                <a:cs typeface="Times New Roman"/>
              </a:rPr>
              <a:t>STM</a:t>
            </a:r>
            <a:r>
              <a:rPr lang="ru-RU" dirty="0">
                <a:latin typeface="Times New Roman"/>
                <a:ea typeface="Times New Roman"/>
                <a:cs typeface="Times New Roman"/>
              </a:rPr>
              <a:t>-64, </a:t>
            </a:r>
            <a:r>
              <a:rPr lang="en-US" dirty="0">
                <a:latin typeface="Times New Roman"/>
                <a:ea typeface="Times New Roman"/>
                <a:cs typeface="Times New Roman"/>
              </a:rPr>
              <a:t>STM</a:t>
            </a:r>
            <a:r>
              <a:rPr lang="ru-RU" dirty="0">
                <a:latin typeface="Times New Roman"/>
                <a:ea typeface="Times New Roman"/>
                <a:cs typeface="Times New Roman"/>
              </a:rPr>
              <a:t>-256 или 155,52,  622,08,  9953,28,  39813,12 Мбит/с.</a:t>
            </a:r>
            <a:endParaRPr lang="ru-RU" sz="2000" dirty="0">
              <a:effectLst/>
              <a:latin typeface="Arial"/>
              <a:ea typeface="Times New Roman"/>
              <a:cs typeface="Times New Roman"/>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800944905"/>
              </p:ext>
            </p:extLst>
          </p:nvPr>
        </p:nvGraphicFramePr>
        <p:xfrm>
          <a:off x="611560" y="3212976"/>
          <a:ext cx="7632848" cy="3384378"/>
        </p:xfrm>
        <a:graphic>
          <a:graphicData uri="http://schemas.openxmlformats.org/drawingml/2006/table">
            <a:tbl>
              <a:tblPr firstRow="1" firstCol="1" bandRow="1"/>
              <a:tblGrid>
                <a:gridCol w="1406633"/>
                <a:gridCol w="1263851"/>
                <a:gridCol w="2249865"/>
                <a:gridCol w="2712499"/>
              </a:tblGrid>
              <a:tr h="564063">
                <a:tc>
                  <a:txBody>
                    <a:bodyPr/>
                    <a:lstStyle/>
                    <a:p>
                      <a:pPr indent="269875" algn="just">
                        <a:lnSpc>
                          <a:spcPct val="115000"/>
                        </a:lnSpc>
                        <a:spcAft>
                          <a:spcPts val="0"/>
                        </a:spcAft>
                      </a:pPr>
                      <a:r>
                        <a:rPr lang="ru-RU" sz="1600" dirty="0">
                          <a:effectLst/>
                          <a:latin typeface="Times New Roman"/>
                          <a:ea typeface="Times New Roman"/>
                          <a:cs typeface="Times New Roman"/>
                        </a:rPr>
                        <a:t> Уровень</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Модуль</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a:effectLst/>
                          <a:latin typeface="Times New Roman"/>
                          <a:ea typeface="Times New Roman"/>
                          <a:cs typeface="Times New Roman"/>
                        </a:rPr>
                        <a:t>Количество каналов</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a:effectLst/>
                          <a:latin typeface="Times New Roman"/>
                          <a:ea typeface="Times New Roman"/>
                          <a:cs typeface="Times New Roman"/>
                        </a:rPr>
                        <a:t>Скорости передачи</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indent="269875" algn="just">
                        <a:lnSpc>
                          <a:spcPct val="115000"/>
                        </a:lnSpc>
                        <a:spcAft>
                          <a:spcPts val="0"/>
                        </a:spcAft>
                      </a:pPr>
                      <a:r>
                        <a:rPr lang="ru-RU" sz="1600">
                          <a:effectLst/>
                          <a:latin typeface="Times New Roman"/>
                          <a:ea typeface="Times New Roman"/>
                          <a:cs typeface="Times New Roman"/>
                        </a:rPr>
                        <a:t>     1</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dirty="0">
                          <a:effectLst/>
                          <a:latin typeface="Times New Roman"/>
                          <a:ea typeface="Times New Roman"/>
                          <a:cs typeface="Times New Roman"/>
                        </a:rPr>
                        <a:t>STM-1</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dirty="0">
                          <a:effectLst/>
                          <a:latin typeface="Times New Roman"/>
                          <a:ea typeface="Times New Roman"/>
                          <a:cs typeface="Times New Roman"/>
                        </a:rPr>
                        <a:t>      1920</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a:effectLst/>
                          <a:latin typeface="Times New Roman"/>
                          <a:ea typeface="Times New Roman"/>
                          <a:cs typeface="Times New Roman"/>
                        </a:rPr>
                        <a:t>       155</a:t>
                      </a:r>
                      <a:r>
                        <a:rPr lang="ru-RU" sz="1600">
                          <a:effectLst/>
                          <a:latin typeface="Times New Roman"/>
                          <a:ea typeface="Times New Roman"/>
                          <a:cs typeface="Times New Roman"/>
                        </a:rPr>
                        <a:t>,52 Мбит/с</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indent="269875" algn="just">
                        <a:lnSpc>
                          <a:spcPct val="115000"/>
                        </a:lnSpc>
                        <a:spcAft>
                          <a:spcPts val="0"/>
                        </a:spcAft>
                      </a:pPr>
                      <a:r>
                        <a:rPr lang="ru-RU" sz="1600">
                          <a:effectLst/>
                          <a:latin typeface="Times New Roman"/>
                          <a:ea typeface="Times New Roman"/>
                          <a:cs typeface="Times New Roman"/>
                        </a:rPr>
                        <a:t>     4</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a:effectLst/>
                          <a:latin typeface="Times New Roman"/>
                          <a:ea typeface="Times New Roman"/>
                          <a:cs typeface="Times New Roman"/>
                        </a:rPr>
                        <a:t>STM-</a:t>
                      </a:r>
                      <a:r>
                        <a:rPr lang="ru-RU" sz="1600">
                          <a:effectLst/>
                          <a:latin typeface="Times New Roman"/>
                          <a:ea typeface="Times New Roman"/>
                          <a:cs typeface="Times New Roman"/>
                        </a:rPr>
                        <a:t>4</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      7680</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a:effectLst/>
                          <a:latin typeface="Times New Roman"/>
                          <a:ea typeface="Times New Roman"/>
                          <a:cs typeface="Times New Roman"/>
                        </a:rPr>
                        <a:t>       622,08 Мбит/с</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indent="269875" algn="just">
                        <a:lnSpc>
                          <a:spcPct val="115000"/>
                        </a:lnSpc>
                        <a:spcAft>
                          <a:spcPts val="0"/>
                        </a:spcAft>
                      </a:pPr>
                      <a:r>
                        <a:rPr lang="ru-RU" sz="1600">
                          <a:effectLst/>
                          <a:latin typeface="Times New Roman"/>
                          <a:ea typeface="Times New Roman"/>
                          <a:cs typeface="Times New Roman"/>
                        </a:rPr>
                        <a:t>     16</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a:effectLst/>
                          <a:latin typeface="Times New Roman"/>
                          <a:ea typeface="Times New Roman"/>
                          <a:cs typeface="Times New Roman"/>
                        </a:rPr>
                        <a:t>STM-1</a:t>
                      </a:r>
                      <a:r>
                        <a:rPr lang="ru-RU" sz="1600">
                          <a:effectLst/>
                          <a:latin typeface="Times New Roman"/>
                          <a:ea typeface="Times New Roman"/>
                          <a:cs typeface="Times New Roman"/>
                        </a:rPr>
                        <a:t>6</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      30720</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       2488,32 Мбит/с</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indent="269875" algn="just">
                        <a:lnSpc>
                          <a:spcPct val="115000"/>
                        </a:lnSpc>
                        <a:spcAft>
                          <a:spcPts val="0"/>
                        </a:spcAft>
                      </a:pPr>
                      <a:r>
                        <a:rPr lang="ru-RU" sz="1600">
                          <a:effectLst/>
                          <a:latin typeface="Times New Roman"/>
                          <a:ea typeface="Times New Roman"/>
                          <a:cs typeface="Times New Roman"/>
                        </a:rPr>
                        <a:t>     64 </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a:effectLst/>
                          <a:latin typeface="Times New Roman"/>
                          <a:ea typeface="Times New Roman"/>
                          <a:cs typeface="Times New Roman"/>
                        </a:rPr>
                        <a:t>STM-</a:t>
                      </a:r>
                      <a:r>
                        <a:rPr lang="ru-RU" sz="1600">
                          <a:effectLst/>
                          <a:latin typeface="Times New Roman"/>
                          <a:ea typeface="Times New Roman"/>
                          <a:cs typeface="Times New Roman"/>
                        </a:rPr>
                        <a:t>64</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a:effectLst/>
                          <a:latin typeface="Times New Roman"/>
                          <a:ea typeface="Times New Roman"/>
                          <a:cs typeface="Times New Roman"/>
                        </a:rPr>
                        <a:t>     122880</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      9953,28 Мбит/с</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indent="269875" algn="just">
                        <a:lnSpc>
                          <a:spcPct val="115000"/>
                        </a:lnSpc>
                        <a:spcAft>
                          <a:spcPts val="0"/>
                        </a:spcAft>
                      </a:pPr>
                      <a:r>
                        <a:rPr lang="ru-RU" sz="1600">
                          <a:effectLst/>
                          <a:latin typeface="Times New Roman"/>
                          <a:ea typeface="Times New Roman"/>
                          <a:cs typeface="Times New Roman"/>
                        </a:rPr>
                        <a:t>     256</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en-US" sz="1600">
                          <a:effectLst/>
                          <a:latin typeface="Times New Roman"/>
                          <a:ea typeface="Times New Roman"/>
                          <a:cs typeface="Times New Roman"/>
                        </a:rPr>
                        <a:t>STM-</a:t>
                      </a:r>
                      <a:r>
                        <a:rPr lang="ru-RU" sz="1600">
                          <a:effectLst/>
                          <a:latin typeface="Times New Roman"/>
                          <a:ea typeface="Times New Roman"/>
                          <a:cs typeface="Times New Roman"/>
                        </a:rPr>
                        <a:t>256</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a:effectLst/>
                          <a:latin typeface="Times New Roman"/>
                          <a:ea typeface="Times New Roman"/>
                          <a:cs typeface="Times New Roman"/>
                        </a:rPr>
                        <a:t>     491520</a:t>
                      </a:r>
                      <a:endParaRPr lang="ru-RU"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15000"/>
                        </a:lnSpc>
                        <a:spcAft>
                          <a:spcPts val="0"/>
                        </a:spcAft>
                      </a:pPr>
                      <a:r>
                        <a:rPr lang="ru-RU" sz="1600" dirty="0">
                          <a:effectLst/>
                          <a:latin typeface="Times New Roman"/>
                          <a:ea typeface="Times New Roman"/>
                          <a:cs typeface="Times New Roman"/>
                        </a:rPr>
                        <a:t>     39413,12 Мбит/с</a:t>
                      </a:r>
                      <a:endParaRPr lang="ru-RU"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41282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999" y="134121"/>
            <a:ext cx="9015310" cy="6863417"/>
          </a:xfrm>
          <a:prstGeom prst="rect">
            <a:avLst/>
          </a:prstGeom>
        </p:spPr>
        <p:txBody>
          <a:bodyPr wrap="square">
            <a:spAutoFit/>
          </a:bodyPr>
          <a:lstStyle/>
          <a:p>
            <a:pPr algn="just"/>
            <a:r>
              <a:rPr lang="ru-RU" sz="2000" b="1" dirty="0"/>
              <a:t>Основные преимущества технологии SDH:</a:t>
            </a:r>
          </a:p>
          <a:p>
            <a:pPr algn="just"/>
            <a:r>
              <a:rPr lang="en-US" sz="2000" dirty="0" smtClean="0"/>
              <a:t>           </a:t>
            </a:r>
            <a:r>
              <a:rPr lang="ru-RU" sz="2000" dirty="0" smtClean="0"/>
              <a:t>•</a:t>
            </a:r>
            <a:r>
              <a:rPr lang="ru-RU" sz="2000" dirty="0"/>
              <a:t>	простая технология мультиплексирования/демультиплексирования;</a:t>
            </a:r>
          </a:p>
          <a:p>
            <a:pPr algn="just"/>
            <a:r>
              <a:rPr lang="en-US" sz="2000" dirty="0" smtClean="0"/>
              <a:t>           </a:t>
            </a:r>
            <a:r>
              <a:rPr lang="ru-RU" sz="2000" dirty="0" smtClean="0"/>
              <a:t>•</a:t>
            </a:r>
            <a:r>
              <a:rPr lang="ru-RU" sz="2000" dirty="0"/>
              <a:t>	доступ к низкоскоростным сигналам без необходимости мультиплексирования/демультиплексирования всего высокоскоростного канала. Это позволяет достаточно просто осуществлять подключение клиентского оборудования и производить кросс-коммутацию потоков;</a:t>
            </a:r>
          </a:p>
          <a:p>
            <a:pPr algn="just"/>
            <a:r>
              <a:rPr lang="en-US" sz="2000" dirty="0" smtClean="0"/>
              <a:t>            </a:t>
            </a:r>
            <a:r>
              <a:rPr lang="ru-RU" sz="2000" dirty="0" smtClean="0"/>
              <a:t>•</a:t>
            </a:r>
            <a:r>
              <a:rPr lang="ru-RU" sz="2000" dirty="0"/>
              <a:t>	наличие механизмов резервирования на случай отказов каналов связи или оборудования;</a:t>
            </a:r>
          </a:p>
          <a:p>
            <a:pPr algn="just"/>
            <a:r>
              <a:rPr lang="en-US" sz="2000" dirty="0" smtClean="0"/>
              <a:t>            </a:t>
            </a:r>
            <a:r>
              <a:rPr lang="ru-RU" sz="2000" dirty="0" smtClean="0"/>
              <a:t>•</a:t>
            </a:r>
            <a:r>
              <a:rPr lang="ru-RU" sz="2000" dirty="0"/>
              <a:t>	возможность создания «прозрачных» каналов связи, необходимых для решения определенных задач, например для передачи голосового трафика между выносами АТС или передачи телеметрии;</a:t>
            </a:r>
          </a:p>
          <a:p>
            <a:pPr algn="just"/>
            <a:r>
              <a:rPr lang="en-US" sz="2000" dirty="0" smtClean="0"/>
              <a:t>           </a:t>
            </a:r>
            <a:r>
              <a:rPr lang="ru-RU" sz="2000" dirty="0" smtClean="0"/>
              <a:t>•</a:t>
            </a:r>
            <a:r>
              <a:rPr lang="ru-RU" sz="2000" dirty="0"/>
              <a:t>	возможность наращивания решения;</a:t>
            </a:r>
          </a:p>
          <a:p>
            <a:pPr algn="just"/>
            <a:r>
              <a:rPr lang="en-US" sz="2000" dirty="0" smtClean="0"/>
              <a:t>           </a:t>
            </a:r>
            <a:r>
              <a:rPr lang="ru-RU" sz="2000" dirty="0" smtClean="0"/>
              <a:t>•</a:t>
            </a:r>
            <a:r>
              <a:rPr lang="ru-RU" sz="2000" dirty="0"/>
              <a:t>	совместимость оборудования от различных производителей;</a:t>
            </a:r>
          </a:p>
          <a:p>
            <a:pPr algn="just"/>
            <a:r>
              <a:rPr lang="en-US" sz="2000" dirty="0" smtClean="0"/>
              <a:t>           </a:t>
            </a:r>
            <a:r>
              <a:rPr lang="ru-RU" sz="2000" dirty="0" smtClean="0"/>
              <a:t>•</a:t>
            </a:r>
            <a:r>
              <a:rPr lang="ru-RU" sz="2000" dirty="0"/>
              <a:t>	относительно низкие цены оборудования;</a:t>
            </a:r>
          </a:p>
          <a:p>
            <a:pPr algn="just"/>
            <a:r>
              <a:rPr lang="en-US" sz="2000" dirty="0" smtClean="0"/>
              <a:t>           </a:t>
            </a:r>
            <a:r>
              <a:rPr lang="ru-RU" sz="2000" dirty="0" smtClean="0"/>
              <a:t>•</a:t>
            </a:r>
            <a:r>
              <a:rPr lang="ru-RU" sz="2000" dirty="0"/>
              <a:t>	быстрота настройки и конфигурирования устройств.</a:t>
            </a:r>
          </a:p>
          <a:p>
            <a:pPr algn="just"/>
            <a:r>
              <a:rPr lang="ru-RU" sz="2000" b="1" i="1" dirty="0"/>
              <a:t>Недостатки технологии SDH:</a:t>
            </a:r>
          </a:p>
          <a:p>
            <a:pPr algn="just"/>
            <a:r>
              <a:rPr lang="en-US" sz="2000" dirty="0" smtClean="0"/>
              <a:t>           </a:t>
            </a:r>
            <a:r>
              <a:rPr lang="ru-RU" sz="2000" dirty="0" smtClean="0"/>
              <a:t>•</a:t>
            </a:r>
            <a:r>
              <a:rPr lang="ru-RU" sz="2000" dirty="0"/>
              <a:t>	использование одного из каналов полностью под служебный трафик;</a:t>
            </a:r>
          </a:p>
          <a:p>
            <a:pPr algn="just"/>
            <a:r>
              <a:rPr lang="en-US" sz="2000" dirty="0" smtClean="0"/>
              <a:t>           </a:t>
            </a:r>
            <a:r>
              <a:rPr lang="ru-RU" sz="2000" dirty="0" smtClean="0"/>
              <a:t>•</a:t>
            </a:r>
            <a:r>
              <a:rPr lang="ru-RU" sz="2000" dirty="0"/>
              <a:t>	неэффективное использование пропускной способности каналов связи. Сюда относятся как необходимость резервирования полосы на случай </a:t>
            </a:r>
            <a:r>
              <a:rPr lang="ru-RU" sz="2000" dirty="0" smtClean="0"/>
              <a:t>отказов</a:t>
            </a:r>
            <a:r>
              <a:rPr lang="en-US" sz="2000" dirty="0" smtClean="0"/>
              <a:t>             </a:t>
            </a:r>
            <a:r>
              <a:rPr lang="ru-RU" sz="2000" dirty="0" smtClean="0"/>
              <a:t>        •необходимость </a:t>
            </a:r>
            <a:r>
              <a:rPr lang="ru-RU" sz="2000" dirty="0"/>
              <a:t>использовать дополнительное оборудование (зачастую от других производителей), чтобы обеспечить передачу различных типов трафика (данные, голос) по опорной сети</a:t>
            </a:r>
            <a:r>
              <a:rPr lang="ru-RU" sz="2000" dirty="0" smtClean="0"/>
              <a:t>.</a:t>
            </a:r>
            <a:r>
              <a:rPr lang="en-US" sz="2000" dirty="0" smtClean="0"/>
              <a:t> </a:t>
            </a:r>
            <a:endParaRPr lang="ru-RU" sz="2000" dirty="0"/>
          </a:p>
        </p:txBody>
      </p:sp>
    </p:spTree>
    <p:extLst>
      <p:ext uri="{BB962C8B-B14F-4D97-AF65-F5344CB8AC3E}">
        <p14:creationId xmlns="" xmlns:p14="http://schemas.microsoft.com/office/powerpoint/2010/main" val="31219603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16632"/>
            <a:ext cx="4142224" cy="369332"/>
          </a:xfrm>
          <a:prstGeom prst="rect">
            <a:avLst/>
          </a:prstGeom>
        </p:spPr>
        <p:txBody>
          <a:bodyPr wrap="none">
            <a:spAutoFit/>
          </a:bodyPr>
          <a:lstStyle/>
          <a:p>
            <a:r>
              <a:rPr lang="ru-RU" dirty="0"/>
              <a:t>Преимущества SDH по сравнению с PDH</a:t>
            </a:r>
          </a:p>
        </p:txBody>
      </p:sp>
      <p:pic>
        <p:nvPicPr>
          <p:cNvPr id="3" name="Рисунок 2" descr="http://www.univers-spb.ru/images/technologys/sdh/1.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620688"/>
            <a:ext cx="8280920" cy="2376264"/>
          </a:xfrm>
          <a:prstGeom prst="rect">
            <a:avLst/>
          </a:prstGeom>
          <a:noFill/>
          <a:ln>
            <a:noFill/>
          </a:ln>
        </p:spPr>
      </p:pic>
      <p:sp>
        <p:nvSpPr>
          <p:cNvPr id="4" name="Прямоугольник 3"/>
          <p:cNvSpPr/>
          <p:nvPr/>
        </p:nvSpPr>
        <p:spPr>
          <a:xfrm>
            <a:off x="2932602" y="2996952"/>
            <a:ext cx="3553089" cy="369332"/>
          </a:xfrm>
          <a:prstGeom prst="rect">
            <a:avLst/>
          </a:prstGeom>
        </p:spPr>
        <p:txBody>
          <a:bodyPr wrap="none">
            <a:spAutoFit/>
          </a:bodyPr>
          <a:lstStyle/>
          <a:p>
            <a:r>
              <a:rPr lang="ru-RU" dirty="0" smtClean="0"/>
              <a:t>Рис.10.1 </a:t>
            </a:r>
            <a:r>
              <a:rPr lang="ru-RU" dirty="0"/>
              <a:t>Принцип технологии </a:t>
            </a:r>
            <a:r>
              <a:rPr lang="en-US" dirty="0"/>
              <a:t>PDH</a:t>
            </a:r>
            <a:endParaRPr lang="ru-RU" dirty="0"/>
          </a:p>
        </p:txBody>
      </p:sp>
      <p:pic>
        <p:nvPicPr>
          <p:cNvPr id="5" name="Рисунок 4" descr="http://www.univers-spb.ru/images/technologys/sdh/2.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366283"/>
            <a:ext cx="7560840" cy="3052703"/>
          </a:xfrm>
          <a:prstGeom prst="rect">
            <a:avLst/>
          </a:prstGeom>
          <a:noFill/>
          <a:ln>
            <a:noFill/>
          </a:ln>
        </p:spPr>
      </p:pic>
      <p:sp>
        <p:nvSpPr>
          <p:cNvPr id="6" name="Прямоугольник 5"/>
          <p:cNvSpPr/>
          <p:nvPr/>
        </p:nvSpPr>
        <p:spPr>
          <a:xfrm>
            <a:off x="2932602" y="6418987"/>
            <a:ext cx="3540265" cy="369332"/>
          </a:xfrm>
          <a:prstGeom prst="rect">
            <a:avLst/>
          </a:prstGeom>
        </p:spPr>
        <p:txBody>
          <a:bodyPr wrap="none">
            <a:spAutoFit/>
          </a:bodyPr>
          <a:lstStyle/>
          <a:p>
            <a:r>
              <a:rPr lang="ru-RU" dirty="0" smtClean="0"/>
              <a:t>Рис.10.2 </a:t>
            </a:r>
            <a:r>
              <a:rPr lang="ru-RU" dirty="0"/>
              <a:t>Принцип технологии </a:t>
            </a:r>
            <a:r>
              <a:rPr lang="en-US" dirty="0"/>
              <a:t>SDH</a:t>
            </a:r>
            <a:endParaRPr lang="ru-RU" dirty="0"/>
          </a:p>
        </p:txBody>
      </p:sp>
    </p:spTree>
    <p:extLst>
      <p:ext uri="{BB962C8B-B14F-4D97-AF65-F5344CB8AC3E}">
        <p14:creationId xmlns="" xmlns:p14="http://schemas.microsoft.com/office/powerpoint/2010/main" val="37186624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996" b="33360"/>
          <a:stretch>
            <a:fillRect/>
          </a:stretch>
        </p:blipFill>
        <p:spPr bwMode="auto">
          <a:xfrm>
            <a:off x="179512" y="332656"/>
            <a:ext cx="8856984"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7798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849"/>
            <a:ext cx="9144000" cy="6771597"/>
          </a:xfrm>
          <a:prstGeom prst="rect">
            <a:avLst/>
          </a:prstGeom>
        </p:spPr>
        <p:txBody>
          <a:bodyPr wrap="square">
            <a:spAutoFit/>
          </a:bodyPr>
          <a:lstStyle/>
          <a:p>
            <a:pPr indent="269875">
              <a:lnSpc>
                <a:spcPct val="115000"/>
              </a:lnSpc>
              <a:spcAft>
                <a:spcPts val="1000"/>
              </a:spcAft>
            </a:pPr>
            <a:r>
              <a:rPr lang="ru-RU" b="1" i="1" dirty="0">
                <a:solidFill>
                  <a:prstClr val="black"/>
                </a:solidFill>
                <a:latin typeface="Times New Roman"/>
              </a:rPr>
              <a:t> </a:t>
            </a:r>
            <a:r>
              <a:rPr lang="ru-RU" b="1" i="1" dirty="0" smtClean="0">
                <a:solidFill>
                  <a:prstClr val="black"/>
                </a:solidFill>
                <a:latin typeface="Times New Roman"/>
              </a:rPr>
              <a:t>10.2. Синхронные  </a:t>
            </a:r>
            <a:r>
              <a:rPr lang="ru-RU" b="1" i="1" dirty="0">
                <a:solidFill>
                  <a:prstClr val="black"/>
                </a:solidFill>
                <a:latin typeface="Times New Roman"/>
              </a:rPr>
              <a:t>мультиплексоры</a:t>
            </a:r>
            <a:endParaRPr lang="ru-RU" sz="2000" b="1" dirty="0">
              <a:solidFill>
                <a:prstClr val="black"/>
              </a:solidFill>
              <a:latin typeface="Tahoma"/>
            </a:endParaRPr>
          </a:p>
          <a:p>
            <a:pPr indent="269875" algn="just">
              <a:lnSpc>
                <a:spcPct val="150000"/>
              </a:lnSpc>
            </a:pPr>
            <a:r>
              <a:rPr lang="ru-RU" dirty="0">
                <a:solidFill>
                  <a:prstClr val="black"/>
                </a:solidFill>
                <a:latin typeface="Times New Roman"/>
                <a:ea typeface="Times New Roman"/>
                <a:cs typeface="Times New Roman"/>
              </a:rPr>
              <a:t> Основным функциональным модулем сетей </a:t>
            </a:r>
            <a:r>
              <a:rPr lang="en-US" dirty="0">
                <a:solidFill>
                  <a:prstClr val="black"/>
                </a:solidFill>
                <a:latin typeface="Times New Roman"/>
                <a:ea typeface="Times New Roman"/>
                <a:cs typeface="Times New Roman"/>
              </a:rPr>
              <a:t>SDH</a:t>
            </a:r>
            <a:r>
              <a:rPr lang="ru-RU" dirty="0">
                <a:solidFill>
                  <a:prstClr val="black"/>
                </a:solidFill>
                <a:latin typeface="Times New Roman"/>
                <a:ea typeface="Times New Roman"/>
                <a:cs typeface="Times New Roman"/>
              </a:rPr>
              <a:t> является синхронные мультиплексоры </a:t>
            </a:r>
            <a:r>
              <a:rPr lang="en-US" dirty="0">
                <a:solidFill>
                  <a:prstClr val="black"/>
                </a:solidFill>
                <a:latin typeface="Times New Roman"/>
                <a:ea typeface="Times New Roman"/>
                <a:cs typeface="Times New Roman"/>
              </a:rPr>
              <a:t>SM</a:t>
            </a:r>
            <a:r>
              <a:rPr lang="ru-RU" dirty="0">
                <a:solidFill>
                  <a:prstClr val="black"/>
                </a:solidFill>
                <a:latin typeface="Times New Roman"/>
                <a:ea typeface="Times New Roman"/>
                <a:cs typeface="Times New Roman"/>
              </a:rPr>
              <a:t> (</a:t>
            </a:r>
            <a:r>
              <a:rPr lang="en-US" dirty="0">
                <a:solidFill>
                  <a:prstClr val="black"/>
                </a:solidFill>
                <a:latin typeface="Times New Roman"/>
                <a:ea typeface="Times New Roman"/>
                <a:cs typeface="Times New Roman"/>
              </a:rPr>
              <a:t>Synchronous Multiplexers</a:t>
            </a:r>
            <a:r>
              <a:rPr lang="ru-RU" dirty="0">
                <a:solidFill>
                  <a:prstClr val="black"/>
                </a:solidFill>
                <a:latin typeface="Times New Roman"/>
                <a:ea typeface="Times New Roman"/>
                <a:cs typeface="Times New Roman"/>
              </a:rPr>
              <a:t>). Условимся использовать этот </a:t>
            </a:r>
            <a:r>
              <a:rPr lang="ru-RU" spc="-35" dirty="0">
                <a:solidFill>
                  <a:prstClr val="black"/>
                </a:solidFill>
                <a:latin typeface="Times New Roman"/>
                <a:ea typeface="Times New Roman"/>
                <a:cs typeface="Times New Roman"/>
              </a:rPr>
              <a:t>термин как для собственно </a:t>
            </a:r>
            <a:r>
              <a:rPr lang="ru-RU" i="1" spc="-35" dirty="0">
                <a:solidFill>
                  <a:prstClr val="black"/>
                </a:solidFill>
                <a:latin typeface="Times New Roman"/>
                <a:ea typeface="Times New Roman"/>
                <a:cs typeface="Times New Roman"/>
              </a:rPr>
              <a:t>мультиплексоров, </a:t>
            </a:r>
            <a:r>
              <a:rPr lang="ru-RU" spc="-35" dirty="0">
                <a:solidFill>
                  <a:prstClr val="black"/>
                </a:solidFill>
                <a:latin typeface="Times New Roman"/>
                <a:ea typeface="Times New Roman"/>
                <a:cs typeface="Times New Roman"/>
              </a:rPr>
              <a:t>служащих </a:t>
            </a:r>
            <a:r>
              <a:rPr lang="ru-RU" i="1" spc="-35" dirty="0">
                <a:solidFill>
                  <a:prstClr val="black"/>
                </a:solidFill>
                <a:latin typeface="Times New Roman"/>
                <a:ea typeface="Times New Roman"/>
                <a:cs typeface="Times New Roman"/>
              </a:rPr>
              <a:t>для сборки </a:t>
            </a:r>
            <a:r>
              <a:rPr lang="ru-RU" spc="-35" dirty="0">
                <a:solidFill>
                  <a:prstClr val="black"/>
                </a:solidFill>
                <a:latin typeface="Times New Roman"/>
                <a:ea typeface="Times New Roman"/>
                <a:cs typeface="Times New Roman"/>
              </a:rPr>
              <a:t>(мультиплексирования) высокос­</a:t>
            </a:r>
            <a:r>
              <a:rPr lang="ru-RU" spc="-30" dirty="0">
                <a:solidFill>
                  <a:prstClr val="black"/>
                </a:solidFill>
                <a:latin typeface="Times New Roman"/>
                <a:ea typeface="Times New Roman"/>
                <a:cs typeface="Times New Roman"/>
              </a:rPr>
              <a:t>коростного потока из низкоскоростных, так и для </a:t>
            </a:r>
            <a:r>
              <a:rPr lang="ru-RU" i="1" spc="-30" dirty="0" err="1">
                <a:solidFill>
                  <a:prstClr val="black"/>
                </a:solidFill>
                <a:latin typeface="Times New Roman"/>
                <a:ea typeface="Times New Roman"/>
                <a:cs typeface="Times New Roman"/>
              </a:rPr>
              <a:t>демультиплексоров</a:t>
            </a:r>
            <a:r>
              <a:rPr lang="ru-RU" i="1" spc="-30" dirty="0">
                <a:solidFill>
                  <a:prstClr val="black"/>
                </a:solidFill>
                <a:latin typeface="Times New Roman"/>
                <a:ea typeface="Times New Roman"/>
                <a:cs typeface="Times New Roman"/>
              </a:rPr>
              <a:t>, </a:t>
            </a:r>
            <a:r>
              <a:rPr lang="ru-RU" spc="-30" dirty="0">
                <a:solidFill>
                  <a:prstClr val="black"/>
                </a:solidFill>
                <a:latin typeface="Times New Roman"/>
                <a:ea typeface="Times New Roman"/>
                <a:cs typeface="Times New Roman"/>
              </a:rPr>
              <a:t>служащих </a:t>
            </a:r>
            <a:r>
              <a:rPr lang="ru-RU" i="1" spc="-30" dirty="0">
                <a:solidFill>
                  <a:prstClr val="black"/>
                </a:solidFill>
                <a:latin typeface="Times New Roman"/>
                <a:ea typeface="Times New Roman"/>
                <a:cs typeface="Times New Roman"/>
              </a:rPr>
              <a:t>для разборки </a:t>
            </a:r>
            <a:r>
              <a:rPr lang="ru-RU" spc="-30" dirty="0">
                <a:solidFill>
                  <a:prstClr val="black"/>
                </a:solidFill>
                <a:latin typeface="Times New Roman"/>
                <a:ea typeface="Times New Roman"/>
                <a:cs typeface="Times New Roman"/>
              </a:rPr>
              <a:t>(демультиплексирования) высокоскоростного потока с целью выделения низкоскоростных </a:t>
            </a:r>
            <a:r>
              <a:rPr lang="ru-RU" spc="-30" dirty="0" smtClean="0">
                <a:solidFill>
                  <a:prstClr val="black"/>
                </a:solidFill>
                <a:latin typeface="Times New Roman"/>
                <a:ea typeface="Times New Roman"/>
                <a:cs typeface="Times New Roman"/>
              </a:rPr>
              <a:t>потоков. Мультиплексоры </a:t>
            </a:r>
            <a:r>
              <a:rPr lang="en-US" spc="-30" dirty="0" smtClean="0">
                <a:solidFill>
                  <a:prstClr val="black"/>
                </a:solidFill>
                <a:latin typeface="Times New Roman"/>
                <a:ea typeface="Times New Roman"/>
                <a:cs typeface="Times New Roman"/>
              </a:rPr>
              <a:t>SDH</a:t>
            </a:r>
            <a:r>
              <a:rPr lang="ru-RU" spc="-30" dirty="0" smtClean="0">
                <a:solidFill>
                  <a:prstClr val="black"/>
                </a:solidFill>
                <a:latin typeface="Times New Roman"/>
                <a:ea typeface="Times New Roman"/>
                <a:cs typeface="Times New Roman"/>
              </a:rPr>
              <a:t> в отличие от обычных мультиплексоров, используемых, например в сетях </a:t>
            </a:r>
            <a:r>
              <a:rPr lang="en-US" spc="-25" dirty="0" smtClean="0">
                <a:solidFill>
                  <a:prstClr val="black"/>
                </a:solidFill>
                <a:latin typeface="Times New Roman"/>
                <a:ea typeface="Times New Roman"/>
                <a:cs typeface="Times New Roman"/>
              </a:rPr>
              <a:t>PDH</a:t>
            </a:r>
            <a:r>
              <a:rPr lang="ru-RU" spc="-25" dirty="0" smtClean="0">
                <a:solidFill>
                  <a:prstClr val="black"/>
                </a:solidFill>
                <a:latin typeface="Times New Roman"/>
                <a:ea typeface="Times New Roman"/>
                <a:cs typeface="Times New Roman"/>
              </a:rPr>
              <a:t>, выполняют как функции собственно мультиплексора, так и устройств терминального доступа, позволяя подключать низкоскоростные каналы </a:t>
            </a:r>
            <a:r>
              <a:rPr lang="en-US" spc="-25" dirty="0" smtClean="0">
                <a:solidFill>
                  <a:prstClr val="black"/>
                </a:solidFill>
                <a:latin typeface="Times New Roman"/>
                <a:ea typeface="Times New Roman"/>
                <a:cs typeface="Times New Roman"/>
              </a:rPr>
              <a:t>PDH</a:t>
            </a:r>
            <a:r>
              <a:rPr lang="ru-RU" spc="-25" dirty="0" smtClean="0">
                <a:solidFill>
                  <a:prstClr val="black"/>
                </a:solidFill>
                <a:latin typeface="Times New Roman"/>
                <a:ea typeface="Times New Roman"/>
                <a:cs typeface="Times New Roman"/>
              </a:rPr>
              <a:t> иерархии непосредственно к своим </a:t>
            </a:r>
            <a:r>
              <a:rPr lang="ru-RU" i="1" spc="-25" dirty="0" smtClean="0">
                <a:solidFill>
                  <a:prstClr val="black"/>
                </a:solidFill>
                <a:latin typeface="Times New Roman"/>
                <a:ea typeface="Times New Roman"/>
                <a:cs typeface="Times New Roman"/>
              </a:rPr>
              <a:t>вхо­</a:t>
            </a:r>
            <a:r>
              <a:rPr lang="ru-RU" i="1" spc="-30" dirty="0" smtClean="0">
                <a:solidFill>
                  <a:prstClr val="black"/>
                </a:solidFill>
                <a:latin typeface="Times New Roman"/>
                <a:ea typeface="Times New Roman"/>
                <a:cs typeface="Times New Roman"/>
              </a:rPr>
              <a:t>дным портам. </a:t>
            </a:r>
            <a:r>
              <a:rPr lang="ru-RU" spc="-30" dirty="0" smtClean="0">
                <a:solidFill>
                  <a:prstClr val="black"/>
                </a:solidFill>
                <a:latin typeface="Times New Roman"/>
                <a:ea typeface="Times New Roman"/>
                <a:cs typeface="Times New Roman"/>
              </a:rPr>
              <a:t>Они являются более универсальными и гибкими устройствами, позволяющими решать </a:t>
            </a:r>
            <a:r>
              <a:rPr lang="ru-RU" spc="-20" dirty="0" smtClean="0">
                <a:solidFill>
                  <a:prstClr val="black"/>
                </a:solidFill>
                <a:latin typeface="Times New Roman"/>
                <a:ea typeface="Times New Roman"/>
                <a:cs typeface="Times New Roman"/>
              </a:rPr>
              <a:t>практически все перечисленные выше задачи, то есть, кроме задачи мультиплексирования, выполнять еще и задачи коммутации, концентрации и регенерации. Это оказывается возможным в силу модульной </a:t>
            </a:r>
            <a:r>
              <a:rPr lang="ru-RU" spc="-30" dirty="0" smtClean="0">
                <a:solidFill>
                  <a:prstClr val="black"/>
                </a:solidFill>
                <a:latin typeface="Times New Roman"/>
                <a:ea typeface="Times New Roman"/>
                <a:cs typeface="Times New Roman"/>
              </a:rPr>
              <a:t>конструкции </a:t>
            </a:r>
            <a:r>
              <a:rPr lang="en-US" i="1" spc="-30" dirty="0" smtClean="0">
                <a:solidFill>
                  <a:prstClr val="black"/>
                </a:solidFill>
                <a:latin typeface="Times New Roman"/>
                <a:ea typeface="Times New Roman"/>
                <a:cs typeface="Times New Roman"/>
              </a:rPr>
              <a:t>SDH</a:t>
            </a:r>
            <a:r>
              <a:rPr lang="ru-RU" i="1" spc="-30" dirty="0" smtClean="0">
                <a:solidFill>
                  <a:prstClr val="black"/>
                </a:solidFill>
                <a:latin typeface="Times New Roman"/>
                <a:ea typeface="Times New Roman"/>
                <a:cs typeface="Times New Roman"/>
              </a:rPr>
              <a:t>-мультиплексора </a:t>
            </a:r>
            <a:r>
              <a:rPr lang="ru-RU" spc="-30" dirty="0" smtClean="0">
                <a:solidFill>
                  <a:prstClr val="black"/>
                </a:solidFill>
                <a:latin typeface="Times New Roman"/>
                <a:ea typeface="Times New Roman"/>
                <a:cs typeface="Times New Roman"/>
              </a:rPr>
              <a:t>(</a:t>
            </a:r>
            <a:r>
              <a:rPr lang="en-US" spc="-30" dirty="0" smtClean="0">
                <a:solidFill>
                  <a:prstClr val="black"/>
                </a:solidFill>
                <a:latin typeface="Times New Roman"/>
                <a:ea typeface="Times New Roman"/>
                <a:cs typeface="Times New Roman"/>
              </a:rPr>
              <a:t>SMUX</a:t>
            </a:r>
            <a:r>
              <a:rPr lang="ru-RU" spc="-30" dirty="0" smtClean="0">
                <a:solidFill>
                  <a:prstClr val="black"/>
                </a:solidFill>
                <a:latin typeface="Times New Roman"/>
                <a:ea typeface="Times New Roman"/>
                <a:cs typeface="Times New Roman"/>
              </a:rPr>
              <a:t>), при которой выполняемые функции определяются лишь </a:t>
            </a:r>
            <a:r>
              <a:rPr lang="ru-RU" spc="-25" dirty="0" smtClean="0">
                <a:solidFill>
                  <a:prstClr val="black"/>
                </a:solidFill>
                <a:latin typeface="Times New Roman"/>
                <a:ea typeface="Times New Roman"/>
                <a:cs typeface="Times New Roman"/>
              </a:rPr>
              <a:t>возможностями системы управления и составом модулей, включенных в спецификацию мультиплек­</a:t>
            </a:r>
            <a:r>
              <a:rPr lang="ru-RU" spc="-35" dirty="0" smtClean="0">
                <a:solidFill>
                  <a:prstClr val="black"/>
                </a:solidFill>
                <a:latin typeface="Times New Roman"/>
                <a:ea typeface="Times New Roman"/>
                <a:cs typeface="Times New Roman"/>
              </a:rPr>
              <a:t>сора. </a:t>
            </a:r>
            <a:endParaRPr lang="ru-RU" sz="2000"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17240294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14" y="116632"/>
            <a:ext cx="9144000" cy="3277820"/>
          </a:xfrm>
          <a:prstGeom prst="rect">
            <a:avLst/>
          </a:prstGeom>
        </p:spPr>
        <p:txBody>
          <a:bodyPr wrap="square">
            <a:spAutoFit/>
          </a:bodyPr>
          <a:lstStyle/>
          <a:p>
            <a:pPr indent="269875" algn="just">
              <a:lnSpc>
                <a:spcPct val="115000"/>
              </a:lnSpc>
            </a:pPr>
            <a:r>
              <a:rPr lang="ru-RU" spc="-35" dirty="0">
                <a:solidFill>
                  <a:prstClr val="black"/>
                </a:solidFill>
                <a:latin typeface="Times New Roman"/>
                <a:ea typeface="Times New Roman"/>
                <a:cs typeface="Times New Roman"/>
              </a:rPr>
              <a:t>Различают три основных типа </a:t>
            </a:r>
            <a:r>
              <a:rPr lang="en-US" spc="-35" dirty="0">
                <a:solidFill>
                  <a:prstClr val="black"/>
                </a:solidFill>
                <a:latin typeface="Times New Roman"/>
                <a:ea typeface="Times New Roman"/>
                <a:cs typeface="Times New Roman"/>
              </a:rPr>
              <a:t>SM</a:t>
            </a:r>
            <a:r>
              <a:rPr lang="ru-RU" spc="-35" dirty="0">
                <a:solidFill>
                  <a:prstClr val="black"/>
                </a:solidFill>
                <a:latin typeface="Times New Roman"/>
                <a:ea typeface="Times New Roman"/>
                <a:cs typeface="Times New Roman"/>
              </a:rPr>
              <a:t>(</a:t>
            </a:r>
            <a:r>
              <a:rPr lang="ru-RU" dirty="0">
                <a:solidFill>
                  <a:prstClr val="black"/>
                </a:solidFill>
                <a:latin typeface="Times New Roman"/>
                <a:ea typeface="Times New Roman"/>
                <a:cs typeface="Times New Roman"/>
              </a:rPr>
              <a:t>синхронные мультиплексоры</a:t>
            </a:r>
            <a:r>
              <a:rPr lang="ru-RU" spc="-35" dirty="0">
                <a:solidFill>
                  <a:prstClr val="black"/>
                </a:solidFill>
                <a:latin typeface="Times New Roman"/>
                <a:ea typeface="Times New Roman"/>
                <a:cs typeface="Times New Roman"/>
              </a:rPr>
              <a:t> ):</a:t>
            </a:r>
            <a:endParaRPr lang="ru-RU" sz="2000" dirty="0">
              <a:solidFill>
                <a:prstClr val="black"/>
              </a:solidFill>
              <a:latin typeface="Arial"/>
              <a:ea typeface="Times New Roman"/>
              <a:cs typeface="Times New Roman"/>
            </a:endParaRPr>
          </a:p>
          <a:p>
            <a:pPr marL="342900" indent="-342900" algn="just">
              <a:lnSpc>
                <a:spcPct val="115000"/>
              </a:lnSpc>
              <a:buFont typeface="+mj-lt"/>
              <a:buAutoNum type="arabicParenR"/>
            </a:pPr>
            <a:r>
              <a:rPr lang="ru-RU" spc="-35" dirty="0">
                <a:solidFill>
                  <a:prstClr val="black"/>
                </a:solidFill>
                <a:latin typeface="Times New Roman"/>
                <a:ea typeface="Times New Roman"/>
                <a:cs typeface="Times New Roman"/>
              </a:rPr>
              <a:t>терминальные (оконечные) мультиплексоры </a:t>
            </a:r>
            <a:r>
              <a:rPr lang="ru-RU" i="1" spc="-25" dirty="0">
                <a:solidFill>
                  <a:prstClr val="black"/>
                </a:solidFill>
                <a:latin typeface="Times New Roman"/>
                <a:ea typeface="Times New Roman"/>
                <a:cs typeface="Times New Roman"/>
              </a:rPr>
              <a:t>ТМ(</a:t>
            </a:r>
            <a:r>
              <a:rPr lang="en-US" i="1" spc="-25" dirty="0">
                <a:solidFill>
                  <a:prstClr val="black"/>
                </a:solidFill>
                <a:latin typeface="Times New Roman"/>
                <a:ea typeface="Times New Roman"/>
                <a:cs typeface="Times New Roman"/>
              </a:rPr>
              <a:t>Terminal Multiplexers</a:t>
            </a:r>
            <a:r>
              <a:rPr lang="ru-RU" i="1" spc="-25"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marL="342900" indent="-342900" algn="just">
              <a:lnSpc>
                <a:spcPct val="115000"/>
              </a:lnSpc>
              <a:buFont typeface="+mj-lt"/>
              <a:buAutoNum type="arabicParenR"/>
            </a:pPr>
            <a:r>
              <a:rPr lang="ru-RU" spc="-25" dirty="0">
                <a:solidFill>
                  <a:prstClr val="black"/>
                </a:solidFill>
                <a:latin typeface="Times New Roman"/>
                <a:ea typeface="Times New Roman"/>
                <a:cs typeface="Times New Roman"/>
              </a:rPr>
              <a:t>синхронные линейные мультиплексоры </a:t>
            </a:r>
            <a:r>
              <a:rPr lang="en-US" i="1" spc="-25" dirty="0">
                <a:solidFill>
                  <a:prstClr val="black"/>
                </a:solidFill>
                <a:latin typeface="Times New Roman"/>
                <a:ea typeface="Times New Roman"/>
                <a:cs typeface="Times New Roman"/>
              </a:rPr>
              <a:t>SLM</a:t>
            </a:r>
            <a:r>
              <a:rPr lang="ru-RU" i="1" spc="-25" dirty="0">
                <a:solidFill>
                  <a:prstClr val="black"/>
                </a:solidFill>
                <a:latin typeface="Times New Roman"/>
                <a:ea typeface="Times New Roman"/>
                <a:cs typeface="Times New Roman"/>
              </a:rPr>
              <a:t> (</a:t>
            </a:r>
            <a:r>
              <a:rPr lang="en-US" i="1" spc="-25" dirty="0">
                <a:solidFill>
                  <a:prstClr val="black"/>
                </a:solidFill>
                <a:latin typeface="Times New Roman"/>
                <a:ea typeface="Times New Roman"/>
                <a:cs typeface="Times New Roman"/>
              </a:rPr>
              <a:t>Synchronous Multiplexers</a:t>
            </a:r>
            <a:r>
              <a:rPr lang="ru-RU" i="1" spc="-25"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marL="342900" indent="-342900" algn="just">
              <a:lnSpc>
                <a:spcPct val="115000"/>
              </a:lnSpc>
              <a:buFont typeface="+mj-lt"/>
              <a:buAutoNum type="arabicParenR"/>
            </a:pPr>
            <a:r>
              <a:rPr lang="ru-RU" spc="-35" dirty="0">
                <a:solidFill>
                  <a:prstClr val="black"/>
                </a:solidFill>
                <a:latin typeface="Times New Roman"/>
                <a:ea typeface="Times New Roman"/>
                <a:cs typeface="Times New Roman"/>
              </a:rPr>
              <a:t> мультиплексоры выделения/вставки </a:t>
            </a:r>
            <a:r>
              <a:rPr lang="en-US" i="1" spc="-35" dirty="0">
                <a:solidFill>
                  <a:prstClr val="black"/>
                </a:solidFill>
                <a:latin typeface="Times New Roman"/>
                <a:ea typeface="Times New Roman"/>
                <a:cs typeface="Times New Roman"/>
              </a:rPr>
              <a:t>DIM</a:t>
            </a:r>
            <a:r>
              <a:rPr lang="ru-RU" i="1" spc="-35" dirty="0">
                <a:solidFill>
                  <a:prstClr val="black"/>
                </a:solidFill>
                <a:latin typeface="Times New Roman"/>
                <a:ea typeface="Times New Roman"/>
                <a:cs typeface="Times New Roman"/>
              </a:rPr>
              <a:t> (</a:t>
            </a:r>
            <a:r>
              <a:rPr lang="en-US" i="1" spc="-35" dirty="0">
                <a:solidFill>
                  <a:prstClr val="black"/>
                </a:solidFill>
                <a:latin typeface="Times New Roman"/>
                <a:ea typeface="Times New Roman"/>
                <a:cs typeface="Times New Roman"/>
              </a:rPr>
              <a:t>Drop</a:t>
            </a:r>
            <a:r>
              <a:rPr lang="ru-RU" i="1" spc="-35" dirty="0">
                <a:solidFill>
                  <a:prstClr val="black"/>
                </a:solidFill>
                <a:latin typeface="Times New Roman"/>
                <a:ea typeface="Times New Roman"/>
                <a:cs typeface="Times New Roman"/>
              </a:rPr>
              <a:t>/</a:t>
            </a:r>
            <a:r>
              <a:rPr lang="en-US" i="1" spc="-35" dirty="0">
                <a:solidFill>
                  <a:prstClr val="black"/>
                </a:solidFill>
                <a:latin typeface="Times New Roman"/>
                <a:ea typeface="Times New Roman"/>
                <a:cs typeface="Times New Roman"/>
              </a:rPr>
              <a:t>Insert Multiplexers</a:t>
            </a:r>
            <a:r>
              <a:rPr lang="ru-RU" i="1" spc="-35" dirty="0">
                <a:solidFill>
                  <a:prstClr val="black"/>
                </a:solidFill>
                <a:latin typeface="Times New Roman"/>
                <a:ea typeface="Times New Roman"/>
                <a:cs typeface="Times New Roman"/>
              </a:rPr>
              <a:t>)</a:t>
            </a:r>
            <a:r>
              <a:rPr lang="ru-RU" spc="-35" dirty="0">
                <a:solidFill>
                  <a:prstClr val="black"/>
                </a:solidFill>
                <a:latin typeface="Times New Roman"/>
                <a:ea typeface="Times New Roman"/>
                <a:cs typeface="Times New Roman"/>
              </a:rPr>
              <a:t>, или мультиплексоры ввода/вывода </a:t>
            </a:r>
            <a:r>
              <a:rPr lang="en-US" i="1" spc="-35" dirty="0">
                <a:solidFill>
                  <a:prstClr val="black"/>
                </a:solidFill>
                <a:latin typeface="Times New Roman"/>
                <a:ea typeface="Times New Roman"/>
                <a:cs typeface="Times New Roman"/>
              </a:rPr>
              <a:t>ADM</a:t>
            </a:r>
            <a:r>
              <a:rPr lang="ru-RU" i="1" spc="-35" dirty="0">
                <a:solidFill>
                  <a:prstClr val="black"/>
                </a:solidFill>
                <a:latin typeface="Times New Roman"/>
                <a:ea typeface="Times New Roman"/>
                <a:cs typeface="Times New Roman"/>
              </a:rPr>
              <a:t> (</a:t>
            </a:r>
            <a:r>
              <a:rPr lang="en-US" i="1" spc="-35" dirty="0">
                <a:solidFill>
                  <a:prstClr val="black"/>
                </a:solidFill>
                <a:latin typeface="Times New Roman"/>
                <a:ea typeface="Times New Roman"/>
                <a:cs typeface="Times New Roman"/>
              </a:rPr>
              <a:t>Add</a:t>
            </a:r>
            <a:r>
              <a:rPr lang="ru-RU" i="1" spc="-35" dirty="0">
                <a:solidFill>
                  <a:prstClr val="black"/>
                </a:solidFill>
                <a:latin typeface="Times New Roman"/>
                <a:ea typeface="Times New Roman"/>
                <a:cs typeface="Times New Roman"/>
              </a:rPr>
              <a:t>/</a:t>
            </a:r>
            <a:r>
              <a:rPr lang="en-US" i="1" spc="-35" dirty="0">
                <a:solidFill>
                  <a:prstClr val="black"/>
                </a:solidFill>
                <a:latin typeface="Times New Roman"/>
                <a:ea typeface="Times New Roman"/>
                <a:cs typeface="Times New Roman"/>
              </a:rPr>
              <a:t>Drop Multiplexers</a:t>
            </a:r>
            <a:r>
              <a:rPr lang="ru-RU" i="1" spc="-35"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indent="269875" algn="just">
              <a:lnSpc>
                <a:spcPct val="115000"/>
              </a:lnSpc>
            </a:pPr>
            <a:r>
              <a:rPr lang="ru-RU" spc="-35" dirty="0">
                <a:solidFill>
                  <a:prstClr val="black"/>
                </a:solidFill>
                <a:latin typeface="Times New Roman"/>
                <a:ea typeface="Times New Roman"/>
                <a:cs typeface="Times New Roman"/>
              </a:rPr>
              <a:t>Принято, однако, выделять два основных типа </a:t>
            </a:r>
            <a:r>
              <a:rPr lang="en-US" spc="-35" dirty="0">
                <a:solidFill>
                  <a:prstClr val="black"/>
                </a:solidFill>
                <a:latin typeface="Times New Roman"/>
                <a:ea typeface="Times New Roman"/>
                <a:cs typeface="Times New Roman"/>
              </a:rPr>
              <a:t>SDH</a:t>
            </a:r>
            <a:r>
              <a:rPr lang="ru-RU" spc="-35" dirty="0">
                <a:solidFill>
                  <a:prstClr val="black"/>
                </a:solidFill>
                <a:latin typeface="Times New Roman"/>
                <a:ea typeface="Times New Roman"/>
                <a:cs typeface="Times New Roman"/>
              </a:rPr>
              <a:t>-мультиплексора: </a:t>
            </a:r>
            <a:r>
              <a:rPr lang="ru-RU" i="1" spc="-35" dirty="0">
                <a:solidFill>
                  <a:prstClr val="black"/>
                </a:solidFill>
                <a:latin typeface="Times New Roman"/>
                <a:ea typeface="Times New Roman"/>
                <a:cs typeface="Times New Roman"/>
              </a:rPr>
              <a:t>терминальный мульти­</a:t>
            </a:r>
            <a:r>
              <a:rPr lang="ru-RU" i="1" spc="-25" dirty="0">
                <a:solidFill>
                  <a:prstClr val="black"/>
                </a:solidFill>
                <a:latin typeface="Times New Roman"/>
                <a:ea typeface="Times New Roman"/>
                <a:cs typeface="Times New Roman"/>
              </a:rPr>
              <a:t>плексор </a:t>
            </a:r>
            <a:r>
              <a:rPr lang="ru-RU" spc="-25" dirty="0">
                <a:solidFill>
                  <a:prstClr val="black"/>
                </a:solidFill>
                <a:latin typeface="Times New Roman"/>
                <a:ea typeface="Times New Roman"/>
                <a:cs typeface="Times New Roman"/>
              </a:rPr>
              <a:t>и </a:t>
            </a:r>
            <a:r>
              <a:rPr lang="ru-RU" i="1" spc="-25" dirty="0">
                <a:solidFill>
                  <a:prstClr val="black"/>
                </a:solidFill>
                <a:latin typeface="Times New Roman"/>
                <a:ea typeface="Times New Roman"/>
                <a:cs typeface="Times New Roman"/>
              </a:rPr>
              <a:t>мультиплексор ввода/вывода.</a:t>
            </a:r>
            <a:endParaRPr lang="ru-RU" sz="2000" dirty="0">
              <a:solidFill>
                <a:prstClr val="black"/>
              </a:solidFill>
              <a:latin typeface="Arial"/>
              <a:ea typeface="Times New Roman"/>
              <a:cs typeface="Times New Roman"/>
            </a:endParaRPr>
          </a:p>
          <a:p>
            <a:pPr indent="269875" algn="just">
              <a:lnSpc>
                <a:spcPct val="115000"/>
              </a:lnSpc>
            </a:pPr>
            <a:r>
              <a:rPr lang="ru-RU" i="1" spc="-25" dirty="0">
                <a:solidFill>
                  <a:prstClr val="black"/>
                </a:solidFill>
                <a:latin typeface="Times New Roman"/>
                <a:ea typeface="Times New Roman"/>
                <a:cs typeface="Times New Roman"/>
              </a:rPr>
              <a:t> Терминальный мультиплексор (ТМ-</a:t>
            </a:r>
            <a:r>
              <a:rPr lang="en-US" i="1" spc="-25" dirty="0">
                <a:solidFill>
                  <a:prstClr val="black"/>
                </a:solidFill>
                <a:latin typeface="Times New Roman"/>
                <a:ea typeface="Times New Roman"/>
                <a:cs typeface="Times New Roman"/>
              </a:rPr>
              <a:t>Terminal Multiplexers</a:t>
            </a:r>
            <a:r>
              <a:rPr lang="ru-RU" i="1" spc="-25" dirty="0">
                <a:solidFill>
                  <a:prstClr val="black"/>
                </a:solidFill>
                <a:latin typeface="Times New Roman"/>
                <a:ea typeface="Times New Roman"/>
                <a:cs typeface="Times New Roman"/>
              </a:rPr>
              <a:t>)</a:t>
            </a:r>
            <a:r>
              <a:rPr lang="ru-RU" spc="-25" dirty="0">
                <a:solidFill>
                  <a:prstClr val="black"/>
                </a:solidFill>
                <a:latin typeface="Times New Roman"/>
                <a:ea typeface="Times New Roman"/>
                <a:cs typeface="Times New Roman"/>
              </a:rPr>
              <a:t> является мультиплексором и оконечным устройством </a:t>
            </a:r>
            <a:r>
              <a:rPr lang="en-US" spc="-25" dirty="0">
                <a:solidFill>
                  <a:prstClr val="black"/>
                </a:solidFill>
                <a:latin typeface="Times New Roman"/>
                <a:ea typeface="Times New Roman"/>
                <a:cs typeface="Times New Roman"/>
              </a:rPr>
              <a:t>SDH</a:t>
            </a:r>
            <a:r>
              <a:rPr lang="ru-RU" spc="-25" dirty="0">
                <a:solidFill>
                  <a:prstClr val="black"/>
                </a:solidFill>
                <a:latin typeface="Times New Roman"/>
                <a:ea typeface="Times New Roman"/>
                <a:cs typeface="Times New Roman"/>
              </a:rPr>
              <a:t>-сети с каналами доступа, соответствующими трибам </a:t>
            </a:r>
            <a:r>
              <a:rPr lang="en-US" spc="-25" dirty="0">
                <a:solidFill>
                  <a:prstClr val="black"/>
                </a:solidFill>
                <a:latin typeface="Times New Roman"/>
                <a:ea typeface="Times New Roman"/>
                <a:cs typeface="Times New Roman"/>
              </a:rPr>
              <a:t>PDH</a:t>
            </a:r>
            <a:r>
              <a:rPr lang="ru-RU" spc="-25" dirty="0">
                <a:solidFill>
                  <a:prstClr val="black"/>
                </a:solidFill>
                <a:latin typeface="Times New Roman"/>
                <a:ea typeface="Times New Roman"/>
                <a:cs typeface="Times New Roman"/>
              </a:rPr>
              <a:t> и </a:t>
            </a:r>
            <a:r>
              <a:rPr lang="en-US" spc="-25" dirty="0">
                <a:solidFill>
                  <a:prstClr val="black"/>
                </a:solidFill>
                <a:latin typeface="Times New Roman"/>
                <a:ea typeface="Times New Roman"/>
                <a:cs typeface="Times New Roman"/>
              </a:rPr>
              <a:t>SDH</a:t>
            </a:r>
            <a:r>
              <a:rPr lang="ru-RU" spc="-25" dirty="0">
                <a:solidFill>
                  <a:prstClr val="black"/>
                </a:solidFill>
                <a:latin typeface="Times New Roman"/>
                <a:ea typeface="Times New Roman"/>
                <a:cs typeface="Times New Roman"/>
              </a:rPr>
              <a:t>-иерархий (рис. </a:t>
            </a:r>
            <a:r>
              <a:rPr lang="ru-RU" spc="-25" dirty="0" smtClean="0">
                <a:solidFill>
                  <a:prstClr val="black"/>
                </a:solidFill>
                <a:latin typeface="Times New Roman"/>
                <a:ea typeface="Times New Roman"/>
                <a:cs typeface="Times New Roman"/>
              </a:rPr>
              <a:t>10.3).</a:t>
            </a:r>
            <a:endParaRPr lang="ru-RU" sz="2000" dirty="0">
              <a:solidFill>
                <a:prstClr val="black"/>
              </a:solidFill>
              <a:latin typeface="Arial"/>
              <a:ea typeface="Times New Roman"/>
              <a:cs typeface="Times New Roman"/>
            </a:endParaRPr>
          </a:p>
        </p:txBody>
      </p:sp>
      <p:grpSp>
        <p:nvGrpSpPr>
          <p:cNvPr id="3" name="Group 4"/>
          <p:cNvGrpSpPr>
            <a:grpSpLocks/>
          </p:cNvGrpSpPr>
          <p:nvPr/>
        </p:nvGrpSpPr>
        <p:grpSpPr bwMode="auto">
          <a:xfrm>
            <a:off x="899592" y="3717032"/>
            <a:ext cx="7272808" cy="2448272"/>
            <a:chOff x="2754" y="2916"/>
            <a:chExt cx="7380" cy="2340"/>
          </a:xfrm>
        </p:grpSpPr>
        <p:sp>
          <p:nvSpPr>
            <p:cNvPr id="4" name="Line 19"/>
            <p:cNvSpPr>
              <a:spLocks noChangeShapeType="1"/>
            </p:cNvSpPr>
            <p:nvPr/>
          </p:nvSpPr>
          <p:spPr bwMode="auto">
            <a:xfrm>
              <a:off x="3990" y="3252"/>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5" name="Line 18"/>
            <p:cNvSpPr>
              <a:spLocks noChangeShapeType="1"/>
            </p:cNvSpPr>
            <p:nvPr/>
          </p:nvSpPr>
          <p:spPr bwMode="auto">
            <a:xfrm>
              <a:off x="4005" y="3432"/>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6" name="Line 17"/>
            <p:cNvSpPr>
              <a:spLocks noChangeShapeType="1"/>
            </p:cNvSpPr>
            <p:nvPr/>
          </p:nvSpPr>
          <p:spPr bwMode="auto">
            <a:xfrm>
              <a:off x="4005" y="3627"/>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7" name="Line 16"/>
            <p:cNvSpPr>
              <a:spLocks noChangeShapeType="1"/>
            </p:cNvSpPr>
            <p:nvPr/>
          </p:nvSpPr>
          <p:spPr bwMode="auto">
            <a:xfrm>
              <a:off x="4011" y="4653"/>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8" name="Line 15"/>
            <p:cNvSpPr>
              <a:spLocks noChangeShapeType="1"/>
            </p:cNvSpPr>
            <p:nvPr/>
          </p:nvSpPr>
          <p:spPr bwMode="auto">
            <a:xfrm>
              <a:off x="4014" y="4806"/>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9" name="Line 14"/>
            <p:cNvSpPr>
              <a:spLocks noChangeShapeType="1"/>
            </p:cNvSpPr>
            <p:nvPr/>
          </p:nvSpPr>
          <p:spPr bwMode="auto">
            <a:xfrm>
              <a:off x="4014" y="4986"/>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0" name="Text Box 13"/>
            <p:cNvSpPr txBox="1">
              <a:spLocks noChangeArrowheads="1"/>
            </p:cNvSpPr>
            <p:nvPr/>
          </p:nvSpPr>
          <p:spPr bwMode="auto">
            <a:xfrm>
              <a:off x="2754" y="2916"/>
              <a:ext cx="1260" cy="23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algn="ctr"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1" fontAlgn="base" latinLnBrk="0" hangingPunct="1">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PDH-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каналы</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доступа</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SDH-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800" b="0" i="0" u="none" strike="noStrike" kern="0" cap="none" spc="0" normalizeH="0" baseline="0" noProof="0" dirty="0" smtClean="0">
                <a:ln>
                  <a:noFill/>
                </a:ln>
                <a:solidFill>
                  <a:prstClr val="black"/>
                </a:solidFill>
                <a:effectLst/>
                <a:uLnTx/>
                <a:uFillTx/>
                <a:latin typeface="Arial" pitchFamily="34" charset="0"/>
              </a:endParaRPr>
            </a:p>
          </p:txBody>
        </p:sp>
        <p:sp>
          <p:nvSpPr>
            <p:cNvPr id="11" name="Text Box 12"/>
            <p:cNvSpPr txBox="1">
              <a:spLocks noChangeArrowheads="1"/>
            </p:cNvSpPr>
            <p:nvPr/>
          </p:nvSpPr>
          <p:spPr bwMode="auto">
            <a:xfrm>
              <a:off x="4554" y="3819"/>
              <a:ext cx="10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r>
                <a:rPr kumimoji="0" lang="en-US" altLang="ru-RU" sz="14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SMUX</a:t>
              </a:r>
              <a:endParaRPr kumimoji="0" lang="en-US"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12" name="Rectangle 11"/>
            <p:cNvSpPr>
              <a:spLocks noChangeArrowheads="1"/>
            </p:cNvSpPr>
            <p:nvPr/>
          </p:nvSpPr>
          <p:spPr bwMode="auto">
            <a:xfrm>
              <a:off x="5190" y="3522"/>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3" name="Rectangle 10"/>
            <p:cNvSpPr>
              <a:spLocks noChangeArrowheads="1"/>
            </p:cNvSpPr>
            <p:nvPr/>
          </p:nvSpPr>
          <p:spPr bwMode="auto">
            <a:xfrm>
              <a:off x="5220" y="4587"/>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4" name="Text Box 9"/>
            <p:cNvSpPr txBox="1">
              <a:spLocks noChangeArrowheads="1"/>
            </p:cNvSpPr>
            <p:nvPr/>
          </p:nvSpPr>
          <p:spPr bwMode="auto">
            <a:xfrm>
              <a:off x="6354" y="3816"/>
              <a:ext cx="3780" cy="7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Оптический агрегатный канал</a:t>
              </a:r>
              <a:endParaRPr kumimoji="0" lang="ru-RU" altLang="ru-RU" sz="1100" b="0" i="0" u="none" strike="noStrike" kern="0" cap="none" spc="0" normalizeH="0" baseline="0" noProof="0" smtClean="0">
                <a:ln>
                  <a:noFill/>
                </a:ln>
                <a:solidFill>
                  <a:prstClr val="black"/>
                </a:solidFill>
                <a:effectLst/>
                <a:uLnTx/>
                <a:uFillTx/>
                <a:latin typeface="Arial" pitchFamily="34" charset="0"/>
              </a:endParaRPr>
            </a:p>
            <a:p>
              <a:pPr marL="0" marR="0" lvl="0" indent="269875" defTabSz="914400" eaLnBrk="0" fontAlgn="base" latinLnBrk="0" hangingPunct="0">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приема / передачи</a:t>
              </a:r>
              <a:endParaRPr kumimoji="0" lang="ru-RU"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15" name="AutoShape 8"/>
            <p:cNvSpPr>
              <a:spLocks noChangeArrowheads="1"/>
            </p:cNvSpPr>
            <p:nvPr/>
          </p:nvSpPr>
          <p:spPr bwMode="auto">
            <a:xfrm rot="5400000">
              <a:off x="4387" y="3149"/>
              <a:ext cx="2211" cy="193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6" name="Text Box 7"/>
            <p:cNvSpPr txBox="1">
              <a:spLocks noChangeArrowheads="1"/>
            </p:cNvSpPr>
            <p:nvPr/>
          </p:nvSpPr>
          <p:spPr bwMode="auto">
            <a:xfrm>
              <a:off x="4554" y="3816"/>
              <a:ext cx="108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algn="just"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just" defTabSz="914400" eaLnBrk="1" fontAlgn="base" latinLnBrk="0" hangingPunct="1">
                <a:lnSpc>
                  <a:spcPct val="100000"/>
                </a:lnSpc>
                <a:spcBef>
                  <a:spcPct val="0"/>
                </a:spcBef>
                <a:spcAft>
                  <a:spcPct val="0"/>
                </a:spcAft>
                <a:buClrTx/>
                <a:buSzTx/>
                <a:buFontTx/>
                <a:buNone/>
                <a:tabLst/>
                <a:defRPr/>
              </a:pPr>
              <a:r>
                <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SMUX</a:t>
              </a:r>
              <a:endPar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 Box 6"/>
            <p:cNvSpPr txBox="1">
              <a:spLocks noChangeArrowheads="1"/>
            </p:cNvSpPr>
            <p:nvPr/>
          </p:nvSpPr>
          <p:spPr bwMode="auto">
            <a:xfrm>
              <a:off x="4914" y="3096"/>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     "запад"</a:t>
              </a:r>
              <a:endParaRPr kumimoji="0" lang="ru-RU"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18" name="Text Box 5"/>
            <p:cNvSpPr txBox="1">
              <a:spLocks noChangeArrowheads="1"/>
            </p:cNvSpPr>
            <p:nvPr/>
          </p:nvSpPr>
          <p:spPr bwMode="auto">
            <a:xfrm>
              <a:off x="5094" y="4716"/>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"восток" </a:t>
              </a:r>
              <a:endParaRPr kumimoji="0" lang="ru-RU" altLang="ru-RU" sz="1800" b="0" i="0" u="none" strike="noStrike" kern="0" cap="none" spc="0" normalizeH="0" baseline="0" noProof="0" dirty="0" smtClean="0">
                <a:ln>
                  <a:noFill/>
                </a:ln>
                <a:solidFill>
                  <a:prstClr val="black"/>
                </a:solidFill>
                <a:effectLst/>
                <a:uLnTx/>
                <a:uFillTx/>
                <a:latin typeface="Arial" pitchFamily="34" charset="0"/>
              </a:endParaRPr>
            </a:p>
          </p:txBody>
        </p:sp>
      </p:grpSp>
      <p:sp>
        <p:nvSpPr>
          <p:cNvPr id="19" name="Прямоугольник 18"/>
          <p:cNvSpPr/>
          <p:nvPr/>
        </p:nvSpPr>
        <p:spPr>
          <a:xfrm>
            <a:off x="1403648" y="6397996"/>
            <a:ext cx="6966520" cy="410882"/>
          </a:xfrm>
          <a:prstGeom prst="rect">
            <a:avLst/>
          </a:prstGeom>
        </p:spPr>
        <p:txBody>
          <a:bodyPr wrap="square">
            <a:spAutoFit/>
          </a:bodyPr>
          <a:lstStyle/>
          <a:p>
            <a:pPr marL="457200" indent="269875" algn="just">
              <a:lnSpc>
                <a:spcPct val="115000"/>
              </a:lnSpc>
            </a:pPr>
            <a:r>
              <a:rPr lang="ru-RU" dirty="0">
                <a:solidFill>
                  <a:prstClr val="black"/>
                </a:solidFill>
                <a:latin typeface="Times New Roman"/>
                <a:ea typeface="Times New Roman"/>
                <a:cs typeface="Times New Roman"/>
              </a:rPr>
              <a:t>Рис. </a:t>
            </a:r>
            <a:r>
              <a:rPr lang="ru-RU" dirty="0" smtClean="0">
                <a:solidFill>
                  <a:prstClr val="black"/>
                </a:solidFill>
                <a:latin typeface="Times New Roman"/>
                <a:ea typeface="Times New Roman"/>
                <a:cs typeface="Times New Roman"/>
              </a:rPr>
              <a:t>10.3. </a:t>
            </a:r>
            <a:r>
              <a:rPr lang="ru-RU" dirty="0">
                <a:solidFill>
                  <a:prstClr val="black"/>
                </a:solidFill>
                <a:latin typeface="Times New Roman"/>
                <a:ea typeface="Times New Roman"/>
                <a:cs typeface="Times New Roman"/>
              </a:rPr>
              <a:t>Синхронный мультиплексор (</a:t>
            </a:r>
            <a:r>
              <a:rPr lang="en-US" dirty="0">
                <a:solidFill>
                  <a:prstClr val="black"/>
                </a:solidFill>
                <a:latin typeface="Times New Roman"/>
                <a:ea typeface="Times New Roman"/>
                <a:cs typeface="Times New Roman"/>
              </a:rPr>
              <a:t>SMUX</a:t>
            </a:r>
            <a:r>
              <a:rPr lang="ru-RU" dirty="0" smtClean="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208186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26" y="-16385"/>
            <a:ext cx="9155825" cy="6740307"/>
          </a:xfrm>
          <a:prstGeom prst="rect">
            <a:avLst/>
          </a:prstGeom>
        </p:spPr>
        <p:txBody>
          <a:bodyPr wrap="square">
            <a:spAutoFit/>
          </a:bodyPr>
          <a:lstStyle/>
          <a:p>
            <a:pPr algn="just">
              <a:lnSpc>
                <a:spcPct val="150000"/>
              </a:lnSpc>
              <a:spcAft>
                <a:spcPts val="0"/>
              </a:spcAft>
            </a:pPr>
            <a:r>
              <a:rPr lang="ru-RU" i="1" dirty="0" smtClean="0">
                <a:solidFill>
                  <a:srgbClr val="000000"/>
                </a:solidFill>
                <a:latin typeface="Times New Roman"/>
                <a:ea typeface="Times New Roman"/>
                <a:cs typeface="Times New Roman"/>
              </a:rPr>
              <a:t>    </a:t>
            </a:r>
            <a:r>
              <a:rPr lang="en-US" i="1" dirty="0" smtClean="0">
                <a:solidFill>
                  <a:srgbClr val="000000"/>
                </a:solidFill>
                <a:latin typeface="Times New Roman"/>
                <a:ea typeface="Times New Roman"/>
                <a:cs typeface="Times New Roman"/>
              </a:rPr>
              <a:t>3.</a:t>
            </a:r>
            <a:r>
              <a:rPr lang="ru-RU" i="1" dirty="0" smtClean="0">
                <a:solidFill>
                  <a:srgbClr val="000000"/>
                </a:solidFill>
                <a:latin typeface="Times New Roman"/>
                <a:ea typeface="Times New Roman"/>
                <a:cs typeface="Times New Roman"/>
              </a:rPr>
              <a:t> </a:t>
            </a:r>
            <a:r>
              <a:rPr lang="ru-RU" i="1" u="sng" dirty="0" smtClean="0">
                <a:solidFill>
                  <a:srgbClr val="000000"/>
                </a:solidFill>
                <a:latin typeface="Times New Roman"/>
                <a:ea typeface="Times New Roman"/>
                <a:cs typeface="Times New Roman"/>
              </a:rPr>
              <a:t>Стабильность </a:t>
            </a:r>
            <a:r>
              <a:rPr lang="ru-RU" i="1" u="sng" dirty="0">
                <a:solidFill>
                  <a:srgbClr val="000000"/>
                </a:solidFill>
                <a:latin typeface="Times New Roman"/>
                <a:ea typeface="Times New Roman"/>
                <a:cs typeface="Times New Roman"/>
              </a:rPr>
              <a:t>параметров каналов ЦСП</a:t>
            </a:r>
            <a:r>
              <a:rPr lang="ru-RU" dirty="0">
                <a:solidFill>
                  <a:srgbClr val="000000"/>
                </a:solidFill>
                <a:latin typeface="Times New Roman"/>
                <a:ea typeface="Times New Roman"/>
                <a:cs typeface="Times New Roman"/>
              </a:rPr>
              <a:t>. Стабильность и идентичность параметров каналов (остаточного затухания, частотной и амплитудной характеристик и др.) определяются, в основном, устройствами обработки сигналов в аналоговой форме. Поскольку такие устройства составляют незначительную часть оборудования ЦСП, стабильность параметров каналов в таких системах значительно выше чем в аналоговых. Этому также способствует отсутствие в ЦСП влияния загрузки системы на параметры отдельных каналов. </a:t>
            </a:r>
            <a:endParaRPr lang="ru-RU" sz="1600" dirty="0">
              <a:ea typeface="Times New Roman"/>
              <a:cs typeface="Times New Roman"/>
            </a:endParaRPr>
          </a:p>
          <a:p>
            <a:pPr algn="just">
              <a:lnSpc>
                <a:spcPct val="150000"/>
              </a:lnSpc>
              <a:spcAft>
                <a:spcPts val="0"/>
              </a:spcAft>
            </a:pPr>
            <a:r>
              <a:rPr lang="ru-RU" i="1" u="sng" dirty="0" smtClean="0">
                <a:solidFill>
                  <a:srgbClr val="000000"/>
                </a:solidFill>
                <a:latin typeface="Times New Roman"/>
                <a:ea typeface="Times New Roman"/>
                <a:cs typeface="Times New Roman"/>
              </a:rPr>
              <a:t>  </a:t>
            </a:r>
            <a:r>
              <a:rPr lang="en-US" i="1" u="sng" dirty="0" smtClean="0">
                <a:solidFill>
                  <a:srgbClr val="000000"/>
                </a:solidFill>
                <a:latin typeface="Times New Roman"/>
                <a:ea typeface="Times New Roman"/>
                <a:cs typeface="Times New Roman"/>
              </a:rPr>
              <a:t>  4.</a:t>
            </a:r>
            <a:r>
              <a:rPr lang="ru-RU" i="1" u="sng" dirty="0" smtClean="0">
                <a:solidFill>
                  <a:srgbClr val="000000"/>
                </a:solidFill>
                <a:latin typeface="Times New Roman"/>
                <a:ea typeface="Times New Roman"/>
                <a:cs typeface="Times New Roman"/>
              </a:rPr>
              <a:t>Эффективность </a:t>
            </a:r>
            <a:r>
              <a:rPr lang="ru-RU" i="1" u="sng" dirty="0">
                <a:solidFill>
                  <a:srgbClr val="000000"/>
                </a:solidFill>
                <a:latin typeface="Times New Roman"/>
                <a:ea typeface="Times New Roman"/>
                <a:cs typeface="Times New Roman"/>
              </a:rPr>
              <a:t>использования пропускной способности каналов для передачи дискретных сигналов</a:t>
            </a:r>
            <a:r>
              <a:rPr lang="ru-RU" dirty="0">
                <a:solidFill>
                  <a:srgbClr val="000000"/>
                </a:solidFill>
                <a:latin typeface="Times New Roman"/>
                <a:ea typeface="Times New Roman"/>
                <a:cs typeface="Times New Roman"/>
              </a:rPr>
              <a:t>. При вводе дискретных сигналов непосредственно в групповой тракт ЦСП скорость их передачи может приближаться к скорости передачи группового сигнала. Если, например, при этом будут использоваться временные позиции, соответствующие только одному каналу ТЧ, то скорость передачи будет близка к 64 кбит/с, в то время как в аналоговых системах она обычно не превышает 33,6 кбит/с. </a:t>
            </a:r>
            <a:endParaRPr lang="ru-RU" sz="1600" dirty="0">
              <a:ea typeface="Times New Roman"/>
              <a:cs typeface="Times New Roman"/>
            </a:endParaRPr>
          </a:p>
          <a:p>
            <a:pPr algn="just">
              <a:lnSpc>
                <a:spcPct val="150000"/>
              </a:lnSpc>
              <a:spcAft>
                <a:spcPts val="0"/>
              </a:spcAft>
            </a:pPr>
            <a:r>
              <a:rPr lang="ru-RU" i="1" u="sng" dirty="0" smtClean="0">
                <a:solidFill>
                  <a:srgbClr val="000000"/>
                </a:solidFill>
                <a:latin typeface="Times New Roman"/>
                <a:ea typeface="Times New Roman"/>
                <a:cs typeface="Times New Roman"/>
              </a:rPr>
              <a:t>  </a:t>
            </a:r>
            <a:r>
              <a:rPr lang="en-US" i="1" u="sng" dirty="0" smtClean="0">
                <a:solidFill>
                  <a:srgbClr val="000000"/>
                </a:solidFill>
                <a:latin typeface="Times New Roman"/>
                <a:ea typeface="Times New Roman"/>
                <a:cs typeface="Times New Roman"/>
              </a:rPr>
              <a:t>5.</a:t>
            </a:r>
            <a:r>
              <a:rPr lang="ru-RU" i="1" u="sng" dirty="0" smtClean="0">
                <a:solidFill>
                  <a:srgbClr val="000000"/>
                </a:solidFill>
                <a:latin typeface="Times New Roman"/>
                <a:ea typeface="Times New Roman"/>
                <a:cs typeface="Times New Roman"/>
              </a:rPr>
              <a:t> Возможность </a:t>
            </a:r>
            <a:r>
              <a:rPr lang="ru-RU" i="1" u="sng" dirty="0">
                <a:solidFill>
                  <a:srgbClr val="000000"/>
                </a:solidFill>
                <a:latin typeface="Times New Roman"/>
                <a:ea typeface="Times New Roman"/>
                <a:cs typeface="Times New Roman"/>
              </a:rPr>
              <a:t>построения цифровой сети связи</a:t>
            </a:r>
            <a:r>
              <a:rPr lang="ru-RU" dirty="0">
                <a:solidFill>
                  <a:srgbClr val="000000"/>
                </a:solidFill>
                <a:latin typeface="Times New Roman"/>
                <a:ea typeface="Times New Roman"/>
                <a:cs typeface="Times New Roman"/>
              </a:rPr>
              <a:t>. Цифровые системы передачи в сочетании с цифровыми системами коммутации являются основой цифровой сети связи, в которой передача, транзит и коммутация сигналов осуществляются в цифровой форме. </a:t>
            </a:r>
            <a:endParaRPr lang="ru-RU" sz="1600" dirty="0">
              <a:ea typeface="Times New Roman"/>
              <a:cs typeface="Times New Roman"/>
            </a:endParaRPr>
          </a:p>
        </p:txBody>
      </p:sp>
    </p:spTree>
    <p:extLst>
      <p:ext uri="{BB962C8B-B14F-4D97-AF65-F5344CB8AC3E}">
        <p14:creationId xmlns="" xmlns:p14="http://schemas.microsoft.com/office/powerpoint/2010/main" val="40964006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2267"/>
            <a:ext cx="9144000" cy="7106048"/>
          </a:xfrm>
          <a:prstGeom prst="rect">
            <a:avLst/>
          </a:prstGeom>
        </p:spPr>
        <p:txBody>
          <a:bodyPr wrap="square">
            <a:spAutoFit/>
          </a:bodyPr>
          <a:lstStyle/>
          <a:p>
            <a:pPr indent="269875" algn="just">
              <a:lnSpc>
                <a:spcPct val="150000"/>
              </a:lnSpc>
              <a:tabLst>
                <a:tab pos="270510" algn="l"/>
              </a:tabLst>
            </a:pPr>
            <a:r>
              <a:rPr lang="ru-RU" spc="-25" dirty="0">
                <a:solidFill>
                  <a:prstClr val="black"/>
                </a:solidFill>
                <a:latin typeface="Times New Roman" panose="02020603050405020304" pitchFamily="18" charset="0"/>
                <a:ea typeface="Times New Roman"/>
                <a:cs typeface="Times New Roman" panose="02020603050405020304" pitchFamily="18" charset="0"/>
              </a:rPr>
              <a:t>Терминальный </a:t>
            </a:r>
            <a:r>
              <a:rPr lang="ru-RU" dirty="0">
                <a:solidFill>
                  <a:prstClr val="black"/>
                </a:solidFill>
                <a:latin typeface="Times New Roman" panose="02020603050405020304" pitchFamily="18" charset="0"/>
                <a:ea typeface="Times New Roman"/>
                <a:cs typeface="Times New Roman" panose="02020603050405020304" pitchFamily="18" charset="0"/>
              </a:rPr>
              <a:t>мультиплексор может или вводить каналы</a:t>
            </a:r>
            <a:r>
              <a:rPr lang="ru-RU" i="1" dirty="0">
                <a:solidFill>
                  <a:prstClr val="black"/>
                </a:solidFill>
                <a:latin typeface="Times New Roman" panose="02020603050405020304" pitchFamily="18" charset="0"/>
                <a:ea typeface="Times New Roman"/>
                <a:cs typeface="Times New Roman" panose="02020603050405020304" pitchFamily="18" charset="0"/>
              </a:rPr>
              <a:t>, </a:t>
            </a:r>
            <a:r>
              <a:rPr lang="ru-RU" dirty="0">
                <a:solidFill>
                  <a:prstClr val="black"/>
                </a:solidFill>
                <a:latin typeface="Times New Roman" panose="02020603050405020304" pitchFamily="18" charset="0"/>
                <a:ea typeface="Times New Roman"/>
                <a:cs typeface="Times New Roman" panose="02020603050405020304" pitchFamily="18" charset="0"/>
              </a:rPr>
              <a:t>то есть коммутировать их со входа </a:t>
            </a:r>
            <a:r>
              <a:rPr lang="ru-RU" dirty="0" err="1">
                <a:solidFill>
                  <a:prstClr val="black"/>
                </a:solidFill>
                <a:latin typeface="Times New Roman" panose="02020603050405020304" pitchFamily="18" charset="0"/>
                <a:ea typeface="Times New Roman"/>
                <a:cs typeface="Times New Roman" panose="02020603050405020304" pitchFamily="18" charset="0"/>
              </a:rPr>
              <a:t>трибного</a:t>
            </a:r>
            <a:r>
              <a:rPr lang="ru-RU" dirty="0">
                <a:solidFill>
                  <a:prstClr val="black"/>
                </a:solidFill>
                <a:latin typeface="Times New Roman" panose="02020603050405020304" pitchFamily="18" charset="0"/>
                <a:ea typeface="Times New Roman"/>
                <a:cs typeface="Times New Roman" panose="02020603050405020304" pitchFamily="18" charset="0"/>
              </a:rPr>
              <a:t> интерфейса на линейный выход, или выводить каналы,</a:t>
            </a:r>
            <a:r>
              <a:rPr lang="ru-RU" i="1" dirty="0">
                <a:solidFill>
                  <a:prstClr val="black"/>
                </a:solidFill>
                <a:latin typeface="Times New Roman" panose="02020603050405020304" pitchFamily="18" charset="0"/>
                <a:ea typeface="Times New Roman"/>
                <a:cs typeface="Times New Roman" panose="02020603050405020304" pitchFamily="18" charset="0"/>
              </a:rPr>
              <a:t> </a:t>
            </a:r>
            <a:r>
              <a:rPr lang="ru-RU" dirty="0">
                <a:solidFill>
                  <a:prstClr val="black"/>
                </a:solidFill>
                <a:latin typeface="Times New Roman" panose="02020603050405020304" pitchFamily="18" charset="0"/>
                <a:ea typeface="Times New Roman"/>
                <a:cs typeface="Times New Roman" panose="02020603050405020304" pitchFamily="18" charset="0"/>
              </a:rPr>
              <a:t>то есть коммутировать их с линейного входа на выход </a:t>
            </a:r>
            <a:r>
              <a:rPr lang="ru-RU" dirty="0" err="1">
                <a:solidFill>
                  <a:prstClr val="black"/>
                </a:solidFill>
                <a:latin typeface="Times New Roman" panose="02020603050405020304" pitchFamily="18" charset="0"/>
                <a:ea typeface="Times New Roman"/>
                <a:cs typeface="Times New Roman" panose="02020603050405020304" pitchFamily="18" charset="0"/>
              </a:rPr>
              <a:t>трибного</a:t>
            </a:r>
            <a:r>
              <a:rPr lang="ru-RU" dirty="0">
                <a:solidFill>
                  <a:prstClr val="black"/>
                </a:solidFill>
                <a:latin typeface="Times New Roman" panose="02020603050405020304" pitchFamily="18" charset="0"/>
                <a:ea typeface="Times New Roman"/>
                <a:cs typeface="Times New Roman" panose="02020603050405020304" pitchFamily="18" charset="0"/>
              </a:rPr>
              <a:t> </a:t>
            </a:r>
            <a:r>
              <a:rPr lang="ru-RU" spc="-25" dirty="0">
                <a:solidFill>
                  <a:prstClr val="black"/>
                </a:solidFill>
                <a:latin typeface="Times New Roman" panose="02020603050405020304" pitchFamily="18" charset="0"/>
                <a:ea typeface="Times New Roman"/>
                <a:cs typeface="Times New Roman" panose="02020603050405020304" pitchFamily="18" charset="0"/>
              </a:rPr>
              <a:t>интерфейса. Он может также осуществлять локальную коммутацию</a:t>
            </a:r>
            <a:r>
              <a:rPr lang="ru-RU" i="1" spc="-25" dirty="0">
                <a:solidFill>
                  <a:prstClr val="black"/>
                </a:solidFill>
                <a:latin typeface="Times New Roman" panose="02020603050405020304" pitchFamily="18" charset="0"/>
                <a:ea typeface="Times New Roman"/>
                <a:cs typeface="Times New Roman" panose="02020603050405020304" pitchFamily="18" charset="0"/>
              </a:rPr>
              <a:t> </a:t>
            </a:r>
            <a:r>
              <a:rPr lang="ru-RU" spc="-25" dirty="0">
                <a:solidFill>
                  <a:prstClr val="black"/>
                </a:solidFill>
                <a:latin typeface="Times New Roman" panose="02020603050405020304" pitchFamily="18" charset="0"/>
                <a:ea typeface="Times New Roman"/>
                <a:cs typeface="Times New Roman" panose="02020603050405020304" pitchFamily="18" charset="0"/>
              </a:rPr>
              <a:t>входа одного </a:t>
            </a:r>
            <a:r>
              <a:rPr lang="ru-RU" spc="-25" dirty="0" err="1">
                <a:solidFill>
                  <a:prstClr val="black"/>
                </a:solidFill>
                <a:latin typeface="Times New Roman" panose="02020603050405020304" pitchFamily="18" charset="0"/>
                <a:ea typeface="Times New Roman"/>
                <a:cs typeface="Times New Roman" panose="02020603050405020304" pitchFamily="18" charset="0"/>
              </a:rPr>
              <a:t>трибного</a:t>
            </a:r>
            <a:r>
              <a:rPr lang="ru-RU" spc="-25" dirty="0">
                <a:solidFill>
                  <a:prstClr val="black"/>
                </a:solidFill>
                <a:latin typeface="Times New Roman" panose="02020603050405020304" pitchFamily="18" charset="0"/>
                <a:ea typeface="Times New Roman"/>
                <a:cs typeface="Times New Roman" panose="02020603050405020304" pitchFamily="18" charset="0"/>
              </a:rPr>
              <a:t> интер­</a:t>
            </a:r>
            <a:r>
              <a:rPr lang="ru-RU" spc="-10" dirty="0">
                <a:solidFill>
                  <a:prstClr val="black"/>
                </a:solidFill>
                <a:latin typeface="Times New Roman" panose="02020603050405020304" pitchFamily="18" charset="0"/>
                <a:ea typeface="Times New Roman"/>
                <a:cs typeface="Times New Roman" panose="02020603050405020304" pitchFamily="18" charset="0"/>
              </a:rPr>
              <a:t>фейса на выход другого </a:t>
            </a:r>
            <a:r>
              <a:rPr lang="ru-RU" spc="-10" dirty="0" err="1">
                <a:solidFill>
                  <a:prstClr val="black"/>
                </a:solidFill>
                <a:latin typeface="Times New Roman" panose="02020603050405020304" pitchFamily="18" charset="0"/>
                <a:ea typeface="Times New Roman"/>
                <a:cs typeface="Times New Roman" panose="02020603050405020304" pitchFamily="18" charset="0"/>
              </a:rPr>
              <a:t>трибного</a:t>
            </a:r>
            <a:r>
              <a:rPr lang="ru-RU" spc="-10" dirty="0">
                <a:solidFill>
                  <a:prstClr val="black"/>
                </a:solidFill>
                <a:latin typeface="Times New Roman" panose="02020603050405020304" pitchFamily="18" charset="0"/>
                <a:ea typeface="Times New Roman"/>
                <a:cs typeface="Times New Roman" panose="02020603050405020304" pitchFamily="18" charset="0"/>
              </a:rPr>
              <a:t> интерфейса. Как правило, эта коммутация ограничена трибами 1,5 и 2 Мбит/с.</a:t>
            </a:r>
            <a:endParaRPr lang="ru-RU" dirty="0">
              <a:solidFill>
                <a:prstClr val="black"/>
              </a:solidFill>
              <a:latin typeface="Times New Roman" panose="02020603050405020304" pitchFamily="18" charset="0"/>
              <a:ea typeface="Times New Roman"/>
              <a:cs typeface="Times New Roman" panose="02020603050405020304" pitchFamily="18" charset="0"/>
            </a:endParaRPr>
          </a:p>
          <a:p>
            <a:pPr indent="269875" algn="just">
              <a:lnSpc>
                <a:spcPct val="150000"/>
              </a:lnSpc>
            </a:pPr>
            <a:r>
              <a:rPr lang="ru-RU" spc="-10" dirty="0">
                <a:solidFill>
                  <a:prstClr val="black"/>
                </a:solidFill>
                <a:latin typeface="Times New Roman" panose="02020603050405020304" pitchFamily="18" charset="0"/>
                <a:ea typeface="Times New Roman"/>
                <a:cs typeface="Times New Roman" panose="02020603050405020304" pitchFamily="18" charset="0"/>
              </a:rPr>
              <a:t> Для мультиплексора максимального на данный момент действующего уровня </a:t>
            </a:r>
            <a:r>
              <a:rPr lang="en-US" spc="-10" dirty="0">
                <a:solidFill>
                  <a:prstClr val="black"/>
                </a:solidFill>
                <a:latin typeface="Times New Roman" panose="02020603050405020304" pitchFamily="18" charset="0"/>
                <a:ea typeface="Times New Roman"/>
                <a:cs typeface="Times New Roman" panose="02020603050405020304" pitchFamily="18" charset="0"/>
              </a:rPr>
              <a:t>SDH</a:t>
            </a:r>
            <a:r>
              <a:rPr lang="ru-RU" spc="-10" dirty="0">
                <a:solidFill>
                  <a:prstClr val="black"/>
                </a:solidFill>
                <a:latin typeface="Times New Roman" panose="02020603050405020304" pitchFamily="18" charset="0"/>
                <a:ea typeface="Times New Roman"/>
                <a:cs typeface="Times New Roman" panose="02020603050405020304" pitchFamily="18" charset="0"/>
              </a:rPr>
              <a:t>-иерархии (</a:t>
            </a:r>
            <a:r>
              <a:rPr lang="en-US" spc="-10" dirty="0">
                <a:solidFill>
                  <a:prstClr val="black"/>
                </a:solidFill>
                <a:latin typeface="Times New Roman" panose="02020603050405020304" pitchFamily="18" charset="0"/>
                <a:ea typeface="Times New Roman"/>
                <a:cs typeface="Times New Roman" panose="02020603050405020304" pitchFamily="18" charset="0"/>
              </a:rPr>
              <a:t>STM</a:t>
            </a:r>
            <a:r>
              <a:rPr lang="ru-RU" spc="-10" dirty="0">
                <a:solidFill>
                  <a:prstClr val="black"/>
                </a:solidFill>
                <a:latin typeface="Times New Roman" panose="02020603050405020304" pitchFamily="18" charset="0"/>
                <a:ea typeface="Times New Roman"/>
                <a:cs typeface="Times New Roman" panose="02020603050405020304" pitchFamily="18" charset="0"/>
              </a:rPr>
              <a:t>-256), имеющего скорость выходного потока </a:t>
            </a:r>
            <a:r>
              <a:rPr lang="en-US" spc="-10" dirty="0" smtClean="0">
                <a:solidFill>
                  <a:prstClr val="black"/>
                </a:solidFill>
                <a:latin typeface="Times New Roman" panose="02020603050405020304" pitchFamily="18" charset="0"/>
                <a:ea typeface="Times New Roman"/>
                <a:cs typeface="Times New Roman" panose="02020603050405020304" pitchFamily="18" charset="0"/>
              </a:rPr>
              <a:t>4</a:t>
            </a:r>
            <a:r>
              <a:rPr lang="ru-RU" spc="-10" dirty="0" smtClean="0">
                <a:solidFill>
                  <a:prstClr val="black"/>
                </a:solidFill>
                <a:latin typeface="Times New Roman" panose="02020603050405020304" pitchFamily="18" charset="0"/>
                <a:ea typeface="Times New Roman"/>
                <a:cs typeface="Times New Roman" panose="02020603050405020304" pitchFamily="18" charset="0"/>
              </a:rPr>
              <a:t>0 </a:t>
            </a:r>
            <a:r>
              <a:rPr lang="ru-RU" spc="-10" dirty="0">
                <a:solidFill>
                  <a:prstClr val="black"/>
                </a:solidFill>
                <a:latin typeface="Times New Roman" panose="02020603050405020304" pitchFamily="18" charset="0"/>
                <a:ea typeface="Times New Roman"/>
                <a:cs typeface="Times New Roman" panose="02020603050405020304" pitchFamily="18" charset="0"/>
              </a:rPr>
              <a:t>Гбит/с, максимально полный набор каналов доступа может включать </a:t>
            </a:r>
            <a:r>
              <a:rPr lang="en-US" spc="-10" dirty="0">
                <a:solidFill>
                  <a:prstClr val="black"/>
                </a:solidFill>
                <a:latin typeface="Times New Roman" panose="02020603050405020304" pitchFamily="18" charset="0"/>
                <a:ea typeface="Times New Roman"/>
                <a:cs typeface="Times New Roman" panose="02020603050405020304" pitchFamily="18" charset="0"/>
              </a:rPr>
              <a:t>PDH</a:t>
            </a:r>
            <a:r>
              <a:rPr lang="ru-RU" spc="-10" dirty="0">
                <a:solidFill>
                  <a:prstClr val="black"/>
                </a:solidFill>
                <a:latin typeface="Times New Roman" panose="02020603050405020304" pitchFamily="18" charset="0"/>
                <a:ea typeface="Times New Roman"/>
                <a:cs typeface="Times New Roman" panose="02020603050405020304" pitchFamily="18" charset="0"/>
              </a:rPr>
              <a:t>-трибы </a:t>
            </a:r>
            <a:r>
              <a:rPr lang="ru-RU" spc="-10" dirty="0" smtClean="0">
                <a:solidFill>
                  <a:prstClr val="black"/>
                </a:solidFill>
                <a:latin typeface="Times New Roman" panose="02020603050405020304" pitchFamily="18" charset="0"/>
                <a:ea typeface="Times New Roman"/>
                <a:cs typeface="Times New Roman" panose="02020603050405020304" pitchFamily="18" charset="0"/>
              </a:rPr>
              <a:t>1</a:t>
            </a:r>
            <a:r>
              <a:rPr lang="en-US" spc="-10" dirty="0">
                <a:solidFill>
                  <a:prstClr val="black"/>
                </a:solidFill>
                <a:latin typeface="Times New Roman" panose="02020603050405020304" pitchFamily="18" charset="0"/>
                <a:ea typeface="Times New Roman"/>
                <a:cs typeface="Times New Roman" panose="02020603050405020304" pitchFamily="18" charset="0"/>
              </a:rPr>
              <a:t>.</a:t>
            </a:r>
            <a:r>
              <a:rPr lang="ru-RU" spc="-10" dirty="0" smtClean="0">
                <a:solidFill>
                  <a:prstClr val="black"/>
                </a:solidFill>
                <a:latin typeface="Times New Roman" panose="02020603050405020304" pitchFamily="18" charset="0"/>
                <a:ea typeface="Times New Roman"/>
                <a:cs typeface="Times New Roman" panose="02020603050405020304" pitchFamily="18" charset="0"/>
              </a:rPr>
              <a:t>5</a:t>
            </a:r>
            <a:r>
              <a:rPr lang="ru-RU" spc="-10" dirty="0">
                <a:solidFill>
                  <a:prstClr val="black"/>
                </a:solidFill>
                <a:latin typeface="Times New Roman" panose="02020603050405020304" pitchFamily="18" charset="0"/>
                <a:ea typeface="Times New Roman"/>
                <a:cs typeface="Times New Roman" panose="02020603050405020304" pitchFamily="18" charset="0"/>
              </a:rPr>
              <a:t>, 2, 6, 34, 45, 140 Мбит/с и </a:t>
            </a:r>
            <a:r>
              <a:rPr lang="en-US" spc="-10" dirty="0">
                <a:solidFill>
                  <a:prstClr val="black"/>
                </a:solidFill>
                <a:latin typeface="Times New Roman" panose="02020603050405020304" pitchFamily="18" charset="0"/>
                <a:ea typeface="Times New Roman"/>
                <a:cs typeface="Times New Roman" panose="02020603050405020304" pitchFamily="18" charset="0"/>
              </a:rPr>
              <a:t>SDH</a:t>
            </a:r>
            <a:r>
              <a:rPr lang="ru-RU" spc="-10" dirty="0">
                <a:solidFill>
                  <a:prstClr val="black"/>
                </a:solidFill>
                <a:latin typeface="Times New Roman" panose="02020603050405020304" pitchFamily="18" charset="0"/>
                <a:ea typeface="Times New Roman"/>
                <a:cs typeface="Times New Roman" panose="02020603050405020304" pitchFamily="18" charset="0"/>
              </a:rPr>
              <a:t>-трибы 155, 622, 2500 и 9955 Мбит/с, </a:t>
            </a:r>
            <a:r>
              <a:rPr lang="ru-RU" spc="-15" dirty="0">
                <a:solidFill>
                  <a:prstClr val="black"/>
                </a:solidFill>
                <a:latin typeface="Times New Roman" panose="02020603050405020304" pitchFamily="18" charset="0"/>
                <a:ea typeface="Times New Roman"/>
                <a:cs typeface="Times New Roman" panose="02020603050405020304" pitchFamily="18" charset="0"/>
              </a:rPr>
              <a:t>соответствующие </a:t>
            </a:r>
            <a:r>
              <a:rPr lang="en-US" spc="-15" dirty="0">
                <a:solidFill>
                  <a:prstClr val="black"/>
                </a:solidFill>
                <a:latin typeface="Times New Roman" panose="02020603050405020304" pitchFamily="18" charset="0"/>
                <a:ea typeface="Times New Roman"/>
                <a:cs typeface="Times New Roman" panose="02020603050405020304" pitchFamily="18" charset="0"/>
              </a:rPr>
              <a:t>STM</a:t>
            </a:r>
            <a:r>
              <a:rPr lang="ru-RU" spc="-15" dirty="0">
                <a:solidFill>
                  <a:prstClr val="black"/>
                </a:solidFill>
                <a:latin typeface="Times New Roman" panose="02020603050405020304" pitchFamily="18" charset="0"/>
                <a:ea typeface="Times New Roman"/>
                <a:cs typeface="Times New Roman" panose="02020603050405020304" pitchFamily="18" charset="0"/>
              </a:rPr>
              <a:t>-1,4,16. Если </a:t>
            </a:r>
            <a:r>
              <a:rPr lang="en-US" spc="-15" dirty="0">
                <a:solidFill>
                  <a:prstClr val="black"/>
                </a:solidFill>
                <a:latin typeface="Times New Roman" panose="02020603050405020304" pitchFamily="18" charset="0"/>
                <a:ea typeface="Times New Roman"/>
                <a:cs typeface="Times New Roman" panose="02020603050405020304" pitchFamily="18" charset="0"/>
              </a:rPr>
              <a:t>PDH</a:t>
            </a:r>
            <a:r>
              <a:rPr lang="ru-RU" spc="-15" dirty="0">
                <a:solidFill>
                  <a:prstClr val="black"/>
                </a:solidFill>
                <a:latin typeface="Times New Roman" panose="02020603050405020304" pitchFamily="18" charset="0"/>
                <a:ea typeface="Times New Roman"/>
                <a:cs typeface="Times New Roman" panose="02020603050405020304" pitchFamily="18" charset="0"/>
              </a:rPr>
              <a:t>-трибы являются «электрическими», то есть использующими </a:t>
            </a:r>
            <a:r>
              <a:rPr lang="ru-RU" spc="-5" dirty="0">
                <a:solidFill>
                  <a:prstClr val="black"/>
                </a:solidFill>
                <a:latin typeface="Times New Roman" panose="02020603050405020304" pitchFamily="18" charset="0"/>
                <a:ea typeface="Times New Roman"/>
                <a:cs typeface="Times New Roman" panose="02020603050405020304" pitchFamily="18" charset="0"/>
              </a:rPr>
              <a:t>электрический сигнал для передачи данных, то </a:t>
            </a:r>
            <a:r>
              <a:rPr lang="en-US" spc="-5" dirty="0">
                <a:solidFill>
                  <a:prstClr val="black"/>
                </a:solidFill>
                <a:latin typeface="Times New Roman" panose="02020603050405020304" pitchFamily="18" charset="0"/>
                <a:ea typeface="Times New Roman"/>
                <a:cs typeface="Times New Roman" panose="02020603050405020304" pitchFamily="18" charset="0"/>
              </a:rPr>
              <a:t>SDH</a:t>
            </a:r>
            <a:r>
              <a:rPr lang="ru-RU" spc="-5" dirty="0">
                <a:solidFill>
                  <a:prstClr val="black"/>
                </a:solidFill>
                <a:latin typeface="Times New Roman" panose="02020603050405020304" pitchFamily="18" charset="0"/>
                <a:ea typeface="Times New Roman"/>
                <a:cs typeface="Times New Roman" panose="02020603050405020304" pitchFamily="18" charset="0"/>
              </a:rPr>
              <a:t>-трибы могут быть как электрическими (</a:t>
            </a:r>
            <a:r>
              <a:rPr lang="en-US" spc="-5" dirty="0">
                <a:solidFill>
                  <a:prstClr val="black"/>
                </a:solidFill>
                <a:latin typeface="Times New Roman" panose="02020603050405020304" pitchFamily="18" charset="0"/>
                <a:ea typeface="Times New Roman"/>
                <a:cs typeface="Times New Roman" panose="02020603050405020304" pitchFamily="18" charset="0"/>
              </a:rPr>
              <a:t>STM</a:t>
            </a:r>
            <a:r>
              <a:rPr lang="ru-RU" spc="-5" dirty="0">
                <a:solidFill>
                  <a:prstClr val="black"/>
                </a:solidFill>
                <a:latin typeface="Times New Roman" panose="02020603050405020304" pitchFamily="18" charset="0"/>
                <a:ea typeface="Times New Roman"/>
                <a:cs typeface="Times New Roman" panose="02020603050405020304" pitchFamily="18" charset="0"/>
              </a:rPr>
              <a:t>-1), </a:t>
            </a:r>
            <a:r>
              <a:rPr lang="ru-RU" spc="-15" dirty="0">
                <a:solidFill>
                  <a:prstClr val="black"/>
                </a:solidFill>
                <a:latin typeface="Times New Roman" panose="02020603050405020304" pitchFamily="18" charset="0"/>
                <a:ea typeface="Times New Roman"/>
                <a:cs typeface="Times New Roman" panose="02020603050405020304" pitchFamily="18" charset="0"/>
              </a:rPr>
              <a:t>так и оптическими (</a:t>
            </a:r>
            <a:r>
              <a:rPr lang="en-US" spc="-15" dirty="0">
                <a:solidFill>
                  <a:prstClr val="black"/>
                </a:solidFill>
                <a:latin typeface="Times New Roman" panose="02020603050405020304" pitchFamily="18" charset="0"/>
                <a:ea typeface="Times New Roman"/>
                <a:cs typeface="Times New Roman" panose="02020603050405020304" pitchFamily="18" charset="0"/>
              </a:rPr>
              <a:t>STM</a:t>
            </a:r>
            <a:r>
              <a:rPr lang="ru-RU" spc="-15" dirty="0">
                <a:solidFill>
                  <a:prstClr val="black"/>
                </a:solidFill>
                <a:latin typeface="Times New Roman" panose="02020603050405020304" pitchFamily="18" charset="0"/>
                <a:ea typeface="Times New Roman"/>
                <a:cs typeface="Times New Roman" panose="02020603050405020304" pitchFamily="18" charset="0"/>
              </a:rPr>
              <a:t>-1,4,16,64). Для мультиплексоров </a:t>
            </a:r>
            <a:r>
              <a:rPr lang="en-US" spc="-15" dirty="0">
                <a:solidFill>
                  <a:prstClr val="black"/>
                </a:solidFill>
                <a:latin typeface="Times New Roman" panose="02020603050405020304" pitchFamily="18" charset="0"/>
                <a:ea typeface="Times New Roman"/>
                <a:cs typeface="Times New Roman" panose="02020603050405020304" pitchFamily="18" charset="0"/>
              </a:rPr>
              <a:t>SDH</a:t>
            </a:r>
            <a:r>
              <a:rPr lang="ru-RU" spc="-15" dirty="0">
                <a:solidFill>
                  <a:prstClr val="black"/>
                </a:solidFill>
                <a:latin typeface="Times New Roman" panose="02020603050405020304" pitchFamily="18" charset="0"/>
                <a:ea typeface="Times New Roman"/>
                <a:cs typeface="Times New Roman" panose="02020603050405020304" pitchFamily="18" charset="0"/>
              </a:rPr>
              <a:t> уровня </a:t>
            </a:r>
            <a:r>
              <a:rPr lang="en-US" spc="-15" dirty="0">
                <a:solidFill>
                  <a:prstClr val="black"/>
                </a:solidFill>
                <a:latin typeface="Times New Roman" panose="02020603050405020304" pitchFamily="18" charset="0"/>
                <a:ea typeface="Times New Roman"/>
                <a:cs typeface="Times New Roman" panose="02020603050405020304" pitchFamily="18" charset="0"/>
              </a:rPr>
              <a:t>STM</a:t>
            </a:r>
            <a:r>
              <a:rPr lang="ru-RU" spc="-15" dirty="0">
                <a:solidFill>
                  <a:prstClr val="black"/>
                </a:solidFill>
                <a:latin typeface="Times New Roman" panose="02020603050405020304" pitchFamily="18" charset="0"/>
                <a:ea typeface="Times New Roman"/>
                <a:cs typeface="Times New Roman" panose="02020603050405020304" pitchFamily="18" charset="0"/>
              </a:rPr>
              <a:t>-64 из этого набора исключа­</a:t>
            </a:r>
            <a:r>
              <a:rPr lang="ru-RU" spc="-10" dirty="0">
                <a:solidFill>
                  <a:prstClr val="black"/>
                </a:solidFill>
                <a:latin typeface="Times New Roman" panose="02020603050405020304" pitchFamily="18" charset="0"/>
                <a:ea typeface="Times New Roman"/>
                <a:cs typeface="Times New Roman" panose="02020603050405020304" pitchFamily="18" charset="0"/>
              </a:rPr>
              <a:t>ется триб 9955 Мбит/с, </a:t>
            </a:r>
            <a:r>
              <a:rPr lang="ru-RU" spc="-15" dirty="0">
                <a:solidFill>
                  <a:prstClr val="black"/>
                </a:solidFill>
                <a:latin typeface="Times New Roman" panose="02020603050405020304" pitchFamily="18" charset="0"/>
                <a:ea typeface="Times New Roman"/>
                <a:cs typeface="Times New Roman" panose="02020603050405020304" pitchFamily="18" charset="0"/>
              </a:rPr>
              <a:t> мультиплексоров </a:t>
            </a:r>
            <a:r>
              <a:rPr lang="en-US" spc="-15" dirty="0">
                <a:solidFill>
                  <a:prstClr val="black"/>
                </a:solidFill>
                <a:latin typeface="Times New Roman" panose="02020603050405020304" pitchFamily="18" charset="0"/>
                <a:ea typeface="Times New Roman"/>
                <a:cs typeface="Times New Roman" panose="02020603050405020304" pitchFamily="18" charset="0"/>
              </a:rPr>
              <a:t>SDH</a:t>
            </a:r>
            <a:r>
              <a:rPr lang="ru-RU" spc="-15" dirty="0">
                <a:solidFill>
                  <a:prstClr val="black"/>
                </a:solidFill>
                <a:latin typeface="Times New Roman" panose="02020603050405020304" pitchFamily="18" charset="0"/>
                <a:ea typeface="Times New Roman"/>
                <a:cs typeface="Times New Roman" panose="02020603050405020304" pitchFamily="18" charset="0"/>
              </a:rPr>
              <a:t> уровня </a:t>
            </a:r>
            <a:r>
              <a:rPr lang="en-US" spc="-15" dirty="0">
                <a:solidFill>
                  <a:prstClr val="black"/>
                </a:solidFill>
                <a:latin typeface="Times New Roman" panose="02020603050405020304" pitchFamily="18" charset="0"/>
                <a:ea typeface="Times New Roman"/>
                <a:cs typeface="Times New Roman" panose="02020603050405020304" pitchFamily="18" charset="0"/>
              </a:rPr>
              <a:t>STM</a:t>
            </a:r>
            <a:r>
              <a:rPr lang="ru-RU" spc="-15" dirty="0">
                <a:solidFill>
                  <a:prstClr val="black"/>
                </a:solidFill>
                <a:latin typeface="Times New Roman" panose="02020603050405020304" pitchFamily="18" charset="0"/>
                <a:ea typeface="Times New Roman"/>
                <a:cs typeface="Times New Roman" panose="02020603050405020304" pitchFamily="18" charset="0"/>
              </a:rPr>
              <a:t>-16 из этого набора исключа­</a:t>
            </a:r>
            <a:r>
              <a:rPr lang="ru-RU" spc="-10" dirty="0">
                <a:solidFill>
                  <a:prstClr val="black"/>
                </a:solidFill>
                <a:latin typeface="Times New Roman" panose="02020603050405020304" pitchFamily="18" charset="0"/>
                <a:ea typeface="Times New Roman"/>
                <a:cs typeface="Times New Roman" panose="02020603050405020304" pitchFamily="18" charset="0"/>
              </a:rPr>
              <a:t>ется триб 2500 Мбит/с,  для уровня </a:t>
            </a:r>
            <a:r>
              <a:rPr lang="en-US" spc="-10" dirty="0">
                <a:solidFill>
                  <a:prstClr val="black"/>
                </a:solidFill>
                <a:latin typeface="Times New Roman" panose="02020603050405020304" pitchFamily="18" charset="0"/>
                <a:ea typeface="Times New Roman"/>
                <a:cs typeface="Times New Roman" panose="02020603050405020304" pitchFamily="18" charset="0"/>
              </a:rPr>
              <a:t>STM</a:t>
            </a:r>
            <a:r>
              <a:rPr lang="ru-RU" spc="-10" dirty="0">
                <a:solidFill>
                  <a:prstClr val="black"/>
                </a:solidFill>
                <a:latin typeface="Times New Roman" panose="02020603050405020304" pitchFamily="18" charset="0"/>
                <a:ea typeface="Times New Roman"/>
                <a:cs typeface="Times New Roman" panose="02020603050405020304" pitchFamily="18" charset="0"/>
              </a:rPr>
              <a:t>-4 из него исключается триб 622 Мбит/с и наконец, для пер­вого уровня – триб 155 Мбит/с. Конкретный мультиплексор может и не иметь полного набо­</a:t>
            </a:r>
            <a:r>
              <a:rPr lang="ru-RU" spc="-20" dirty="0">
                <a:solidFill>
                  <a:prstClr val="black"/>
                </a:solidFill>
                <a:latin typeface="Times New Roman" panose="02020603050405020304" pitchFamily="18" charset="0"/>
                <a:ea typeface="Times New Roman"/>
                <a:cs typeface="Times New Roman" panose="02020603050405020304" pitchFamily="18" charset="0"/>
              </a:rPr>
              <a:t>ра </a:t>
            </a:r>
            <a:r>
              <a:rPr lang="ru-RU" spc="-20" dirty="0" err="1">
                <a:solidFill>
                  <a:prstClr val="black"/>
                </a:solidFill>
                <a:latin typeface="Times New Roman" panose="02020603050405020304" pitchFamily="18" charset="0"/>
                <a:ea typeface="Times New Roman"/>
                <a:cs typeface="Times New Roman" panose="02020603050405020304" pitchFamily="18" charset="0"/>
              </a:rPr>
              <a:t>трибов</a:t>
            </a:r>
            <a:r>
              <a:rPr lang="ru-RU" spc="-20" dirty="0">
                <a:solidFill>
                  <a:prstClr val="black"/>
                </a:solidFill>
                <a:latin typeface="Times New Roman" panose="02020603050405020304" pitchFamily="18" charset="0"/>
                <a:ea typeface="Times New Roman"/>
                <a:cs typeface="Times New Roman" panose="02020603050405020304" pitchFamily="18" charset="0"/>
              </a:rPr>
              <a:t> для использования в качестве каналов доступа. Это определяется не только пожеланиями </a:t>
            </a:r>
            <a:r>
              <a:rPr lang="ru-RU" spc="-10" dirty="0">
                <a:solidFill>
                  <a:prstClr val="black"/>
                </a:solidFill>
                <a:latin typeface="Times New Roman" panose="02020603050405020304" pitchFamily="18" charset="0"/>
                <a:ea typeface="Times New Roman"/>
                <a:cs typeface="Times New Roman" panose="02020603050405020304" pitchFamily="18" charset="0"/>
              </a:rPr>
              <a:t>заказчика, но и возможностями фирмы-изготовителя.</a:t>
            </a:r>
            <a:endParaRPr lang="ru-RU" dirty="0">
              <a:solidFill>
                <a:prstClr val="black"/>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 xmlns:p14="http://schemas.microsoft.com/office/powerpoint/2010/main" val="17395792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74731"/>
          </a:xfrm>
          <a:prstGeom prst="rect">
            <a:avLst/>
          </a:prstGeom>
        </p:spPr>
        <p:txBody>
          <a:bodyPr wrap="square">
            <a:spAutoFit/>
          </a:bodyPr>
          <a:lstStyle/>
          <a:p>
            <a:pPr indent="269875" algn="just">
              <a:lnSpc>
                <a:spcPct val="150000"/>
              </a:lnSpc>
            </a:pPr>
            <a:r>
              <a:rPr lang="ru-RU" spc="-20" dirty="0">
                <a:solidFill>
                  <a:prstClr val="black"/>
                </a:solidFill>
                <a:latin typeface="Times New Roman"/>
                <a:ea typeface="Times New Roman"/>
                <a:cs typeface="Times New Roman"/>
              </a:rPr>
              <a:t> Другой важной особенностью </a:t>
            </a:r>
            <a:r>
              <a:rPr lang="en-US" spc="-20" dirty="0">
                <a:solidFill>
                  <a:prstClr val="black"/>
                </a:solidFill>
                <a:latin typeface="Times New Roman"/>
                <a:ea typeface="Times New Roman"/>
                <a:cs typeface="Times New Roman"/>
              </a:rPr>
              <a:t>SDH</a:t>
            </a:r>
            <a:r>
              <a:rPr lang="ru-RU" spc="-20" dirty="0">
                <a:solidFill>
                  <a:prstClr val="black"/>
                </a:solidFill>
                <a:latin typeface="Times New Roman"/>
                <a:ea typeface="Times New Roman"/>
                <a:cs typeface="Times New Roman"/>
              </a:rPr>
              <a:t>-мультиплексора является наличие двух оптических линейных </a:t>
            </a:r>
            <a:r>
              <a:rPr lang="ru-RU" spc="-25" dirty="0">
                <a:solidFill>
                  <a:prstClr val="black"/>
                </a:solidFill>
                <a:latin typeface="Times New Roman"/>
                <a:ea typeface="Times New Roman"/>
                <a:cs typeface="Times New Roman"/>
              </a:rPr>
              <a:t>выходов (каналов приема/передачи), называемых </a:t>
            </a:r>
            <a:r>
              <a:rPr lang="ru-RU" i="1" spc="-25" dirty="0">
                <a:solidFill>
                  <a:prstClr val="black"/>
                </a:solidFill>
                <a:latin typeface="Times New Roman"/>
                <a:ea typeface="Times New Roman"/>
                <a:cs typeface="Times New Roman"/>
              </a:rPr>
              <a:t>агрегатными выходами </a:t>
            </a:r>
            <a:r>
              <a:rPr lang="ru-RU" spc="-25" dirty="0">
                <a:solidFill>
                  <a:prstClr val="black"/>
                </a:solidFill>
                <a:latin typeface="Times New Roman"/>
                <a:ea typeface="Times New Roman"/>
                <a:cs typeface="Times New Roman"/>
              </a:rPr>
              <a:t>и используемых для соз­</a:t>
            </a:r>
            <a:r>
              <a:rPr lang="ru-RU" spc="-15" dirty="0">
                <a:solidFill>
                  <a:prstClr val="black"/>
                </a:solidFill>
                <a:latin typeface="Times New Roman"/>
                <a:ea typeface="Times New Roman"/>
                <a:cs typeface="Times New Roman"/>
              </a:rPr>
              <a:t>дания режима стопроцентного резервирования, или защиты по схеме 1+1 с целью повышения наде­</a:t>
            </a:r>
            <a:r>
              <a:rPr lang="ru-RU" spc="-10" dirty="0">
                <a:solidFill>
                  <a:prstClr val="black"/>
                </a:solidFill>
                <a:latin typeface="Times New Roman"/>
                <a:ea typeface="Times New Roman"/>
                <a:cs typeface="Times New Roman"/>
              </a:rPr>
              <a:t>ж­ности. Эти выходы (в зависимости от топологии сети) могут называться </a:t>
            </a:r>
            <a:r>
              <a:rPr lang="ru-RU" i="1" spc="-20" dirty="0">
                <a:solidFill>
                  <a:prstClr val="black"/>
                </a:solidFill>
                <a:latin typeface="Times New Roman"/>
                <a:ea typeface="Times New Roman"/>
                <a:cs typeface="Times New Roman"/>
              </a:rPr>
              <a:t>основными </a:t>
            </a:r>
            <a:r>
              <a:rPr lang="ru-RU" spc="-20" dirty="0">
                <a:solidFill>
                  <a:prstClr val="black"/>
                </a:solidFill>
                <a:latin typeface="Times New Roman"/>
                <a:ea typeface="Times New Roman"/>
                <a:cs typeface="Times New Roman"/>
              </a:rPr>
              <a:t>и </a:t>
            </a:r>
            <a:r>
              <a:rPr lang="ru-RU" i="1" spc="-20" dirty="0">
                <a:solidFill>
                  <a:prstClr val="black"/>
                </a:solidFill>
                <a:latin typeface="Times New Roman"/>
                <a:ea typeface="Times New Roman"/>
                <a:cs typeface="Times New Roman"/>
              </a:rPr>
              <a:t>резерв­ными </a:t>
            </a:r>
            <a:r>
              <a:rPr lang="ru-RU" spc="-20" dirty="0">
                <a:solidFill>
                  <a:prstClr val="black"/>
                </a:solidFill>
                <a:latin typeface="Times New Roman"/>
                <a:ea typeface="Times New Roman"/>
                <a:cs typeface="Times New Roman"/>
              </a:rPr>
              <a:t>(линейная топология) или "</a:t>
            </a:r>
            <a:r>
              <a:rPr lang="ru-RU" i="1" spc="-20" dirty="0">
                <a:solidFill>
                  <a:prstClr val="black"/>
                </a:solidFill>
                <a:latin typeface="Times New Roman"/>
                <a:ea typeface="Times New Roman"/>
                <a:cs typeface="Times New Roman"/>
              </a:rPr>
              <a:t>восточными</a:t>
            </a:r>
            <a:r>
              <a:rPr lang="ru-RU" spc="-20" dirty="0">
                <a:solidFill>
                  <a:prstClr val="black"/>
                </a:solidFill>
                <a:latin typeface="Times New Roman"/>
                <a:ea typeface="Times New Roman"/>
                <a:cs typeface="Times New Roman"/>
              </a:rPr>
              <a:t>"</a:t>
            </a:r>
            <a:r>
              <a:rPr lang="ru-RU" i="1" spc="-20" dirty="0">
                <a:solidFill>
                  <a:prstClr val="black"/>
                </a:solidFill>
                <a:latin typeface="Times New Roman"/>
                <a:ea typeface="Times New Roman"/>
                <a:cs typeface="Times New Roman"/>
              </a:rPr>
              <a:t> и </a:t>
            </a:r>
            <a:r>
              <a:rPr lang="ru-RU" spc="-20" dirty="0">
                <a:solidFill>
                  <a:prstClr val="black"/>
                </a:solidFill>
                <a:latin typeface="Times New Roman"/>
                <a:ea typeface="Times New Roman"/>
                <a:cs typeface="Times New Roman"/>
              </a:rPr>
              <a:t>"</a:t>
            </a:r>
            <a:r>
              <a:rPr lang="ru-RU" i="1" spc="-20" dirty="0">
                <a:solidFill>
                  <a:prstClr val="black"/>
                </a:solidFill>
                <a:latin typeface="Times New Roman"/>
                <a:ea typeface="Times New Roman"/>
                <a:cs typeface="Times New Roman"/>
              </a:rPr>
              <a:t>западными</a:t>
            </a:r>
            <a:r>
              <a:rPr lang="ru-RU" spc="-20" dirty="0">
                <a:solidFill>
                  <a:prstClr val="black"/>
                </a:solidFill>
                <a:latin typeface="Times New Roman"/>
                <a:ea typeface="Times New Roman"/>
                <a:cs typeface="Times New Roman"/>
              </a:rPr>
              <a:t>"</a:t>
            </a:r>
            <a:r>
              <a:rPr lang="ru-RU" i="1" spc="-15" dirty="0">
                <a:solidFill>
                  <a:prstClr val="black"/>
                </a:solidFill>
                <a:latin typeface="Times New Roman"/>
                <a:ea typeface="Times New Roman"/>
                <a:cs typeface="Times New Roman"/>
              </a:rPr>
              <a:t> </a:t>
            </a:r>
            <a:r>
              <a:rPr lang="ru-RU" spc="-15" dirty="0">
                <a:solidFill>
                  <a:prstClr val="black"/>
                </a:solidFill>
                <a:latin typeface="Times New Roman"/>
                <a:ea typeface="Times New Roman"/>
                <a:cs typeface="Times New Roman"/>
              </a:rPr>
              <a:t>(кольцевая тополо­</a:t>
            </a:r>
            <a:r>
              <a:rPr lang="ru-RU" spc="-5" dirty="0">
                <a:solidFill>
                  <a:prstClr val="black"/>
                </a:solidFill>
                <a:latin typeface="Times New Roman"/>
                <a:ea typeface="Times New Roman"/>
                <a:cs typeface="Times New Roman"/>
              </a:rPr>
              <a:t>гия). Термины «восточный» и «западный», применительно к </a:t>
            </a:r>
            <a:r>
              <a:rPr lang="ru-RU" spc="-20" dirty="0">
                <a:solidFill>
                  <a:prstClr val="black"/>
                </a:solidFill>
                <a:latin typeface="Times New Roman"/>
                <a:ea typeface="Times New Roman"/>
                <a:cs typeface="Times New Roman"/>
              </a:rPr>
              <a:t>сетям </a:t>
            </a:r>
            <a:r>
              <a:rPr lang="en-US" spc="-20" dirty="0">
                <a:solidFill>
                  <a:prstClr val="black"/>
                </a:solidFill>
                <a:latin typeface="Times New Roman"/>
                <a:ea typeface="Times New Roman"/>
                <a:cs typeface="Times New Roman"/>
              </a:rPr>
              <a:t>SDH</a:t>
            </a:r>
            <a:r>
              <a:rPr lang="ru-RU" spc="-20" dirty="0">
                <a:solidFill>
                  <a:prstClr val="black"/>
                </a:solidFill>
                <a:latin typeface="Times New Roman"/>
                <a:ea typeface="Times New Roman"/>
                <a:cs typeface="Times New Roman"/>
              </a:rPr>
              <a:t>, используются достаточно широко для указания на два прямо противоположных пути рас­</a:t>
            </a:r>
            <a:r>
              <a:rPr lang="ru-RU" spc="-10" dirty="0">
                <a:solidFill>
                  <a:prstClr val="black"/>
                </a:solidFill>
                <a:latin typeface="Times New Roman"/>
                <a:ea typeface="Times New Roman"/>
                <a:cs typeface="Times New Roman"/>
              </a:rPr>
              <a:t>пространения сигнала в кольцевой топологии: один – по кольцу влево – «западный», другой – по коль­</a:t>
            </a:r>
            <a:r>
              <a:rPr lang="ru-RU" spc="15" dirty="0">
                <a:solidFill>
                  <a:prstClr val="black"/>
                </a:solidFill>
                <a:latin typeface="Times New Roman"/>
                <a:ea typeface="Times New Roman"/>
                <a:cs typeface="Times New Roman"/>
              </a:rPr>
              <a:t>цу вправо – «восточный». Они не обязательно являются синонимами терминов «основной» и «</a:t>
            </a:r>
            <a:r>
              <a:rPr lang="ru-RU" spc="-10" dirty="0">
                <a:solidFill>
                  <a:prstClr val="black"/>
                </a:solidFill>
                <a:latin typeface="Times New Roman"/>
                <a:ea typeface="Times New Roman"/>
                <a:cs typeface="Times New Roman"/>
              </a:rPr>
              <a:t>резервный».  Если резервирование не ис­</a:t>
            </a:r>
            <a:r>
              <a:rPr lang="ru-RU" spc="-20" dirty="0">
                <a:solidFill>
                  <a:prstClr val="black"/>
                </a:solidFill>
                <a:latin typeface="Times New Roman"/>
                <a:ea typeface="Times New Roman"/>
                <a:cs typeface="Times New Roman"/>
              </a:rPr>
              <a:t>пользуется (так называемый незащищенный режим), достаточно только одного выхода (одного канала </a:t>
            </a:r>
            <a:r>
              <a:rPr lang="ru-RU" spc="-15" dirty="0">
                <a:solidFill>
                  <a:prstClr val="black"/>
                </a:solidFill>
                <a:latin typeface="Times New Roman"/>
                <a:ea typeface="Times New Roman"/>
                <a:cs typeface="Times New Roman"/>
              </a:rPr>
              <a:t>приема/передачи). Резервирование 1+1 в сетях </a:t>
            </a:r>
            <a:r>
              <a:rPr lang="en-US" spc="-15" dirty="0">
                <a:solidFill>
                  <a:prstClr val="black"/>
                </a:solidFill>
                <a:latin typeface="Times New Roman"/>
                <a:ea typeface="Times New Roman"/>
                <a:cs typeface="Times New Roman"/>
              </a:rPr>
              <a:t>SDH</a:t>
            </a:r>
            <a:r>
              <a:rPr lang="ru-RU" spc="-15" dirty="0">
                <a:solidFill>
                  <a:prstClr val="black"/>
                </a:solidFill>
                <a:latin typeface="Times New Roman"/>
                <a:ea typeface="Times New Roman"/>
                <a:cs typeface="Times New Roman"/>
              </a:rPr>
              <a:t> является их внутренней особенностью и не име­</a:t>
            </a:r>
            <a:r>
              <a:rPr lang="ru-RU" spc="-10" dirty="0">
                <a:solidFill>
                  <a:prstClr val="black"/>
                </a:solidFill>
                <a:latin typeface="Times New Roman"/>
                <a:ea typeface="Times New Roman"/>
                <a:cs typeface="Times New Roman"/>
              </a:rPr>
              <a:t>ет ничего общего с </a:t>
            </a:r>
            <a:r>
              <a:rPr lang="ru-RU" i="1" spc="-10" dirty="0">
                <a:solidFill>
                  <a:prstClr val="black"/>
                </a:solidFill>
                <a:latin typeface="Times New Roman"/>
                <a:ea typeface="Times New Roman"/>
                <a:cs typeface="Times New Roman"/>
              </a:rPr>
              <a:t>внешним резервированием, </a:t>
            </a:r>
            <a:r>
              <a:rPr lang="ru-RU" spc="-10" dirty="0">
                <a:solidFill>
                  <a:prstClr val="black"/>
                </a:solidFill>
                <a:latin typeface="Times New Roman"/>
                <a:ea typeface="Times New Roman"/>
                <a:cs typeface="Times New Roman"/>
              </a:rPr>
              <a:t>когда используется альтернатив­ный (резервный) путь от одного узла сети к другому, как это делается в </a:t>
            </a:r>
            <a:r>
              <a:rPr lang="ru-RU" i="1" spc="-10" dirty="0">
                <a:solidFill>
                  <a:prstClr val="black"/>
                </a:solidFill>
                <a:latin typeface="Times New Roman"/>
                <a:ea typeface="Times New Roman"/>
                <a:cs typeface="Times New Roman"/>
              </a:rPr>
              <a:t>ячеистой </a:t>
            </a:r>
            <a:r>
              <a:rPr lang="ru-RU" i="1" spc="-20" dirty="0">
                <a:solidFill>
                  <a:prstClr val="black"/>
                </a:solidFill>
                <a:latin typeface="Times New Roman"/>
                <a:ea typeface="Times New Roman"/>
                <a:cs typeface="Times New Roman"/>
              </a:rPr>
              <a:t>сети </a:t>
            </a:r>
            <a:r>
              <a:rPr lang="en-US" i="1" spc="-20" dirty="0">
                <a:solidFill>
                  <a:prstClr val="black"/>
                </a:solidFill>
                <a:latin typeface="Times New Roman"/>
                <a:ea typeface="Times New Roman"/>
                <a:cs typeface="Times New Roman"/>
              </a:rPr>
              <a:t>SDH</a:t>
            </a:r>
            <a:r>
              <a:rPr lang="ru-RU" i="1" spc="-20" dirty="0">
                <a:solidFill>
                  <a:prstClr val="black"/>
                </a:solidFill>
                <a:latin typeface="Times New Roman"/>
                <a:ea typeface="Times New Roman"/>
                <a:cs typeface="Times New Roman"/>
              </a:rPr>
              <a:t>, </a:t>
            </a:r>
            <a:r>
              <a:rPr lang="ru-RU" spc="-20" dirty="0">
                <a:solidFill>
                  <a:prstClr val="black"/>
                </a:solidFill>
                <a:latin typeface="Times New Roman"/>
                <a:ea typeface="Times New Roman"/>
                <a:cs typeface="Times New Roman"/>
              </a:rPr>
              <a:t>работающей в незащищенном режиме.</a:t>
            </a:r>
            <a:endParaRPr lang="ru-RU"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28370504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indent="269875" algn="just">
              <a:lnSpc>
                <a:spcPct val="150000"/>
              </a:lnSpc>
            </a:pPr>
            <a:r>
              <a:rPr lang="ru-RU" i="1" spc="-30" dirty="0">
                <a:solidFill>
                  <a:prstClr val="black"/>
                </a:solidFill>
                <a:latin typeface="Times New Roman" panose="02020603050405020304" pitchFamily="18" charset="0"/>
                <a:ea typeface="Times New Roman"/>
                <a:cs typeface="Times New Roman" panose="02020603050405020304" pitchFamily="18" charset="0"/>
              </a:rPr>
              <a:t>Мультиплексор ввода/вывода </a:t>
            </a:r>
            <a:r>
              <a:rPr lang="en-US" b="1" i="1" spc="-30" dirty="0">
                <a:solidFill>
                  <a:prstClr val="black"/>
                </a:solidFill>
                <a:latin typeface="Times New Roman" panose="02020603050405020304" pitchFamily="18" charset="0"/>
                <a:ea typeface="Times New Roman"/>
                <a:cs typeface="Times New Roman" panose="02020603050405020304" pitchFamily="18" charset="0"/>
              </a:rPr>
              <a:t>ADM </a:t>
            </a:r>
            <a:r>
              <a:rPr lang="ru-RU" i="1" spc="-30" dirty="0">
                <a:solidFill>
                  <a:prstClr val="black"/>
                </a:solidFill>
                <a:latin typeface="Times New Roman" panose="02020603050405020304" pitchFamily="18" charset="0"/>
                <a:ea typeface="Times New Roman"/>
                <a:cs typeface="Times New Roman" panose="02020603050405020304" pitchFamily="18" charset="0"/>
              </a:rPr>
              <a:t>(</a:t>
            </a:r>
            <a:r>
              <a:rPr lang="en-US" i="1" spc="-30" dirty="0">
                <a:solidFill>
                  <a:prstClr val="black"/>
                </a:solidFill>
                <a:latin typeface="Times New Roman" panose="02020603050405020304" pitchFamily="18" charset="0"/>
                <a:ea typeface="Times New Roman"/>
                <a:cs typeface="Times New Roman" panose="02020603050405020304" pitchFamily="18" charset="0"/>
              </a:rPr>
              <a:t>Add</a:t>
            </a:r>
            <a:r>
              <a:rPr lang="ru-RU" i="1" spc="-30" dirty="0">
                <a:solidFill>
                  <a:prstClr val="black"/>
                </a:solidFill>
                <a:latin typeface="Times New Roman" panose="02020603050405020304" pitchFamily="18" charset="0"/>
                <a:ea typeface="Times New Roman"/>
                <a:cs typeface="Times New Roman" panose="02020603050405020304" pitchFamily="18" charset="0"/>
              </a:rPr>
              <a:t>/</a:t>
            </a:r>
            <a:r>
              <a:rPr lang="en-US" i="1" spc="-30" dirty="0">
                <a:solidFill>
                  <a:prstClr val="black"/>
                </a:solidFill>
                <a:latin typeface="Times New Roman" panose="02020603050405020304" pitchFamily="18" charset="0"/>
                <a:ea typeface="Times New Roman"/>
                <a:cs typeface="Times New Roman" panose="02020603050405020304" pitchFamily="18" charset="0"/>
              </a:rPr>
              <a:t>Drop Multiplexers</a:t>
            </a:r>
            <a:r>
              <a:rPr lang="ru-RU" i="1" spc="-30" dirty="0">
                <a:solidFill>
                  <a:prstClr val="black"/>
                </a:solidFill>
                <a:latin typeface="Times New Roman" panose="02020603050405020304" pitchFamily="18" charset="0"/>
                <a:ea typeface="Times New Roman"/>
                <a:cs typeface="Times New Roman" panose="02020603050405020304" pitchFamily="18" charset="0"/>
              </a:rPr>
              <a:t>), </a:t>
            </a:r>
            <a:r>
              <a:rPr lang="ru-RU" spc="-30" dirty="0">
                <a:solidFill>
                  <a:prstClr val="black"/>
                </a:solidFill>
                <a:latin typeface="Times New Roman" panose="02020603050405020304" pitchFamily="18" charset="0"/>
                <a:ea typeface="Times New Roman"/>
                <a:cs typeface="Times New Roman" panose="02020603050405020304" pitchFamily="18" charset="0"/>
              </a:rPr>
              <a:t>может иметь на входе тот же набор </a:t>
            </a:r>
            <a:r>
              <a:rPr lang="ru-RU" spc="-30" dirty="0" err="1">
                <a:solidFill>
                  <a:prstClr val="black"/>
                </a:solidFill>
                <a:latin typeface="Times New Roman" panose="02020603050405020304" pitchFamily="18" charset="0"/>
                <a:ea typeface="Times New Roman"/>
                <a:cs typeface="Times New Roman" panose="02020603050405020304" pitchFamily="18" charset="0"/>
              </a:rPr>
              <a:t>трибов</a:t>
            </a:r>
            <a:r>
              <a:rPr lang="ru-RU" spc="-30" dirty="0">
                <a:solidFill>
                  <a:prstClr val="black"/>
                </a:solidFill>
                <a:latin typeface="Times New Roman" panose="02020603050405020304" pitchFamily="18" charset="0"/>
                <a:ea typeface="Times New Roman"/>
                <a:cs typeface="Times New Roman" panose="02020603050405020304" pitchFamily="18" charset="0"/>
              </a:rPr>
              <a:t>, что и терми­нальный мультиплексор (см. рис. </a:t>
            </a:r>
            <a:r>
              <a:rPr lang="ru-RU" spc="-30" dirty="0" smtClean="0">
                <a:solidFill>
                  <a:prstClr val="black"/>
                </a:solidFill>
                <a:latin typeface="Times New Roman" panose="02020603050405020304" pitchFamily="18" charset="0"/>
                <a:ea typeface="Times New Roman"/>
                <a:cs typeface="Times New Roman" panose="02020603050405020304" pitchFamily="18" charset="0"/>
              </a:rPr>
              <a:t>10.3). </a:t>
            </a:r>
            <a:r>
              <a:rPr lang="ru-RU" spc="-30" dirty="0">
                <a:solidFill>
                  <a:prstClr val="black"/>
                </a:solidFill>
                <a:latin typeface="Times New Roman" panose="02020603050405020304" pitchFamily="18" charset="0"/>
                <a:ea typeface="Times New Roman"/>
                <a:cs typeface="Times New Roman" panose="02020603050405020304" pitchFamily="18" charset="0"/>
              </a:rPr>
              <a:t>Он позволяет вводить/выводить соответствующие им каналы. До­полнительно к возможностям коммутации, обеспечиваемым ТМ, </a:t>
            </a:r>
            <a:r>
              <a:rPr lang="en-US" spc="-30" dirty="0">
                <a:solidFill>
                  <a:prstClr val="black"/>
                </a:solidFill>
                <a:latin typeface="Times New Roman" panose="02020603050405020304" pitchFamily="18" charset="0"/>
                <a:ea typeface="Times New Roman"/>
                <a:cs typeface="Times New Roman" panose="02020603050405020304" pitchFamily="18" charset="0"/>
              </a:rPr>
              <a:t>ADM</a:t>
            </a:r>
            <a:r>
              <a:rPr lang="ru-RU" spc="-30" dirty="0">
                <a:solidFill>
                  <a:prstClr val="black"/>
                </a:solidFill>
                <a:latin typeface="Times New Roman" panose="02020603050405020304" pitchFamily="18" charset="0"/>
                <a:ea typeface="Times New Roman"/>
                <a:cs typeface="Times New Roman" panose="02020603050405020304" pitchFamily="18" charset="0"/>
              </a:rPr>
              <a:t>, позволяет осуществлять сквоз­ную коммутацию выходных потоков в обоих направлениях (например на уровне контейнеров </a:t>
            </a:r>
            <a:r>
              <a:rPr lang="en-US" spc="-30" dirty="0">
                <a:solidFill>
                  <a:prstClr val="black"/>
                </a:solidFill>
                <a:latin typeface="Times New Roman" panose="02020603050405020304" pitchFamily="18" charset="0"/>
                <a:ea typeface="Times New Roman"/>
                <a:cs typeface="Times New Roman" panose="02020603050405020304" pitchFamily="18" charset="0"/>
              </a:rPr>
              <a:t>VC</a:t>
            </a:r>
            <a:r>
              <a:rPr lang="ru-RU" spc="-30" dirty="0">
                <a:solidFill>
                  <a:prstClr val="black"/>
                </a:solidFill>
                <a:latin typeface="Times New Roman" panose="02020603050405020304" pitchFamily="18" charset="0"/>
                <a:ea typeface="Times New Roman"/>
                <a:cs typeface="Times New Roman" panose="02020603050405020304" pitchFamily="18" charset="0"/>
              </a:rPr>
              <a:t>-4 в потоках, поступающих с линейных или агрегатных выходов, то есть оптических каналов прие­ма/передачи), а также осуществлять замыкание канала приема на канал передачи на обеих сторонах («восточной» и «западной») в случае выхода из строя одного из направлений. Наконец, он позволяет (в случае аварийного выхода из строя мультиплексора) пропускать основной оптический поток мимо него в обходном режиме. Все это дает возможность использовать </a:t>
            </a:r>
            <a:r>
              <a:rPr lang="en-US" spc="-30" dirty="0">
                <a:solidFill>
                  <a:prstClr val="black"/>
                </a:solidFill>
                <a:latin typeface="Times New Roman" panose="02020603050405020304" pitchFamily="18" charset="0"/>
                <a:ea typeface="Times New Roman"/>
                <a:cs typeface="Times New Roman" panose="02020603050405020304" pitchFamily="18" charset="0"/>
              </a:rPr>
              <a:t>ADM</a:t>
            </a:r>
            <a:r>
              <a:rPr lang="ru-RU" spc="-30" dirty="0">
                <a:solidFill>
                  <a:prstClr val="black"/>
                </a:solidFill>
                <a:latin typeface="Times New Roman" panose="02020603050405020304" pitchFamily="18" charset="0"/>
                <a:ea typeface="Times New Roman"/>
                <a:cs typeface="Times New Roman" panose="02020603050405020304" pitchFamily="18" charset="0"/>
              </a:rPr>
              <a:t> в топологиях типа кольца.</a:t>
            </a:r>
            <a:endParaRPr lang="ru-RU" dirty="0">
              <a:solidFill>
                <a:prstClr val="black"/>
              </a:solidFill>
              <a:latin typeface="Times New Roman" panose="02020603050405020304" pitchFamily="18" charset="0"/>
              <a:ea typeface="Times New Roman"/>
              <a:cs typeface="Times New Roman" panose="02020603050405020304" pitchFamily="18" charset="0"/>
            </a:endParaRPr>
          </a:p>
          <a:p>
            <a:pPr indent="269875" algn="just">
              <a:lnSpc>
                <a:spcPct val="150000"/>
              </a:lnSpc>
              <a:spcAft>
                <a:spcPts val="1000"/>
              </a:spcAft>
            </a:pPr>
            <a:r>
              <a:rPr lang="ru-RU" b="1" i="1" dirty="0">
                <a:solidFill>
                  <a:prstClr val="black"/>
                </a:solidFill>
                <a:latin typeface="Times New Roman" panose="02020603050405020304" pitchFamily="18" charset="0"/>
                <a:cs typeface="Times New Roman" panose="02020603050405020304" pitchFamily="18" charset="0"/>
              </a:rPr>
              <a:t>Концентраторы - </a:t>
            </a:r>
            <a:r>
              <a:rPr lang="ru-RU" dirty="0">
                <a:solidFill>
                  <a:prstClr val="black"/>
                </a:solidFill>
                <a:latin typeface="Times New Roman" panose="02020603050405020304" pitchFamily="18" charset="0"/>
                <a:cs typeface="Times New Roman" panose="02020603050405020304" pitchFamily="18" charset="0"/>
              </a:rPr>
              <a:t>Концентратор (иногда называемый по-старому – </a:t>
            </a:r>
            <a:r>
              <a:rPr lang="ru-RU" dirty="0" err="1">
                <a:solidFill>
                  <a:prstClr val="black"/>
                </a:solidFill>
                <a:latin typeface="Times New Roman" panose="02020603050405020304" pitchFamily="18" charset="0"/>
                <a:cs typeface="Times New Roman" panose="02020603050405020304" pitchFamily="18" charset="0"/>
              </a:rPr>
              <a:t>хаб</a:t>
            </a:r>
            <a:r>
              <a:rPr lang="ru-RU" dirty="0">
                <a:solidFill>
                  <a:prstClr val="black"/>
                </a:solidFill>
                <a:latin typeface="Times New Roman" panose="02020603050405020304" pitchFamily="18" charset="0"/>
                <a:cs typeface="Times New Roman" panose="02020603050405020304" pitchFamily="18" charset="0"/>
              </a:rPr>
              <a:t>, так как используется в топологических схемах типа "звезда") представляет собой мультиплексор, объединяющий несколько, как правило, однотип­</a:t>
            </a:r>
            <a:r>
              <a:rPr lang="ru-RU" spc="-15" dirty="0">
                <a:solidFill>
                  <a:prstClr val="black"/>
                </a:solidFill>
                <a:latin typeface="Times New Roman" panose="02020603050405020304" pitchFamily="18" charset="0"/>
                <a:cs typeface="Times New Roman" panose="02020603050405020304" pitchFamily="18" charset="0"/>
              </a:rPr>
              <a:t>ных (со стороны входных портов) потоков, поступающих от удаленных узлов сети в один распреде­</a:t>
            </a:r>
            <a:r>
              <a:rPr lang="ru-RU" spc="-25" dirty="0">
                <a:solidFill>
                  <a:prstClr val="black"/>
                </a:solidFill>
                <a:latin typeface="Times New Roman" panose="02020603050405020304" pitchFamily="18" charset="0"/>
                <a:cs typeface="Times New Roman" panose="02020603050405020304" pitchFamily="18" charset="0"/>
              </a:rPr>
              <a:t>лительный узел</a:t>
            </a:r>
            <a:r>
              <a:rPr lang="ru-RU" i="1" spc="-25" dirty="0">
                <a:solidFill>
                  <a:prstClr val="black"/>
                </a:solidFill>
                <a:latin typeface="Times New Roman" panose="02020603050405020304" pitchFamily="18" charset="0"/>
                <a:cs typeface="Times New Roman" panose="02020603050405020304" pitchFamily="18" charset="0"/>
              </a:rPr>
              <a:t> </a:t>
            </a:r>
            <a:r>
              <a:rPr lang="ru-RU" spc="-25" dirty="0">
                <a:solidFill>
                  <a:prstClr val="black"/>
                </a:solidFill>
                <a:latin typeface="Times New Roman" panose="02020603050405020304" pitchFamily="18" charset="0"/>
                <a:cs typeface="Times New Roman" panose="02020603050405020304" pitchFamily="18" charset="0"/>
              </a:rPr>
              <a:t>сети </a:t>
            </a:r>
            <a:r>
              <a:rPr lang="en-US" spc="-25" dirty="0">
                <a:solidFill>
                  <a:prstClr val="black"/>
                </a:solidFill>
                <a:latin typeface="Times New Roman" panose="02020603050405020304" pitchFamily="18" charset="0"/>
                <a:cs typeface="Times New Roman" panose="02020603050405020304" pitchFamily="18" charset="0"/>
              </a:rPr>
              <a:t>SDH</a:t>
            </a:r>
            <a:r>
              <a:rPr lang="ru-RU" spc="-25" dirty="0">
                <a:solidFill>
                  <a:prstClr val="black"/>
                </a:solidFill>
                <a:latin typeface="Times New Roman" panose="02020603050405020304" pitchFamily="18" charset="0"/>
                <a:cs typeface="Times New Roman" panose="02020603050405020304" pitchFamily="18" charset="0"/>
              </a:rPr>
              <a:t>, не обязательно также удаленный, но связанный с основной транспортной </a:t>
            </a:r>
            <a:r>
              <a:rPr lang="ru-RU" dirty="0">
                <a:solidFill>
                  <a:prstClr val="black"/>
                </a:solidFill>
                <a:latin typeface="Times New Roman" panose="02020603050405020304" pitchFamily="18" charset="0"/>
                <a:cs typeface="Times New Roman" panose="02020603050405020304" pitchFamily="18" charset="0"/>
              </a:rPr>
              <a:t>сетью.</a:t>
            </a:r>
          </a:p>
        </p:txBody>
      </p:sp>
    </p:spTree>
    <p:extLst>
      <p:ext uri="{BB962C8B-B14F-4D97-AF65-F5344CB8AC3E}">
        <p14:creationId xmlns="" xmlns:p14="http://schemas.microsoft.com/office/powerpoint/2010/main" val="3077332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072"/>
            <a:ext cx="9144000" cy="3831818"/>
          </a:xfrm>
          <a:prstGeom prst="rect">
            <a:avLst/>
          </a:prstGeom>
        </p:spPr>
        <p:txBody>
          <a:bodyPr wrap="square">
            <a:spAutoFit/>
          </a:bodyPr>
          <a:lstStyle/>
          <a:p>
            <a:pPr indent="269875" algn="just">
              <a:lnSpc>
                <a:spcPct val="150000"/>
              </a:lnSpc>
              <a:spcAft>
                <a:spcPts val="1000"/>
              </a:spcAft>
            </a:pPr>
            <a:r>
              <a:rPr lang="ru-RU" b="1" i="1" dirty="0">
                <a:solidFill>
                  <a:prstClr val="black"/>
                </a:solidFill>
                <a:latin typeface="Times New Roman"/>
              </a:rPr>
              <a:t>Регенераторы - </a:t>
            </a:r>
            <a:r>
              <a:rPr lang="ru-RU" spc="-5" dirty="0">
                <a:solidFill>
                  <a:prstClr val="black"/>
                </a:solidFill>
                <a:latin typeface="Times New Roman"/>
                <a:cs typeface="Tahoma"/>
              </a:rPr>
              <a:t>Регенератор представляет собой вырожденный случай мультиплексора, имеющего один входной </a:t>
            </a:r>
            <a:r>
              <a:rPr lang="ru-RU" dirty="0">
                <a:solidFill>
                  <a:prstClr val="black"/>
                </a:solidFill>
                <a:latin typeface="Times New Roman"/>
                <a:cs typeface="Tahoma"/>
              </a:rPr>
              <a:t>канал, как правило, оптический триб </a:t>
            </a:r>
            <a:r>
              <a:rPr lang="en-US" dirty="0">
                <a:solidFill>
                  <a:prstClr val="black"/>
                </a:solidFill>
                <a:latin typeface="Times New Roman"/>
                <a:cs typeface="Tahoma"/>
              </a:rPr>
              <a:t>STM</a:t>
            </a:r>
            <a:r>
              <a:rPr lang="ru-RU" dirty="0">
                <a:solidFill>
                  <a:prstClr val="black"/>
                </a:solidFill>
                <a:latin typeface="Times New Roman"/>
                <a:cs typeface="Tahoma"/>
              </a:rPr>
              <a:t>-</a:t>
            </a:r>
            <a:r>
              <a:rPr lang="en-US" dirty="0">
                <a:solidFill>
                  <a:prstClr val="black"/>
                </a:solidFill>
                <a:latin typeface="Times New Roman"/>
                <a:cs typeface="Tahoma"/>
              </a:rPr>
              <a:t>N</a:t>
            </a:r>
            <a:r>
              <a:rPr lang="ru-RU" dirty="0">
                <a:solidFill>
                  <a:prstClr val="black"/>
                </a:solidFill>
                <a:latin typeface="Times New Roman"/>
                <a:cs typeface="Tahoma"/>
              </a:rPr>
              <a:t> и один или два (при использовании схемы защиты 1+1) </a:t>
            </a:r>
            <a:r>
              <a:rPr lang="ru-RU" spc="-20" dirty="0">
                <a:solidFill>
                  <a:prstClr val="black"/>
                </a:solidFill>
                <a:latin typeface="Times New Roman"/>
                <a:cs typeface="Tahoma"/>
              </a:rPr>
              <a:t>агрегатных выхода (рис. </a:t>
            </a:r>
            <a:r>
              <a:rPr lang="ru-RU" spc="-20" dirty="0" smtClean="0">
                <a:solidFill>
                  <a:prstClr val="black"/>
                </a:solidFill>
                <a:latin typeface="Times New Roman"/>
                <a:cs typeface="Tahoma"/>
              </a:rPr>
              <a:t>10.4). </a:t>
            </a:r>
            <a:r>
              <a:rPr lang="ru-RU" spc="-10" dirty="0">
                <a:solidFill>
                  <a:prstClr val="black"/>
                </a:solidFill>
                <a:latin typeface="Times New Roman"/>
                <a:cs typeface="Tahoma"/>
              </a:rPr>
              <a:t>Он используется для увеличения допустимого расстояния между узлами сети </a:t>
            </a:r>
            <a:r>
              <a:rPr lang="en-US" spc="-10" dirty="0">
                <a:solidFill>
                  <a:prstClr val="black"/>
                </a:solidFill>
                <a:latin typeface="Times New Roman"/>
                <a:cs typeface="Tahoma"/>
              </a:rPr>
              <a:t>SDH</a:t>
            </a:r>
            <a:r>
              <a:rPr lang="ru-RU" spc="-10" dirty="0">
                <a:solidFill>
                  <a:prstClr val="black"/>
                </a:solidFill>
                <a:latin typeface="Times New Roman"/>
                <a:cs typeface="Tahoma"/>
              </a:rPr>
              <a:t> путем </a:t>
            </a:r>
            <a:r>
              <a:rPr lang="ru-RU" spc="-30" dirty="0">
                <a:solidFill>
                  <a:prstClr val="black"/>
                </a:solidFill>
                <a:latin typeface="Times New Roman"/>
                <a:cs typeface="Tahoma"/>
              </a:rPr>
              <a:t>регенерации сигналов полезной нагрузки. Обычно это расстояние (учитывая практику использования </a:t>
            </a:r>
            <a:r>
              <a:rPr lang="ru-RU" spc="-20" dirty="0" err="1">
                <a:solidFill>
                  <a:prstClr val="black"/>
                </a:solidFill>
                <a:latin typeface="Times New Roman"/>
                <a:cs typeface="Tahoma"/>
              </a:rPr>
              <a:t>одномодовых</a:t>
            </a:r>
            <a:r>
              <a:rPr lang="ru-RU" spc="-20" dirty="0">
                <a:solidFill>
                  <a:prstClr val="black"/>
                </a:solidFill>
                <a:latin typeface="Times New Roman"/>
                <a:cs typeface="Tahoma"/>
              </a:rPr>
              <a:t> волоконно-оптических кабелей) составляет 15–40 км для длины волны порядка 1300 </a:t>
            </a:r>
            <a:r>
              <a:rPr lang="ru-RU" spc="-20" dirty="0" err="1">
                <a:solidFill>
                  <a:prstClr val="black"/>
                </a:solidFill>
                <a:latin typeface="Times New Roman"/>
                <a:cs typeface="Tahoma"/>
              </a:rPr>
              <a:t>нм</a:t>
            </a:r>
            <a:r>
              <a:rPr lang="ru-RU" spc="-20" dirty="0">
                <a:solidFill>
                  <a:prstClr val="black"/>
                </a:solidFill>
                <a:latin typeface="Times New Roman"/>
                <a:cs typeface="Tahoma"/>
              </a:rPr>
              <a:t> или 40–80 км – для 1500 </a:t>
            </a:r>
            <a:r>
              <a:rPr lang="ru-RU" spc="-20" dirty="0" err="1">
                <a:solidFill>
                  <a:prstClr val="black"/>
                </a:solidFill>
                <a:latin typeface="Times New Roman"/>
                <a:cs typeface="Tahoma"/>
              </a:rPr>
              <a:t>нм</a:t>
            </a:r>
            <a:r>
              <a:rPr lang="ru-RU" spc="-20" dirty="0">
                <a:solidFill>
                  <a:prstClr val="black"/>
                </a:solidFill>
                <a:latin typeface="Times New Roman"/>
                <a:cs typeface="Tahoma"/>
              </a:rPr>
              <a:t>, хотя при использовании оптических усилителей оно может достигать 100–</a:t>
            </a:r>
            <a:r>
              <a:rPr lang="ru-RU" spc="-30" dirty="0">
                <a:solidFill>
                  <a:prstClr val="black"/>
                </a:solidFill>
                <a:latin typeface="Times New Roman"/>
                <a:cs typeface="Tahoma"/>
              </a:rPr>
              <a:t>150 км. Более точно это расстояние определяется отношением допустимых для секции регенератора </a:t>
            </a:r>
            <a:r>
              <a:rPr lang="ru-RU" spc="-20" dirty="0">
                <a:solidFill>
                  <a:prstClr val="black"/>
                </a:solidFill>
                <a:latin typeface="Times New Roman"/>
                <a:cs typeface="Tahoma"/>
              </a:rPr>
              <a:t>суммарных потерь к затуханию на 1 км длины кабеля.</a:t>
            </a:r>
            <a:endParaRPr lang="ru-RU" sz="2000" dirty="0">
              <a:solidFill>
                <a:prstClr val="black"/>
              </a:solidFill>
              <a:latin typeface="Tahoma"/>
            </a:endParaRPr>
          </a:p>
        </p:txBody>
      </p:sp>
      <p:grpSp>
        <p:nvGrpSpPr>
          <p:cNvPr id="3" name="Group 3"/>
          <p:cNvGrpSpPr>
            <a:grpSpLocks/>
          </p:cNvGrpSpPr>
          <p:nvPr/>
        </p:nvGrpSpPr>
        <p:grpSpPr bwMode="auto">
          <a:xfrm>
            <a:off x="611561" y="3976283"/>
            <a:ext cx="8064896" cy="2283760"/>
            <a:chOff x="2754" y="5320"/>
            <a:chExt cx="7291" cy="2361"/>
          </a:xfrm>
        </p:grpSpPr>
        <p:sp>
          <p:nvSpPr>
            <p:cNvPr id="4" name="Text Box 4"/>
            <p:cNvSpPr txBox="1">
              <a:spLocks noChangeArrowheads="1"/>
            </p:cNvSpPr>
            <p:nvPr/>
          </p:nvSpPr>
          <p:spPr bwMode="auto">
            <a:xfrm>
              <a:off x="2754" y="5320"/>
              <a:ext cx="1260" cy="23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endParaRPr kumimoji="0" lang="ru-RU" altLang="ru-RU" sz="1100" b="0" i="0" u="none" strike="noStrike" kern="0" cap="none" spc="0" normalizeH="0" baseline="0" noProof="0" dirty="0" smtClean="0">
                <a:ln>
                  <a:noFill/>
                </a:ln>
                <a:solidFill>
                  <a:prstClr val="black"/>
                </a:solidFill>
                <a:effectLst/>
                <a:uLnTx/>
                <a:uFillTx/>
                <a:latin typeface="Times New Roman" pitchFamily="18" charset="0"/>
              </a:endParaRPr>
            </a:p>
            <a:p>
              <a:pPr marL="0" marR="0" lvl="0" indent="0" algn="ctr" defTabSz="914400" eaLnBrk="1" fontAlgn="base" latinLnBrk="0" hangingPunct="1">
                <a:lnSpc>
                  <a:spcPct val="100000"/>
                </a:lnSpc>
                <a:spcBef>
                  <a:spcPct val="0"/>
                </a:spcBef>
                <a:spcAft>
                  <a:spcPts val="100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Times New Roman" pitchFamily="18" charset="0"/>
              </a:endParaRPr>
            </a:p>
            <a:p>
              <a:pPr marL="0" marR="0" lvl="0" indent="0" algn="ctr" defTabSz="914400" eaLnBrk="1" fontAlgn="base" latinLnBrk="0" hangingPunct="1">
                <a:lnSpc>
                  <a:spcPct val="100000"/>
                </a:lnSpc>
                <a:spcBef>
                  <a:spcPct val="0"/>
                </a:spcBef>
                <a:spcAft>
                  <a:spcPts val="100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Times New Roman" pitchFamily="18" charset="0"/>
              </a:endParaRPr>
            </a:p>
            <a:p>
              <a:pPr marL="0" marR="0" lvl="0" indent="0" algn="ctr" defTabSz="914400" eaLnBrk="1" fontAlgn="base" latinLnBrk="0" hangingPunct="1">
                <a:lnSpc>
                  <a:spcPct val="100000"/>
                </a:lnSpc>
                <a:spcBef>
                  <a:spcPct val="0"/>
                </a:spcBef>
                <a:spcAft>
                  <a:spcPts val="1000"/>
                </a:spcAft>
                <a:buClrTx/>
                <a:buSzTx/>
                <a:buFontTx/>
                <a:buNone/>
                <a:tabLst/>
                <a:defRPr/>
              </a:pPr>
              <a:r>
                <a:rPr kumimoji="0" lang="en-US" alt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SDH</a:t>
              </a:r>
              <a:r>
                <a:rPr kumimoji="0" lang="ru-RU" altLang="ru-RU" sz="1600" b="0" i="0" u="none" strike="noStrike" kern="0" cap="none" spc="0" normalizeH="0" baseline="0" noProof="0" dirty="0" smtClean="0">
                  <a:ln>
                    <a:noFill/>
                  </a:ln>
                  <a:solidFill>
                    <a:prstClr val="black"/>
                  </a:solidFill>
                  <a:effectLst/>
                  <a:uLnTx/>
                  <a:uFillTx/>
                  <a:latin typeface="Times New Roman" pitchFamily="18" charset="0"/>
                  <a:cs typeface="Times New Roman" panose="02020603050405020304" pitchFamily="18" charset="0"/>
                </a:rPr>
                <a:t>-</a:t>
              </a:r>
            </a:p>
            <a:p>
              <a:pPr marL="0" marR="0" lvl="0" indent="0" algn="ctr" defTabSz="914400" eaLnBrk="1" fontAlgn="base" latinLnBrk="0" hangingPunct="1">
                <a:lnSpc>
                  <a:spcPct val="100000"/>
                </a:lnSpc>
                <a:spcBef>
                  <a:spcPct val="0"/>
                </a:spcBef>
                <a:spcAft>
                  <a:spcPts val="1000"/>
                </a:spcAft>
                <a:buClrTx/>
                <a:buSzTx/>
                <a:buFontTx/>
                <a:buNone/>
                <a:tabLst/>
                <a:defRPr/>
              </a:pPr>
              <a:r>
                <a:rPr kumimoji="0" lang="ru-RU" altLang="ru-RU" sz="1600" b="0" i="0" u="none" strike="noStrike" kern="0" cap="none" spc="0" normalizeH="0" baseline="0" noProof="0" dirty="0" smtClean="0">
                  <a:ln>
                    <a:noFill/>
                  </a:ln>
                  <a:solidFill>
                    <a:prstClr val="black"/>
                  </a:solidFill>
                  <a:effectLst/>
                  <a:uLnTx/>
                  <a:uFillTx/>
                  <a:latin typeface="Times New Roman" pitchFamily="18" charset="0"/>
                  <a:cs typeface="Times New Roman" panose="02020603050405020304" pitchFamily="18" charset="0"/>
                </a:rPr>
                <a:t>трибы</a:t>
              </a:r>
            </a:p>
          </p:txBody>
        </p:sp>
        <p:sp>
          <p:nvSpPr>
            <p:cNvPr id="5" name="Line 5"/>
            <p:cNvSpPr>
              <a:spLocks noChangeShapeType="1"/>
            </p:cNvSpPr>
            <p:nvPr/>
          </p:nvSpPr>
          <p:spPr bwMode="auto">
            <a:xfrm>
              <a:off x="4014" y="6580"/>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6" name="Rectangle 6"/>
            <p:cNvSpPr>
              <a:spLocks noChangeArrowheads="1"/>
            </p:cNvSpPr>
            <p:nvPr/>
          </p:nvSpPr>
          <p:spPr bwMode="auto">
            <a:xfrm>
              <a:off x="5190" y="5926"/>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7" name="Rectangle 7"/>
            <p:cNvSpPr>
              <a:spLocks noChangeArrowheads="1"/>
            </p:cNvSpPr>
            <p:nvPr/>
          </p:nvSpPr>
          <p:spPr bwMode="auto">
            <a:xfrm>
              <a:off x="5220" y="6991"/>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8" name="Text Box 8"/>
            <p:cNvSpPr txBox="1">
              <a:spLocks noChangeArrowheads="1"/>
            </p:cNvSpPr>
            <p:nvPr/>
          </p:nvSpPr>
          <p:spPr bwMode="auto">
            <a:xfrm>
              <a:off x="6529" y="6120"/>
              <a:ext cx="3516" cy="7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r>
                <a:rPr kumimoji="0" lang="ru-RU" alt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оптический агрегатный канал приема / передачи</a:t>
              </a:r>
            </a:p>
          </p:txBody>
        </p:sp>
        <p:sp>
          <p:nvSpPr>
            <p:cNvPr id="9" name="AutoShape 9"/>
            <p:cNvSpPr>
              <a:spLocks noChangeArrowheads="1"/>
            </p:cNvSpPr>
            <p:nvPr/>
          </p:nvSpPr>
          <p:spPr bwMode="auto">
            <a:xfrm rot="5400000">
              <a:off x="4458" y="5610"/>
              <a:ext cx="2211" cy="193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0" name="Text Box 10"/>
            <p:cNvSpPr txBox="1">
              <a:spLocks noChangeArrowheads="1"/>
            </p:cNvSpPr>
            <p:nvPr/>
          </p:nvSpPr>
          <p:spPr bwMode="auto">
            <a:xfrm>
              <a:off x="4680" y="6451"/>
              <a:ext cx="108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rPr>
                <a:t> </a:t>
              </a:r>
              <a:r>
                <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SMUX</a:t>
              </a:r>
              <a:endPar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1" name="Прямоугольник 10"/>
          <p:cNvSpPr/>
          <p:nvPr/>
        </p:nvSpPr>
        <p:spPr>
          <a:xfrm>
            <a:off x="1288997" y="6420865"/>
            <a:ext cx="6264696" cy="410882"/>
          </a:xfrm>
          <a:prstGeom prst="rect">
            <a:avLst/>
          </a:prstGeom>
        </p:spPr>
        <p:txBody>
          <a:bodyPr wrap="square">
            <a:spAutoFit/>
          </a:bodyPr>
          <a:lstStyle/>
          <a:p>
            <a:pPr indent="269875" algn="ctr">
              <a:lnSpc>
                <a:spcPct val="115000"/>
              </a:lnSpc>
            </a:pPr>
            <a:r>
              <a:rPr lang="ru-RU" dirty="0">
                <a:solidFill>
                  <a:prstClr val="black"/>
                </a:solidFill>
                <a:latin typeface="Times New Roman"/>
                <a:ea typeface="Times New Roman"/>
                <a:cs typeface="Times New Roman"/>
              </a:rPr>
              <a:t>Рис. </a:t>
            </a:r>
            <a:r>
              <a:rPr lang="ru-RU" dirty="0" smtClean="0">
                <a:solidFill>
                  <a:prstClr val="black"/>
                </a:solidFill>
                <a:latin typeface="Times New Roman"/>
                <a:ea typeface="Times New Roman"/>
                <a:cs typeface="Times New Roman"/>
              </a:rPr>
              <a:t>10</a:t>
            </a:r>
            <a:r>
              <a:rPr lang="en-US" dirty="0" smtClean="0">
                <a:solidFill>
                  <a:prstClr val="black"/>
                </a:solidFill>
                <a:latin typeface="Times New Roman"/>
                <a:ea typeface="Times New Roman"/>
                <a:cs typeface="Times New Roman"/>
              </a:rPr>
              <a:t>.</a:t>
            </a:r>
            <a:r>
              <a:rPr lang="ru-RU" dirty="0" smtClean="0">
                <a:solidFill>
                  <a:prstClr val="black"/>
                </a:solidFill>
                <a:latin typeface="Times New Roman"/>
                <a:ea typeface="Times New Roman"/>
                <a:cs typeface="Times New Roman"/>
              </a:rPr>
              <a:t>4. </a:t>
            </a:r>
            <a:r>
              <a:rPr lang="ru-RU" dirty="0">
                <a:solidFill>
                  <a:prstClr val="black"/>
                </a:solidFill>
                <a:latin typeface="Times New Roman"/>
                <a:ea typeface="Times New Roman"/>
                <a:cs typeface="Times New Roman"/>
              </a:rPr>
              <a:t>Мультиплексор в режиме регенератора</a:t>
            </a:r>
            <a:endParaRPr lang="ru-RU" sz="2000"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3710679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9" y="0"/>
            <a:ext cx="9144000" cy="6280374"/>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a:ea typeface="Times New Roman"/>
                <a:cs typeface="Times New Roman"/>
              </a:rPr>
              <a:t> Коммутаторы</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 - Вторым основным типом оборудования систем передачи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SDH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(после </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ТМ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и</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SLM</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является автономная АОП (Аппаратура оперативного переключения ) цифровых потоков, или аппаратура цифрового доступа с кроссированием (кросс-соединением) цифровых потоков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DACS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Digital Access Cross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Connect System</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Кроме того, в англоязычной литературе оборудование АОП обозначают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DXC</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Digital Cross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Connect</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SDXC</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Synchronous Digital Cross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Connect</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или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DCS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Digital Cross</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Connect System</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От них произошли соответствующие русские названия «цифровой кросс-коннектор», «синхронный цифровой кросс-коннектор» или «система цифрового кросс-соединения» , но не «коммутатор», как в работе.  Это оборудование обеспечивает функционирование систем передачи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SDH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на уровне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VC</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Кроме того, АОП является шлюзом (мостом) или средством межсистемного сопряжения между </a:t>
            </a:r>
            <a:r>
              <a:rPr kumimoji="0" lang="ru-RU" sz="1800" b="0" i="0" u="none" strike="noStrike" kern="0" cap="none" spc="0" normalizeH="0" baseline="0" noProof="0" dirty="0" err="1" smtClean="0">
                <a:ln>
                  <a:noFill/>
                </a:ln>
                <a:solidFill>
                  <a:prstClr val="black"/>
                </a:solidFill>
                <a:effectLst/>
                <a:uLnTx/>
                <a:uFillTx/>
                <a:latin typeface="Times New Roman"/>
                <a:ea typeface="Times New Roman"/>
                <a:cs typeface="Times New Roman"/>
              </a:rPr>
              <a:t>плезиохронными</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 ЦСП и системами передачи </a:t>
            </a:r>
            <a:r>
              <a:rPr kumimoji="0" lang="en-US" sz="1800" b="0" i="1" u="none" strike="noStrike" kern="0" cap="none" spc="0" normalizeH="0" baseline="0" noProof="0" dirty="0" smtClean="0">
                <a:ln>
                  <a:noFill/>
                </a:ln>
                <a:solidFill>
                  <a:prstClr val="black"/>
                </a:solidFill>
                <a:effectLst/>
                <a:uLnTx/>
                <a:uFillTx/>
                <a:latin typeface="Times New Roman"/>
                <a:ea typeface="Times New Roman"/>
                <a:cs typeface="Times New Roman"/>
              </a:rPr>
              <a:t>SDH</a:t>
            </a:r>
            <a:r>
              <a:rPr kumimoji="0" lang="ru-RU" sz="1800" b="0" i="1" u="none" strike="noStrike" kern="0" cap="none" spc="0" normalizeH="0" baseline="0" noProof="0" dirty="0" smtClean="0">
                <a:ln>
                  <a:noFill/>
                </a:ln>
                <a:solidFill>
                  <a:prstClr val="black"/>
                </a:solidFill>
                <a:effectLst/>
                <a:uLnTx/>
                <a:uFillTx/>
                <a:latin typeface="Times New Roman"/>
                <a:ea typeface="Times New Roman"/>
                <a:cs typeface="Times New Roman"/>
              </a:rPr>
              <a:t>. </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Она представляет собой управляемую микропроцессором электронную систему цифрового кросс-соединения высокой пропускной способности. Эта система обеспечивает полностью неблокируемую </a:t>
            </a:r>
            <a:r>
              <a:rPr kumimoji="0" lang="ru-RU" sz="1800" b="0" i="0" u="none" strike="noStrike" kern="0" cap="none" spc="0" normalizeH="0" baseline="0" noProof="0" dirty="0" err="1" smtClean="0">
                <a:ln>
                  <a:noFill/>
                </a:ln>
                <a:solidFill>
                  <a:prstClr val="black"/>
                </a:solidFill>
                <a:effectLst/>
                <a:uLnTx/>
                <a:uFillTx/>
                <a:latin typeface="Times New Roman"/>
                <a:ea typeface="Times New Roman"/>
                <a:cs typeface="Times New Roman"/>
              </a:rPr>
              <a:t>кроссировку</a:t>
            </a:r>
            <a:r>
              <a:rPr kumimoji="0" lang="ru-RU" sz="1800" b="0" i="0" u="none" strike="noStrike" kern="0" cap="none" spc="0" normalizeH="0" baseline="0" noProof="0" dirty="0" smtClean="0">
                <a:ln>
                  <a:noFill/>
                </a:ln>
                <a:solidFill>
                  <a:prstClr val="black"/>
                </a:solidFill>
                <a:effectLst/>
                <a:uLnTx/>
                <a:uFillTx/>
                <a:latin typeface="Times New Roman"/>
                <a:ea typeface="Times New Roman"/>
                <a:cs typeface="Times New Roman"/>
              </a:rPr>
              <a:t> цифровых трактов различного порядка и пробный доступ к любому сигналу тракта, с которым она сопрягается (соединяется).</a:t>
            </a:r>
            <a:endParaRPr kumimoji="0" lang="ru-RU"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587945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0561"/>
            <a:ext cx="9144000" cy="6740307"/>
          </a:xfrm>
          <a:prstGeom prst="rect">
            <a:avLst/>
          </a:prstGeom>
        </p:spPr>
        <p:txBody>
          <a:bodyPr wrap="square">
            <a:spAutoFit/>
          </a:bodyPr>
          <a:lstStyle/>
          <a:p>
            <a:pPr indent="342900" algn="just">
              <a:lnSpc>
                <a:spcPct val="200000"/>
              </a:lnSpc>
            </a:pPr>
            <a:r>
              <a:rPr lang="ru-RU" dirty="0">
                <a:solidFill>
                  <a:prstClr val="black"/>
                </a:solidFill>
                <a:latin typeface="Times New Roman"/>
                <a:ea typeface="Times New Roman"/>
                <a:cs typeface="Times New Roman"/>
              </a:rPr>
              <a:t>Аппаратура </a:t>
            </a:r>
            <a:r>
              <a:rPr lang="en-US" i="1" dirty="0">
                <a:solidFill>
                  <a:prstClr val="black"/>
                </a:solidFill>
                <a:latin typeface="Times New Roman"/>
                <a:ea typeface="Times New Roman"/>
                <a:cs typeface="Times New Roman"/>
              </a:rPr>
              <a:t>DXC</a:t>
            </a:r>
            <a:r>
              <a:rPr lang="ru-RU" i="1" dirty="0">
                <a:solidFill>
                  <a:prstClr val="black"/>
                </a:solidFill>
                <a:latin typeface="Times New Roman"/>
                <a:ea typeface="Times New Roman"/>
                <a:cs typeface="Times New Roman"/>
              </a:rPr>
              <a:t>, </a:t>
            </a:r>
            <a:r>
              <a:rPr lang="ru-RU" dirty="0">
                <a:solidFill>
                  <a:prstClr val="black"/>
                </a:solidFill>
                <a:latin typeface="Times New Roman"/>
                <a:ea typeface="Times New Roman"/>
                <a:cs typeface="Times New Roman"/>
              </a:rPr>
              <a:t>или </a:t>
            </a:r>
            <a:r>
              <a:rPr lang="en-US" i="1" dirty="0">
                <a:solidFill>
                  <a:prstClr val="black"/>
                </a:solidFill>
                <a:latin typeface="Times New Roman"/>
                <a:ea typeface="Times New Roman"/>
                <a:cs typeface="Times New Roman"/>
              </a:rPr>
              <a:t>DACS </a:t>
            </a:r>
            <a:r>
              <a:rPr lang="ru-RU" dirty="0">
                <a:solidFill>
                  <a:prstClr val="black"/>
                </a:solidFill>
                <a:latin typeface="Times New Roman"/>
                <a:ea typeface="Times New Roman"/>
                <a:cs typeface="Times New Roman"/>
              </a:rPr>
              <a:t>предназначена для оборудования следующих пунктов:</a:t>
            </a:r>
            <a:endParaRPr lang="ru-RU" sz="2000" dirty="0">
              <a:solidFill>
                <a:prstClr val="black"/>
              </a:solidFill>
              <a:latin typeface="Arial"/>
              <a:ea typeface="Times New Roman"/>
              <a:cs typeface="Times New Roman"/>
            </a:endParaRPr>
          </a:p>
          <a:p>
            <a:pPr marL="342900" indent="-342900">
              <a:lnSpc>
                <a:spcPct val="200000"/>
              </a:lnSpc>
              <a:buFont typeface="+mj-lt"/>
              <a:buAutoNum type="arabicParenR"/>
              <a:tabLst>
                <a:tab pos="571500" algn="l"/>
                <a:tab pos="800100" algn="l"/>
              </a:tabLst>
            </a:pPr>
            <a:r>
              <a:rPr lang="ru-RU" dirty="0">
                <a:solidFill>
                  <a:prstClr val="black"/>
                </a:solidFill>
                <a:latin typeface="Times New Roman"/>
                <a:ea typeface="Times New Roman"/>
                <a:cs typeface="Times New Roman"/>
              </a:rPr>
              <a:t>транзита цифровых трактов на сетях </a:t>
            </a:r>
            <a:r>
              <a:rPr lang="en-US" i="1" dirty="0">
                <a:solidFill>
                  <a:prstClr val="black"/>
                </a:solidFill>
                <a:latin typeface="Times New Roman"/>
                <a:ea typeface="Times New Roman"/>
                <a:cs typeface="Times New Roman"/>
              </a:rPr>
              <a:t>SDH</a:t>
            </a:r>
            <a:r>
              <a:rPr lang="ru-RU"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marL="342900" indent="-342900">
              <a:lnSpc>
                <a:spcPct val="200000"/>
              </a:lnSpc>
              <a:buFont typeface="+mj-lt"/>
              <a:buAutoNum type="arabicParenR"/>
              <a:tabLst>
                <a:tab pos="571500" algn="l"/>
                <a:tab pos="800100" algn="l"/>
              </a:tabLst>
            </a:pPr>
            <a:r>
              <a:rPr lang="ru-RU" dirty="0">
                <a:solidFill>
                  <a:prstClr val="black"/>
                </a:solidFill>
                <a:latin typeface="Times New Roman"/>
                <a:ea typeface="Times New Roman"/>
                <a:cs typeface="Times New Roman"/>
              </a:rPr>
              <a:t>сопряжения цифровых трактов систем передачи </a:t>
            </a:r>
            <a:r>
              <a:rPr lang="en-US" i="1" dirty="0">
                <a:solidFill>
                  <a:prstClr val="black"/>
                </a:solidFill>
                <a:latin typeface="Times New Roman"/>
                <a:ea typeface="Times New Roman"/>
                <a:cs typeface="Times New Roman"/>
              </a:rPr>
              <a:t>SDH </a:t>
            </a:r>
            <a:r>
              <a:rPr lang="ru-RU" dirty="0">
                <a:solidFill>
                  <a:prstClr val="black"/>
                </a:solidFill>
                <a:latin typeface="Times New Roman"/>
                <a:ea typeface="Times New Roman"/>
                <a:cs typeface="Times New Roman"/>
              </a:rPr>
              <a:t>и </a:t>
            </a:r>
            <a:r>
              <a:rPr lang="en-US" i="1" dirty="0">
                <a:solidFill>
                  <a:prstClr val="black"/>
                </a:solidFill>
                <a:latin typeface="Times New Roman"/>
                <a:ea typeface="Times New Roman"/>
                <a:cs typeface="Times New Roman"/>
              </a:rPr>
              <a:t>PDH</a:t>
            </a:r>
            <a:r>
              <a:rPr lang="ru-RU"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marL="342900" indent="-342900">
              <a:lnSpc>
                <a:spcPct val="200000"/>
              </a:lnSpc>
              <a:buFont typeface="+mj-lt"/>
              <a:buAutoNum type="arabicParenR"/>
              <a:tabLst>
                <a:tab pos="571500" algn="l"/>
                <a:tab pos="800100" algn="l"/>
              </a:tabLst>
            </a:pPr>
            <a:r>
              <a:rPr lang="ru-RU" dirty="0">
                <a:solidFill>
                  <a:prstClr val="black"/>
                </a:solidFill>
                <a:latin typeface="Times New Roman"/>
                <a:ea typeface="Times New Roman"/>
                <a:cs typeface="Times New Roman"/>
              </a:rPr>
              <a:t>ответвления цифровых потоков в линейных трактах систем передачи </a:t>
            </a:r>
            <a:r>
              <a:rPr lang="en-US" i="1" dirty="0">
                <a:solidFill>
                  <a:prstClr val="black"/>
                </a:solidFill>
                <a:latin typeface="Times New Roman"/>
                <a:ea typeface="Times New Roman"/>
                <a:cs typeface="Times New Roman"/>
              </a:rPr>
              <a:t>SDH</a:t>
            </a:r>
            <a:r>
              <a:rPr lang="ru-RU" i="1"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indent="269875" algn="just">
              <a:lnSpc>
                <a:spcPct val="200000"/>
              </a:lnSpc>
              <a:spcAft>
                <a:spcPts val="1000"/>
              </a:spcAft>
            </a:pPr>
            <a:r>
              <a:rPr lang="ru-RU" dirty="0">
                <a:solidFill>
                  <a:prstClr val="black"/>
                </a:solidFill>
                <a:latin typeface="Times New Roman"/>
                <a:cs typeface="Tahoma"/>
              </a:rPr>
              <a:t>Подавляющее большинство современных мультиплексоров ввода/вывода строятся по модульному принципу. Среди этих модулей центральное место занимает кросс-коммутатор</a:t>
            </a:r>
            <a:r>
              <a:rPr lang="ru-RU" i="1" dirty="0">
                <a:solidFill>
                  <a:prstClr val="black"/>
                </a:solidFill>
                <a:latin typeface="Times New Roman"/>
                <a:cs typeface="Tahoma"/>
              </a:rPr>
              <a:t> </a:t>
            </a:r>
            <a:r>
              <a:rPr lang="ru-RU" dirty="0">
                <a:solidFill>
                  <a:prstClr val="black"/>
                </a:solidFill>
                <a:latin typeface="Times New Roman"/>
                <a:cs typeface="Tahoma"/>
              </a:rPr>
              <a:t>или просто комму­татор (</a:t>
            </a:r>
            <a:r>
              <a:rPr lang="en-US" dirty="0">
                <a:solidFill>
                  <a:prstClr val="black"/>
                </a:solidFill>
                <a:latin typeface="Times New Roman"/>
                <a:cs typeface="Tahoma"/>
              </a:rPr>
              <a:t>DXC</a:t>
            </a:r>
            <a:r>
              <a:rPr lang="ru-RU" dirty="0">
                <a:solidFill>
                  <a:prstClr val="black"/>
                </a:solidFill>
                <a:latin typeface="Times New Roman"/>
                <a:cs typeface="Tahoma"/>
              </a:rPr>
              <a:t>). В синхронной сети он позволяет установить связи между различными каналами, ассо­циированными с определенными пользователями сети, путем организации полупостоянной (временной) перекрестной связи, или кросс - </a:t>
            </a:r>
            <a:r>
              <a:rPr lang="ru-RU" spc="-20" dirty="0">
                <a:solidFill>
                  <a:prstClr val="black"/>
                </a:solidFill>
                <a:latin typeface="Times New Roman"/>
                <a:cs typeface="Tahoma"/>
              </a:rPr>
              <a:t>коммутации</a:t>
            </a:r>
            <a:r>
              <a:rPr lang="ru-RU" i="1" spc="-20" dirty="0">
                <a:solidFill>
                  <a:prstClr val="black"/>
                </a:solidFill>
                <a:latin typeface="Times New Roman"/>
                <a:cs typeface="Tahoma"/>
              </a:rPr>
              <a:t>, </a:t>
            </a:r>
            <a:r>
              <a:rPr lang="ru-RU" spc="-20" dirty="0">
                <a:solidFill>
                  <a:prstClr val="black"/>
                </a:solidFill>
                <a:latin typeface="Times New Roman"/>
                <a:cs typeface="Tahoma"/>
              </a:rPr>
              <a:t>между ними. Возможность такой связи позволяет осуществить маршрутизацию</a:t>
            </a:r>
            <a:r>
              <a:rPr lang="ru-RU" i="1" spc="-20" dirty="0">
                <a:solidFill>
                  <a:prstClr val="black"/>
                </a:solidFill>
                <a:latin typeface="Times New Roman"/>
                <a:cs typeface="Tahoma"/>
              </a:rPr>
              <a:t> </a:t>
            </a:r>
            <a:r>
              <a:rPr lang="ru-RU" spc="-20" dirty="0">
                <a:solidFill>
                  <a:prstClr val="black"/>
                </a:solidFill>
                <a:latin typeface="Times New Roman"/>
                <a:cs typeface="Tahoma"/>
              </a:rPr>
              <a:t>в сети </a:t>
            </a:r>
            <a:r>
              <a:rPr lang="en-US" spc="-20" dirty="0">
                <a:solidFill>
                  <a:prstClr val="black"/>
                </a:solidFill>
                <a:latin typeface="Times New Roman"/>
                <a:cs typeface="Tahoma"/>
              </a:rPr>
              <a:t>SDH</a:t>
            </a:r>
            <a:r>
              <a:rPr lang="ru-RU" spc="-20" dirty="0">
                <a:solidFill>
                  <a:prstClr val="black"/>
                </a:solidFill>
                <a:latin typeface="Times New Roman"/>
                <a:cs typeface="Tahoma"/>
              </a:rPr>
              <a:t> на уровне виртуальных контейнеров </a:t>
            </a:r>
            <a:r>
              <a:rPr lang="en-US" spc="-20" dirty="0">
                <a:solidFill>
                  <a:prstClr val="black"/>
                </a:solidFill>
                <a:latin typeface="Times New Roman"/>
                <a:cs typeface="Tahoma"/>
              </a:rPr>
              <a:t>VC</a:t>
            </a:r>
            <a:r>
              <a:rPr lang="ru-RU" spc="-20" dirty="0">
                <a:solidFill>
                  <a:prstClr val="black"/>
                </a:solidFill>
                <a:latin typeface="Times New Roman"/>
                <a:cs typeface="Tahoma"/>
              </a:rPr>
              <a:t>-</a:t>
            </a:r>
            <a:r>
              <a:rPr lang="en-US" spc="-20" dirty="0">
                <a:solidFill>
                  <a:prstClr val="black"/>
                </a:solidFill>
                <a:latin typeface="Times New Roman"/>
                <a:cs typeface="Tahoma"/>
              </a:rPr>
              <a:t>n</a:t>
            </a:r>
            <a:r>
              <a:rPr lang="ru-RU" spc="-20" dirty="0">
                <a:solidFill>
                  <a:prstClr val="black"/>
                </a:solidFill>
                <a:latin typeface="Times New Roman"/>
                <a:cs typeface="Tahoma"/>
              </a:rPr>
              <a:t>,</a:t>
            </a:r>
            <a:r>
              <a:rPr lang="ru-RU" dirty="0">
                <a:solidFill>
                  <a:prstClr val="black"/>
                </a:solidFill>
                <a:latin typeface="Times New Roman"/>
                <a:cs typeface="Tahoma"/>
              </a:rPr>
              <a:t> управляемую сетевым менеджером (управляющей системой) в соответствии с заданной конфигурацией сети.</a:t>
            </a:r>
            <a:endParaRPr lang="ru-RU" sz="2000" dirty="0">
              <a:solidFill>
                <a:prstClr val="black"/>
              </a:solidFill>
              <a:latin typeface="Tahoma"/>
            </a:endParaRPr>
          </a:p>
        </p:txBody>
      </p:sp>
    </p:spTree>
    <p:extLst>
      <p:ext uri="{BB962C8B-B14F-4D97-AF65-F5344CB8AC3E}">
        <p14:creationId xmlns="" xmlns:p14="http://schemas.microsoft.com/office/powerpoint/2010/main" val="1188396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49324" y="232303"/>
            <a:ext cx="7439099" cy="2692641"/>
            <a:chOff x="2630" y="2602"/>
            <a:chExt cx="7380" cy="2340"/>
          </a:xfrm>
        </p:grpSpPr>
        <p:sp>
          <p:nvSpPr>
            <p:cNvPr id="3" name="Line 22"/>
            <p:cNvSpPr>
              <a:spLocks noChangeShapeType="1"/>
            </p:cNvSpPr>
            <p:nvPr/>
          </p:nvSpPr>
          <p:spPr bwMode="auto">
            <a:xfrm>
              <a:off x="3866" y="2938"/>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4" name="Line 21"/>
            <p:cNvSpPr>
              <a:spLocks noChangeShapeType="1"/>
            </p:cNvSpPr>
            <p:nvPr/>
          </p:nvSpPr>
          <p:spPr bwMode="auto">
            <a:xfrm>
              <a:off x="3881" y="3118"/>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5" name="Line 20"/>
            <p:cNvSpPr>
              <a:spLocks noChangeShapeType="1"/>
            </p:cNvSpPr>
            <p:nvPr/>
          </p:nvSpPr>
          <p:spPr bwMode="auto">
            <a:xfrm>
              <a:off x="3881" y="3313"/>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6" name="Line 19"/>
            <p:cNvSpPr>
              <a:spLocks noChangeShapeType="1"/>
            </p:cNvSpPr>
            <p:nvPr/>
          </p:nvSpPr>
          <p:spPr bwMode="auto">
            <a:xfrm>
              <a:off x="3887" y="4339"/>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7" name="Line 18"/>
            <p:cNvSpPr>
              <a:spLocks noChangeShapeType="1"/>
            </p:cNvSpPr>
            <p:nvPr/>
          </p:nvSpPr>
          <p:spPr bwMode="auto">
            <a:xfrm>
              <a:off x="3890" y="4492"/>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8" name="Line 17"/>
            <p:cNvSpPr>
              <a:spLocks noChangeShapeType="1"/>
            </p:cNvSpPr>
            <p:nvPr/>
          </p:nvSpPr>
          <p:spPr bwMode="auto">
            <a:xfrm>
              <a:off x="3890" y="4672"/>
              <a:ext cx="540"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9" name="Text Box 16"/>
            <p:cNvSpPr txBox="1">
              <a:spLocks noChangeArrowheads="1"/>
            </p:cNvSpPr>
            <p:nvPr/>
          </p:nvSpPr>
          <p:spPr bwMode="auto">
            <a:xfrm>
              <a:off x="2630" y="2602"/>
              <a:ext cx="1260" cy="23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0800" rIns="91440" bIns="1080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algn="ctr"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1" fontAlgn="base" latinLnBrk="0" hangingPunct="1">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PDH-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каналы</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доступа</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SDH-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800" b="0" i="0" u="none" strike="noStrike" kern="0" cap="none" spc="0" normalizeH="0" baseline="0" noProof="0" dirty="0" smtClean="0">
                <a:ln>
                  <a:noFill/>
                </a:ln>
                <a:solidFill>
                  <a:prstClr val="black"/>
                </a:solidFill>
                <a:effectLst/>
                <a:uLnTx/>
                <a:uFillTx/>
                <a:latin typeface="Arial" pitchFamily="34" charset="0"/>
              </a:endParaRPr>
            </a:p>
          </p:txBody>
        </p:sp>
        <p:sp>
          <p:nvSpPr>
            <p:cNvPr id="10" name="Text Box 15"/>
            <p:cNvSpPr txBox="1">
              <a:spLocks noChangeArrowheads="1"/>
            </p:cNvSpPr>
            <p:nvPr/>
          </p:nvSpPr>
          <p:spPr bwMode="auto">
            <a:xfrm>
              <a:off x="4430" y="3505"/>
              <a:ext cx="10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r>
                <a:rPr kumimoji="0" lang="en-US" altLang="ru-RU" sz="14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SMUX</a:t>
              </a:r>
              <a:endParaRPr kumimoji="0" lang="en-US"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11" name="Rectangle 14"/>
            <p:cNvSpPr>
              <a:spLocks noChangeArrowheads="1"/>
            </p:cNvSpPr>
            <p:nvPr/>
          </p:nvSpPr>
          <p:spPr bwMode="auto">
            <a:xfrm>
              <a:off x="5066" y="3208"/>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2" name="Rectangle 13"/>
            <p:cNvSpPr>
              <a:spLocks noChangeArrowheads="1"/>
            </p:cNvSpPr>
            <p:nvPr/>
          </p:nvSpPr>
          <p:spPr bwMode="auto">
            <a:xfrm>
              <a:off x="5096" y="4273"/>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3" name="Text Box 12"/>
            <p:cNvSpPr txBox="1">
              <a:spLocks noChangeArrowheads="1"/>
            </p:cNvSpPr>
            <p:nvPr/>
          </p:nvSpPr>
          <p:spPr bwMode="auto">
            <a:xfrm>
              <a:off x="6230" y="3502"/>
              <a:ext cx="3780" cy="7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defTabSz="914400" eaLnBrk="1" fontAlgn="base" latinLnBrk="0" hangingPunct="1">
                <a:lnSpc>
                  <a:spcPct val="100000"/>
                </a:lnSpc>
                <a:spcBef>
                  <a:spcPct val="0"/>
                </a:spcBef>
                <a:spcAft>
                  <a:spcPct val="0"/>
                </a:spcAft>
                <a:buClrTx/>
                <a:buSzTx/>
                <a:buFontTx/>
                <a:buNone/>
                <a:tabLst/>
                <a:defRPr/>
              </a:pPr>
              <a:r>
                <a:rPr kumimoji="0" lang="ru-RU" altLang="ru-RU" sz="18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Оптический агрегатный канал </a:t>
              </a:r>
            </a:p>
            <a:p>
              <a:pPr marL="0" marR="0" lvl="0" indent="269875" defTabSz="914400" eaLnBrk="1" fontAlgn="base" latinLnBrk="0" hangingPunct="1">
                <a:lnSpc>
                  <a:spcPct val="100000"/>
                </a:lnSpc>
                <a:spcBef>
                  <a:spcPct val="0"/>
                </a:spcBef>
                <a:spcAft>
                  <a:spcPct val="0"/>
                </a:spcAft>
                <a:buClrTx/>
                <a:buSzTx/>
                <a:buFontTx/>
                <a:buNone/>
                <a:tabLst/>
                <a:defRPr/>
              </a:pPr>
              <a:r>
                <a:rPr kumimoji="0" lang="ru-RU" altLang="ru-RU" sz="18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приема /  передачи</a:t>
              </a:r>
              <a:endParaRPr kumimoji="0" lang="ru-RU" altLang="ru-RU" sz="1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AutoShape 11"/>
            <p:cNvSpPr>
              <a:spLocks noChangeArrowheads="1"/>
            </p:cNvSpPr>
            <p:nvPr/>
          </p:nvSpPr>
          <p:spPr bwMode="auto">
            <a:xfrm rot="5400000">
              <a:off x="4263" y="2835"/>
              <a:ext cx="2211" cy="193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5" name="Text Box 10"/>
            <p:cNvSpPr txBox="1">
              <a:spLocks noChangeArrowheads="1"/>
            </p:cNvSpPr>
            <p:nvPr/>
          </p:nvSpPr>
          <p:spPr bwMode="auto">
            <a:xfrm>
              <a:off x="4897" y="3464"/>
              <a:ext cx="108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ru-RU" altLang="ru-RU" sz="1100" b="0" i="0" u="none" strike="noStrike" kern="0" cap="none" spc="0" normalizeH="0" baseline="0" noProof="0" dirty="0">
                  <a:ln>
                    <a:noFill/>
                  </a:ln>
                  <a:solidFill>
                    <a:prstClr val="black"/>
                  </a:solidFill>
                  <a:effectLst/>
                  <a:uLnTx/>
                  <a:uFillTx/>
                  <a:latin typeface="Arial" pitchFamily="34" charset="0"/>
                </a:rPr>
                <a:t> </a:t>
              </a:r>
              <a:r>
                <a:rPr kumimoji="0" lang="ru-RU" altLang="ru-RU" sz="1100" b="0" i="0" u="none" strike="noStrike" kern="0" cap="none" spc="0" normalizeH="0" baseline="0" noProof="0" dirty="0" smtClean="0">
                  <a:ln>
                    <a:noFill/>
                  </a:ln>
                  <a:solidFill>
                    <a:prstClr val="black"/>
                  </a:solidFill>
                  <a:effectLst/>
                  <a:uLnTx/>
                  <a:uFillTx/>
                  <a:latin typeface="Arial" pitchFamily="34" charset="0"/>
                </a:rPr>
                <a:t> </a:t>
              </a:r>
              <a:r>
                <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SMUX</a:t>
              </a:r>
              <a:endPar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4790" y="2782"/>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    "запад"</a:t>
              </a:r>
              <a:endParaRPr kumimoji="0" lang="ru-RU"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17" name="Text Box 8"/>
            <p:cNvSpPr txBox="1">
              <a:spLocks noChangeArrowheads="1"/>
            </p:cNvSpPr>
            <p:nvPr/>
          </p:nvSpPr>
          <p:spPr bwMode="auto">
            <a:xfrm>
              <a:off x="4970" y="4402"/>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"восток" </a:t>
              </a:r>
              <a:endParaRPr kumimoji="0" lang="ru-RU" altLang="ru-RU" sz="1800" b="0" i="0" u="none" strike="noStrike" kern="0" cap="none" spc="0" normalizeH="0" baseline="0" noProof="0" dirty="0" smtClean="0">
                <a:ln>
                  <a:noFill/>
                </a:ln>
                <a:solidFill>
                  <a:prstClr val="black"/>
                </a:solidFill>
                <a:effectLst/>
                <a:uLnTx/>
                <a:uFillTx/>
                <a:latin typeface="Arial" pitchFamily="34" charset="0"/>
              </a:endParaRPr>
            </a:p>
          </p:txBody>
        </p:sp>
        <p:sp>
          <p:nvSpPr>
            <p:cNvPr id="18" name="Oval 7"/>
            <p:cNvSpPr>
              <a:spLocks noChangeArrowheads="1"/>
            </p:cNvSpPr>
            <p:nvPr/>
          </p:nvSpPr>
          <p:spPr bwMode="auto">
            <a:xfrm>
              <a:off x="5330" y="3142"/>
              <a:ext cx="266" cy="2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19" name="Oval 6"/>
            <p:cNvSpPr>
              <a:spLocks noChangeArrowheads="1"/>
            </p:cNvSpPr>
            <p:nvPr/>
          </p:nvSpPr>
          <p:spPr bwMode="auto">
            <a:xfrm>
              <a:off x="5256" y="4188"/>
              <a:ext cx="266" cy="2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0" name="Freeform 5"/>
            <p:cNvSpPr>
              <a:spLocks/>
            </p:cNvSpPr>
            <p:nvPr/>
          </p:nvSpPr>
          <p:spPr bwMode="auto">
            <a:xfrm>
              <a:off x="4436" y="3198"/>
              <a:ext cx="900" cy="1110"/>
            </a:xfrm>
            <a:custGeom>
              <a:avLst/>
              <a:gdLst>
                <a:gd name="T0" fmla="*/ 900 w 900"/>
                <a:gd name="T1" fmla="*/ 30 h 1110"/>
                <a:gd name="T2" fmla="*/ 720 w 900"/>
                <a:gd name="T3" fmla="*/ 30 h 1110"/>
                <a:gd name="T4" fmla="*/ 360 w 900"/>
                <a:gd name="T5" fmla="*/ 210 h 1110"/>
                <a:gd name="T6" fmla="*/ 180 w 900"/>
                <a:gd name="T7" fmla="*/ 570 h 1110"/>
                <a:gd name="T8" fmla="*/ 180 w 900"/>
                <a:gd name="T9" fmla="*/ 930 h 1110"/>
                <a:gd name="T10" fmla="*/ 0 w 900"/>
                <a:gd name="T11" fmla="*/ 1110 h 1110"/>
              </a:gdLst>
              <a:ahLst/>
              <a:cxnLst>
                <a:cxn ang="0">
                  <a:pos x="T0" y="T1"/>
                </a:cxn>
                <a:cxn ang="0">
                  <a:pos x="T2" y="T3"/>
                </a:cxn>
                <a:cxn ang="0">
                  <a:pos x="T4" y="T5"/>
                </a:cxn>
                <a:cxn ang="0">
                  <a:pos x="T6" y="T7"/>
                </a:cxn>
                <a:cxn ang="0">
                  <a:pos x="T8" y="T9"/>
                </a:cxn>
                <a:cxn ang="0">
                  <a:pos x="T10" y="T11"/>
                </a:cxn>
              </a:cxnLst>
              <a:rect l="0" t="0" r="r" b="b"/>
              <a:pathLst>
                <a:path w="900" h="1110">
                  <a:moveTo>
                    <a:pt x="900" y="30"/>
                  </a:moveTo>
                  <a:cubicBezTo>
                    <a:pt x="855" y="15"/>
                    <a:pt x="810" y="0"/>
                    <a:pt x="720" y="30"/>
                  </a:cubicBezTo>
                  <a:cubicBezTo>
                    <a:pt x="630" y="60"/>
                    <a:pt x="450" y="120"/>
                    <a:pt x="360" y="210"/>
                  </a:cubicBezTo>
                  <a:cubicBezTo>
                    <a:pt x="270" y="300"/>
                    <a:pt x="210" y="450"/>
                    <a:pt x="180" y="570"/>
                  </a:cubicBezTo>
                  <a:cubicBezTo>
                    <a:pt x="150" y="690"/>
                    <a:pt x="210" y="840"/>
                    <a:pt x="180" y="930"/>
                  </a:cubicBezTo>
                  <a:cubicBezTo>
                    <a:pt x="150" y="1020"/>
                    <a:pt x="30" y="1080"/>
                    <a:pt x="0" y="1110"/>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1" name="Line 4"/>
            <p:cNvSpPr>
              <a:spLocks noChangeShapeType="1"/>
            </p:cNvSpPr>
            <p:nvPr/>
          </p:nvSpPr>
          <p:spPr bwMode="auto">
            <a:xfrm flipH="1" flipV="1">
              <a:off x="4430" y="3142"/>
              <a:ext cx="826" cy="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2" name="Freeform 3"/>
            <p:cNvSpPr>
              <a:spLocks/>
            </p:cNvSpPr>
            <p:nvPr/>
          </p:nvSpPr>
          <p:spPr bwMode="auto">
            <a:xfrm>
              <a:off x="4430" y="3322"/>
              <a:ext cx="900" cy="960"/>
            </a:xfrm>
            <a:custGeom>
              <a:avLst/>
              <a:gdLst>
                <a:gd name="T0" fmla="*/ 900 w 900"/>
                <a:gd name="T1" fmla="*/ 900 h 960"/>
                <a:gd name="T2" fmla="*/ 540 w 900"/>
                <a:gd name="T3" fmla="*/ 900 h 960"/>
                <a:gd name="T4" fmla="*/ 360 w 900"/>
                <a:gd name="T5" fmla="*/ 540 h 960"/>
                <a:gd name="T6" fmla="*/ 180 w 900"/>
                <a:gd name="T7" fmla="*/ 180 h 960"/>
                <a:gd name="T8" fmla="*/ 0 w 900"/>
                <a:gd name="T9" fmla="*/ 0 h 960"/>
              </a:gdLst>
              <a:ahLst/>
              <a:cxnLst>
                <a:cxn ang="0">
                  <a:pos x="T0" y="T1"/>
                </a:cxn>
                <a:cxn ang="0">
                  <a:pos x="T2" y="T3"/>
                </a:cxn>
                <a:cxn ang="0">
                  <a:pos x="T4" y="T5"/>
                </a:cxn>
                <a:cxn ang="0">
                  <a:pos x="T6" y="T7"/>
                </a:cxn>
                <a:cxn ang="0">
                  <a:pos x="T8" y="T9"/>
                </a:cxn>
              </a:cxnLst>
              <a:rect l="0" t="0" r="r" b="b"/>
              <a:pathLst>
                <a:path w="900" h="960">
                  <a:moveTo>
                    <a:pt x="900" y="900"/>
                  </a:moveTo>
                  <a:cubicBezTo>
                    <a:pt x="765" y="930"/>
                    <a:pt x="630" y="960"/>
                    <a:pt x="540" y="900"/>
                  </a:cubicBezTo>
                  <a:cubicBezTo>
                    <a:pt x="450" y="840"/>
                    <a:pt x="420" y="660"/>
                    <a:pt x="360" y="540"/>
                  </a:cubicBezTo>
                  <a:cubicBezTo>
                    <a:pt x="300" y="420"/>
                    <a:pt x="240" y="270"/>
                    <a:pt x="180" y="180"/>
                  </a:cubicBezTo>
                  <a:cubicBezTo>
                    <a:pt x="120" y="90"/>
                    <a:pt x="30" y="30"/>
                    <a:pt x="0" y="0"/>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3" name="Line 2"/>
            <p:cNvSpPr>
              <a:spLocks noChangeShapeType="1"/>
            </p:cNvSpPr>
            <p:nvPr/>
          </p:nvSpPr>
          <p:spPr bwMode="auto">
            <a:xfrm flipH="1">
              <a:off x="4391" y="4222"/>
              <a:ext cx="939" cy="26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grpSp>
      <p:sp>
        <p:nvSpPr>
          <p:cNvPr id="24" name="Прямоугольник 23"/>
          <p:cNvSpPr/>
          <p:nvPr/>
        </p:nvSpPr>
        <p:spPr>
          <a:xfrm>
            <a:off x="651042" y="3105835"/>
            <a:ext cx="806489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Times New Roman"/>
                <a:ea typeface="Times New Roman"/>
              </a:rPr>
              <a:t> Рис. 10.5. Мультиплексор ввода/вывода в режиме внутреннего коммутатора</a:t>
            </a:r>
            <a:endParaRPr kumimoji="0" lang="ru-RU" sz="1800" b="0" i="0" u="none" strike="noStrike" kern="0" cap="none" spc="0" normalizeH="0" baseline="0" noProof="0" dirty="0" smtClean="0">
              <a:ln>
                <a:noFill/>
              </a:ln>
              <a:solidFill>
                <a:prstClr val="black"/>
              </a:solidFill>
              <a:effectLst/>
              <a:uLnTx/>
              <a:uFillTx/>
            </a:endParaRPr>
          </a:p>
        </p:txBody>
      </p:sp>
      <p:grpSp>
        <p:nvGrpSpPr>
          <p:cNvPr id="25" name="Group 31"/>
          <p:cNvGrpSpPr>
            <a:grpSpLocks/>
          </p:cNvGrpSpPr>
          <p:nvPr/>
        </p:nvGrpSpPr>
        <p:grpSpPr bwMode="auto">
          <a:xfrm>
            <a:off x="1115616" y="3573016"/>
            <a:ext cx="7006692" cy="2520280"/>
            <a:chOff x="2931" y="5596"/>
            <a:chExt cx="7383" cy="2340"/>
          </a:xfrm>
        </p:grpSpPr>
        <p:sp>
          <p:nvSpPr>
            <p:cNvPr id="26" name="Line 49"/>
            <p:cNvSpPr>
              <a:spLocks noChangeShapeType="1"/>
            </p:cNvSpPr>
            <p:nvPr/>
          </p:nvSpPr>
          <p:spPr bwMode="auto">
            <a:xfrm>
              <a:off x="4170" y="6004"/>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7" name="Line 48"/>
            <p:cNvSpPr>
              <a:spLocks noChangeShapeType="1"/>
            </p:cNvSpPr>
            <p:nvPr/>
          </p:nvSpPr>
          <p:spPr bwMode="auto">
            <a:xfrm>
              <a:off x="4185" y="6184"/>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8" name="Line 47"/>
            <p:cNvSpPr>
              <a:spLocks noChangeShapeType="1"/>
            </p:cNvSpPr>
            <p:nvPr/>
          </p:nvSpPr>
          <p:spPr bwMode="auto">
            <a:xfrm>
              <a:off x="4185" y="6379"/>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29" name="Line 46"/>
            <p:cNvSpPr>
              <a:spLocks noChangeShapeType="1"/>
            </p:cNvSpPr>
            <p:nvPr/>
          </p:nvSpPr>
          <p:spPr bwMode="auto">
            <a:xfrm>
              <a:off x="4207" y="7271"/>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0" name="Line 45"/>
            <p:cNvSpPr>
              <a:spLocks noChangeShapeType="1"/>
            </p:cNvSpPr>
            <p:nvPr/>
          </p:nvSpPr>
          <p:spPr bwMode="auto">
            <a:xfrm>
              <a:off x="4200" y="7464"/>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1" name="Line 44"/>
            <p:cNvSpPr>
              <a:spLocks noChangeShapeType="1"/>
            </p:cNvSpPr>
            <p:nvPr/>
          </p:nvSpPr>
          <p:spPr bwMode="auto">
            <a:xfrm>
              <a:off x="4200" y="7684"/>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2" name="Text Box 43"/>
            <p:cNvSpPr txBox="1">
              <a:spLocks noChangeArrowheads="1"/>
            </p:cNvSpPr>
            <p:nvPr/>
          </p:nvSpPr>
          <p:spPr bwMode="auto">
            <a:xfrm>
              <a:off x="2931" y="5596"/>
              <a:ext cx="1260" cy="23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0800" rIns="91440" bIns="1080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algn="ctr"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1" fontAlgn="base" latinLnBrk="0" hangingPunct="1">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PDH-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каналы</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доступа</a:t>
              </a: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SDH-</a:t>
              </a:r>
              <a:endParaRPr kumimoji="0" lang="en-US" altLang="ru-RU" sz="1100" b="0" i="0" u="none" strike="noStrike" kern="0" cap="none" spc="0" normalizeH="0" baseline="0" noProof="0" dirty="0" smtClean="0">
                <a:ln>
                  <a:noFill/>
                </a:ln>
                <a:solidFill>
                  <a:prstClr val="black"/>
                </a:solidFill>
                <a:effectLst/>
                <a:uLnTx/>
                <a:uFillTx/>
                <a:latin typeface="Arial" pitchFamily="34" charset="0"/>
              </a:endParaRPr>
            </a:p>
            <a:p>
              <a:pPr marL="0" marR="0" lvl="0" indent="269875" algn="ctr" defTabSz="914400" eaLnBrk="0" fontAlgn="base" latinLnBrk="0" hangingPunct="0">
                <a:lnSpc>
                  <a:spcPct val="100000"/>
                </a:lnSpc>
                <a:spcBef>
                  <a:spcPct val="0"/>
                </a:spcBef>
                <a:spcAft>
                  <a:spcPct val="0"/>
                </a:spcAft>
                <a:buClrTx/>
                <a:buSzTx/>
                <a:buFontTx/>
                <a:buNone/>
                <a:tabLst/>
                <a:defRPr/>
              </a:pPr>
              <a:r>
                <a:rPr kumimoji="0" lang="en-US" altLang="ru-RU" sz="1200" b="0" i="0" u="none" strike="noStrike" kern="0" cap="none" spc="0" normalizeH="0" baseline="0" noProof="0" dirty="0" err="1" smtClean="0">
                  <a:ln>
                    <a:noFill/>
                  </a:ln>
                  <a:solidFill>
                    <a:prstClr val="black"/>
                  </a:solidFill>
                  <a:effectLst/>
                  <a:uLnTx/>
                  <a:uFillTx/>
                  <a:latin typeface="Arial" pitchFamily="34" charset="0"/>
                  <a:ea typeface="Times New Roman" pitchFamily="18" charset="0"/>
                  <a:cs typeface="Times New Roman" pitchFamily="18" charset="0"/>
                </a:rPr>
                <a:t>трибы</a:t>
              </a:r>
              <a:endParaRPr kumimoji="0" lang="en-US" altLang="ru-RU" sz="1800" b="0" i="0" u="none" strike="noStrike" kern="0" cap="none" spc="0" normalizeH="0" baseline="0" noProof="0" dirty="0" smtClean="0">
                <a:ln>
                  <a:noFill/>
                </a:ln>
                <a:solidFill>
                  <a:prstClr val="black"/>
                </a:solidFill>
                <a:effectLst/>
                <a:uLnTx/>
                <a:uFillTx/>
                <a:latin typeface="Arial" pitchFamily="34" charset="0"/>
              </a:endParaRPr>
            </a:p>
          </p:txBody>
        </p:sp>
        <p:sp>
          <p:nvSpPr>
            <p:cNvPr id="33" name="Rectangle 42"/>
            <p:cNvSpPr>
              <a:spLocks noChangeArrowheads="1"/>
            </p:cNvSpPr>
            <p:nvPr/>
          </p:nvSpPr>
          <p:spPr bwMode="auto">
            <a:xfrm>
              <a:off x="5370" y="6118"/>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4" name="Rectangle 41"/>
            <p:cNvSpPr>
              <a:spLocks noChangeArrowheads="1"/>
            </p:cNvSpPr>
            <p:nvPr/>
          </p:nvSpPr>
          <p:spPr bwMode="auto">
            <a:xfrm>
              <a:off x="5400" y="7183"/>
              <a:ext cx="468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5" name="Text Box 40"/>
            <p:cNvSpPr txBox="1">
              <a:spLocks noChangeArrowheads="1"/>
            </p:cNvSpPr>
            <p:nvPr/>
          </p:nvSpPr>
          <p:spPr bwMode="auto">
            <a:xfrm>
              <a:off x="6534" y="6413"/>
              <a:ext cx="3780" cy="7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269875"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269875"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ru-RU" altLang="ru-RU" sz="16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Оптический  агрегатный канал</a:t>
              </a:r>
              <a:endParaRPr kumimoji="0" lang="ru-RU" alt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269875" defTabSz="914400" eaLnBrk="0" fontAlgn="base" latinLnBrk="0" hangingPunct="0">
                <a:lnSpc>
                  <a:spcPct val="100000"/>
                </a:lnSpc>
                <a:spcBef>
                  <a:spcPct val="0"/>
                </a:spcBef>
                <a:spcAft>
                  <a:spcPct val="0"/>
                </a:spcAft>
                <a:buClrTx/>
                <a:buSzTx/>
                <a:buFontTx/>
                <a:buNone/>
                <a:tabLst/>
                <a:defRPr/>
              </a:pPr>
              <a:r>
                <a:rPr kumimoji="0" lang="ru-RU" altLang="ru-RU" sz="16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 приема / передачи</a:t>
              </a:r>
              <a:endParaRPr kumimoji="0" lang="ru-RU" alt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AutoShape 39"/>
            <p:cNvSpPr>
              <a:spLocks noChangeArrowheads="1"/>
            </p:cNvSpPr>
            <p:nvPr/>
          </p:nvSpPr>
          <p:spPr bwMode="auto">
            <a:xfrm rot="5400000">
              <a:off x="4594" y="5784"/>
              <a:ext cx="2211" cy="193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37" name="Text Box 38"/>
            <p:cNvSpPr txBox="1">
              <a:spLocks noChangeArrowheads="1"/>
            </p:cNvSpPr>
            <p:nvPr/>
          </p:nvSpPr>
          <p:spPr bwMode="auto">
            <a:xfrm>
              <a:off x="5349" y="6298"/>
              <a:ext cx="108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just" defTabSz="914400" eaLnBrk="1" fontAlgn="base" latinLnBrk="0" hangingPunct="1">
                <a:lnSpc>
                  <a:spcPct val="100000"/>
                </a:lnSpc>
                <a:spcBef>
                  <a:spcPct val="0"/>
                </a:spcBef>
                <a:spcAft>
                  <a:spcPct val="0"/>
                </a:spcAft>
                <a:buClrTx/>
                <a:buSzTx/>
                <a:buFontTx/>
                <a:buNone/>
                <a:tabLst/>
                <a:defRPr/>
              </a:pPr>
              <a:endPar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endParaRPr>
            </a:p>
            <a:p>
              <a:pPr marL="0" marR="0" lvl="0" indent="269875" algn="just"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dirty="0" smtClean="0">
                  <a:ln>
                    <a:noFill/>
                  </a:ln>
                  <a:solidFill>
                    <a:prstClr val="black"/>
                  </a:solidFill>
                  <a:effectLst/>
                  <a:uLnTx/>
                  <a:uFillTx/>
                  <a:latin typeface="Arial" pitchFamily="34" charset="0"/>
                  <a:ea typeface="Times New Roman" pitchFamily="18" charset="0"/>
                  <a:cs typeface="Times New Roman" pitchFamily="18" charset="0"/>
                </a:rPr>
                <a:t> </a:t>
              </a:r>
              <a:r>
                <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SMUX</a:t>
              </a:r>
              <a:endParaRPr kumimoji="0" lang="en-US"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Text Box 37"/>
            <p:cNvSpPr txBox="1">
              <a:spLocks noChangeArrowheads="1"/>
            </p:cNvSpPr>
            <p:nvPr/>
          </p:nvSpPr>
          <p:spPr bwMode="auto">
            <a:xfrm>
              <a:off x="5138" y="5710"/>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ctr"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"запад"</a:t>
              </a:r>
              <a:endParaRPr kumimoji="0" lang="ru-RU"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39" name="Text Box 36"/>
            <p:cNvSpPr txBox="1">
              <a:spLocks noChangeArrowheads="1"/>
            </p:cNvSpPr>
            <p:nvPr/>
          </p:nvSpPr>
          <p:spPr bwMode="auto">
            <a:xfrm>
              <a:off x="5243" y="7394"/>
              <a:ext cx="198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69875" algn="ctr" defTabSz="914400" eaLnBrk="1" fontAlgn="base" latinLnBrk="0" hangingPunct="1">
                <a:lnSpc>
                  <a:spcPct val="100000"/>
                </a:lnSpc>
                <a:spcBef>
                  <a:spcPct val="0"/>
                </a:spcBef>
                <a:spcAft>
                  <a:spcPct val="0"/>
                </a:spcAft>
                <a:buClrTx/>
                <a:buSzTx/>
                <a:buFontTx/>
                <a:buNone/>
                <a:tabLst/>
                <a:defRPr/>
              </a:pPr>
              <a:r>
                <a:rPr kumimoji="0" lang="ru-RU" altLang="ru-RU" sz="1200" b="0" i="0" u="none" strike="noStrike" kern="0" cap="none" spc="0" normalizeH="0" baseline="0" noProof="0" smtClean="0">
                  <a:ln>
                    <a:noFill/>
                  </a:ln>
                  <a:solidFill>
                    <a:prstClr val="black"/>
                  </a:solidFill>
                  <a:effectLst/>
                  <a:uLnTx/>
                  <a:uFillTx/>
                  <a:latin typeface="Arial" pitchFamily="34" charset="0"/>
                  <a:ea typeface="Times New Roman" pitchFamily="18" charset="0"/>
                  <a:cs typeface="Times New Roman" pitchFamily="18" charset="0"/>
                </a:rPr>
                <a:t>"восток"</a:t>
              </a:r>
              <a:endParaRPr kumimoji="0" lang="ru-RU" altLang="ru-RU" sz="1800" b="0" i="0" u="none" strike="noStrike" kern="0" cap="none" spc="0" normalizeH="0" baseline="0" noProof="0" smtClean="0">
                <a:ln>
                  <a:noFill/>
                </a:ln>
                <a:solidFill>
                  <a:prstClr val="black"/>
                </a:solidFill>
                <a:effectLst/>
                <a:uLnTx/>
                <a:uFillTx/>
                <a:latin typeface="Arial" pitchFamily="34" charset="0"/>
              </a:endParaRPr>
            </a:p>
          </p:txBody>
        </p:sp>
        <p:sp>
          <p:nvSpPr>
            <p:cNvPr id="40" name="Freeform 35"/>
            <p:cNvSpPr>
              <a:spLocks/>
            </p:cNvSpPr>
            <p:nvPr/>
          </p:nvSpPr>
          <p:spPr bwMode="auto">
            <a:xfrm>
              <a:off x="4770" y="5974"/>
              <a:ext cx="420" cy="240"/>
            </a:xfrm>
            <a:custGeom>
              <a:avLst/>
              <a:gdLst>
                <a:gd name="T0" fmla="*/ 0 w 420"/>
                <a:gd name="T1" fmla="*/ 30 h 240"/>
                <a:gd name="T2" fmla="*/ 360 w 420"/>
                <a:gd name="T3" fmla="*/ 30 h 240"/>
                <a:gd name="T4" fmla="*/ 360 w 420"/>
                <a:gd name="T5" fmla="*/ 210 h 240"/>
                <a:gd name="T6" fmla="*/ 0 w 420"/>
                <a:gd name="T7" fmla="*/ 210 h 240"/>
              </a:gdLst>
              <a:ahLst/>
              <a:cxnLst>
                <a:cxn ang="0">
                  <a:pos x="T0" y="T1"/>
                </a:cxn>
                <a:cxn ang="0">
                  <a:pos x="T2" y="T3"/>
                </a:cxn>
                <a:cxn ang="0">
                  <a:pos x="T4" y="T5"/>
                </a:cxn>
                <a:cxn ang="0">
                  <a:pos x="T6" y="T7"/>
                </a:cxn>
              </a:cxnLst>
              <a:rect l="0" t="0" r="r" b="b"/>
              <a:pathLst>
                <a:path w="420" h="240">
                  <a:moveTo>
                    <a:pt x="0" y="30"/>
                  </a:moveTo>
                  <a:cubicBezTo>
                    <a:pt x="150" y="15"/>
                    <a:pt x="300" y="0"/>
                    <a:pt x="360" y="30"/>
                  </a:cubicBezTo>
                  <a:cubicBezTo>
                    <a:pt x="420" y="60"/>
                    <a:pt x="420" y="180"/>
                    <a:pt x="360" y="210"/>
                  </a:cubicBezTo>
                  <a:cubicBezTo>
                    <a:pt x="300" y="240"/>
                    <a:pt x="60" y="210"/>
                    <a:pt x="0" y="210"/>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41" name="Line 34"/>
            <p:cNvSpPr>
              <a:spLocks noChangeShapeType="1"/>
            </p:cNvSpPr>
            <p:nvPr/>
          </p:nvSpPr>
          <p:spPr bwMode="auto">
            <a:xfrm>
              <a:off x="4213" y="7057"/>
              <a:ext cx="54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42" name="Freeform 33"/>
            <p:cNvSpPr>
              <a:spLocks/>
            </p:cNvSpPr>
            <p:nvPr/>
          </p:nvSpPr>
          <p:spPr bwMode="auto">
            <a:xfrm>
              <a:off x="4734" y="6381"/>
              <a:ext cx="611" cy="1303"/>
            </a:xfrm>
            <a:custGeom>
              <a:avLst/>
              <a:gdLst>
                <a:gd name="T0" fmla="*/ 0 w 611"/>
                <a:gd name="T1" fmla="*/ 7 h 1303"/>
                <a:gd name="T2" fmla="*/ 176 w 611"/>
                <a:gd name="T3" fmla="*/ 13 h 1303"/>
                <a:gd name="T4" fmla="*/ 386 w 611"/>
                <a:gd name="T5" fmla="*/ 83 h 1303"/>
                <a:gd name="T6" fmla="*/ 516 w 611"/>
                <a:gd name="T7" fmla="*/ 233 h 1303"/>
                <a:gd name="T8" fmla="*/ 596 w 611"/>
                <a:gd name="T9" fmla="*/ 433 h 1303"/>
                <a:gd name="T10" fmla="*/ 596 w 611"/>
                <a:gd name="T11" fmla="*/ 693 h 1303"/>
                <a:gd name="T12" fmla="*/ 506 w 611"/>
                <a:gd name="T13" fmla="*/ 923 h 1303"/>
                <a:gd name="T14" fmla="*/ 296 w 611"/>
                <a:gd name="T15" fmla="*/ 1143 h 1303"/>
                <a:gd name="T16" fmla="*/ 6 w 611"/>
                <a:gd name="T17" fmla="*/ 130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1303">
                  <a:moveTo>
                    <a:pt x="0" y="7"/>
                  </a:moveTo>
                  <a:cubicBezTo>
                    <a:pt x="56" y="3"/>
                    <a:pt x="112" y="0"/>
                    <a:pt x="176" y="13"/>
                  </a:cubicBezTo>
                  <a:cubicBezTo>
                    <a:pt x="240" y="26"/>
                    <a:pt x="329" y="46"/>
                    <a:pt x="386" y="83"/>
                  </a:cubicBezTo>
                  <a:cubicBezTo>
                    <a:pt x="443" y="120"/>
                    <a:pt x="481" y="175"/>
                    <a:pt x="516" y="233"/>
                  </a:cubicBezTo>
                  <a:cubicBezTo>
                    <a:pt x="551" y="291"/>
                    <a:pt x="583" y="356"/>
                    <a:pt x="596" y="433"/>
                  </a:cubicBezTo>
                  <a:cubicBezTo>
                    <a:pt x="609" y="510"/>
                    <a:pt x="611" y="611"/>
                    <a:pt x="596" y="693"/>
                  </a:cubicBezTo>
                  <a:cubicBezTo>
                    <a:pt x="581" y="775"/>
                    <a:pt x="556" y="848"/>
                    <a:pt x="506" y="923"/>
                  </a:cubicBezTo>
                  <a:cubicBezTo>
                    <a:pt x="456" y="998"/>
                    <a:pt x="379" y="1080"/>
                    <a:pt x="296" y="1143"/>
                  </a:cubicBezTo>
                  <a:cubicBezTo>
                    <a:pt x="213" y="1206"/>
                    <a:pt x="54" y="1276"/>
                    <a:pt x="6" y="1303"/>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sp>
          <p:nvSpPr>
            <p:cNvPr id="43" name="Freeform 32"/>
            <p:cNvSpPr>
              <a:spLocks/>
            </p:cNvSpPr>
            <p:nvPr/>
          </p:nvSpPr>
          <p:spPr bwMode="auto">
            <a:xfrm>
              <a:off x="4734" y="7051"/>
              <a:ext cx="344" cy="409"/>
            </a:xfrm>
            <a:custGeom>
              <a:avLst/>
              <a:gdLst>
                <a:gd name="T0" fmla="*/ 0 w 344"/>
                <a:gd name="T1" fmla="*/ 3 h 319"/>
                <a:gd name="T2" fmla="*/ 180 w 344"/>
                <a:gd name="T3" fmla="*/ 3 h 319"/>
                <a:gd name="T4" fmla="*/ 276 w 344"/>
                <a:gd name="T5" fmla="*/ 19 h 319"/>
                <a:gd name="T6" fmla="*/ 326 w 344"/>
                <a:gd name="T7" fmla="*/ 89 h 319"/>
                <a:gd name="T8" fmla="*/ 336 w 344"/>
                <a:gd name="T9" fmla="*/ 179 h 319"/>
                <a:gd name="T10" fmla="*/ 276 w 344"/>
                <a:gd name="T11" fmla="*/ 259 h 319"/>
                <a:gd name="T12" fmla="*/ 166 w 344"/>
                <a:gd name="T13" fmla="*/ 299 h 319"/>
                <a:gd name="T14" fmla="*/ 6 w 344"/>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19">
                  <a:moveTo>
                    <a:pt x="0" y="3"/>
                  </a:moveTo>
                  <a:cubicBezTo>
                    <a:pt x="67" y="1"/>
                    <a:pt x="134" y="0"/>
                    <a:pt x="180" y="3"/>
                  </a:cubicBezTo>
                  <a:cubicBezTo>
                    <a:pt x="226" y="6"/>
                    <a:pt x="252" y="5"/>
                    <a:pt x="276" y="19"/>
                  </a:cubicBezTo>
                  <a:cubicBezTo>
                    <a:pt x="300" y="33"/>
                    <a:pt x="316" y="62"/>
                    <a:pt x="326" y="89"/>
                  </a:cubicBezTo>
                  <a:cubicBezTo>
                    <a:pt x="336" y="116"/>
                    <a:pt x="344" y="151"/>
                    <a:pt x="336" y="179"/>
                  </a:cubicBezTo>
                  <a:cubicBezTo>
                    <a:pt x="328" y="207"/>
                    <a:pt x="304" y="239"/>
                    <a:pt x="276" y="259"/>
                  </a:cubicBezTo>
                  <a:cubicBezTo>
                    <a:pt x="248" y="279"/>
                    <a:pt x="211" y="289"/>
                    <a:pt x="166" y="299"/>
                  </a:cubicBezTo>
                  <a:cubicBezTo>
                    <a:pt x="121" y="309"/>
                    <a:pt x="36" y="316"/>
                    <a:pt x="6" y="31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endParaRPr>
            </a:p>
          </p:txBody>
        </p:sp>
      </p:grpSp>
      <p:sp>
        <p:nvSpPr>
          <p:cNvPr id="44" name="Прямоугольник 43"/>
          <p:cNvSpPr/>
          <p:nvPr/>
        </p:nvSpPr>
        <p:spPr>
          <a:xfrm>
            <a:off x="827584" y="6375731"/>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Times New Roman"/>
                <a:ea typeface="Times New Roman"/>
              </a:rPr>
              <a:t>Рис. 10.6. Мультиплексор ввода/вывода в режиме локального коммутатора</a:t>
            </a:r>
            <a:endParaRPr kumimoji="0" lang="ru-RU"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31235668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12968" cy="6655605"/>
          </a:xfrm>
          <a:prstGeom prst="rect">
            <a:avLst/>
          </a:prstGeom>
        </p:spPr>
        <p:txBody>
          <a:bodyPr wrap="square">
            <a:spAutoFit/>
          </a:bodyPr>
          <a:lstStyle/>
          <a:p>
            <a:pPr indent="269875" algn="just">
              <a:lnSpc>
                <a:spcPct val="200000"/>
              </a:lnSpc>
            </a:pPr>
            <a:r>
              <a:rPr lang="ru-RU" dirty="0">
                <a:solidFill>
                  <a:prstClr val="black"/>
                </a:solidFill>
                <a:latin typeface="Times New Roman"/>
                <a:ea typeface="Times New Roman"/>
                <a:cs typeface="Times New Roman"/>
              </a:rPr>
              <a:t>1) </a:t>
            </a:r>
            <a:r>
              <a:rPr lang="en-US" dirty="0">
                <a:solidFill>
                  <a:prstClr val="black"/>
                </a:solidFill>
                <a:latin typeface="Times New Roman"/>
                <a:ea typeface="Times New Roman"/>
                <a:cs typeface="Times New Roman"/>
              </a:rPr>
              <a:t>SDXC</a:t>
            </a:r>
            <a:r>
              <a:rPr lang="ru-RU" dirty="0">
                <a:solidFill>
                  <a:prstClr val="black"/>
                </a:solidFill>
                <a:latin typeface="Times New Roman"/>
                <a:ea typeface="Times New Roman"/>
                <a:cs typeface="Times New Roman"/>
              </a:rPr>
              <a:t> 4/4 – коммутатор, позволяющий принимать и обрабатывать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-4, или потоки 140 и 155 </a:t>
            </a:r>
            <a:r>
              <a:rPr lang="ru-RU" spc="-10" dirty="0">
                <a:solidFill>
                  <a:prstClr val="black"/>
                </a:solidFill>
                <a:latin typeface="Times New Roman"/>
                <a:ea typeface="Times New Roman"/>
                <a:cs typeface="Times New Roman"/>
              </a:rPr>
              <a:t>Мбит/с;</a:t>
            </a:r>
            <a:endParaRPr lang="ru-RU" sz="2000" dirty="0">
              <a:solidFill>
                <a:prstClr val="black"/>
              </a:solidFill>
              <a:latin typeface="Arial"/>
              <a:ea typeface="Times New Roman"/>
              <a:cs typeface="Times New Roman"/>
            </a:endParaRPr>
          </a:p>
          <a:p>
            <a:pPr indent="269875" algn="just">
              <a:lnSpc>
                <a:spcPct val="200000"/>
              </a:lnSpc>
            </a:pPr>
            <a:r>
              <a:rPr lang="ru-RU" dirty="0">
                <a:solidFill>
                  <a:prstClr val="black"/>
                </a:solidFill>
                <a:latin typeface="Times New Roman"/>
                <a:ea typeface="Times New Roman"/>
                <a:cs typeface="Times New Roman"/>
              </a:rPr>
              <a:t>2) </a:t>
            </a:r>
            <a:r>
              <a:rPr lang="en-US" dirty="0">
                <a:solidFill>
                  <a:prstClr val="black"/>
                </a:solidFill>
                <a:latin typeface="Times New Roman"/>
                <a:ea typeface="Times New Roman"/>
                <a:cs typeface="Times New Roman"/>
              </a:rPr>
              <a:t>SDXC</a:t>
            </a:r>
            <a:r>
              <a:rPr lang="ru-RU" dirty="0">
                <a:solidFill>
                  <a:prstClr val="black"/>
                </a:solidFill>
                <a:latin typeface="Times New Roman"/>
                <a:ea typeface="Times New Roman"/>
                <a:cs typeface="Times New Roman"/>
              </a:rPr>
              <a:t> 4/3/2/1 – коммутатор, позволяющий принимать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-4, или потоки 140 и 155 Мбит/с, и обрабатывать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-3,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-2 и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-1, или потоки 34 или 45, 6 и 1,5 или 2 Мбит/с;</a:t>
            </a:r>
            <a:endParaRPr lang="ru-RU" sz="2000" dirty="0">
              <a:solidFill>
                <a:prstClr val="black"/>
              </a:solidFill>
              <a:latin typeface="Arial"/>
              <a:ea typeface="Times New Roman"/>
              <a:cs typeface="Times New Roman"/>
            </a:endParaRPr>
          </a:p>
          <a:p>
            <a:pPr indent="269875" algn="just">
              <a:lnSpc>
                <a:spcPct val="200000"/>
              </a:lnSpc>
            </a:pPr>
            <a:r>
              <a:rPr lang="ru-RU" dirty="0">
                <a:solidFill>
                  <a:prstClr val="black"/>
                </a:solidFill>
                <a:latin typeface="Times New Roman"/>
                <a:ea typeface="Times New Roman"/>
                <a:cs typeface="Times New Roman"/>
              </a:rPr>
              <a:t>3) </a:t>
            </a:r>
            <a:r>
              <a:rPr lang="en-US" dirty="0">
                <a:solidFill>
                  <a:prstClr val="black"/>
                </a:solidFill>
                <a:latin typeface="Times New Roman"/>
                <a:ea typeface="Times New Roman"/>
                <a:cs typeface="Times New Roman"/>
              </a:rPr>
              <a:t>SDXC</a:t>
            </a:r>
            <a:r>
              <a:rPr lang="ru-RU" dirty="0">
                <a:solidFill>
                  <a:prstClr val="black"/>
                </a:solidFill>
                <a:latin typeface="Times New Roman"/>
                <a:ea typeface="Times New Roman"/>
                <a:cs typeface="Times New Roman"/>
              </a:rPr>
              <a:t> 4/3/1 – коммутатор, позволяющий принимать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-4, или потоки 140 и 155 Мбит/с, и обрабатывать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-3 и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-1, или потоки 34 или 45 и 1,5 или 2 Мбит/с;</a:t>
            </a:r>
            <a:endParaRPr lang="ru-RU" sz="2000" dirty="0">
              <a:solidFill>
                <a:prstClr val="black"/>
              </a:solidFill>
              <a:latin typeface="Arial"/>
              <a:ea typeface="Times New Roman"/>
              <a:cs typeface="Times New Roman"/>
            </a:endParaRPr>
          </a:p>
          <a:p>
            <a:pPr indent="269875" algn="just">
              <a:lnSpc>
                <a:spcPct val="200000"/>
              </a:lnSpc>
            </a:pPr>
            <a:r>
              <a:rPr lang="ru-RU" dirty="0">
                <a:solidFill>
                  <a:prstClr val="black"/>
                </a:solidFill>
                <a:latin typeface="Times New Roman"/>
                <a:ea typeface="Times New Roman"/>
                <a:cs typeface="Times New Roman"/>
              </a:rPr>
              <a:t>4) </a:t>
            </a:r>
            <a:r>
              <a:rPr lang="en-US" dirty="0">
                <a:solidFill>
                  <a:prstClr val="black"/>
                </a:solidFill>
                <a:latin typeface="Times New Roman"/>
                <a:ea typeface="Times New Roman"/>
                <a:cs typeface="Times New Roman"/>
              </a:rPr>
              <a:t>SDXC</a:t>
            </a:r>
            <a:r>
              <a:rPr lang="ru-RU" dirty="0">
                <a:solidFill>
                  <a:prstClr val="black"/>
                </a:solidFill>
                <a:latin typeface="Times New Roman"/>
                <a:ea typeface="Times New Roman"/>
                <a:cs typeface="Times New Roman"/>
              </a:rPr>
              <a:t> 4/1 – коммутатор, позволяющий принимать </a:t>
            </a:r>
            <a:r>
              <a:rPr lang="en-US" dirty="0">
                <a:solidFill>
                  <a:prstClr val="black"/>
                </a:solidFill>
                <a:latin typeface="Times New Roman"/>
                <a:ea typeface="Times New Roman"/>
                <a:cs typeface="Times New Roman"/>
              </a:rPr>
              <a:t>VC</a:t>
            </a:r>
            <a:r>
              <a:rPr lang="ru-RU" dirty="0">
                <a:solidFill>
                  <a:prstClr val="black"/>
                </a:solidFill>
                <a:latin typeface="Times New Roman"/>
                <a:ea typeface="Times New Roman"/>
                <a:cs typeface="Times New Roman"/>
              </a:rPr>
              <a:t>-4, или потоки 140 и 155 Мбит/с, и обра</a:t>
            </a:r>
            <a:r>
              <a:rPr lang="ru-RU" spc="-10" dirty="0">
                <a:solidFill>
                  <a:prstClr val="black"/>
                </a:solidFill>
                <a:latin typeface="Times New Roman"/>
                <a:ea typeface="Times New Roman"/>
                <a:cs typeface="Times New Roman"/>
              </a:rPr>
              <a:t>батывать </a:t>
            </a:r>
            <a:r>
              <a:rPr lang="en-US" spc="-10" dirty="0">
                <a:solidFill>
                  <a:prstClr val="black"/>
                </a:solidFill>
                <a:latin typeface="Times New Roman"/>
                <a:ea typeface="Times New Roman"/>
                <a:cs typeface="Times New Roman"/>
              </a:rPr>
              <a:t>VC</a:t>
            </a:r>
            <a:r>
              <a:rPr lang="ru-RU" spc="-10" dirty="0">
                <a:solidFill>
                  <a:prstClr val="black"/>
                </a:solidFill>
                <a:latin typeface="Times New Roman"/>
                <a:ea typeface="Times New Roman"/>
                <a:cs typeface="Times New Roman"/>
              </a:rPr>
              <a:t>-1, или потоки 1,5 или 2 Мбит/с.</a:t>
            </a:r>
            <a:endParaRPr lang="ru-RU" sz="2000" dirty="0">
              <a:solidFill>
                <a:prstClr val="black"/>
              </a:solidFill>
              <a:latin typeface="Arial"/>
              <a:ea typeface="Times New Roman"/>
              <a:cs typeface="Times New Roman"/>
            </a:endParaRPr>
          </a:p>
          <a:p>
            <a:pPr indent="269875" algn="just">
              <a:lnSpc>
                <a:spcPct val="200000"/>
              </a:lnSpc>
            </a:pPr>
            <a:r>
              <a:rPr lang="ru-RU" dirty="0">
                <a:solidFill>
                  <a:prstClr val="black"/>
                </a:solidFill>
                <a:latin typeface="Times New Roman"/>
                <a:ea typeface="Times New Roman"/>
                <a:cs typeface="Times New Roman"/>
              </a:rPr>
              <a:t>Коммутатор выполняет ряд специфических функций в зависимости от режима работы и состава </a:t>
            </a:r>
            <a:r>
              <a:rPr lang="ru-RU" spc="-15" dirty="0">
                <a:solidFill>
                  <a:prstClr val="black"/>
                </a:solidFill>
                <a:latin typeface="Times New Roman"/>
                <a:ea typeface="Times New Roman"/>
                <a:cs typeface="Times New Roman"/>
              </a:rPr>
              <a:t>оборудования, с которым он работает.</a:t>
            </a:r>
            <a:r>
              <a:rPr lang="ru-RU" dirty="0">
                <a:solidFill>
                  <a:prstClr val="black"/>
                </a:solidFill>
                <a:latin typeface="Times New Roman"/>
                <a:ea typeface="Times New Roman"/>
                <a:cs typeface="Times New Roman"/>
              </a:rPr>
              <a:t> </a:t>
            </a:r>
            <a:r>
              <a:rPr lang="ru-RU" spc="-40" dirty="0">
                <a:solidFill>
                  <a:prstClr val="black"/>
                </a:solidFill>
                <a:latin typeface="Times New Roman"/>
                <a:ea typeface="Times New Roman"/>
                <a:cs typeface="Times New Roman"/>
              </a:rPr>
              <a:t>Можно выделить шесть различных функций, выполняемых коммутатором:</a:t>
            </a:r>
            <a:endParaRPr lang="ru-RU" sz="2000"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18220829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67023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143"/>
            <a:ext cx="9144000" cy="6781857"/>
          </a:xfrm>
          <a:prstGeom prst="rect">
            <a:avLst/>
          </a:prstGeom>
        </p:spPr>
        <p:txBody>
          <a:bodyPr wrap="square">
            <a:spAutoFit/>
          </a:bodyPr>
          <a:lstStyle/>
          <a:p>
            <a:pPr indent="269875" algn="just">
              <a:lnSpc>
                <a:spcPct val="115000"/>
              </a:lnSpc>
            </a:pPr>
            <a:r>
              <a:rPr lang="ru-RU" dirty="0">
                <a:solidFill>
                  <a:prstClr val="black"/>
                </a:solidFill>
                <a:latin typeface="Times New Roman"/>
                <a:ea typeface="Times New Roman"/>
                <a:cs typeface="Times New Roman"/>
              </a:rPr>
              <a:t> </a:t>
            </a:r>
            <a:r>
              <a:rPr lang="ru-RU" b="1" dirty="0" smtClean="0">
                <a:solidFill>
                  <a:srgbClr val="FF0000"/>
                </a:solidFill>
                <a:latin typeface="Times New Roman"/>
                <a:ea typeface="Times New Roman"/>
                <a:cs typeface="Times New Roman"/>
              </a:rPr>
              <a:t>10.3</a:t>
            </a:r>
            <a:r>
              <a:rPr lang="ru-RU" dirty="0" smtClean="0">
                <a:solidFill>
                  <a:srgbClr val="FF0000"/>
                </a:solidFill>
                <a:latin typeface="Times New Roman"/>
                <a:ea typeface="Times New Roman"/>
                <a:cs typeface="Times New Roman"/>
              </a:rPr>
              <a:t> </a:t>
            </a:r>
            <a:r>
              <a:rPr lang="ru-RU" b="1" dirty="0" smtClean="0">
                <a:solidFill>
                  <a:srgbClr val="FF0000"/>
                </a:solidFill>
                <a:latin typeface="Times New Roman"/>
                <a:ea typeface="Times New Roman"/>
                <a:cs typeface="Times New Roman"/>
              </a:rPr>
              <a:t> </a:t>
            </a:r>
            <a:r>
              <a:rPr lang="ru-RU" b="1" dirty="0">
                <a:solidFill>
                  <a:srgbClr val="FF0000"/>
                </a:solidFill>
                <a:latin typeface="Times New Roman"/>
                <a:ea typeface="Times New Roman"/>
                <a:cs typeface="Times New Roman"/>
              </a:rPr>
              <a:t>Синхронные транспортные модули.</a:t>
            </a:r>
            <a:endParaRPr lang="ru-RU" sz="2000" dirty="0">
              <a:solidFill>
                <a:srgbClr val="FF0000"/>
              </a:solidFill>
              <a:latin typeface="Arial"/>
              <a:ea typeface="Times New Roman"/>
              <a:cs typeface="Times New Roman"/>
            </a:endParaRPr>
          </a:p>
          <a:p>
            <a:pPr indent="269875" algn="just">
              <a:lnSpc>
                <a:spcPct val="115000"/>
              </a:lnSpc>
            </a:pPr>
            <a:r>
              <a:rPr lang="ru-RU" b="1" dirty="0">
                <a:solidFill>
                  <a:prstClr val="black"/>
                </a:solidFill>
                <a:latin typeface="Times New Roman"/>
                <a:ea typeface="Times New Roman"/>
                <a:cs typeface="Times New Roman"/>
              </a:rPr>
              <a:t> </a:t>
            </a:r>
            <a:endParaRPr lang="ru-RU" sz="2000" dirty="0">
              <a:solidFill>
                <a:prstClr val="black"/>
              </a:solidFill>
              <a:latin typeface="Arial"/>
              <a:ea typeface="Times New Roman"/>
              <a:cs typeface="Times New Roman"/>
            </a:endParaRPr>
          </a:p>
          <a:p>
            <a:pPr indent="269875" algn="just">
              <a:lnSpc>
                <a:spcPct val="115000"/>
              </a:lnSpc>
            </a:pPr>
            <a:r>
              <a:rPr lang="ru-RU" dirty="0">
                <a:solidFill>
                  <a:prstClr val="black"/>
                </a:solidFill>
                <a:latin typeface="Times New Roman"/>
                <a:ea typeface="Times New Roman"/>
                <a:cs typeface="Times New Roman"/>
              </a:rPr>
              <a:t> Новая цифровая иерархия была задумана как скоростная информационная автострада для транспортирования цифровых потоков с разными скоростями. В этой иерархии объединяются потоки со скоростями 155,520 Мбит/с и выше. Поскольку способ объединения потоков был выбран синхронный, то данная иерархия получила название синхронной цифровой иерархии ( </a:t>
            </a:r>
            <a:r>
              <a:rPr lang="en-US" dirty="0">
                <a:solidFill>
                  <a:prstClr val="black"/>
                </a:solidFill>
                <a:latin typeface="Times New Roman"/>
                <a:ea typeface="Times New Roman"/>
                <a:cs typeface="Times New Roman"/>
              </a:rPr>
              <a:t>Synchronous Digital Hierarchy</a:t>
            </a:r>
            <a:r>
              <a:rPr lang="ru-RU" dirty="0">
                <a:solidFill>
                  <a:prstClr val="black"/>
                </a:solidFill>
                <a:latin typeface="Times New Roman"/>
                <a:ea typeface="Times New Roman"/>
                <a:cs typeface="Times New Roman"/>
              </a:rPr>
              <a:t> – </a:t>
            </a:r>
            <a:r>
              <a:rPr lang="en-US" dirty="0">
                <a:solidFill>
                  <a:prstClr val="black"/>
                </a:solidFill>
                <a:latin typeface="Times New Roman"/>
                <a:ea typeface="Times New Roman"/>
                <a:cs typeface="Times New Roman"/>
              </a:rPr>
              <a:t>SDH</a:t>
            </a:r>
            <a:r>
              <a:rPr lang="ru-RU" dirty="0">
                <a:solidFill>
                  <a:prstClr val="black"/>
                </a:solidFill>
                <a:latin typeface="Times New Roman"/>
                <a:ea typeface="Times New Roman"/>
                <a:cs typeface="Times New Roman"/>
              </a:rPr>
              <a:t>).</a:t>
            </a:r>
            <a:endParaRPr lang="ru-RU" sz="2000" dirty="0">
              <a:solidFill>
                <a:prstClr val="black"/>
              </a:solidFill>
              <a:latin typeface="Arial"/>
              <a:ea typeface="Times New Roman"/>
              <a:cs typeface="Times New Roman"/>
            </a:endParaRPr>
          </a:p>
          <a:p>
            <a:pPr indent="269875" algn="just">
              <a:lnSpc>
                <a:spcPct val="115000"/>
              </a:lnSpc>
            </a:pPr>
            <a:r>
              <a:rPr lang="ru-RU" dirty="0">
                <a:solidFill>
                  <a:prstClr val="black"/>
                </a:solidFill>
                <a:latin typeface="Times New Roman"/>
                <a:ea typeface="Times New Roman"/>
                <a:cs typeface="Times New Roman"/>
              </a:rPr>
              <a:t> Для транспортирования цифрового потока со скоростью 155 Мбит/с создается синхронный транспортный модуль (</a:t>
            </a:r>
            <a:r>
              <a:rPr lang="en-US" dirty="0">
                <a:solidFill>
                  <a:prstClr val="black"/>
                </a:solidFill>
                <a:latin typeface="Times New Roman"/>
                <a:ea typeface="Times New Roman"/>
                <a:cs typeface="Times New Roman"/>
              </a:rPr>
              <a:t>Synchronous Transport Module</a:t>
            </a:r>
            <a:r>
              <a:rPr lang="ru-RU" dirty="0">
                <a:solidFill>
                  <a:prstClr val="black"/>
                </a:solidFill>
                <a:latin typeface="Times New Roman"/>
                <a:ea typeface="Times New Roman"/>
                <a:cs typeface="Times New Roman"/>
              </a:rPr>
              <a:t>) </a:t>
            </a:r>
            <a:r>
              <a:rPr lang="en-US" dirty="0">
                <a:solidFill>
                  <a:prstClr val="black"/>
                </a:solidFill>
                <a:latin typeface="Times New Roman"/>
                <a:ea typeface="Times New Roman"/>
                <a:cs typeface="Times New Roman"/>
              </a:rPr>
              <a:t>STM</a:t>
            </a:r>
            <a:r>
              <a:rPr lang="ru-RU" dirty="0">
                <a:solidFill>
                  <a:prstClr val="black"/>
                </a:solidFill>
                <a:latin typeface="Times New Roman"/>
                <a:ea typeface="Times New Roman"/>
                <a:cs typeface="Times New Roman"/>
              </a:rPr>
              <a:t>-1. Его упрощённая структура дана на </a:t>
            </a:r>
            <a:r>
              <a:rPr lang="ru-RU" dirty="0" smtClean="0">
                <a:solidFill>
                  <a:prstClr val="black"/>
                </a:solidFill>
                <a:latin typeface="Times New Roman"/>
                <a:ea typeface="Times New Roman"/>
                <a:cs typeface="Times New Roman"/>
              </a:rPr>
              <a:t>рис.10.7. </a:t>
            </a:r>
            <a:r>
              <a:rPr lang="ru-RU" dirty="0">
                <a:solidFill>
                  <a:prstClr val="black"/>
                </a:solidFill>
                <a:latin typeface="Times New Roman"/>
                <a:ea typeface="Times New Roman"/>
                <a:cs typeface="Times New Roman"/>
              </a:rPr>
              <a:t>Модуль представляет собой фрейм (рамку) 9*270 = 2430 байт. Кроме передаваемой информации(называемой в литературе полезной нагрузкой), он содержит в 4-й строке указатель (</a:t>
            </a:r>
            <a:r>
              <a:rPr lang="en-US" dirty="0">
                <a:solidFill>
                  <a:prstClr val="black"/>
                </a:solidFill>
                <a:latin typeface="Times New Roman"/>
                <a:ea typeface="Times New Roman"/>
                <a:cs typeface="Times New Roman"/>
              </a:rPr>
              <a:t>Pointer</a:t>
            </a:r>
            <a:r>
              <a:rPr lang="ru-RU" dirty="0">
                <a:solidFill>
                  <a:prstClr val="black"/>
                </a:solidFill>
                <a:latin typeface="Times New Roman"/>
                <a:ea typeface="Times New Roman"/>
                <a:cs typeface="Times New Roman"/>
              </a:rPr>
              <a:t>,</a:t>
            </a:r>
            <a:r>
              <a:rPr lang="en-US" dirty="0">
                <a:solidFill>
                  <a:prstClr val="black"/>
                </a:solidFill>
                <a:latin typeface="Times New Roman"/>
                <a:ea typeface="Times New Roman"/>
                <a:cs typeface="Times New Roman"/>
              </a:rPr>
              <a:t>PTR</a:t>
            </a:r>
            <a:r>
              <a:rPr lang="ru-RU" dirty="0">
                <a:solidFill>
                  <a:prstClr val="black"/>
                </a:solidFill>
                <a:latin typeface="Times New Roman"/>
                <a:ea typeface="Times New Roman"/>
                <a:cs typeface="Times New Roman"/>
              </a:rPr>
              <a:t>), определяющий начало записи полезной нагрузки.</a:t>
            </a:r>
            <a:endParaRPr lang="ru-RU" sz="2000" dirty="0">
              <a:solidFill>
                <a:prstClr val="black"/>
              </a:solidFill>
              <a:latin typeface="Arial"/>
              <a:ea typeface="Times New Roman"/>
              <a:cs typeface="Times New Roman"/>
            </a:endParaRPr>
          </a:p>
          <a:p>
            <a:pPr indent="269875" algn="just">
              <a:lnSpc>
                <a:spcPct val="115000"/>
              </a:lnSpc>
            </a:pPr>
            <a:r>
              <a:rPr lang="ru-RU" dirty="0">
                <a:solidFill>
                  <a:prstClr val="black"/>
                </a:solidFill>
                <a:latin typeface="Times New Roman"/>
                <a:ea typeface="Times New Roman"/>
                <a:cs typeface="Times New Roman"/>
              </a:rPr>
              <a:t>Чтобы определить маршрут транспортного модуля, а левой части рамки записывается секционный заголовок (</a:t>
            </a:r>
            <a:r>
              <a:rPr lang="en-US" dirty="0">
                <a:solidFill>
                  <a:prstClr val="black"/>
                </a:solidFill>
                <a:latin typeface="Times New Roman"/>
                <a:ea typeface="Times New Roman"/>
                <a:cs typeface="Times New Roman"/>
              </a:rPr>
              <a:t>Section Over Head</a:t>
            </a:r>
            <a:r>
              <a:rPr lang="ru-RU" dirty="0">
                <a:solidFill>
                  <a:prstClr val="black"/>
                </a:solidFill>
                <a:latin typeface="Times New Roman"/>
                <a:ea typeface="Times New Roman"/>
                <a:cs typeface="Times New Roman"/>
              </a:rPr>
              <a:t> – </a:t>
            </a:r>
            <a:r>
              <a:rPr lang="en-US" dirty="0">
                <a:solidFill>
                  <a:prstClr val="black"/>
                </a:solidFill>
                <a:latin typeface="Times New Roman"/>
                <a:ea typeface="Times New Roman"/>
                <a:cs typeface="Times New Roman"/>
              </a:rPr>
              <a:t>SOH</a:t>
            </a:r>
            <a:r>
              <a:rPr lang="ru-RU" dirty="0">
                <a:solidFill>
                  <a:prstClr val="black"/>
                </a:solidFill>
                <a:latin typeface="Times New Roman"/>
                <a:ea typeface="Times New Roman"/>
                <a:cs typeface="Times New Roman"/>
              </a:rPr>
              <a:t>). Нижние 5*9=45 байтов (после указателя) отвечают за доставку информации в то место сети, к тому мультиплексору, где этот транспортный модуль будет переформировываться. Данная часть заголовка так и называется: секционный заголовок мультиплексора (</a:t>
            </a:r>
            <a:r>
              <a:rPr lang="en-US" dirty="0">
                <a:solidFill>
                  <a:prstClr val="black"/>
                </a:solidFill>
                <a:latin typeface="Times New Roman"/>
                <a:ea typeface="Times New Roman"/>
                <a:cs typeface="Times New Roman"/>
              </a:rPr>
              <a:t>MSOH</a:t>
            </a:r>
            <a:r>
              <a:rPr lang="ru-RU" dirty="0">
                <a:solidFill>
                  <a:prstClr val="black"/>
                </a:solidFill>
                <a:latin typeface="Times New Roman"/>
                <a:ea typeface="Times New Roman"/>
                <a:cs typeface="Times New Roman"/>
              </a:rPr>
              <a:t>). Верхние 3*9 = 27 байтов (до указателя) представляют собой секционный заголовок регенератора (</a:t>
            </a:r>
            <a:r>
              <a:rPr lang="en-US" dirty="0">
                <a:solidFill>
                  <a:prstClr val="black"/>
                </a:solidFill>
                <a:latin typeface="Times New Roman"/>
                <a:ea typeface="Times New Roman"/>
                <a:cs typeface="Times New Roman"/>
              </a:rPr>
              <a:t>RSOH</a:t>
            </a:r>
            <a:r>
              <a:rPr lang="ru-RU" dirty="0">
                <a:solidFill>
                  <a:prstClr val="black"/>
                </a:solidFill>
                <a:latin typeface="Times New Roman"/>
                <a:ea typeface="Times New Roman"/>
                <a:cs typeface="Times New Roman"/>
              </a:rPr>
              <a:t>), где будут осуществляться восстановление потока, «поврежденного» помехами, и исправление ошибок в нем. </a:t>
            </a:r>
            <a:endParaRPr lang="ru-RU" sz="2000" dirty="0">
              <a:solidFill>
                <a:prstClr val="black"/>
              </a:solidFill>
              <a:latin typeface="Arial"/>
              <a:ea typeface="Times New Roman"/>
              <a:cs typeface="Times New Roman"/>
            </a:endParaRPr>
          </a:p>
        </p:txBody>
      </p:sp>
    </p:spTree>
    <p:extLst>
      <p:ext uri="{BB962C8B-B14F-4D97-AF65-F5344CB8AC3E}">
        <p14:creationId xmlns="" xmlns:p14="http://schemas.microsoft.com/office/powerpoint/2010/main" val="1471322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6247864"/>
          </a:xfrm>
          <a:prstGeom prst="rect">
            <a:avLst/>
          </a:prstGeom>
        </p:spPr>
        <p:txBody>
          <a:bodyPr wrap="square">
            <a:spAutoFit/>
          </a:bodyPr>
          <a:lstStyle/>
          <a:p>
            <a:pPr algn="just">
              <a:lnSpc>
                <a:spcPct val="200000"/>
              </a:lnSpc>
              <a:spcAft>
                <a:spcPts val="0"/>
              </a:spcAft>
            </a:pPr>
            <a:r>
              <a:rPr lang="ru-RU" sz="2000" dirty="0">
                <a:solidFill>
                  <a:srgbClr val="000000"/>
                </a:solidFill>
                <a:latin typeface="Times New Roman" panose="02020603050405020304" pitchFamily="18" charset="0"/>
                <a:ea typeface="Times New Roman"/>
                <a:cs typeface="Times New Roman" panose="02020603050405020304" pitchFamily="18" charset="0"/>
              </a:rPr>
              <a:t>При этом параметры каналов практически не зависят от структуры сети, что обеспечивает возможность построения гибкой разветвленной сети, обладающей высокими показателями надежности и   качества. </a:t>
            </a:r>
            <a:endParaRPr lang="ru-RU" sz="2000" dirty="0">
              <a:latin typeface="Times New Roman" panose="02020603050405020304" pitchFamily="18" charset="0"/>
              <a:ea typeface="Times New Roman"/>
              <a:cs typeface="Times New Roman" panose="02020603050405020304" pitchFamily="18" charset="0"/>
            </a:endParaRPr>
          </a:p>
          <a:p>
            <a:pPr algn="just">
              <a:lnSpc>
                <a:spcPct val="200000"/>
              </a:lnSpc>
              <a:spcAft>
                <a:spcPts val="0"/>
              </a:spcAft>
            </a:pPr>
            <a:r>
              <a:rPr lang="ru-RU" sz="2000" i="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000" i="1" dirty="0" smtClean="0">
                <a:solidFill>
                  <a:srgbClr val="000000"/>
                </a:solidFill>
                <a:latin typeface="Times New Roman" panose="02020603050405020304" pitchFamily="18" charset="0"/>
                <a:ea typeface="Times New Roman"/>
                <a:cs typeface="Times New Roman" panose="02020603050405020304" pitchFamily="18" charset="0"/>
              </a:rPr>
              <a:t>6.</a:t>
            </a:r>
            <a:r>
              <a:rPr lang="ru-RU" sz="2000" i="1" dirty="0" smtClean="0">
                <a:solidFill>
                  <a:srgbClr val="000000"/>
                </a:solidFill>
                <a:latin typeface="Times New Roman" panose="02020603050405020304" pitchFamily="18" charset="0"/>
                <a:ea typeface="Times New Roman"/>
                <a:cs typeface="Times New Roman" panose="02020603050405020304" pitchFamily="18" charset="0"/>
              </a:rPr>
              <a:t> </a:t>
            </a:r>
            <a:r>
              <a:rPr lang="ru-RU" sz="2000" i="1" u="sng" dirty="0" smtClean="0">
                <a:solidFill>
                  <a:srgbClr val="000000"/>
                </a:solidFill>
                <a:latin typeface="Times New Roman" panose="02020603050405020304" pitchFamily="18" charset="0"/>
                <a:ea typeface="Times New Roman"/>
                <a:cs typeface="Times New Roman" panose="02020603050405020304" pitchFamily="18" charset="0"/>
              </a:rPr>
              <a:t>Высокие </a:t>
            </a:r>
            <a:r>
              <a:rPr lang="ru-RU" sz="2000" i="1" u="sng" dirty="0">
                <a:solidFill>
                  <a:srgbClr val="000000"/>
                </a:solidFill>
                <a:latin typeface="Times New Roman" panose="02020603050405020304" pitchFamily="18" charset="0"/>
                <a:ea typeface="Times New Roman"/>
                <a:cs typeface="Times New Roman" panose="02020603050405020304" pitchFamily="18" charset="0"/>
              </a:rPr>
              <a:t>технико-экономические показатели</a:t>
            </a:r>
            <a:r>
              <a:rPr lang="ru-RU" sz="2000" dirty="0">
                <a:solidFill>
                  <a:srgbClr val="000000"/>
                </a:solidFill>
                <a:latin typeface="Times New Roman" panose="02020603050405020304" pitchFamily="18" charset="0"/>
                <a:ea typeface="Times New Roman"/>
                <a:cs typeface="Times New Roman" panose="02020603050405020304" pitchFamily="18" charset="0"/>
              </a:rPr>
              <a:t>. Передача и коммутация сигналов в цифровой форме позволяют реализовывать оборудование на единых аппаратных платформах. Это позволяет резко снижать трудоемкость изготовления оборудования, значительно снижать его стоимость, потребляемую энергию и габариты. Кроме того, существенно упрощается эксплуатация систем и повышается их надежность. </a:t>
            </a:r>
            <a:endParaRPr lang="ru-RU" sz="2000" dirty="0">
              <a:latin typeface="Times New Roman" panose="02020603050405020304" pitchFamily="18" charset="0"/>
              <a:ea typeface="Times New Roman"/>
              <a:cs typeface="Times New Roman" panose="02020603050405020304" pitchFamily="18" charset="0"/>
            </a:endParaRPr>
          </a:p>
          <a:p>
            <a:pPr algn="just">
              <a:lnSpc>
                <a:spcPct val="200000"/>
              </a:lnSpc>
              <a:spcAft>
                <a:spcPts val="0"/>
              </a:spcAft>
            </a:pPr>
            <a:r>
              <a:rPr lang="ru-RU" sz="2000" dirty="0">
                <a:solidFill>
                  <a:srgbClr val="000000"/>
                </a:solidFill>
                <a:latin typeface="Times New Roman" panose="02020603050405020304" pitchFamily="18" charset="0"/>
                <a:ea typeface="Times New Roman"/>
                <a:cs typeface="Times New Roman" panose="02020603050405020304" pitchFamily="18" charset="0"/>
              </a:rPr>
              <a:t>Требования к ЦСП определены в рекомендациях МСЭ-Т серий G. и М. </a:t>
            </a:r>
            <a:endParaRPr lang="ru-RU" sz="20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 xmlns:p14="http://schemas.microsoft.com/office/powerpoint/2010/main" val="1289787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2322174"/>
          </a:xfrm>
          <a:prstGeom prst="rect">
            <a:avLst/>
          </a:prstGeom>
        </p:spPr>
        <p:txBody>
          <a:bodyPr wrap="square">
            <a:spAutoFit/>
          </a:bodyPr>
          <a:lstStyle/>
          <a:p>
            <a:pPr indent="269875" algn="just">
              <a:lnSpc>
                <a:spcPct val="115000"/>
              </a:lnSpc>
              <a:tabLst>
                <a:tab pos="450215" algn="l"/>
              </a:tabLst>
            </a:pPr>
            <a:r>
              <a:rPr lang="ru-RU" dirty="0">
                <a:solidFill>
                  <a:prstClr val="black"/>
                </a:solidFill>
                <a:latin typeface="Times New Roman"/>
                <a:ea typeface="Times New Roman"/>
                <a:cs typeface="Times New Roman"/>
              </a:rPr>
              <a:t> Один цикл передачи включает в себя считывание в линию такой прямоугольной таблицы. Порядок передачи байтов – слева направо, сверху вниз (так же, как при чтении текста на странице). Продолжительность цикла передачи </a:t>
            </a:r>
            <a:r>
              <a:rPr lang="en-US" dirty="0">
                <a:solidFill>
                  <a:prstClr val="black"/>
                </a:solidFill>
                <a:latin typeface="Times New Roman"/>
                <a:ea typeface="Times New Roman"/>
                <a:cs typeface="Times New Roman"/>
              </a:rPr>
              <a:t>STM</a:t>
            </a:r>
            <a:r>
              <a:rPr lang="ru-RU" dirty="0">
                <a:solidFill>
                  <a:prstClr val="black"/>
                </a:solidFill>
                <a:latin typeface="Times New Roman"/>
                <a:ea typeface="Times New Roman"/>
                <a:cs typeface="Times New Roman"/>
              </a:rPr>
              <a:t>-1  составляет 125 </a:t>
            </a:r>
            <a:r>
              <a:rPr lang="ru-RU" dirty="0" err="1">
                <a:solidFill>
                  <a:prstClr val="black"/>
                </a:solidFill>
                <a:latin typeface="Times New Roman"/>
                <a:ea typeface="Times New Roman"/>
                <a:cs typeface="Times New Roman"/>
              </a:rPr>
              <a:t>мкс</a:t>
            </a:r>
            <a:r>
              <a:rPr lang="ru-RU" dirty="0">
                <a:solidFill>
                  <a:prstClr val="black"/>
                </a:solidFill>
                <a:latin typeface="Times New Roman"/>
                <a:ea typeface="Times New Roman"/>
                <a:cs typeface="Times New Roman"/>
              </a:rPr>
              <a:t>, т.е. он повторяется с частотой 8 Кгц. Каждая клеточка соответствует скорости передачи 8 бит * 8 кГц = 64 кбит/с.  Значит, если тратить на передачу в линию каждой прямоугольной рамки 125 </a:t>
            </a:r>
            <a:r>
              <a:rPr lang="ru-RU" dirty="0" err="1">
                <a:solidFill>
                  <a:prstClr val="black"/>
                </a:solidFill>
                <a:latin typeface="Times New Roman"/>
                <a:ea typeface="Times New Roman"/>
                <a:cs typeface="Times New Roman"/>
              </a:rPr>
              <a:t>мкс</a:t>
            </a:r>
            <a:r>
              <a:rPr lang="ru-RU" dirty="0">
                <a:solidFill>
                  <a:prstClr val="black"/>
                </a:solidFill>
                <a:latin typeface="Times New Roman"/>
                <a:ea typeface="Times New Roman"/>
                <a:cs typeface="Times New Roman"/>
              </a:rPr>
              <a:t>, то за секунду в линию будет передано 9 * 270 * 64 Кбит/с, то рамки 125 </a:t>
            </a:r>
            <a:r>
              <a:rPr lang="ru-RU" dirty="0" err="1">
                <a:solidFill>
                  <a:prstClr val="black"/>
                </a:solidFill>
                <a:latin typeface="Times New Roman"/>
                <a:ea typeface="Times New Roman"/>
                <a:cs typeface="Times New Roman"/>
              </a:rPr>
              <a:t>мкс</a:t>
            </a:r>
            <a:r>
              <a:rPr lang="ru-RU" dirty="0">
                <a:solidFill>
                  <a:prstClr val="black"/>
                </a:solidFill>
                <a:latin typeface="Times New Roman"/>
                <a:ea typeface="Times New Roman"/>
                <a:cs typeface="Times New Roman"/>
              </a:rPr>
              <a:t>, за секунду в линию будет передано 9 * 270 *  64 Кбит/с = 155520 Кбит/с, т.е. 155 Мбит/с</a:t>
            </a:r>
            <a:endParaRPr lang="ru-RU" sz="2000" dirty="0">
              <a:solidFill>
                <a:prstClr val="black"/>
              </a:solidFill>
              <a:latin typeface="Arial"/>
              <a:ea typeface="Times New Roman"/>
              <a:cs typeface="Times New Roman"/>
            </a:endParaRPr>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564904"/>
            <a:ext cx="8352927" cy="352839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403647" y="6076078"/>
            <a:ext cx="712879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a:ea typeface="Times New Roman"/>
              </a:rPr>
              <a:t>Рис. 10.7.   Структура синхронного транспортного модуля </a:t>
            </a:r>
            <a:r>
              <a:rPr kumimoji="0" lang="en-US" sz="1800" b="1" i="0" u="none" strike="noStrike" kern="0" cap="none" spc="0" normalizeH="0" baseline="0" noProof="0" dirty="0" smtClean="0">
                <a:ln>
                  <a:noFill/>
                </a:ln>
                <a:solidFill>
                  <a:prstClr val="black"/>
                </a:solidFill>
                <a:effectLst/>
                <a:uLnTx/>
                <a:uFillTx/>
                <a:latin typeface="Times New Roman"/>
                <a:ea typeface="Times New Roman"/>
              </a:rPr>
              <a:t>STM</a:t>
            </a:r>
            <a:r>
              <a:rPr kumimoji="0" lang="ru-RU" sz="1800" b="1" i="0" u="none" strike="noStrike" kern="0" cap="none" spc="0" normalizeH="0" baseline="0" noProof="0" dirty="0" smtClean="0">
                <a:ln>
                  <a:noFill/>
                </a:ln>
                <a:solidFill>
                  <a:prstClr val="black"/>
                </a:solidFill>
                <a:effectLst/>
                <a:uLnTx/>
                <a:uFillTx/>
                <a:latin typeface="Times New Roman"/>
                <a:ea typeface="Times New Roman"/>
              </a:rPr>
              <a:t>-1.</a:t>
            </a:r>
            <a:endParaRPr kumimoji="0" lang="ru-RU"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5164633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34"/>
            <a:ext cx="9144000" cy="38787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879912"/>
            <a:ext cx="9144000" cy="2630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70435" y="6509874"/>
            <a:ext cx="4752528" cy="240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702275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0027" y="116632"/>
            <a:ext cx="8784976" cy="162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8155" y="1772816"/>
            <a:ext cx="8424936" cy="44095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873739" y="6364647"/>
            <a:ext cx="4642477"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TTE29C24A0t00"/>
              </a:rPr>
              <a:t>Рис.7.4</a:t>
            </a:r>
            <a:r>
              <a:rPr kumimoji="0" lang="en-US" sz="1800" b="0" i="0" u="none" strike="noStrike" kern="0" cap="none" spc="0" normalizeH="0" baseline="0" noProof="0" dirty="0" smtClean="0">
                <a:ln>
                  <a:noFill/>
                </a:ln>
                <a:solidFill>
                  <a:prstClr val="black"/>
                </a:solidFill>
                <a:effectLst/>
                <a:uLnTx/>
                <a:uFillTx/>
                <a:latin typeface="TTE29C24A0t00"/>
              </a:rPr>
              <a:t>.</a:t>
            </a:r>
            <a:r>
              <a:rPr kumimoji="0" lang="ru-RU" sz="1800" b="0" i="0" u="none" strike="noStrike" kern="0" cap="none" spc="0" normalizeH="0" baseline="0" noProof="0" dirty="0" smtClean="0">
                <a:ln>
                  <a:noFill/>
                </a:ln>
                <a:solidFill>
                  <a:prstClr val="black"/>
                </a:solidFill>
                <a:effectLst/>
                <a:uLnTx/>
                <a:uFillTx/>
                <a:latin typeface="TTE29C24A0t00"/>
              </a:rPr>
              <a:t>Двухмерная структура</a:t>
            </a:r>
            <a:r>
              <a:rPr kumimoji="0" lang="en-US" sz="1800" b="0" i="0" u="none" strike="noStrike" kern="0" cap="none" spc="0" normalizeH="0" baseline="0" noProof="0" dirty="0" smtClean="0">
                <a:ln>
                  <a:noFill/>
                </a:ln>
                <a:solidFill>
                  <a:prstClr val="black"/>
                </a:solidFill>
                <a:effectLst/>
                <a:uLnTx/>
                <a:uFillTx/>
                <a:latin typeface="TTE29C24A0t00"/>
              </a:rPr>
              <a:t> </a:t>
            </a:r>
            <a:r>
              <a:rPr kumimoji="0" lang="en-US" sz="1800" b="0" i="0" u="none" strike="noStrike" kern="0" cap="none" spc="0" normalizeH="0" baseline="0" noProof="0" dirty="0" smtClean="0">
                <a:ln>
                  <a:noFill/>
                </a:ln>
                <a:solidFill>
                  <a:prstClr val="black"/>
                </a:solidFill>
                <a:effectLst/>
                <a:uLnTx/>
                <a:uFillTx/>
                <a:latin typeface="Times-Roman"/>
              </a:rPr>
              <a:t>STM-1.</a:t>
            </a:r>
            <a:endParaRPr kumimoji="0" lang="ru-RU"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 xmlns:p14="http://schemas.microsoft.com/office/powerpoint/2010/main" val="36388855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6174"/>
            <a:ext cx="8856984" cy="3320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3338944"/>
            <a:ext cx="6480720" cy="324128"/>
          </a:xfrm>
          <a:prstGeom prst="rect">
            <a:avLst/>
          </a:prstGeom>
        </p:spPr>
        <p:txBody>
          <a:bodyPr wrap="square">
            <a:spAutoFit/>
          </a:bodyPr>
          <a:lstStyle/>
          <a:p>
            <a:pPr algn="ctr">
              <a:lnSpc>
                <a:spcPct val="115000"/>
              </a:lnSpc>
              <a:spcAft>
                <a:spcPts val="0"/>
              </a:spcAft>
            </a:pPr>
            <a:r>
              <a:rPr lang="ru-RU" sz="1400" b="1" dirty="0">
                <a:solidFill>
                  <a:srgbClr val="000000"/>
                </a:solidFill>
                <a:latin typeface="Arial"/>
                <a:ea typeface="Times New Roman"/>
                <a:cs typeface="Times New Roman"/>
              </a:rPr>
              <a:t>Рис.3</a:t>
            </a:r>
            <a:r>
              <a:rPr lang="ru-RU" sz="1400" dirty="0">
                <a:solidFill>
                  <a:srgbClr val="000000"/>
                </a:solidFill>
                <a:latin typeface="Arial"/>
                <a:ea typeface="Times New Roman"/>
                <a:cs typeface="Times New Roman"/>
              </a:rPr>
              <a:t> SDH: представление стандартного цикла</a:t>
            </a:r>
            <a:endParaRPr lang="ru-RU" sz="1400" dirty="0">
              <a:ea typeface="Calibri"/>
              <a:cs typeface="Times New Roman"/>
            </a:endParaRPr>
          </a:p>
        </p:txBody>
      </p:sp>
      <p:sp>
        <p:nvSpPr>
          <p:cNvPr id="3" name="Прямоугольник 2"/>
          <p:cNvSpPr/>
          <p:nvPr/>
        </p:nvSpPr>
        <p:spPr>
          <a:xfrm>
            <a:off x="1403648" y="3715701"/>
            <a:ext cx="6624736" cy="340093"/>
          </a:xfrm>
          <a:prstGeom prst="rect">
            <a:avLst/>
          </a:prstGeom>
        </p:spPr>
        <p:txBody>
          <a:bodyPr wrap="square">
            <a:spAutoFit/>
          </a:bodyPr>
          <a:lstStyle/>
          <a:p>
            <a:pPr>
              <a:lnSpc>
                <a:spcPct val="115000"/>
              </a:lnSpc>
              <a:spcAft>
                <a:spcPts val="1000"/>
              </a:spcAft>
            </a:pPr>
            <a:r>
              <a:rPr lang="ru-RU" sz="1400" dirty="0">
                <a:solidFill>
                  <a:srgbClr val="000000"/>
                </a:solidFill>
                <a:latin typeface="Times New Roman" panose="02020603050405020304" pitchFamily="18" charset="0"/>
                <a:ea typeface="Times New Roman"/>
                <a:cs typeface="Times New Roman" panose="02020603050405020304" pitchFamily="18" charset="0"/>
              </a:rPr>
              <a:t>Во всем мире представление стандартного цикла SDH: МАТРИЦА из 9 строк</a:t>
            </a:r>
            <a:endParaRPr lang="ru-RU" sz="1400" dirty="0">
              <a:latin typeface="Times New Roman" panose="02020603050405020304" pitchFamily="18" charset="0"/>
              <a:ea typeface="Calibri"/>
              <a:cs typeface="Times New Roman" panose="02020603050405020304" pitchFamily="18" charset="0"/>
            </a:endParaRPr>
          </a:p>
        </p:txBody>
      </p:sp>
      <p:pic>
        <p:nvPicPr>
          <p:cNvPr id="5" name="Рисунок 4" descr="http://www.univers-spb.ru/images/technologys/sdh/4.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067806"/>
            <a:ext cx="7920880" cy="2385530"/>
          </a:xfrm>
          <a:prstGeom prst="rect">
            <a:avLst/>
          </a:prstGeom>
          <a:noFill/>
          <a:ln>
            <a:noFill/>
          </a:ln>
        </p:spPr>
      </p:pic>
      <p:sp>
        <p:nvSpPr>
          <p:cNvPr id="4" name="Прямоугольник 3"/>
          <p:cNvSpPr/>
          <p:nvPr/>
        </p:nvSpPr>
        <p:spPr>
          <a:xfrm>
            <a:off x="1752380" y="6453336"/>
            <a:ext cx="4572000" cy="352789"/>
          </a:xfrm>
          <a:prstGeom prst="rect">
            <a:avLst/>
          </a:prstGeom>
        </p:spPr>
        <p:txBody>
          <a:bodyPr>
            <a:spAutoFit/>
          </a:bodyPr>
          <a:lstStyle/>
          <a:p>
            <a:pPr algn="ctr">
              <a:lnSpc>
                <a:spcPct val="115000"/>
              </a:lnSpc>
              <a:spcAft>
                <a:spcPts val="0"/>
              </a:spcAft>
            </a:pPr>
            <a:r>
              <a:rPr lang="ru-RU" sz="1600" b="1" dirty="0">
                <a:solidFill>
                  <a:srgbClr val="000000"/>
                </a:solidFill>
                <a:latin typeface="Times New Roman" panose="02020603050405020304" pitchFamily="18" charset="0"/>
                <a:ea typeface="Times New Roman"/>
                <a:cs typeface="Times New Roman" panose="02020603050405020304" pitchFamily="18" charset="0"/>
              </a:rPr>
              <a:t>Рис.4</a:t>
            </a:r>
            <a:r>
              <a:rPr lang="ru-RU" sz="1600" dirty="0">
                <a:solidFill>
                  <a:srgbClr val="000000"/>
                </a:solidFill>
                <a:latin typeface="Times New Roman" panose="02020603050405020304" pitchFamily="18" charset="0"/>
                <a:ea typeface="Times New Roman"/>
                <a:cs typeface="Times New Roman" panose="02020603050405020304" pitchFamily="18" charset="0"/>
              </a:rPr>
              <a:t> SDH: представление стандартного цикла</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31034135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9154"/>
            <a:ext cx="8784976" cy="5344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5733256"/>
            <a:ext cx="2530244" cy="307777"/>
          </a:xfrm>
          <a:prstGeom prst="rect">
            <a:avLst/>
          </a:prstGeom>
        </p:spPr>
        <p:txBody>
          <a:bodyPr wrap="none">
            <a:spAutoFit/>
          </a:bodyPr>
          <a:lstStyle/>
          <a:p>
            <a:r>
              <a:rPr lang="ru-RU" sz="1400" b="1" dirty="0">
                <a:solidFill>
                  <a:srgbClr val="000000"/>
                </a:solidFill>
                <a:latin typeface="Arial"/>
                <a:ea typeface="Times New Roman"/>
              </a:rPr>
              <a:t>Рис.5</a:t>
            </a:r>
            <a:r>
              <a:rPr lang="ru-RU" sz="1400" dirty="0">
                <a:solidFill>
                  <a:srgbClr val="000000"/>
                </a:solidFill>
                <a:latin typeface="Arial"/>
                <a:ea typeface="Times New Roman"/>
              </a:rPr>
              <a:t> Структура цикла SDH</a:t>
            </a:r>
            <a:endParaRPr lang="ru-RU" sz="1400" dirty="0"/>
          </a:p>
        </p:txBody>
      </p:sp>
      <p:sp>
        <p:nvSpPr>
          <p:cNvPr id="3" name="Прямоугольник 2"/>
          <p:cNvSpPr/>
          <p:nvPr/>
        </p:nvSpPr>
        <p:spPr>
          <a:xfrm>
            <a:off x="1979712" y="6165304"/>
            <a:ext cx="4141903" cy="410882"/>
          </a:xfrm>
          <a:prstGeom prst="rect">
            <a:avLst/>
          </a:prstGeom>
        </p:spPr>
        <p:txBody>
          <a:bodyPr wrap="none">
            <a:spAutoFit/>
          </a:bodyPr>
          <a:lstStyle/>
          <a:p>
            <a:pPr>
              <a:lnSpc>
                <a:spcPct val="115000"/>
              </a:lnSpc>
              <a:spcAft>
                <a:spcPts val="1000"/>
              </a:spcAft>
            </a:pPr>
            <a:r>
              <a:rPr lang="ru-RU" dirty="0">
                <a:solidFill>
                  <a:srgbClr val="000000"/>
                </a:solidFill>
                <a:latin typeface="Arial"/>
                <a:ea typeface="Times New Roman"/>
                <a:cs typeface="Times New Roman"/>
              </a:rPr>
              <a:t>Каждый цикл передается за 125 </a:t>
            </a:r>
            <a:r>
              <a:rPr lang="ru-RU" dirty="0" err="1">
                <a:solidFill>
                  <a:srgbClr val="000000"/>
                </a:solidFill>
                <a:latin typeface="Arial"/>
                <a:ea typeface="Times New Roman"/>
                <a:cs typeface="Times New Roman"/>
              </a:rPr>
              <a:t>мкс</a:t>
            </a:r>
            <a:r>
              <a:rPr lang="ru-RU" dirty="0">
                <a:solidFill>
                  <a:srgbClr val="000000"/>
                </a:solidFill>
                <a:latin typeface="Arial"/>
                <a:ea typeface="Times New Roman"/>
                <a:cs typeface="Times New Roman"/>
              </a:rPr>
              <a:t>!</a:t>
            </a:r>
            <a:endParaRPr lang="ru-RU" sz="2800" dirty="0">
              <a:ea typeface="Calibri"/>
              <a:cs typeface="Times New Roman"/>
            </a:endParaRPr>
          </a:p>
        </p:txBody>
      </p:sp>
    </p:spTree>
    <p:extLst>
      <p:ext uri="{BB962C8B-B14F-4D97-AF65-F5344CB8AC3E}">
        <p14:creationId xmlns="" xmlns:p14="http://schemas.microsoft.com/office/powerpoint/2010/main" val="5599571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038" y="620688"/>
            <a:ext cx="8718434" cy="18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717032"/>
            <a:ext cx="8496944" cy="2929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8784" y="2608523"/>
            <a:ext cx="8928992" cy="1108509"/>
          </a:xfrm>
          <a:prstGeom prst="rect">
            <a:avLst/>
          </a:prstGeom>
        </p:spPr>
        <p:txBody>
          <a:bodyPr wrap="square">
            <a:spAutoFit/>
          </a:bodyPr>
          <a:lstStyle/>
          <a:p>
            <a:pPr>
              <a:lnSpc>
                <a:spcPts val="1200"/>
              </a:lnSpc>
              <a:spcAft>
                <a:spcPts val="75"/>
              </a:spcAft>
            </a:pPr>
            <a:r>
              <a:rPr lang="ru-RU" sz="1600" b="1" dirty="0">
                <a:solidFill>
                  <a:srgbClr val="1C1C1C"/>
                </a:solidFill>
                <a:latin typeface="Times New Roman" panose="02020603050405020304" pitchFamily="18" charset="0"/>
                <a:ea typeface="Times New Roman"/>
                <a:cs typeface="Times New Roman" panose="02020603050405020304" pitchFamily="18" charset="0"/>
              </a:rPr>
              <a:t>Мультиплексирование в SDH</a:t>
            </a:r>
            <a:endParaRPr lang="ru-RU" sz="1600" dirty="0">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ru-RU" sz="1600" dirty="0">
                <a:solidFill>
                  <a:srgbClr val="000000"/>
                </a:solidFill>
                <a:latin typeface="Times New Roman" panose="02020603050405020304" pitchFamily="18" charset="0"/>
                <a:ea typeface="Times New Roman"/>
                <a:cs typeface="Times New Roman" panose="02020603050405020304" pitchFamily="18" charset="0"/>
              </a:rPr>
              <a:t>Технология SDH использует новый способ мультиплексирования низкоскоростных сигналов в более высокоскоростной сигнал. Он имеет механизмы, позволяющие обрабатывать компонентные потоки, которые имеют неодинаковую частоту тактового сигнала.</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11145672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nivers-spb.ru/images/technologys/sdh/14.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620688"/>
            <a:ext cx="5328592" cy="2376264"/>
          </a:xfrm>
          <a:prstGeom prst="rect">
            <a:avLst/>
          </a:prstGeom>
          <a:noFill/>
          <a:ln>
            <a:noFill/>
          </a:ln>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7" y="3533774"/>
            <a:ext cx="7632848" cy="2847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0708"/>
            <a:ext cx="4104456" cy="506805"/>
          </a:xfrm>
          <a:prstGeom prst="rect">
            <a:avLst/>
          </a:prstGeom>
        </p:spPr>
        <p:txBody>
          <a:bodyPr wrap="square">
            <a:spAutoFit/>
          </a:bodyPr>
          <a:lstStyle/>
          <a:p>
            <a:pPr>
              <a:lnSpc>
                <a:spcPts val="1200"/>
              </a:lnSpc>
              <a:spcAft>
                <a:spcPts val="75"/>
              </a:spcAft>
            </a:pPr>
            <a:r>
              <a:rPr lang="ru-RU" sz="1400" b="1" dirty="0">
                <a:solidFill>
                  <a:srgbClr val="1C1C1C"/>
                </a:solidFill>
                <a:latin typeface="Times New Roman" panose="02020603050405020304" pitchFamily="18" charset="0"/>
                <a:ea typeface="Times New Roman"/>
                <a:cs typeface="Times New Roman" panose="02020603050405020304" pitchFamily="18" charset="0"/>
              </a:rPr>
              <a:t>Мультиплексирование в SDH</a:t>
            </a: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ru-RU" sz="1400" dirty="0">
                <a:solidFill>
                  <a:srgbClr val="000000"/>
                </a:solidFill>
                <a:latin typeface="Times New Roman" panose="02020603050405020304" pitchFamily="18" charset="0"/>
                <a:ea typeface="Times New Roman"/>
                <a:cs typeface="Times New Roman" panose="02020603050405020304" pitchFamily="18" charset="0"/>
              </a:rPr>
              <a:t>Перевод предыдущего рисунка на язык SDH:</a:t>
            </a:r>
            <a:endParaRPr lang="ru-RU" sz="1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40803848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nivers-spb.ru/images/technologys/sdh/18.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050" y="764704"/>
            <a:ext cx="8712968" cy="5638353"/>
          </a:xfrm>
          <a:prstGeom prst="rect">
            <a:avLst/>
          </a:prstGeom>
          <a:noFill/>
          <a:ln>
            <a:noFill/>
          </a:ln>
        </p:spPr>
      </p:pic>
      <p:sp>
        <p:nvSpPr>
          <p:cNvPr id="3" name="Прямоугольник 2"/>
          <p:cNvSpPr/>
          <p:nvPr/>
        </p:nvSpPr>
        <p:spPr>
          <a:xfrm>
            <a:off x="1907704" y="158443"/>
            <a:ext cx="6174432" cy="246221"/>
          </a:xfrm>
          <a:prstGeom prst="rect">
            <a:avLst/>
          </a:prstGeom>
        </p:spPr>
        <p:txBody>
          <a:bodyPr wrap="square">
            <a:spAutoFit/>
          </a:bodyPr>
          <a:lstStyle/>
          <a:p>
            <a:pPr>
              <a:lnSpc>
                <a:spcPts val="1200"/>
              </a:lnSpc>
              <a:spcAft>
                <a:spcPts val="75"/>
              </a:spcAft>
            </a:pPr>
            <a:r>
              <a:rPr lang="ru-RU" b="1" dirty="0">
                <a:solidFill>
                  <a:srgbClr val="1C1C1C"/>
                </a:solidFill>
                <a:latin typeface="Verdana"/>
                <a:ea typeface="Times New Roman"/>
                <a:cs typeface="Arial"/>
              </a:rPr>
              <a:t>Карта мультиплексирования в SDH</a:t>
            </a:r>
            <a:endParaRPr lang="ru-RU" sz="2800" dirty="0">
              <a:ea typeface="Calibri"/>
              <a:cs typeface="Times New Roman"/>
            </a:endParaRPr>
          </a:p>
        </p:txBody>
      </p:sp>
    </p:spTree>
    <p:extLst>
      <p:ext uri="{BB962C8B-B14F-4D97-AF65-F5344CB8AC3E}">
        <p14:creationId xmlns="" xmlns:p14="http://schemas.microsoft.com/office/powerpoint/2010/main" val="21609279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nivers-spb.ru/images/technologys/sdh/16.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764704"/>
            <a:ext cx="8136903" cy="2448272"/>
          </a:xfrm>
          <a:prstGeom prst="rect">
            <a:avLst/>
          </a:prstGeom>
          <a:noFill/>
          <a:ln>
            <a:noFill/>
          </a:ln>
        </p:spPr>
      </p:pic>
      <p:pic>
        <p:nvPicPr>
          <p:cNvPr id="3" name="Рисунок 2" descr="http://www.univers-spb.ru/images/technologys/sdh/17.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861048"/>
            <a:ext cx="7920880" cy="2736304"/>
          </a:xfrm>
          <a:prstGeom prst="rect">
            <a:avLst/>
          </a:prstGeom>
          <a:noFill/>
          <a:ln>
            <a:noFill/>
          </a:ln>
        </p:spPr>
      </p:pic>
      <p:sp>
        <p:nvSpPr>
          <p:cNvPr id="4" name="Прямоугольник 3"/>
          <p:cNvSpPr/>
          <p:nvPr/>
        </p:nvSpPr>
        <p:spPr>
          <a:xfrm>
            <a:off x="2286000" y="3475166"/>
            <a:ext cx="5598368" cy="246221"/>
          </a:xfrm>
          <a:prstGeom prst="rect">
            <a:avLst/>
          </a:prstGeom>
        </p:spPr>
        <p:txBody>
          <a:bodyPr wrap="square">
            <a:spAutoFit/>
          </a:bodyPr>
          <a:lstStyle/>
          <a:p>
            <a:pPr>
              <a:lnSpc>
                <a:spcPts val="1200"/>
              </a:lnSpc>
              <a:spcAft>
                <a:spcPts val="75"/>
              </a:spcAft>
            </a:pPr>
            <a:r>
              <a:rPr lang="ru-RU" sz="1600" b="1" dirty="0">
                <a:solidFill>
                  <a:srgbClr val="1C1C1C"/>
                </a:solidFill>
                <a:latin typeface="Times New Roman" panose="02020603050405020304" pitchFamily="18" charset="0"/>
                <a:ea typeface="Times New Roman"/>
                <a:cs typeface="Times New Roman" panose="02020603050405020304" pitchFamily="18" charset="0"/>
              </a:rPr>
              <a:t>Мультиплексирование в SDH: другой пример (E3=&gt;STM1)</a:t>
            </a:r>
            <a:endParaRPr lang="ru-RU" sz="1600" dirty="0">
              <a:latin typeface="Times New Roman" panose="02020603050405020304" pitchFamily="18" charset="0"/>
              <a:ea typeface="Calibri"/>
              <a:cs typeface="Times New Roman" panose="02020603050405020304" pitchFamily="18" charset="0"/>
            </a:endParaRPr>
          </a:p>
        </p:txBody>
      </p:sp>
      <p:sp>
        <p:nvSpPr>
          <p:cNvPr id="5" name="Прямоугольник 4"/>
          <p:cNvSpPr/>
          <p:nvPr/>
        </p:nvSpPr>
        <p:spPr>
          <a:xfrm>
            <a:off x="971600" y="0"/>
            <a:ext cx="7848872" cy="519501"/>
          </a:xfrm>
          <a:prstGeom prst="rect">
            <a:avLst/>
          </a:prstGeom>
        </p:spPr>
        <p:txBody>
          <a:bodyPr wrap="square">
            <a:spAutoFit/>
          </a:bodyPr>
          <a:lstStyle/>
          <a:p>
            <a:pPr>
              <a:lnSpc>
                <a:spcPts val="1200"/>
              </a:lnSpc>
              <a:spcAft>
                <a:spcPts val="75"/>
              </a:spcAft>
            </a:pPr>
            <a:r>
              <a:rPr lang="ru-RU" sz="1600" b="1" dirty="0">
                <a:solidFill>
                  <a:srgbClr val="1C1C1C"/>
                </a:solidFill>
                <a:latin typeface="Times New Roman" panose="02020603050405020304" pitchFamily="18" charset="0"/>
                <a:ea typeface="Times New Roman"/>
                <a:cs typeface="Times New Roman" panose="02020603050405020304" pitchFamily="18" charset="0"/>
              </a:rPr>
              <a:t>Мультиплексирование в SDH: другой пример (E3=&gt;STM1)</a:t>
            </a:r>
            <a:endParaRPr lang="ru-RU" sz="16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ru-RU" sz="1600" dirty="0">
                <a:solidFill>
                  <a:srgbClr val="000000"/>
                </a:solidFill>
                <a:latin typeface="Times New Roman" panose="02020603050405020304" pitchFamily="18" charset="0"/>
                <a:ea typeface="Times New Roman"/>
                <a:cs typeface="Times New Roman" panose="02020603050405020304" pitchFamily="18" charset="0"/>
              </a:rPr>
              <a:t>Вы можете разместить 3 потока E3 (34 Мбит/с) в один STM1.</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30821594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nivers-spb.ru/images/technologys/sdh/31.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072" y="886623"/>
            <a:ext cx="8640960" cy="2232248"/>
          </a:xfrm>
          <a:prstGeom prst="rect">
            <a:avLst/>
          </a:prstGeom>
          <a:noFill/>
          <a:ln>
            <a:noFill/>
          </a:ln>
        </p:spPr>
      </p:pic>
      <p:sp>
        <p:nvSpPr>
          <p:cNvPr id="3" name="Прямоугольник 2"/>
          <p:cNvSpPr/>
          <p:nvPr/>
        </p:nvSpPr>
        <p:spPr>
          <a:xfrm>
            <a:off x="2076577" y="6895"/>
            <a:ext cx="4878288" cy="879728"/>
          </a:xfrm>
          <a:prstGeom prst="rect">
            <a:avLst/>
          </a:prstGeom>
        </p:spPr>
        <p:txBody>
          <a:bodyPr wrap="square">
            <a:spAutoFit/>
          </a:bodyPr>
          <a:lstStyle/>
          <a:p>
            <a:pPr>
              <a:spcAft>
                <a:spcPts val="75"/>
              </a:spcAft>
            </a:pPr>
            <a:r>
              <a:rPr lang="ru-RU" sz="1400" b="1" dirty="0">
                <a:solidFill>
                  <a:srgbClr val="1C1C1C"/>
                </a:solidFill>
                <a:latin typeface="Times New Roman" panose="02020603050405020304" pitchFamily="18" charset="0"/>
                <a:ea typeface="Times New Roman"/>
                <a:cs typeface="Times New Roman" panose="02020603050405020304" pitchFamily="18" charset="0"/>
              </a:rPr>
              <a:t>Оборудование SDH: Оконечный мультиплексор</a:t>
            </a:r>
            <a:endParaRPr lang="ru-RU" sz="1400" dirty="0">
              <a:latin typeface="Times New Roman" panose="02020603050405020304" pitchFamily="18" charset="0"/>
              <a:ea typeface="Calibri"/>
              <a:cs typeface="Times New Roman" panose="02020603050405020304" pitchFamily="18" charset="0"/>
            </a:endParaRPr>
          </a:p>
          <a:p>
            <a:pPr>
              <a:spcAft>
                <a:spcPts val="1000"/>
              </a:spcAft>
            </a:pPr>
            <a:r>
              <a:rPr lang="ru-RU" sz="1400" dirty="0">
                <a:solidFill>
                  <a:srgbClr val="000000"/>
                </a:solidFill>
                <a:latin typeface="Times New Roman" panose="02020603050405020304" pitchFamily="18" charset="0"/>
                <a:ea typeface="Times New Roman"/>
                <a:cs typeface="Times New Roman" panose="02020603050405020304" pitchFamily="18" charset="0"/>
              </a:rPr>
              <a:t>Вход: Низкоскоростные компонентные потоки PDH/T-канал</a:t>
            </a:r>
            <a:endParaRPr lang="ru-RU" sz="1400" dirty="0">
              <a:latin typeface="Times New Roman" panose="02020603050405020304" pitchFamily="18" charset="0"/>
              <a:ea typeface="Calibri"/>
              <a:cs typeface="Times New Roman" panose="02020603050405020304" pitchFamily="18" charset="0"/>
            </a:endParaRPr>
          </a:p>
          <a:p>
            <a:pPr>
              <a:spcAft>
                <a:spcPts val="1000"/>
              </a:spcAft>
            </a:pPr>
            <a:r>
              <a:rPr lang="ru-RU" sz="1400" dirty="0">
                <a:solidFill>
                  <a:srgbClr val="000000"/>
                </a:solidFill>
                <a:latin typeface="Times New Roman" panose="02020603050405020304" pitchFamily="18" charset="0"/>
                <a:ea typeface="Times New Roman"/>
                <a:cs typeface="Times New Roman" panose="02020603050405020304" pitchFamily="18" charset="0"/>
              </a:rPr>
              <a:t>Выход: Высокоскоростные сигналы SDH</a:t>
            </a:r>
            <a:endParaRPr lang="ru-RU" sz="1400" dirty="0">
              <a:latin typeface="Times New Roman" panose="02020603050405020304" pitchFamily="18" charset="0"/>
              <a:ea typeface="Calibri"/>
              <a:cs typeface="Times New Roman" panose="02020603050405020304" pitchFamily="18" charset="0"/>
            </a:endParaRPr>
          </a:p>
        </p:txBody>
      </p:sp>
      <p:pic>
        <p:nvPicPr>
          <p:cNvPr id="4" name="Рисунок 3" descr="http://www.univers-spb.ru/images/technologys/sdh/32.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869160"/>
            <a:ext cx="8280920" cy="1728192"/>
          </a:xfrm>
          <a:prstGeom prst="rect">
            <a:avLst/>
          </a:prstGeom>
          <a:noFill/>
          <a:ln>
            <a:noFill/>
          </a:ln>
        </p:spPr>
      </p:pic>
      <p:sp>
        <p:nvSpPr>
          <p:cNvPr id="5" name="Прямоугольник 4"/>
          <p:cNvSpPr/>
          <p:nvPr/>
        </p:nvSpPr>
        <p:spPr>
          <a:xfrm>
            <a:off x="755576" y="3284984"/>
            <a:ext cx="7704856" cy="1095172"/>
          </a:xfrm>
          <a:prstGeom prst="rect">
            <a:avLst/>
          </a:prstGeom>
        </p:spPr>
        <p:txBody>
          <a:bodyPr wrap="square">
            <a:spAutoFit/>
          </a:bodyPr>
          <a:lstStyle/>
          <a:p>
            <a:pPr>
              <a:spcAft>
                <a:spcPts val="75"/>
              </a:spcAft>
            </a:pPr>
            <a:r>
              <a:rPr lang="ru-RU" sz="1400" b="1" dirty="0">
                <a:solidFill>
                  <a:srgbClr val="1C1C1C"/>
                </a:solidFill>
                <a:latin typeface="Times New Roman" panose="02020603050405020304" pitchFamily="18" charset="0"/>
                <a:ea typeface="Times New Roman"/>
                <a:cs typeface="Times New Roman" panose="02020603050405020304" pitchFamily="18" charset="0"/>
              </a:rPr>
              <a:t>Оборудование SDH: Регенератор</a:t>
            </a:r>
            <a:endParaRPr lang="ru-RU" sz="1400" dirty="0">
              <a:latin typeface="Times New Roman" panose="02020603050405020304" pitchFamily="18" charset="0"/>
              <a:ea typeface="Calibri"/>
              <a:cs typeface="Times New Roman" panose="02020603050405020304" pitchFamily="18" charset="0"/>
            </a:endParaRPr>
          </a:p>
          <a:p>
            <a:pPr>
              <a:spcAft>
                <a:spcPts val="1000"/>
              </a:spcAft>
            </a:pPr>
            <a:r>
              <a:rPr lang="ru-RU" sz="1400" dirty="0">
                <a:solidFill>
                  <a:srgbClr val="000000"/>
                </a:solidFill>
                <a:latin typeface="Times New Roman" panose="02020603050405020304" pitchFamily="18" charset="0"/>
                <a:ea typeface="Times New Roman"/>
                <a:cs typeface="Times New Roman" panose="02020603050405020304" pitchFamily="18" charset="0"/>
              </a:rPr>
              <a:t>Вход: Синхронный сигнал </a:t>
            </a:r>
            <a:r>
              <a:rPr lang="ru-RU" sz="1400" dirty="0" smtClean="0">
                <a:solidFill>
                  <a:srgbClr val="000000"/>
                </a:solidFill>
                <a:latin typeface="Times New Roman" panose="02020603050405020304" pitchFamily="18" charset="0"/>
                <a:ea typeface="Times New Roman"/>
                <a:cs typeface="Times New Roman" panose="02020603050405020304" pitchFamily="18" charset="0"/>
              </a:rPr>
              <a:t>STM-N</a:t>
            </a:r>
            <a:endParaRPr lang="en-US" sz="1400" dirty="0" smtClean="0">
              <a:latin typeface="Times New Roman" panose="02020603050405020304" pitchFamily="18" charset="0"/>
              <a:ea typeface="Times New Roman"/>
              <a:cs typeface="Times New Roman" panose="02020603050405020304" pitchFamily="18" charset="0"/>
            </a:endParaRPr>
          </a:p>
          <a:p>
            <a:pPr>
              <a:spcAft>
                <a:spcPts val="1000"/>
              </a:spcAft>
            </a:pPr>
            <a:r>
              <a:rPr lang="ru-RU" sz="1400" dirty="0" smtClean="0">
                <a:solidFill>
                  <a:srgbClr val="000000"/>
                </a:solidFill>
                <a:latin typeface="Times New Roman" panose="02020603050405020304" pitchFamily="18" charset="0"/>
                <a:ea typeface="Times New Roman"/>
                <a:cs typeface="Times New Roman" panose="02020603050405020304" pitchFamily="18" charset="0"/>
              </a:rPr>
              <a:t>Выход</a:t>
            </a:r>
            <a:r>
              <a:rPr lang="ru-RU" sz="1400" dirty="0">
                <a:solidFill>
                  <a:srgbClr val="000000"/>
                </a:solidFill>
                <a:latin typeface="Times New Roman" panose="02020603050405020304" pitchFamily="18" charset="0"/>
                <a:ea typeface="Times New Roman"/>
                <a:cs typeface="Times New Roman" panose="02020603050405020304" pitchFamily="18" charset="0"/>
              </a:rPr>
              <a:t>: Синхронный сигнал </a:t>
            </a:r>
            <a:r>
              <a:rPr lang="ru-RU" sz="1400" dirty="0" smtClean="0">
                <a:solidFill>
                  <a:srgbClr val="000000"/>
                </a:solidFill>
                <a:latin typeface="Times New Roman" panose="02020603050405020304" pitchFamily="18" charset="0"/>
                <a:ea typeface="Times New Roman"/>
                <a:cs typeface="Times New Roman" panose="02020603050405020304" pitchFamily="18" charset="0"/>
              </a:rPr>
              <a:t>STM-N</a:t>
            </a:r>
            <a:r>
              <a:rPr lang="en-US" sz="1400" dirty="0" smtClean="0">
                <a:latin typeface="Times New Roman" panose="02020603050405020304" pitchFamily="18" charset="0"/>
                <a:ea typeface="Times New Roman"/>
                <a:cs typeface="Times New Roman" panose="02020603050405020304" pitchFamily="18" charset="0"/>
              </a:rPr>
              <a:t> . </a:t>
            </a:r>
            <a:r>
              <a:rPr lang="ru-RU" sz="1400" dirty="0" smtClean="0">
                <a:solidFill>
                  <a:srgbClr val="000000"/>
                </a:solidFill>
                <a:latin typeface="Times New Roman" panose="02020603050405020304" pitchFamily="18" charset="0"/>
                <a:ea typeface="Times New Roman"/>
                <a:cs typeface="Times New Roman" panose="02020603050405020304" pitchFamily="18" charset="0"/>
              </a:rPr>
              <a:t>Восстановление </a:t>
            </a:r>
            <a:r>
              <a:rPr lang="ru-RU" sz="1400" dirty="0">
                <a:solidFill>
                  <a:srgbClr val="000000"/>
                </a:solidFill>
                <a:latin typeface="Times New Roman" panose="02020603050405020304" pitchFamily="18" charset="0"/>
                <a:ea typeface="Times New Roman"/>
                <a:cs typeface="Times New Roman" panose="02020603050405020304" pitchFamily="18" charset="0"/>
              </a:rPr>
              <a:t>передаваемого сигнала для минимизации фазового дрожания, дисперсии и др.</a:t>
            </a:r>
            <a:endParaRPr lang="ru-RU" sz="1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244613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7109</TotalTime>
  <Words>12947</Words>
  <Application>Microsoft Office PowerPoint</Application>
  <PresentationFormat>Экран (4:3)</PresentationFormat>
  <Paragraphs>443</Paragraphs>
  <Slides>130</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130</vt:i4>
      </vt:variant>
    </vt:vector>
  </HeadingPairs>
  <TitlesOfParts>
    <vt:vector size="132" baseType="lpstr">
      <vt:lpstr>Тема Office</vt:lpstr>
      <vt:lpstr>Visio</vt:lpstr>
      <vt:lpstr>ЦИФРОВЫЕ СИСТЕМЫ ПЕРЕДАЧИ (ЦСП).</vt:lpstr>
      <vt:lpstr>Слайд 2</vt:lpstr>
      <vt:lpstr> ЛЕКЦИЯ №1. Введение  </vt:lpstr>
      <vt:lpstr>Слайд 4</vt:lpstr>
      <vt:lpstr>Слайд 5</vt:lpstr>
      <vt:lpstr>Слайд 6</vt:lpstr>
      <vt:lpstr>Слайд 7</vt:lpstr>
      <vt:lpstr>Слайд 8</vt:lpstr>
      <vt:lpstr>Слайд 9</vt:lpstr>
      <vt:lpstr> ЛЕКЦИЯ №2. Цифровые системы передачи (ЦСП).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 ЛЕКЦИЯ № 6.Формирование структуры цикла передачи ЦСП.</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ЦИФРОВЫЕ СИСТЕМЫ ПЕРЕДАЧИ.</dc:title>
  <dc:creator>User</dc:creator>
  <cp:lastModifiedBy>Admin</cp:lastModifiedBy>
  <cp:revision>357</cp:revision>
  <dcterms:created xsi:type="dcterms:W3CDTF">2012-12-22T05:10:42Z</dcterms:created>
  <dcterms:modified xsi:type="dcterms:W3CDTF">2016-09-14T08:04:37Z</dcterms:modified>
</cp:coreProperties>
</file>