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97675" cy="9926638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46">
          <p15:clr>
            <a:srgbClr val="A4A3A4"/>
          </p15:clr>
        </p15:guide>
        <p15:guide id="2" pos="2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23" autoAdjust="0"/>
    <p:restoredTop sz="94714" autoAdjust="0"/>
  </p:normalViewPr>
  <p:slideViewPr>
    <p:cSldViewPr>
      <p:cViewPr>
        <p:scale>
          <a:sx n="110" d="100"/>
          <a:sy n="110" d="100"/>
        </p:scale>
        <p:origin x="-1050" y="-78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68513" y="744538"/>
            <a:ext cx="2660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2098" tIns="46049" rIns="92098" bIns="4604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884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443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727052" y="176410"/>
            <a:ext cx="6653259" cy="10231543"/>
            <a:chOff x="727052" y="176410"/>
            <a:chExt cx="6659189" cy="1023154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31816" y="176410"/>
              <a:ext cx="6643734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27052" y="176970"/>
              <a:ext cx="70708" cy="102309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370788" y="176969"/>
              <a:ext cx="4762" cy="1022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08016" y="10400805"/>
              <a:ext cx="6578225" cy="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798491" y="1024137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98491" y="1006982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06442" y="931417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080807" y="9055399"/>
            <a:ext cx="3702" cy="1345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08016" y="905540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4678" y="9364965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ченак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12871" y="9382947"/>
            <a:ext cx="4524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 err="1" smtClean="0">
                <a:latin typeface="Times New Roman Tj" pitchFamily="18" charset="-52"/>
              </a:rPr>
              <a:t>варақ</a:t>
            </a:r>
            <a:endParaRPr lang="ru-RU" sz="700" i="1" dirty="0">
              <a:latin typeface="Times New Roman Tj" pitchFamily="18" charset="-52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98622" y="9379252"/>
            <a:ext cx="7810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dirty="0" err="1" smtClean="0">
                <a:latin typeface="Times New Roman Tj" pitchFamily="18" charset="-52"/>
              </a:rPr>
              <a:t>ҳуҷат</a:t>
            </a:r>
            <a:endParaRPr lang="ru-RU" sz="700" dirty="0" smtClean="0">
              <a:latin typeface="Times New Roman Tj" pitchFamily="18" charset="-5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93979" y="9369727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саъна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9955" y="9384015"/>
            <a:ext cx="581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84388" y="9374490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имзо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2731463" y="9055397"/>
            <a:ext cx="6967" cy="134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2217686" y="9055397"/>
            <a:ext cx="14431" cy="1348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11483" y="9055397"/>
            <a:ext cx="12103" cy="135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98491" y="9222089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98491" y="9398303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98491" y="990313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98491" y="9568167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98491" y="973961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657069" y="9565785"/>
            <a:ext cx="5557" cy="835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6275" y="990313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56275" y="9726917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525439" y="97340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97590" y="97332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445216" y="10220877"/>
            <a:ext cx="83920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 err="1" smtClean="0">
                <a:latin typeface="Times New Roman Tj" pitchFamily="18" charset="-52"/>
              </a:rPr>
              <a:t>Очимамадов</a:t>
            </a:r>
            <a:r>
              <a:rPr lang="ru-RU" sz="700" i="1" dirty="0" smtClean="0">
                <a:latin typeface="Times New Roman Tj" pitchFamily="18" charset="-52"/>
              </a:rPr>
              <a:t> И</a:t>
            </a:r>
            <a:endParaRPr lang="ru-RU" sz="700" i="1" dirty="0">
              <a:latin typeface="Times New Roman Tj" pitchFamily="18" charset="-52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42065" y="9545941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 smtClean="0">
                <a:latin typeface="Times New Roman Tj" pitchFamily="18" charset="-52"/>
              </a:rPr>
              <a:t>варақ</a:t>
            </a:r>
            <a:endParaRPr lang="ru-RU" sz="800" i="1" dirty="0">
              <a:latin typeface="Times New Roman Tj" pitchFamily="18" charset="-52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99283" y="9541178"/>
            <a:ext cx="5000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 err="1" smtClean="0">
                <a:latin typeface="Times New Roman Tj" pitchFamily="18" charset="-52"/>
              </a:rPr>
              <a:t>варақҳо</a:t>
            </a:r>
            <a:endParaRPr lang="ru-RU" sz="700" i="1" dirty="0">
              <a:latin typeface="Times New Roman Tj" pitchFamily="18" charset="-52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620822" y="931416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323823" y="9142814"/>
            <a:ext cx="2252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КХТ.17.450103-02.Ш/Р.МД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798491" y="9597261"/>
            <a:ext cx="57467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i="1" dirty="0" err="1" smtClean="0">
                <a:latin typeface="Times New Roman" panose="02020603050405020304" pitchFamily="18" charset="0"/>
              </a:rPr>
              <a:t>Иҷро</a:t>
            </a:r>
            <a:r>
              <a:rPr lang="ru-RU" sz="900" i="1" dirty="0" smtClean="0">
                <a:latin typeface="Times New Roman" panose="02020603050405020304" pitchFamily="18" charset="0"/>
              </a:rPr>
              <a:t> кард</a:t>
            </a:r>
            <a:endParaRPr lang="ru-RU" sz="900" i="1" dirty="0">
              <a:latin typeface="Times New Roman Tj" pitchFamily="18" charset="-52"/>
              <a:cs typeface="Times New Roman" panose="02020603050405020304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727053" y="10062464"/>
            <a:ext cx="1000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Н.меъёри</a:t>
            </a:r>
            <a:endParaRPr lang="ru-RU" sz="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90"/>
          <p:cNvSpPr txBox="1">
            <a:spLocks noChangeArrowheads="1"/>
          </p:cNvSpPr>
          <p:nvPr/>
        </p:nvSpPr>
        <p:spPr bwMode="auto">
          <a:xfrm>
            <a:off x="732409" y="10208518"/>
            <a:ext cx="6429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900" i="1" dirty="0" err="1" smtClean="0">
                <a:latin typeface="Times New Roman Tj" pitchFamily="18" charset="-52"/>
              </a:rPr>
              <a:t>Тасдиқ</a:t>
            </a:r>
            <a:r>
              <a:rPr lang="ru-RU" sz="900" i="1" dirty="0" smtClean="0">
                <a:latin typeface="Times New Roman Tj" pitchFamily="18" charset="-52"/>
              </a:rPr>
              <a:t> </a:t>
            </a: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5584837" y="9883013"/>
            <a:ext cx="17859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i="1" dirty="0" smtClean="0">
                <a:latin typeface="Times New Roman Tj" pitchFamily="18" charset="-52"/>
              </a:rPr>
              <a:t> </a:t>
            </a:r>
            <a:r>
              <a:rPr lang="ru-RU" sz="900" i="1" dirty="0" smtClean="0">
                <a:latin typeface="Times New Roman Tj" pitchFamily="18" charset="-52"/>
              </a:rPr>
              <a:t>Д</a:t>
            </a:r>
            <a:r>
              <a:rPr lang="en-US" sz="900" i="1" dirty="0" smtClean="0">
                <a:latin typeface="Times New Roman Tj" pitchFamily="18" charset="-52"/>
              </a:rPr>
              <a:t>.</a:t>
            </a:r>
            <a:r>
              <a:rPr lang="ru-RU" sz="900" i="1" dirty="0" smtClean="0">
                <a:latin typeface="Times New Roman Tj" pitchFamily="18" charset="-52"/>
              </a:rPr>
              <a:t>Т</a:t>
            </a:r>
            <a:r>
              <a:rPr lang="en-US" sz="900" i="1" dirty="0" smtClean="0">
                <a:latin typeface="Times New Roman Tj" pitchFamily="18" charset="-52"/>
              </a:rPr>
              <a:t>.</a:t>
            </a:r>
            <a:r>
              <a:rPr lang="ru-RU" sz="900" i="1" dirty="0" smtClean="0">
                <a:latin typeface="Times New Roman Tj" pitchFamily="18" charset="-52"/>
              </a:rPr>
              <a:t>Т</a:t>
            </a:r>
            <a:r>
              <a:rPr lang="en-US" sz="900" i="1" dirty="0" smtClean="0">
                <a:latin typeface="Times New Roman Tj" pitchFamily="18" charset="-52"/>
              </a:rPr>
              <a:t>. </a:t>
            </a:r>
            <a:r>
              <a:rPr lang="ru-RU" sz="900" i="1" dirty="0" smtClean="0">
                <a:latin typeface="Times New Roman Tj" pitchFamily="18" charset="-52"/>
              </a:rPr>
              <a:t>ба </a:t>
            </a:r>
            <a:r>
              <a:rPr lang="ru-RU" sz="900" i="1" dirty="0" err="1" smtClean="0">
                <a:latin typeface="Times New Roman Tj" pitchFamily="18" charset="-52"/>
              </a:rPr>
              <a:t>номи</a:t>
            </a:r>
            <a:r>
              <a:rPr lang="ru-RU" sz="900" i="1" dirty="0" smtClean="0">
                <a:latin typeface="Times New Roman Tj" pitchFamily="18" charset="-52"/>
              </a:rPr>
              <a:t> </a:t>
            </a:r>
            <a:r>
              <a:rPr lang="ru-RU" sz="900" i="1" dirty="0" err="1" smtClean="0">
                <a:latin typeface="Times New Roman Tj" pitchFamily="18" charset="-52"/>
              </a:rPr>
              <a:t>акад</a:t>
            </a:r>
            <a:r>
              <a:rPr lang="en-US" sz="900" i="1" dirty="0" smtClean="0">
                <a:latin typeface="Times New Roman Tj" pitchFamily="18" charset="-52"/>
              </a:rPr>
              <a:t>.</a:t>
            </a:r>
            <a:r>
              <a:rPr lang="ru-RU" sz="900" i="1" dirty="0" smtClean="0">
                <a:latin typeface="Times New Roman Tj" pitchFamily="18" charset="-52"/>
              </a:rPr>
              <a:t> М. С. </a:t>
            </a:r>
            <a:r>
              <a:rPr lang="ru-RU" sz="900" i="1" dirty="0" err="1" smtClean="0">
                <a:latin typeface="Times New Roman Tj" pitchFamily="18" charset="-52"/>
              </a:rPr>
              <a:t>Осимӣ</a:t>
            </a:r>
            <a:r>
              <a:rPr lang="ru-RU" sz="900" i="1" dirty="0" smtClean="0">
                <a:latin typeface="Times New Roman Tj" pitchFamily="18" charset="-52"/>
              </a:rPr>
              <a:t>,</a:t>
            </a:r>
            <a:r>
              <a:rPr lang="en-US" sz="900" i="1" dirty="0" smtClean="0">
                <a:latin typeface="Times New Roman Tj" pitchFamily="18" charset="-52"/>
              </a:rPr>
              <a:t>  </a:t>
            </a:r>
            <a:r>
              <a:rPr lang="ru-RU" sz="900" i="1" dirty="0" smtClean="0">
                <a:latin typeface="Times New Roman Tj" pitchFamily="18" charset="-52"/>
              </a:rPr>
              <a:t>каф. « ША </a:t>
            </a:r>
            <a:r>
              <a:rPr lang="ru-RU" sz="900" i="1" dirty="0" err="1" smtClean="0">
                <a:latin typeface="Times New Roman Tj" pitchFamily="18" charset="-52"/>
              </a:rPr>
              <a:t>ва</a:t>
            </a:r>
            <a:r>
              <a:rPr lang="ru-RU" sz="900" i="1" dirty="0" smtClean="0">
                <a:latin typeface="Times New Roman Tj" pitchFamily="18" charset="-52"/>
              </a:rPr>
              <a:t> СК», </a:t>
            </a:r>
            <a:r>
              <a:rPr lang="ru-RU" sz="900" i="1" dirty="0" err="1" smtClean="0">
                <a:latin typeface="Times New Roman Tj" pitchFamily="18" charset="-52"/>
              </a:rPr>
              <a:t>гурўҳи</a:t>
            </a:r>
            <a:r>
              <a:rPr lang="ru-RU" sz="900" i="1" dirty="0" smtClean="0">
                <a:latin typeface="Times New Roman Tj" pitchFamily="18" charset="-52"/>
              </a:rPr>
              <a:t>  450103-02, А3, Ш/Р</a:t>
            </a:r>
            <a:endParaRPr lang="ru-RU" sz="900" i="1" dirty="0">
              <a:latin typeface="Times New Roman Tj" pitchFamily="18" charset="-52"/>
            </a:endParaRP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3230342" y="9588915"/>
            <a:ext cx="23574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g-Cyrl-TJ" alt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Коркарди моҳиятҳои муҳофизатҳои иттилоотҳои электронӣ</a:t>
            </a:r>
            <a:endParaRPr lang="ru-RU" alt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84"/>
          <p:cNvSpPr txBox="1">
            <a:spLocks noChangeArrowheads="1"/>
          </p:cNvSpPr>
          <p:nvPr/>
        </p:nvSpPr>
        <p:spPr bwMode="auto">
          <a:xfrm>
            <a:off x="798491" y="9740137"/>
            <a:ext cx="57467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i="1" dirty="0" smtClean="0">
                <a:latin typeface="Times New Roman Tj" pitchFamily="18" charset="-52"/>
              </a:rPr>
              <a:t>Сан</a:t>
            </a:r>
            <a:r>
              <a:rPr lang="tg-Cyrl-TJ" sz="900" i="1" dirty="0" smtClean="0">
                <a:latin typeface="Times New Roman Tj" pitchFamily="18" charset="-52"/>
              </a:rPr>
              <a:t>ҷ</a:t>
            </a:r>
            <a:r>
              <a:rPr lang="ru-RU" sz="900" i="1" dirty="0" smtClean="0">
                <a:latin typeface="Times New Roman Tj" pitchFamily="18" charset="-52"/>
              </a:rPr>
              <a:t>ид</a:t>
            </a:r>
            <a:endParaRPr lang="ru-RU" sz="900" i="1" dirty="0">
              <a:latin typeface="Times New Roman Tj" pitchFamily="18" charset="-52"/>
              <a:cs typeface="Times New Roman" panose="02020603050405020304" pitchFamily="18" charset="0"/>
            </a:endParaRPr>
          </a:p>
        </p:txBody>
      </p:sp>
      <p:sp>
        <p:nvSpPr>
          <p:cNvPr id="48" name="Text Box 84"/>
          <p:cNvSpPr txBox="1">
            <a:spLocks noChangeArrowheads="1"/>
          </p:cNvSpPr>
          <p:nvPr/>
        </p:nvSpPr>
        <p:spPr bwMode="auto">
          <a:xfrm>
            <a:off x="727053" y="9942083"/>
            <a:ext cx="100013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900" i="1" dirty="0" err="1" smtClean="0">
                <a:latin typeface="Times New Roman" panose="02020603050405020304" pitchFamily="18" charset="0"/>
              </a:rPr>
              <a:t>Такриздиханда</a:t>
            </a:r>
            <a:endParaRPr lang="ru-RU" sz="900" i="1" dirty="0">
              <a:latin typeface="Times New Roman Tj" pitchFamily="18" charset="-52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48584" y="9578598"/>
            <a:ext cx="85010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g-Cyrl-TJ" sz="700" i="1" dirty="0" smtClean="0">
                <a:latin typeface="Times New Roman Tj" pitchFamily="18" charset="-52"/>
              </a:rPr>
              <a:t>Гиёева М.М.</a:t>
            </a:r>
            <a:endParaRPr lang="ru-RU" sz="700" i="1" dirty="0">
              <a:latin typeface="Times New Roman Tj" pitchFamily="18" charset="-5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61674" y="10078766"/>
            <a:ext cx="78581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 smtClean="0">
                <a:latin typeface="Times New Roman Tj" pitchFamily="18" charset="-52"/>
              </a:rPr>
              <a:t>Каламов А.К</a:t>
            </a:r>
            <a:endParaRPr lang="ru-RU" sz="700" i="1" dirty="0">
              <a:latin typeface="Times New Roman Tj" pitchFamily="18" charset="-5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56275" y="9541179"/>
            <a:ext cx="78581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err="1" smtClean="0">
                <a:latin typeface="Times New Roman Tj" pitchFamily="18" charset="-52"/>
              </a:rPr>
              <a:t>марҳала</a:t>
            </a:r>
            <a:endParaRPr lang="ru-RU" sz="700" dirty="0">
              <a:latin typeface="Times New Roman Tj" pitchFamily="18" charset="-5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55744" y="9714901"/>
            <a:ext cx="78581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g-Cyrl-TJ" sz="700" i="1" dirty="0" smtClean="0">
                <a:latin typeface="Times New Roman Tj" pitchFamily="18" charset="-52"/>
              </a:rPr>
              <a:t>Бахдавлатов А.</a:t>
            </a:r>
            <a:endParaRPr lang="ru-RU" sz="700" i="1" dirty="0">
              <a:latin typeface="Times New Roman Tj" pitchFamily="18" charset="-5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77770" y="9922437"/>
            <a:ext cx="94570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g-Cyrl-TJ" sz="700" i="1" dirty="0" smtClean="0">
                <a:latin typeface="Times New Roman Tj" pitchFamily="18" charset="-52"/>
              </a:rPr>
              <a:t>Аслонов И.</a:t>
            </a:r>
            <a:endParaRPr lang="ru-RU" sz="700" i="1" dirty="0">
              <a:latin typeface="Times New Roman Tj" pitchFamily="18" charset="-52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544922" y="310321"/>
            <a:ext cx="111472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err="1" smtClean="0">
                <a:latin typeface="Times New Roman Tajik 1.0" pitchFamily="18" charset="0"/>
                <a:ea typeface="Times New Roman" panose="02020603050405020304" pitchFamily="18" charset="0"/>
                <a:cs typeface="Times New Roman Tajik 1.0" pitchFamily="18" charset="0"/>
              </a:rPr>
              <a:t>Мундари</a:t>
            </a:r>
            <a:r>
              <a:rPr lang="tg-Cyrl-TJ" sz="1400" b="1" dirty="0" smtClean="0">
                <a:latin typeface="Times New Roman Tajik 1.0" pitchFamily="18" charset="0"/>
                <a:ea typeface="Times New Roman" panose="02020603050405020304" pitchFamily="18" charset="0"/>
                <a:cs typeface="Times New Roman Tajik 1.0" pitchFamily="18" charset="0"/>
              </a:rPr>
              <a:t>ҷ</a:t>
            </a:r>
            <a:r>
              <a:rPr lang="ru-RU" sz="1400" b="1" dirty="0" smtClean="0">
                <a:latin typeface="Times New Roman Tajik 1.0" pitchFamily="18" charset="0"/>
                <a:ea typeface="Times New Roman" panose="02020603050405020304" pitchFamily="18" charset="0"/>
                <a:cs typeface="Times New Roman Tajik 1.0" pitchFamily="18" charset="0"/>
              </a:rPr>
              <a:t>а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07944" y="867336"/>
            <a:ext cx="6491405" cy="8889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tg-Cyrl-TJ" sz="1400" dirty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Му</a:t>
            </a:r>
            <a:r>
              <a:rPr lang="tg-Cyrl-TJ" sz="1400" dirty="0">
                <a:latin typeface="Times New Roman Tj" pitchFamily="18" charset="-52"/>
                <a:ea typeface="Calibri" panose="020F0502020204030204" pitchFamily="34" charset="0"/>
                <a:cs typeface="Cambria" panose="02040503050406030204" pitchFamily="18" charset="0"/>
              </a:rPr>
              <a:t>қ</a:t>
            </a:r>
            <a:r>
              <a:rPr lang="tg-Cyrl-TJ" sz="1400" dirty="0">
                <a:latin typeface="Times New Roman Tj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аддима-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---------------------------------------------------------------------------------------</a:t>
            </a:r>
            <a:r>
              <a:rPr lang="en-US" sz="140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 </a:t>
            </a:r>
            <a:r>
              <a:rPr lang="tg-Cyrl-TJ" sz="1400" dirty="0">
                <a:latin typeface="Times New Roman Tj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6</a:t>
            </a:r>
            <a:endParaRPr lang="ru-RU" sz="1400" dirty="0">
              <a:latin typeface="Times New Roman Tj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g-Cyrl-TJ" sz="1400" dirty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Боби 1.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ҳои бехатарии маълумот---------------------------------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itchFamily="18" charset="0"/>
              </a:rPr>
              <a:t>-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--------------</a:t>
            </a:r>
            <a:r>
              <a:rPr lang="tg-Cyrl-TJ" sz="1400" dirty="0" smtClean="0">
                <a:latin typeface="Times New Roman Tj" pitchFamily="18" charset="-52"/>
                <a:ea typeface="Times New Roman" panose="02020603050405020304" pitchFamily="18" charset="0"/>
                <a:cs typeface="Times New Roman Tj" panose="02020603050405020304" pitchFamily="18" charset="-52"/>
              </a:rPr>
              <a:t>------</a:t>
            </a:r>
            <a:r>
              <a:rPr lang="en-US" sz="140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 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8</a:t>
            </a:r>
            <a:endParaRPr lang="ru-RU" sz="1400" dirty="0">
              <a:latin typeface="Times New Roman Tj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</a:pPr>
            <a:r>
              <a:rPr lang="tg-Cyrl-TJ" sz="1400" dirty="0" smtClean="0">
                <a:latin typeface="Times New Roman Tj" pitchFamily="18" charset="-52"/>
                <a:ea typeface="Times New Roman" panose="02020603050405020304" pitchFamily="18" charset="0"/>
                <a:cs typeface="Times New Roman Tj" panose="02020603050405020304" pitchFamily="18" charset="-52"/>
              </a:rPr>
              <a:t>1.2 Шартҳои техникии ҳимояи маълумот-</a:t>
            </a:r>
            <a:r>
              <a:rPr lang="tg-Cyrl-TJ" sz="1400" dirty="0" smtClean="0">
                <a:latin typeface="Times New Roman Tj" pitchFamily="18" charset="-52"/>
                <a:ea typeface="Times New Roman" panose="02020603050405020304" pitchFamily="18" charset="0"/>
                <a:cs typeface="Times New Roman Tj" panose="02020603050405020304" pitchFamily="18" charset="-52"/>
              </a:rPr>
              <a:t>---------------------------------------</a:t>
            </a:r>
            <a:r>
              <a:rPr lang="ru-RU" sz="1400" dirty="0" smtClean="0">
                <a:latin typeface="Times New Roman Tj" pitchFamily="18" charset="-52"/>
                <a:ea typeface="Times New Roman" panose="02020603050405020304" pitchFamily="18" charset="0"/>
                <a:cs typeface="Times New Roman Tj" panose="02020603050405020304" pitchFamily="18" charset="-52"/>
              </a:rPr>
              <a:t> </a:t>
            </a:r>
            <a:r>
              <a:rPr lang="tg-Cyrl-TJ" sz="1400" dirty="0" smtClean="0">
                <a:latin typeface="Times New Roman Tj" pitchFamily="18" charset="-52"/>
                <a:ea typeface="Times New Roman" panose="02020603050405020304" pitchFamily="18" charset="0"/>
                <a:cs typeface="Times New Roman Tj" panose="02020603050405020304" pitchFamily="18" charset="-52"/>
              </a:rPr>
              <a:t>9</a:t>
            </a:r>
            <a:endParaRPr lang="ru-RU" sz="1400" dirty="0">
              <a:latin typeface="Times New Roman Tj" pitchFamily="18" charset="-52"/>
              <a:ea typeface="Times New Roman" panose="02020603050405020304" pitchFamily="18" charset="0"/>
            </a:endParaRPr>
          </a:p>
          <a:p>
            <a:pPr marL="742950" lvl="1" indent="-285750" algn="just"/>
            <a:r>
              <a:rPr lang="tg-Cyrl-TJ" sz="1400" dirty="0" smtClean="0">
                <a:latin typeface="Times New Roman Tj" pitchFamily="18" charset="-52"/>
              </a:rPr>
              <a:t>1.3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Воситаҳои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ҳимояи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таҷҳизот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-------------------------------------------------11</a:t>
            </a:r>
            <a:r>
              <a:rPr lang="tg-Cyrl-TJ" sz="1400" b="1" dirty="0" smtClean="0">
                <a:latin typeface="Times New Roman Tj" pitchFamily="18" charset="-52"/>
              </a:rPr>
              <a:t> </a:t>
            </a:r>
            <a:endParaRPr lang="ru-RU" sz="1400" dirty="0" smtClean="0">
              <a:latin typeface="Times New Roman Tj" pitchFamily="18" charset="-52"/>
            </a:endParaRPr>
          </a:p>
          <a:p>
            <a:pPr algn="just">
              <a:spcAft>
                <a:spcPts val="800"/>
              </a:spcAft>
            </a:pP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Боби 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Воситаҳои программавии ҳимояи маълумот-</a:t>
            </a:r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endParaRPr lang="ru-RU" sz="1400" dirty="0" smtClean="0">
              <a:latin typeface="Times New Roman Tj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tg-Cyrl-TJ" sz="1400" dirty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2.1 </a:t>
            </a:r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Программаи антивируси-------------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</a:t>
            </a:r>
            <a:r>
              <a:rPr lang="en-US" sz="140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-- 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g-Cyrl-TJ" sz="140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ru-RU" sz="1400" dirty="0">
              <a:latin typeface="Times New Roman Tj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tg-Cyrl-TJ" sz="1400" dirty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          2.2 </a:t>
            </a:r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Стелс-вирусҳо</a:t>
            </a:r>
            <a:r>
              <a:rPr lang="en-US" sz="1400" dirty="0" smtClean="0"/>
              <a:t>-</a:t>
            </a:r>
            <a:r>
              <a:rPr lang="tg-Cyrl-TJ" sz="1400" dirty="0" smtClean="0"/>
              <a:t>-----------------------------------------------------------------------------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endParaRPr lang="ru-RU" sz="1400" dirty="0">
              <a:latin typeface="Times New Roman Tj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tg-Cyrl-TJ" sz="1400" dirty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2.3 </a:t>
            </a:r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Криптосистемаҳои симметрӣ----------------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</a:t>
            </a:r>
            <a:r>
              <a:rPr lang="en-US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en-US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>
              <a:spcAft>
                <a:spcPts val="800"/>
              </a:spcAft>
            </a:pPr>
            <a:r>
              <a:rPr lang="en-US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2.4 </a:t>
            </a:r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Системаҳои бо калиди кушода--------------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</a:t>
            </a:r>
            <a:r>
              <a:rPr lang="en-US" sz="140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endParaRPr lang="ru-RU" sz="1400" dirty="0">
              <a:latin typeface="Times New Roman Tj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Боби </a:t>
            </a:r>
            <a:r>
              <a:rPr lang="tg-Cyrl-TJ" sz="1400" dirty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Бехатарии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баъзаи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ахборотӣ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</a:t>
            </a:r>
            <a:r>
              <a:rPr lang="tg-Cyrl-TJ" sz="1400" dirty="0" smtClean="0">
                <a:latin typeface="Times New Roman Tj" pitchFamily="18" charset="-52"/>
                <a:cs typeface="Times New Roman" panose="02020603050405020304" pitchFamily="18" charset="0"/>
              </a:rPr>
              <a:t>41</a:t>
            </a:r>
            <a:endParaRPr lang="ru-RU" sz="1400" dirty="0">
              <a:latin typeface="Times New Roman Tj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g-Cyrl-TJ" sz="1400" dirty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          3.1 </a:t>
            </a:r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Идоракунии ҳақиқибудан дар БД-------------------</a:t>
            </a:r>
            <a:r>
              <a:rPr lang="en-US" sz="140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</a:t>
            </a:r>
            <a:r>
              <a:rPr lang="en-US" sz="140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g-Cyrl-TJ" sz="140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41</a:t>
            </a:r>
            <a:endParaRPr lang="ru-RU" sz="1400" dirty="0">
              <a:latin typeface="Times New Roman Tj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3.2 </a:t>
            </a:r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Идоракунии воридшави дар базаи ахборот--------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--------------------</a:t>
            </a:r>
            <a:r>
              <a:rPr lang="en-US" sz="140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-</a:t>
            </a:r>
            <a:r>
              <a:rPr lang="tg-Cyrl-TJ" sz="140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--</a:t>
            </a:r>
            <a:r>
              <a:rPr lang="ru-RU" sz="140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-</a:t>
            </a:r>
            <a:r>
              <a:rPr lang="en-US" sz="140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--</a:t>
            </a:r>
            <a:r>
              <a:rPr lang="ru-RU" sz="140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-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 Tj" panose="02020603050405020304" pitchFamily="18" charset="-52"/>
              </a:rPr>
              <a:t> 42</a:t>
            </a:r>
          </a:p>
          <a:p>
            <a:pPr marL="0" lvl="1" algn="just"/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3.3 </a:t>
            </a:r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Идоракунии параллелизмӣ</a:t>
            </a:r>
            <a:r>
              <a:rPr lang="ru-RU" sz="1400" dirty="0" smtClean="0">
                <a:latin typeface="Times New Roman Tj" pitchFamily="18" charset="-52"/>
                <a:cs typeface="Times New Roman" pitchFamily="18" charset="0"/>
              </a:rPr>
              <a:t>------------------------------------------------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-----</a:t>
            </a:r>
            <a:r>
              <a:rPr lang="tg-Cyrl-TJ" sz="1400" dirty="0" smtClean="0"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g-Cyrl-TJ" sz="1400" dirty="0" smtClean="0">
                <a:latin typeface="Times New Roman" pitchFamily="18" charset="0"/>
                <a:cs typeface="Times New Roman" pitchFamily="18" charset="0"/>
              </a:rPr>
              <a:t>44</a:t>
            </a:r>
            <a:endParaRPr lang="ru-RU" sz="1400" dirty="0" smtClean="0">
              <a:latin typeface="Times New Roman Tj" pitchFamily="18" charset="-52"/>
              <a:cs typeface="Times New Roman" pitchFamily="18" charset="0"/>
            </a:endParaRPr>
          </a:p>
          <a:p>
            <a:pPr marL="0" lvl="1" algn="just"/>
            <a:r>
              <a:rPr lang="tg-Cyrl-TJ" sz="1400" dirty="0">
                <a:latin typeface="Times New Roman Tj" pitchFamily="18" charset="-52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itchFamily="18" charset="0"/>
              </a:rPr>
              <a:t>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 </a:t>
            </a:r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Барқароркунии ахборот----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------------------------------------------------------- 45</a:t>
            </a:r>
          </a:p>
          <a:p>
            <a:pPr marL="0" lvl="1" algn="just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Транзаксия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барқароркунӣ----------------------------------------------------- 47</a:t>
            </a:r>
          </a:p>
          <a:p>
            <a:pPr marL="0" lvl="1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3.6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Ҳимояи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маълумот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ҳолати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шабакаҳо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---------------------------- 53</a:t>
            </a:r>
          </a:p>
          <a:p>
            <a:pPr marL="0" lvl="1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3.7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Истифодабарии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почтаи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---------------------------------------------50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Боби 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Бехатарии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ҳаёт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фаъолият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</a:t>
            </a:r>
            <a:r>
              <a:rPr lang="tg-Cyrl-TJ" sz="1400" dirty="0" smtClean="0">
                <a:latin typeface="Times New Roman Tj" pitchFamily="18" charset="-52"/>
                <a:cs typeface="Times New Roman" panose="02020603050405020304" pitchFamily="18" charset="0"/>
              </a:rPr>
              <a:t>-52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4.1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Ташкилӣ-ҳуқуқии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Б.Ҳ.Ф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.-----------------------------------------------------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</a:p>
          <a:p>
            <a:pPr marL="0" lvl="1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4.2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Санитарияи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саноатӣ 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ҳисоби майдони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гармидиҳӣ-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</a:p>
          <a:p>
            <a:pPr marL="0" lvl="1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4.3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Бехатарӣ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сухтор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  <a:p>
            <a:pPr marL="0" lvl="1" algn="just"/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Боби </a:t>
            </a:r>
            <a:r>
              <a:rPr lang="tg-Cyrl-TJ" sz="1400" dirty="0" smtClean="0">
                <a:latin typeface="Times New Roman Tj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Асоснокии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техникӣ 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иқтисодӣ-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</a:t>
            </a:r>
            <a:r>
              <a:rPr lang="tg-Cyrl-TJ" sz="1400" dirty="0" smtClean="0">
                <a:latin typeface="Times New Roman Tj" pitchFamily="18" charset="-52"/>
                <a:cs typeface="Times New Roman" panose="02020603050405020304" pitchFamily="18" charset="0"/>
              </a:rPr>
              <a:t>-61</a:t>
            </a:r>
          </a:p>
          <a:p>
            <a:pPr marL="0" lvl="1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5.1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Самаранокии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коркарди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моҳиятҳои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муҳофизатҳои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иттилоотҳои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1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электронӣ-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</a:p>
          <a:p>
            <a:pPr marL="0" lvl="1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5.2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Усулҳои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баҳодиҳӣ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самаранокии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шабакаҳои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иттилоотӣ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муҳофизати иттилоотҳои электронӣ------------------------------------------------63</a:t>
            </a:r>
          </a:p>
          <a:p>
            <a:pPr marL="0" lvl="1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5.3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Хароҷотҳо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барои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электрикӣ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----------------------------------------- 65</a:t>
            </a:r>
          </a:p>
          <a:p>
            <a:pPr marL="0" lvl="1" algn="just"/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Хулоса----------------------------------------------------------------------------------------------67</a:t>
            </a:r>
          </a:p>
          <a:p>
            <a:pPr marL="0" lvl="1" algn="just"/>
            <a:r>
              <a:rPr lang="tg-Cyrl-TJ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Рӯихати манбаъи истифодашуда ва адабиётҳо--------------------------------------------69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>
              <a:lnSpc>
                <a:spcPct val="150000"/>
              </a:lnSpc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>
              <a:lnSpc>
                <a:spcPct val="150000"/>
              </a:lnSpc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>
              <a:lnSpc>
                <a:spcPct val="150000"/>
              </a:lnSpc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>
              <a:lnSpc>
                <a:spcPct val="150000"/>
              </a:lnSpc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>
              <a:lnSpc>
                <a:spcPct val="150000"/>
              </a:lnSpc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762337" y="662005"/>
            <a:ext cx="6084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1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</a:t>
            </a:r>
            <a:r>
              <a:rPr lang="tg-Cyrl-TJ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ҳ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314</Words>
  <Application>Microsoft Office PowerPoint</Application>
  <PresentationFormat>Произвольный</PresentationFormat>
  <Paragraphs>57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71</cp:revision>
  <cp:lastPrinted>2014-06-04T01:36:47Z</cp:lastPrinted>
  <dcterms:created xsi:type="dcterms:W3CDTF">2012-04-07T08:03:25Z</dcterms:created>
  <dcterms:modified xsi:type="dcterms:W3CDTF">2018-06-13T11:04:27Z</dcterms:modified>
</cp:coreProperties>
</file>