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552" y="9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3B0D76A-CA8E-445D-A97F-F505FFEF1E22}" type="datetimeFigureOut">
              <a:rPr lang="ru-RU" smtClean="0"/>
              <a:t>25.04.2018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CB2C91F-FDC9-485F-BC29-B87B4F7CD4DF}"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3B0D76A-CA8E-445D-A97F-F505FFEF1E22}" type="datetimeFigureOut">
              <a:rPr lang="ru-RU" smtClean="0"/>
              <a:t>25.04.2018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CB2C91F-FDC9-485F-BC29-B87B4F7CD4DF}"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3B0D76A-CA8E-445D-A97F-F505FFEF1E22}" type="datetimeFigureOut">
              <a:rPr lang="ru-RU" smtClean="0"/>
              <a:t>25.04.2018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CB2C91F-FDC9-485F-BC29-B87B4F7CD4DF}"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3B0D76A-CA8E-445D-A97F-F505FFEF1E22}" type="datetimeFigureOut">
              <a:rPr lang="ru-RU" smtClean="0"/>
              <a:t>25.04.2018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CB2C91F-FDC9-485F-BC29-B87B4F7CD4DF}"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3B0D76A-CA8E-445D-A97F-F505FFEF1E22}" type="datetimeFigureOut">
              <a:rPr lang="ru-RU" smtClean="0"/>
              <a:t>25.04.2018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CB2C91F-FDC9-485F-BC29-B87B4F7CD4DF}"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3B0D76A-CA8E-445D-A97F-F505FFEF1E22}" type="datetimeFigureOut">
              <a:rPr lang="ru-RU" smtClean="0"/>
              <a:t>25.04.2018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CB2C91F-FDC9-485F-BC29-B87B4F7CD4DF}"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3B0D76A-CA8E-445D-A97F-F505FFEF1E22}" type="datetimeFigureOut">
              <a:rPr lang="ru-RU" smtClean="0"/>
              <a:t>25.04.2018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CB2C91F-FDC9-485F-BC29-B87B4F7CD4DF}"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3B0D76A-CA8E-445D-A97F-F505FFEF1E22}" type="datetimeFigureOut">
              <a:rPr lang="ru-RU" smtClean="0"/>
              <a:t>25.04.2018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CB2C91F-FDC9-485F-BC29-B87B4F7CD4DF}"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3B0D76A-CA8E-445D-A97F-F505FFEF1E22}" type="datetimeFigureOut">
              <a:rPr lang="ru-RU" smtClean="0"/>
              <a:t>25.04.2018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CB2C91F-FDC9-485F-BC29-B87B4F7CD4DF}"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3B0D76A-CA8E-445D-A97F-F505FFEF1E22}" type="datetimeFigureOut">
              <a:rPr lang="ru-RU" smtClean="0"/>
              <a:t>25.04.2018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CB2C91F-FDC9-485F-BC29-B87B4F7CD4DF}"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3B0D76A-CA8E-445D-A97F-F505FFEF1E22}" type="datetimeFigureOut">
              <a:rPr lang="ru-RU" smtClean="0"/>
              <a:t>25.04.2018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CB2C91F-FDC9-485F-BC29-B87B4F7CD4DF}"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B0D76A-CA8E-445D-A97F-F505FFEF1E22}" type="datetimeFigureOut">
              <a:rPr lang="ru-RU" smtClean="0"/>
              <a:t>25.04.2018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2C91F-FDC9-485F-BC29-B87B4F7CD4DF}"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85720" y="1571612"/>
            <a:ext cx="8643998"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tab pos="450850" algn="l"/>
              </a:tabLst>
            </a:pPr>
            <a:r>
              <a:rPr kumimoji="0" lang="tg-Cyrl-TJ" sz="1400" b="1" u="none" strike="noStrike" cap="none" normalizeH="0" baseline="0" dirty="0" smtClean="0">
                <a:ln>
                  <a:noFill/>
                </a:ln>
                <a:solidFill>
                  <a:srgbClr val="C00000"/>
                </a:solidFill>
                <a:effectLst/>
                <a:latin typeface="Times New Roman Tj" pitchFamily="18" charset="-52"/>
                <a:ea typeface="Calibri" pitchFamily="34" charset="0"/>
                <a:cs typeface="Times New Roman Tajik 1.0" pitchFamily="18" charset="0"/>
              </a:rPr>
              <a:t> </a:t>
            </a:r>
            <a:r>
              <a:rPr kumimoji="0" lang="tg-Cyrl-TJ" sz="4000" b="1" u="sng" strike="noStrike" cap="none" normalizeH="0" baseline="0" dirty="0" smtClean="0">
                <a:ln>
                  <a:noFill/>
                </a:ln>
                <a:solidFill>
                  <a:srgbClr val="C00000"/>
                </a:solidFill>
                <a:effectLst/>
                <a:latin typeface="Times New Roman Tj" pitchFamily="18" charset="-52"/>
                <a:ea typeface="Calibri" pitchFamily="34" charset="0"/>
                <a:cs typeface="Times New Roman Tajik 1.0" pitchFamily="18" charset="0"/>
              </a:rPr>
              <a:t>Ба нақшагирии шабакаҳои алоқаи насли оянда барои дењотҷойҳо</a:t>
            </a:r>
            <a:endParaRPr kumimoji="0" lang="en-US" sz="4000" b="1" u="sng" strike="noStrike" cap="none" normalizeH="0" baseline="0" dirty="0" smtClean="0">
              <a:ln>
                <a:noFill/>
              </a:ln>
              <a:solidFill>
                <a:srgbClr val="C00000"/>
              </a:solidFill>
              <a:effectLst/>
              <a:latin typeface="Times New Roman Tj" pitchFamily="18" charset="-52"/>
              <a:ea typeface="Calibri" pitchFamily="34" charset="0"/>
              <a:cs typeface="Times New Roman Tajik 1.0"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50850" algn="l"/>
              </a:tabLst>
            </a:pPr>
            <a:endParaRPr kumimoji="0" lang="ru-RU" sz="4000" b="0" i="0" u="none" strike="noStrike" cap="none" normalizeH="0" baseline="0" dirty="0" smtClean="0">
              <a:ln>
                <a:noFill/>
              </a:ln>
              <a:solidFill>
                <a:schemeClr val="tx1"/>
              </a:solidFill>
              <a:effectLst/>
              <a:latin typeface="Times New Roman Tj" pitchFamily="18" charset="-52"/>
            </a:endParaRPr>
          </a:p>
          <a:p>
            <a:pPr marL="0" marR="0" lvl="0" indent="0" algn="ctr" defTabSz="914400" rtl="0" eaLnBrk="0" fontAlgn="base" latinLnBrk="0" hangingPunct="0">
              <a:lnSpc>
                <a:spcPct val="100000"/>
              </a:lnSpc>
              <a:spcBef>
                <a:spcPct val="0"/>
              </a:spcBef>
              <a:spcAft>
                <a:spcPct val="0"/>
              </a:spcAft>
              <a:buClrTx/>
              <a:buSzTx/>
              <a:buFontTx/>
              <a:buNone/>
              <a:tabLst>
                <a:tab pos="450850" algn="l"/>
              </a:tabLst>
            </a:pPr>
            <a:r>
              <a:rPr kumimoji="0" lang="tg-Cyrl-TJ" sz="2000" b="1" i="0" u="none" strike="noStrike" cap="none" normalizeH="0" baseline="0" dirty="0" smtClean="0">
                <a:ln>
                  <a:noFill/>
                </a:ln>
                <a:solidFill>
                  <a:schemeClr val="accent2"/>
                </a:solidFill>
                <a:effectLst/>
                <a:latin typeface="Times New Roman Tj" pitchFamily="18" charset="-52"/>
                <a:ea typeface="Calibri" pitchFamily="34" charset="0"/>
                <a:cs typeface="Times New Roman Tajik 1.0" pitchFamily="18" charset="0"/>
              </a:rPr>
              <a:t>Гиёева М., Ќаламов  А.Ќ. </a:t>
            </a:r>
            <a:r>
              <a:rPr kumimoji="0" lang="tg-Cyrl-TJ" sz="2000" b="0" i="1" u="none" strike="noStrike" cap="none" normalizeH="0" baseline="0" dirty="0" smtClean="0">
                <a:ln>
                  <a:noFill/>
                </a:ln>
                <a:solidFill>
                  <a:schemeClr val="accent2"/>
                </a:solidFill>
                <a:effectLst/>
                <a:latin typeface="Times New Roman Tj" pitchFamily="18" charset="-52"/>
                <a:ea typeface="Calibri" pitchFamily="34" charset="0"/>
                <a:cs typeface="Times New Roman Tajik 1.0" pitchFamily="18" charset="0"/>
              </a:rPr>
              <a:t>(ТТУ ба номи акад. М.С. Осимӣ, ш. Душанбе, Тоҷикистон)</a:t>
            </a:r>
            <a:endParaRPr kumimoji="0" lang="tg-Cyrl-TJ" sz="2000" b="0" i="0" u="none" strike="noStrike" cap="none" normalizeH="0" baseline="0" dirty="0" smtClean="0">
              <a:ln>
                <a:noFill/>
              </a:ln>
              <a:solidFill>
                <a:schemeClr val="accent2"/>
              </a:solidFill>
              <a:effectLst/>
              <a:latin typeface="Times New Roman Tj" pitchFamily="18" charset="-5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ChangeArrowheads="1"/>
          </p:cNvSpPr>
          <p:nvPr/>
        </p:nvSpPr>
        <p:spPr bwMode="auto">
          <a:xfrm>
            <a:off x="214282" y="285728"/>
            <a:ext cx="8715436" cy="62763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Барои касепсияи  NGN дар дараҷаи баланд истифодабарии техналогия, имконияти интиқоли IP-трафик дар масофаҳои калон бо дастгирии каналҳои рахи бениҳоят васеъдошта мувофиқ меояд. Барои операторҳои алоқа ҳалли оптимали дар ин ҳолат метавонад истифодаи техналогияи SHDSL  ва  WiMAX бошад. </a:t>
            </a:r>
            <a:endParaRPr kumimoji="0" lang="ru-RU"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Тадбиқи SHDSL – моделҳо имконияти интиқоли трафик Ethernet  дар масофаи қариб то 10 км бо суръати то 2,3 Мбит/с бо як ҷуфти сими мисин ,ки барои пайвасти объектҳои аз якдигар дур бо ғунҷоиши хурди абоненти (поселек , сел.школа ) рост меояд. Дар як вақт истифодабарии якчанд  SHDSL –моделҳо имконияти васеъ намудани рахи каналро то бузургии лозими имконият медиҳад. Барои пайвасти объектҳои дастраст ё ин ки дар шароите, ки гузаронидани хати кабел имконият надорад, ё ин ки бисёр душвор аст,  роҳи асосии баромад истифодабарии техналогияи бесим WiMAX  ба шумор меравад. Чунин ҳалли масъала имконияти таъмини интерфейси бесим барои интиқоли маълумот бо суръати то  4 Мбит/с  дар масофаи то 10 км .</a:t>
            </a:r>
            <a:endParaRPr kumimoji="0" lang="tg-Cyrl-TJ" b="0" i="0" u="none" strike="noStrike" cap="none" normalizeH="0" baseline="0" dirty="0" smtClean="0">
              <a:ln>
                <a:noFill/>
              </a:ln>
              <a:solidFill>
                <a:schemeClr val="tx1"/>
              </a:solidFill>
              <a:effectLst/>
              <a:latin typeface="Times New Roman Tj" pitchFamily="18" charset="-5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14282" y="143341"/>
            <a:ext cx="8715436" cy="67146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450850" algn="l"/>
              </a:tabLst>
            </a:pPr>
            <a:r>
              <a:rPr kumimoji="0" lang="tg-Cyrl-TJ" sz="17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Ба ин нигоҳ накарда дар ҳама афзалияти ҳалли пешниҳодшуда , дар он аниқ ва равшан камбудиҳои ба у хос буда бараъло дида мешавад: </a:t>
            </a:r>
            <a:endParaRPr kumimoji="0" lang="ru-RU" sz="17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sz="17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дар навбати аввал ғунҷоиши бениҳоят калони шлюзҳои абоненти бе истифода мемонанд, дар объектҳои шумораи ками истифодабаранда дошта, вобаста  ба ин эффективнокии иқтисоди тамоми шабака умуман паст мешаванд.</a:t>
            </a:r>
            <a:endParaRPr kumimoji="0" lang="ru-RU" sz="17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sz="17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 дар навбати дуюм касентраторҳои калони абоненти таҷҳизоти дар иморатҳои махсусгардонидашуда ё ин ки шкафҳои кучаги, ки нархро зиёд мекунанд ҷойгиркунии онҳо ва истифодабарии онҳо ва ҳамаи ин дар ҳолати мавҷуд набудани чунин иморатҳо дар поселкҳо.</a:t>
            </a:r>
            <a:endParaRPr kumimoji="0" lang="ru-RU" sz="17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sz="17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дар навбати сеюм, бениҳоят дароз будани АЛ  иловагиро пеш меорад, барои пайвасти истифодабарандагон объекти аз ҷиҳати маҳалл ҷудокардашуда (поселка, большого по плошади предприятия  ) ба як МАК пайвастбуда.</a:t>
            </a:r>
            <a:endParaRPr kumimoji="0" lang="ru-RU" sz="17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sz="17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Ҳамин тариқ дар мавриди телефоникунонии районҳо бо зичии хурди абоненти зарурияти аввалиндараҷа муайян намудани намуди дасстгоҳҳое,ки дар шабака гузошта мешаванд, дар мувофиқа бо хусусиятҳои мувофиқомадаи объекти додашуда. Аз интихоби кардашуда вобастааст аз ҷиҳати иқтисоди фоиданок будани проекти, инчунин давомнокии ҷойгиркуни ва настройкаи шабакаи лоиҳашаванда.</a:t>
            </a:r>
            <a:endParaRPr kumimoji="0" lang="tg-Cyrl-TJ" sz="1700" b="0" i="0" u="none" strike="noStrike" cap="none" normalizeH="0" baseline="0" dirty="0" smtClean="0">
              <a:ln>
                <a:noFill/>
              </a:ln>
              <a:solidFill>
                <a:schemeClr val="tx1"/>
              </a:solidFill>
              <a:effectLst/>
              <a:latin typeface="Times New Roman Tj" pitchFamily="18" charset="-5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214282" y="0"/>
            <a:ext cx="8715436" cy="66918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Усулҳои телефоникунонии бо истифодаи шлюзҳои абоненти ғунҷоиши кам дошта. Барои бартараф намудани норасогиҳои ,вобаста бо истифодабарии  МАК- ғунҷоиши шабака калон, варианти васеъкунии шабакаи воридшави шлюзи абоненти. Бо шумораи ками дуноқилии интерфейсҳои ( MTU-Multiservice Telephone Unit ). Тадбиқи чунин таҷҳизот барои объектҳои телефони бо шумораи ками абонентҳо ва ё зичии абонентҳо дар қисмҳои гуногуни аҳолинишин ( жилне дома, школа, местное предприятия и др) чи тавре, ки дар расми 3 нишон дода шудааст .</a:t>
            </a:r>
            <a:endParaRPr kumimoji="0" lang="ru-RU"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Ба ғайр аз ин бо ёрии  таҷҳизоти ғунҷоиши кам дошта метавонем пайвасти аппаратҳои телефонии аналогиро ба шабакаи корпаративии IP-таъмин намоем. Якҷоякунии якчанд шлюзҳои абоненти дорои ғунҷоиши хурд дар як объект аз ҳисоби пайвасткуни ба дастгоҳи шабакаи транспорти (камутатор ё ки маршрутизатор ) амали карда мешавад.</a:t>
            </a:r>
            <a:endParaRPr kumimoji="0" lang="ru-RU"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Дар навбати худ вай ба таҷҳизоти идоракунанда  Softwitch якҷоя мешаванд. Дар ин ҳолат маълумоти сигнали бо барқароркунии иловаги дар Softwitch  кор карда мешавад.</a:t>
            </a:r>
            <a:endParaRPr kumimoji="0" lang="tg-Cyrl-TJ" b="0" i="0" u="none" strike="noStrike" cap="none" normalizeH="0" baseline="0" dirty="0" smtClean="0">
              <a:ln>
                <a:noFill/>
              </a:ln>
              <a:solidFill>
                <a:schemeClr val="tx1"/>
              </a:solidFill>
              <a:effectLst/>
              <a:latin typeface="Times New Roman Tj" pitchFamily="18" charset="-5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214282" y="357166"/>
            <a:ext cx="8715404" cy="61175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450850" algn="l"/>
              </a:tabLst>
            </a:pPr>
            <a:r>
              <a:rPr kumimoji="0" lang="tg-Cyrl-TJ" sz="24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Маълумоти истифодашаванда дар шабакаи транспорти дар байни абонентҳо давр мезананд. Дар мавриди дар як объект ҷойгир намудани якчанд MTU онҳоро метавонем байни ҳам пайваст намоем, то ки имконияти таъмин намудани аперативнокии иловагиро дар ҳолатҳои  экстремали  ноил гардем . Дар мавриди мавҷуд набудани воридот бо таҷҳизоти идоракуни (Softwitch) ё ки  ба гиреҳҳои шабакаи транспорти чунин пайваст имконияти ташкил намудани даъвати байни абонентҳо дар дохили объект . Бо баҳисобгирии он ки қисми зиёди фоизи трафики абоненти дар дохили объект меноманд, варианти додашуда бениҳоят диққатҷалбкунанда менамояд.</a:t>
            </a:r>
            <a:endParaRPr kumimoji="0" lang="tg-Cyrl-TJ" sz="2400" b="0" i="0" u="none" strike="noStrike" cap="none" normalizeH="0" baseline="0" dirty="0" smtClean="0">
              <a:ln>
                <a:noFill/>
              </a:ln>
              <a:solidFill>
                <a:schemeClr val="tx1"/>
              </a:solidFill>
              <a:effectLst/>
              <a:latin typeface="Times New Roman Tj" pitchFamily="18" charset="-5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cstate="print"/>
          <a:srcRect/>
          <a:stretch>
            <a:fillRect/>
          </a:stretch>
        </p:blipFill>
        <p:spPr bwMode="auto">
          <a:xfrm>
            <a:off x="285720" y="214290"/>
            <a:ext cx="8572560" cy="5929354"/>
          </a:xfrm>
          <a:prstGeom prst="rect">
            <a:avLst/>
          </a:prstGeom>
          <a:noFill/>
          <a:ln w="9525">
            <a:noFill/>
            <a:miter lim="800000"/>
            <a:headEnd/>
            <a:tailEnd/>
          </a:ln>
        </p:spPr>
      </p:pic>
      <p:sp>
        <p:nvSpPr>
          <p:cNvPr id="26625" name="Rectangle 1"/>
          <p:cNvSpPr>
            <a:spLocks noChangeArrowheads="1"/>
          </p:cNvSpPr>
          <p:nvPr/>
        </p:nvSpPr>
        <p:spPr bwMode="auto">
          <a:xfrm>
            <a:off x="1071538" y="6143644"/>
            <a:ext cx="735808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Расми  3.Варианти ҷойгиркунии шлюзҳои абонентии ғунҷоиши хурд</a:t>
            </a:r>
            <a:r>
              <a:rPr kumimoji="0" lang="tg-Cyrl-TJ" sz="14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a:t>
            </a:r>
            <a:endParaRPr kumimoji="0" lang="tg-Cyrl-TJ"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14282" y="214290"/>
            <a:ext cx="8715436" cy="19420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Аз ҳама норасогии аниқ дар ин ҳолат – набудани имконияти активикунонии хизматҳои иловагӣ. Ҳалли ин проблема истифодабарии  MTU бо маҷмуи росткардашудаи ДВО.</a:t>
            </a:r>
            <a:endParaRPr kumimoji="0" lang="ru-RU" sz="16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Пайвасткунии радиалии дар боло шарҳдодашуда бо мувофақиятӣ метавоад на танҳо дар дохили як объекти (поселка ,предприятия и др ) ба яке дар ракам тамоми шабака, ба монанди ин амали карда шавад.</a:t>
            </a:r>
            <a:endParaRPr kumimoji="0" lang="tg-Cyrl-TJ" sz="1600" b="0" i="0" u="none" strike="noStrike" cap="none" normalizeH="0" baseline="0" dirty="0" smtClean="0">
              <a:ln>
                <a:noFill/>
              </a:ln>
              <a:solidFill>
                <a:schemeClr val="tx1"/>
              </a:solidFill>
              <a:effectLst/>
              <a:latin typeface="Times New Roman Tj" pitchFamily="18" charset="-52"/>
            </a:endParaRPr>
          </a:p>
        </p:txBody>
      </p:sp>
      <p:pic>
        <p:nvPicPr>
          <p:cNvPr id="3" name="Рисунок 2"/>
          <p:cNvPicPr/>
          <p:nvPr/>
        </p:nvPicPr>
        <p:blipFill>
          <a:blip r:embed="rId2" cstate="print"/>
          <a:srcRect/>
          <a:stretch>
            <a:fillRect/>
          </a:stretch>
        </p:blipFill>
        <p:spPr bwMode="auto">
          <a:xfrm>
            <a:off x="571472" y="2285992"/>
            <a:ext cx="8072494" cy="4000528"/>
          </a:xfrm>
          <a:prstGeom prst="rect">
            <a:avLst/>
          </a:prstGeom>
          <a:noFill/>
          <a:ln w="9525">
            <a:noFill/>
            <a:miter lim="800000"/>
            <a:headEnd/>
            <a:tailEnd/>
          </a:ln>
        </p:spPr>
      </p:pic>
      <p:sp>
        <p:nvSpPr>
          <p:cNvPr id="27650" name="Rectangle 2"/>
          <p:cNvSpPr>
            <a:spLocks noChangeArrowheads="1"/>
          </p:cNvSpPr>
          <p:nvPr/>
        </p:nvSpPr>
        <p:spPr bwMode="auto">
          <a:xfrm>
            <a:off x="714348" y="6327181"/>
            <a:ext cx="807246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Расми 4. Пайвасти MTU бо сохтори намуди </a:t>
            </a:r>
            <a:r>
              <a:rPr kumimoji="0" lang="ru-RU"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ситора</a:t>
            </a:r>
            <a:r>
              <a:rPr kumimoji="0" lang="ru-RU"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a:t>
            </a:r>
            <a:endParaRPr kumimoji="0" lang="ru-RU" b="0" i="0" u="none" strike="noStrike" cap="none" normalizeH="0" baseline="0" dirty="0" smtClean="0">
              <a:ln>
                <a:noFill/>
              </a:ln>
              <a:solidFill>
                <a:schemeClr val="tx1"/>
              </a:solidFill>
              <a:effectLst/>
              <a:latin typeface="Times New Roman Tj" pitchFamily="18" charset="-5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14282" y="214290"/>
            <a:ext cx="8715436" cy="18959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450850" algn="l"/>
              </a:tabLst>
            </a:pP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Чунин пайвасткуни принсипи радиалии сохтани </a:t>
            </a:r>
            <a:r>
              <a:rPr lang="ru-RU" sz="1600" dirty="0" smtClean="0">
                <a:latin typeface="Times New Roman Tj" pitchFamily="18" charset="-52"/>
                <a:ea typeface="Calibri" pitchFamily="34" charset="0"/>
                <a:cs typeface="Times New Roman Tajik 1.0" pitchFamily="18" charset="0"/>
              </a:rPr>
              <a:t>ШТД</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-ро такрор менамояд. Ба сифати стансияи маркази  </a:t>
            </a:r>
            <a:r>
              <a:rPr kumimoji="0" lang="en-US" sz="1600" b="0" i="0" u="none" strike="noStrike" cap="none" normalizeH="0" baseline="0" dirty="0" err="1" smtClean="0">
                <a:ln>
                  <a:noFill/>
                </a:ln>
                <a:solidFill>
                  <a:schemeClr val="tx1"/>
                </a:solidFill>
                <a:effectLst/>
                <a:latin typeface="Times New Roman Tj" pitchFamily="18" charset="-52"/>
                <a:ea typeface="Calibri" pitchFamily="34" charset="0"/>
                <a:cs typeface="Times New Roman Tajik 1.0" pitchFamily="18" charset="0"/>
              </a:rPr>
              <a:t>Softwitch</a:t>
            </a:r>
            <a:r>
              <a:rPr kumimoji="0" lang="en-US"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хизмат намуда, ва ба сифати стансияи охирин MTU . Бо ҳамин монандии хусусиятҳои сохтани шабакаҳо ба охир мерасад. Ҷойгиркуни ва пайвастро дар чунин шабакаҳо Softwitch ба уҳда гирифта инчунин вай мутлақо ба ҳамаи абанентҳо хизмат мерасонад.</a:t>
            </a:r>
            <a:endParaRPr kumimoji="0" lang="tg-Cyrl-TJ" sz="1600" b="0" i="0" u="none" strike="noStrike" cap="none" normalizeH="0" baseline="0" dirty="0" smtClean="0">
              <a:ln>
                <a:noFill/>
              </a:ln>
              <a:solidFill>
                <a:schemeClr val="tx1"/>
              </a:solidFill>
              <a:effectLst/>
              <a:latin typeface="Times New Roman Tj" pitchFamily="18" charset="-52"/>
            </a:endParaRPr>
          </a:p>
        </p:txBody>
      </p:sp>
      <p:pic>
        <p:nvPicPr>
          <p:cNvPr id="3" name="Рисунок 2"/>
          <p:cNvPicPr/>
          <p:nvPr/>
        </p:nvPicPr>
        <p:blipFill>
          <a:blip r:embed="rId2" cstate="print"/>
          <a:srcRect/>
          <a:stretch>
            <a:fillRect/>
          </a:stretch>
        </p:blipFill>
        <p:spPr bwMode="auto">
          <a:xfrm>
            <a:off x="214282" y="2143116"/>
            <a:ext cx="3848117" cy="4214842"/>
          </a:xfrm>
          <a:prstGeom prst="rect">
            <a:avLst/>
          </a:prstGeom>
          <a:noFill/>
          <a:ln w="9525">
            <a:noFill/>
            <a:miter lim="800000"/>
            <a:headEnd/>
            <a:tailEnd/>
          </a:ln>
        </p:spPr>
      </p:pic>
      <p:sp>
        <p:nvSpPr>
          <p:cNvPr id="28674" name="Rectangle 2"/>
          <p:cNvSpPr>
            <a:spLocks noChangeArrowheads="1"/>
          </p:cNvSpPr>
          <p:nvPr/>
        </p:nvSpPr>
        <p:spPr bwMode="auto">
          <a:xfrm>
            <a:off x="4071934" y="2357430"/>
            <a:ext cx="4786346"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spcBef>
                <a:spcPct val="0"/>
              </a:spcBef>
              <a:spcAft>
                <a:spcPct val="0"/>
              </a:spcAft>
              <a:buClrTx/>
              <a:buSzTx/>
              <a:buFontTx/>
              <a:buNone/>
              <a:tabLst>
                <a:tab pos="450850" algn="l"/>
              </a:tabLst>
            </a:pP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Ба ғайр аз ин шлюзҳои абоненти ғунҷоиши хурдоштаро метавонанд пайвасти на танҳо бо </a:t>
            </a:r>
            <a:r>
              <a:rPr kumimoji="0" lang="ru-RU" sz="1600" b="0" i="0" u="none" strike="noStrike" cap="none" normalizeH="0" baseline="0" dirty="0" err="1" smtClean="0">
                <a:ln>
                  <a:noFill/>
                </a:ln>
                <a:solidFill>
                  <a:schemeClr val="tx1"/>
                </a:solidFill>
                <a:effectLst/>
                <a:latin typeface="Times New Roman Tj" pitchFamily="18" charset="-52"/>
                <a:ea typeface="Calibri" pitchFamily="34" charset="0"/>
                <a:cs typeface="Times New Roman Tajik 1.0" pitchFamily="18" charset="0"/>
              </a:rPr>
              <a:t>сохтори</a:t>
            </a:r>
            <a:r>
              <a:rPr kumimoji="0" lang="ru-RU"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a:t>
            </a:r>
            <a:r>
              <a:rPr kumimoji="0" lang="ru-RU" sz="1600" b="0" i="0" u="none" strike="noStrike" cap="none" normalizeH="0" baseline="0" dirty="0" err="1" smtClean="0">
                <a:ln>
                  <a:noFill/>
                </a:ln>
                <a:solidFill>
                  <a:schemeClr val="tx1"/>
                </a:solidFill>
                <a:effectLst/>
                <a:latin typeface="Times New Roman Tj" pitchFamily="18" charset="-52"/>
                <a:ea typeface="Calibri" pitchFamily="34" charset="0"/>
                <a:cs typeface="Times New Roman Tajik 1.0" pitchFamily="18" charset="0"/>
              </a:rPr>
              <a:t>намуди</a:t>
            </a:r>
            <a:r>
              <a:rPr kumimoji="0" lang="tg-Cyrl-TJ" sz="16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“ситора”  инчунин истифодаи бо ном методи каскадикунонии ‘дастгоҳро амали намоянд ’. он аз он иборат аст, ки як чанд  MTU пайдарпай ба якдигар пайваст менамоянд, чи тавре, ки дар расми 5 нишон дода шудааст .Тадбиқи ҳалли додашуда ҳаҷми  дар шабака истифодашудаи дастгоҳҳоро камтар намуда, инчунин имконияти пайваст намудани объектҳои дуршударо амали менамояд. Дар ин маврид MTU, ки дар он шлюзҳои дигари абоненти пайваст мешаванд, ҳамчун стансияи гиреҳҳи хизмат менамояд. Дар ин ҳолат дар шлюзҳо  абоненти реализатсияи функсияи  пайвасти трафики  дохили зарур аст.</a:t>
            </a:r>
            <a:endParaRPr kumimoji="0" lang="tg-Cyrl-TJ" sz="1600" b="0" i="0" u="none" strike="noStrike" cap="none" normalizeH="0" baseline="0" dirty="0" smtClean="0">
              <a:ln>
                <a:noFill/>
              </a:ln>
              <a:solidFill>
                <a:schemeClr val="tx1"/>
              </a:solidFill>
              <a:effectLst/>
              <a:latin typeface="Times New Roman Tj" pitchFamily="18" charset="-5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14282" y="285728"/>
            <a:ext cx="8715436" cy="60366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450850" algn="l"/>
              </a:tabLst>
            </a:pPr>
            <a:r>
              <a:rPr kumimoji="0" lang="tg-Cyrl-TJ" sz="20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Яъне онҳо бояд пайвастро барқарор барои абонентҳои худ амали менамоянд. Ин талабот бо мақсади баланд бардоштани эътимодноки ва ҳаёти будани шабакаи лоиҳашавандаро таъмин менамояд.</a:t>
            </a:r>
            <a:endParaRPr kumimoji="0" lang="ru-RU" sz="20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sz="20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Методи каскадикунони имконияти васеъ намудани шабакаро дошта бе ворид намудани дастгоҳҳои иловагӣ амали карда мешавад. Дар таҷриба чунин пайвасткуни дар ҳолати пайдарпайи пайвасткунии танҳо се таҷҳизот амали карда шудааст. Инчунин дар ҳолати ташкил намудани каскадирони ба  MTU  метавонем пайваст намоем ва терминали истифодабарандагони охиринро, кадомҳое,ки метавонанд кампютерҳои ( персонали ) шахси аппарати телефони ва дигар таҷҳизотҳо бошанд.</a:t>
            </a:r>
            <a:endParaRPr kumimoji="0" lang="ru-RU" sz="20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sz="20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Ҳамин тариқ структураи шабакаи то ин вақт сохташуда нигоҳ дошта мешавад, вобаста ба ин протсесси  интератсияи шабакаҳои насли оянда бо ҳамроҳии СТС-ҳои мавҷуда содда мешаванд.</a:t>
            </a:r>
            <a:endParaRPr kumimoji="0" lang="tg-Cyrl-TJ" sz="2000" b="0" i="0" u="none" strike="noStrike" cap="none" normalizeH="0" baseline="0" dirty="0" smtClean="0">
              <a:ln>
                <a:noFill/>
              </a:ln>
              <a:solidFill>
                <a:schemeClr val="tx1"/>
              </a:solidFill>
              <a:effectLst/>
              <a:latin typeface="Times New Roman Tj" pitchFamily="18" charset="-5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42844" y="463942"/>
            <a:ext cx="8858312"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Камбинатсияи топалогияҳои гуногун  дар мавриди сохтани шабакаҳои алоқа имконияти пурра таъмин намудани телефоникунонии районҳо бо зичии ками абонентҳо дар ҳолати истифодабарии бо интихоби минималии дастгоҳҳо, чи тавр шабакаҳои воридшавӣ .Ба ғайр аз такрори кайҳо истифодашудаи сохтани шабакаҳои пешрафти техналогияи нав имконияти сохтани боз эффективноктар аз нуқтаи назари қобилияти гузаронандагӣ ва эътимоднокии структураҳои шабакавӣ.Ба сифати мисол метавонад истифодабарии тапалогияи намуди “Ҳалқа “, ки структураи он дар расми 6.оварда шудааст, хизмат намояд.Сабаби машҷуршавии ин тапалогия, дар сатҳи ҷойгиршавии он мебошад.</a:t>
            </a:r>
            <a:endParaRPr kumimoji="0" lang="ru-RU"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Каналлҳо дар ҳалқа метавонанд гузаронандагии бениҳоят баланд дошта бошанд,структураи ҳалқаги имконияти мултиплексиронидан, транспортикунони, иловакунӣ ва баровардани трафики  пешниҳодҳои гуногунро дорост. Инчунин албатта ба ин илова намудани чунин “вражденные” сифатҳои “модарзод”-и ҳалқаи дуқабата, ҳамчун захиравӣ, дигаргунсозии маршрут, доимоамалкунанда мебошад.</a:t>
            </a:r>
            <a:endParaRPr kumimoji="0" lang="ru-RU" b="0" i="0" u="none" strike="noStrike" cap="none" normalizeH="0" baseline="0" dirty="0" smtClean="0">
              <a:ln>
                <a:noFill/>
              </a:ln>
              <a:solidFill>
                <a:schemeClr val="tx1"/>
              </a:solidFill>
              <a:effectLst/>
              <a:latin typeface="Times New Roman Tj" pitchFamily="18" charset="-52"/>
            </a:endParaRPr>
          </a:p>
          <a:p>
            <a:pPr marL="0" marR="0" lvl="0" indent="0" algn="l" defTabSz="914400" rtl="0" eaLnBrk="0" fontAlgn="base" latinLnBrk="0" hangingPunct="0">
              <a:lnSpc>
                <a:spcPct val="100000"/>
              </a:lnSpc>
              <a:spcBef>
                <a:spcPct val="0"/>
              </a:spcBef>
              <a:spcAft>
                <a:spcPct val="0"/>
              </a:spcAft>
              <a:buClrTx/>
              <a:buSzTx/>
              <a:buFontTx/>
              <a:buNone/>
              <a:tabLst>
                <a:tab pos="450850" algn="l"/>
              </a:tabLst>
            </a:pP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31745" name="Object 1"/>
          <p:cNvGraphicFramePr>
            <a:graphicFrameLocks noChangeAspect="1"/>
          </p:cNvGraphicFramePr>
          <p:nvPr/>
        </p:nvGraphicFramePr>
        <p:xfrm>
          <a:off x="214282" y="571480"/>
          <a:ext cx="8643998" cy="5143536"/>
        </p:xfrm>
        <a:graphic>
          <a:graphicData uri="http://schemas.openxmlformats.org/presentationml/2006/ole">
            <p:oleObj spid="_x0000_s31745" name="Visio" r:id="rId3" imgW="6258687" imgH="6201918" progId="Visio.Drawing.11">
              <p:embed/>
            </p:oleObj>
          </a:graphicData>
        </a:graphic>
      </p:graphicFrame>
      <p:sp>
        <p:nvSpPr>
          <p:cNvPr id="31747" name="Rectangle 3"/>
          <p:cNvSpPr>
            <a:spLocks noChangeArrowheads="1"/>
          </p:cNvSpPr>
          <p:nvPr/>
        </p:nvSpPr>
        <p:spPr bwMode="auto">
          <a:xfrm>
            <a:off x="785786" y="6112867"/>
            <a:ext cx="800102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Расми 6. Пайвасти  MTU   бо тапалогияи  </a:t>
            </a:r>
            <a:r>
              <a:rPr kumimoji="0" lang="tg-Cyrl-TJ" b="0" i="0" u="none" strike="noStrike" cap="none" normalizeH="0" baseline="0" dirty="0" smtClean="0">
                <a:ln>
                  <a:noFill/>
                </a:ln>
                <a:solidFill>
                  <a:schemeClr val="tx1"/>
                </a:solidFill>
                <a:effectLst/>
                <a:latin typeface="Calibri"/>
                <a:ea typeface="Calibri" pitchFamily="34" charset="0"/>
                <a:cs typeface="Times New Roman Tajik 1.0" pitchFamily="18" charset="0"/>
              </a:rPr>
              <a:t>“</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ал</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қ</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а </a:t>
            </a:r>
            <a:r>
              <a:rPr kumimoji="0" lang="tg-Cyrl-TJ" b="0" i="0" u="none" strike="noStrike" cap="none" normalizeH="0" baseline="0" dirty="0" smtClean="0">
                <a:ln>
                  <a:noFill/>
                </a:ln>
                <a:solidFill>
                  <a:schemeClr val="tx1"/>
                </a:solidFill>
                <a:effectLst/>
                <a:latin typeface="Calibri"/>
                <a:ea typeface="Calibri" pitchFamily="34" charset="0"/>
                <a:cs typeface="Times New Roman Tajik 1.0" pitchFamily="18" charset="0"/>
              </a:rPr>
              <a:t>“</a:t>
            </a:r>
            <a:endParaRPr kumimoji="0" lang="tg-Cyrl-TJ"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14282" y="500042"/>
            <a:ext cx="8643998" cy="55784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39750" algn="just" defTabSz="914400" rtl="0" eaLnBrk="1" fontAlgn="base" latinLnBrk="0" hangingPunct="1">
              <a:lnSpc>
                <a:spcPct val="150000"/>
              </a:lnSpc>
              <a:spcBef>
                <a:spcPct val="0"/>
              </a:spcBef>
              <a:spcAft>
                <a:spcPct val="0"/>
              </a:spcAft>
              <a:buClrTx/>
              <a:buSzTx/>
              <a:buFontTx/>
              <a:buNone/>
              <a:tabLst>
                <a:tab pos="450850" algn="l"/>
              </a:tabLst>
            </a:pPr>
            <a:r>
              <a:rPr kumimoji="0" lang="tg-Cyrl-TJ" sz="20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Яке аз саволҳои калонтарини барои операторҳои алоқаи Ҷумҳурии Тоҷикистон масъалаи телефоникунонии районҳо бо зичии  ками муштариён масъалан, сохтан ё ин ки дигаргунсозии шабакаҳои телефонии дењотї  проблемаи асоси ба шумор меравад.</a:t>
            </a:r>
            <a:endParaRPr kumimoji="0" lang="ru-RU" sz="2000" b="0" i="0" u="none" strike="noStrike" cap="none" normalizeH="0" baseline="0" dirty="0" smtClean="0">
              <a:ln>
                <a:noFill/>
              </a:ln>
              <a:solidFill>
                <a:schemeClr val="tx1"/>
              </a:solidFill>
              <a:effectLst/>
              <a:latin typeface="Times New Roman Tj" pitchFamily="18" charset="-52"/>
            </a:endParaRPr>
          </a:p>
          <a:p>
            <a:pPr marL="0" marR="0" lvl="0" indent="539750" algn="just" defTabSz="914400" rtl="0" eaLnBrk="0" fontAlgn="base" latinLnBrk="0" hangingPunct="0">
              <a:lnSpc>
                <a:spcPct val="150000"/>
              </a:lnSpc>
              <a:spcBef>
                <a:spcPct val="0"/>
              </a:spcBef>
              <a:spcAft>
                <a:spcPct val="0"/>
              </a:spcAft>
              <a:buClrTx/>
              <a:buSzTx/>
              <a:buFontTx/>
              <a:buNone/>
              <a:tabLst>
                <a:tab pos="450850" algn="l"/>
              </a:tabLst>
            </a:pPr>
            <a:r>
              <a:rPr kumimoji="0" lang="tg-Cyrl-TJ" sz="20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Таърихан барои ҳали проблема вобаста бо ташкил намудани шабакаи телефонии дењотї   (ШТД)  роҳҳои махсусро истифода намуда, дастгоҳҳои махсусгардонидашударо ҷойгир намуданд. Зиччи пасти телефонҳо ва ноҳамвор тақсимшавии муштариён дар мавқеъ ба истифодабарии зарурии дар ШТД тавоногии хурд дошта ва ба сохтани хатти байнистансияви дарозии калон дошта дар мавриди шумораи ками хаттҳо ба  дасти оварда мерасонад. Ба ғайр аз ин дарозии калони хатти муштариён (ХМ) бо эътибор гирифта шудааст.</a:t>
            </a:r>
            <a:endParaRPr kumimoji="0" lang="tg-Cyrl-TJ" sz="2000" b="0" i="0" u="none" strike="noStrike" cap="none" normalizeH="0" baseline="0" dirty="0" smtClean="0">
              <a:ln>
                <a:noFill/>
              </a:ln>
              <a:solidFill>
                <a:schemeClr val="tx1"/>
              </a:solidFill>
              <a:effectLst/>
              <a:latin typeface="Times New Roman Tj" pitchFamily="18" charset="-5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14282" y="1000108"/>
            <a:ext cx="8715404" cy="55784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450850" algn="l"/>
              </a:tabLst>
            </a:pPr>
            <a:r>
              <a:rPr kumimoji="0" lang="tg-Cyrl-TJ" sz="20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Дар ШТД намудҳои зерини стансияҳоро фарқ мекунанд; марказї (СМ) гиреҳї (СГ) ва охирин (CO). Стансияҳои маркази (СМ)  ки дар маркази ноҳия ҷойгир аст, гиреҳи асосии коммутатсионии ШТД ба шумор рафта ва инчунин  дар як вақт функсияи  стансияи телефонии ноҳияро иҷро менамояд. Дар стансияҳои гиреҳи дар дилхоҳ пункти аҳолинишини ноҳия ҷойгиршуда бо хаттҳои пайвасткунанда (ХП) аз стансияи охирин пайваст мешаванд, ки  барои як гиреҳи райони људо  карда шудааст. Стансияҳои охирин (CO) дар дилхоҳ пунктҳои аҳолинишини қишлоқҷойҳои район ҷойгир шудаанд. Хаттҳои пайвасткунанда аз CO вобаста аз тарзи сохти шабака ба стансияи маркази (СМ) ё ба сансияи гирењї пайваст мешавад. Вариантҳои сохтани  шабакаҳои телефонии дењотї дар расми 1 . оварда шудааст</a:t>
            </a:r>
            <a:r>
              <a:rPr kumimoji="0" lang="tg-Cyrl-TJ" sz="14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a:t>
            </a:r>
            <a:endParaRPr kumimoji="0" lang="tg-Cyrl-TJ"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cstate="print"/>
          <a:srcRect/>
          <a:stretch>
            <a:fillRect/>
          </a:stretch>
        </p:blipFill>
        <p:spPr bwMode="auto">
          <a:xfrm>
            <a:off x="214282" y="1071546"/>
            <a:ext cx="3857652" cy="4714908"/>
          </a:xfrm>
          <a:prstGeom prst="rect">
            <a:avLst/>
          </a:prstGeom>
          <a:noFill/>
          <a:ln w="9525">
            <a:noFill/>
            <a:miter lim="800000"/>
            <a:headEnd/>
            <a:tailEnd/>
          </a:ln>
        </p:spPr>
      </p:pic>
      <p:pic>
        <p:nvPicPr>
          <p:cNvPr id="3" name="Рисунок 2"/>
          <p:cNvPicPr/>
          <p:nvPr/>
        </p:nvPicPr>
        <p:blipFill>
          <a:blip r:embed="rId3" cstate="print"/>
          <a:srcRect/>
          <a:stretch>
            <a:fillRect/>
          </a:stretch>
        </p:blipFill>
        <p:spPr bwMode="auto">
          <a:xfrm>
            <a:off x="4143372" y="1000108"/>
            <a:ext cx="4857784" cy="4714908"/>
          </a:xfrm>
          <a:prstGeom prst="rect">
            <a:avLst/>
          </a:prstGeom>
          <a:noFill/>
          <a:ln w="9525">
            <a:noFill/>
            <a:miter lim="800000"/>
            <a:headEnd/>
            <a:tailEnd/>
          </a:ln>
        </p:spPr>
      </p:pic>
      <p:sp>
        <p:nvSpPr>
          <p:cNvPr id="16385" name="Rectangle 1"/>
          <p:cNvSpPr>
            <a:spLocks noChangeArrowheads="1"/>
          </p:cNvSpPr>
          <p:nvPr/>
        </p:nvSpPr>
        <p:spPr bwMode="auto">
          <a:xfrm>
            <a:off x="214282" y="6143644"/>
            <a:ext cx="892971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0850" algn="l"/>
              </a:tabLst>
            </a:pPr>
            <a:r>
              <a:rPr kumimoji="0" lang="tg-Cyrl-TJ" sz="24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Расми 1.Схемаи сохтани </a:t>
            </a:r>
            <a:r>
              <a:rPr lang="ru-RU" sz="2400" dirty="0" smtClean="0">
                <a:latin typeface="Times New Roman Tj" pitchFamily="18" charset="-52"/>
                <a:ea typeface="Calibri" pitchFamily="34" charset="0"/>
                <a:cs typeface="Times New Roman Tajik 1.0" pitchFamily="18" charset="0"/>
              </a:rPr>
              <a:t>ШТД  </a:t>
            </a:r>
            <a:r>
              <a:rPr kumimoji="0" lang="tg-Cyrl-TJ" sz="24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а) радиалӣ  б)радиалӣ-гиреҳї.</a:t>
            </a:r>
            <a:endParaRPr kumimoji="0" lang="tg-Cyrl-TJ" sz="2400" b="0" i="0" u="none" strike="noStrike" cap="none" normalizeH="0" baseline="0" dirty="0" smtClean="0">
              <a:ln>
                <a:noFill/>
              </a:ln>
              <a:solidFill>
                <a:schemeClr val="tx1"/>
              </a:solidFill>
              <a:effectLst/>
              <a:latin typeface="Times New Roman Tj" pitchFamily="18" charset="-5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42844" y="125051"/>
            <a:ext cx="8858312"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Дар бо усули радиалӣ сохтани шабака ҳамаи СО бевосита ба стансияи маркази </a:t>
            </a:r>
            <a:r>
              <a:rPr kumimoji="0" lang="ru-RU"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(СМ) </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пайваст мешаванд. Дар ин ҳолат хомушшавии минимали тракти телефони байни муштариёни стансияҳои гуногун , содда карда мешавад, дастгоҳҳои стансиябуда ва протсесси  барқароркунии пайваст тезонида мешавад.</a:t>
            </a:r>
            <a:endParaRPr kumimoji="0" lang="ru-RU"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Дар ҳолати радиали-гиреҳҳи одатан сохтани стансияи охирон ба наздиктарин СГ  пайваст мешавад. Ин усул имконияти мустаҳкамкунии дастаи хаттҳои пайвасткунандаро  бо мақсади беҳтар  истифодабарии онҳо ва дар ҳолати аз ҷиҳати техники-иқтисоди фоидаовар будани гиреҳташкилкуни амали карда мешавад. Дар шабакаҳои реалӣ усулҳои дидабаромада одатан комбинатсия намуда вобаста аз шароити конкрети; ҷойгиркунии стансияҳо дар мавқеъи ноҳия, масоҳати он, ғунҷоиши стансия.</a:t>
            </a:r>
            <a:endParaRPr kumimoji="0" lang="ru-RU"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Ба ғайр аз ин барои баланд намудани истифодабарии ХП пешниҳоди истифодаи  хатти дутарафаи амалиёт;  зиёд намудани нормаи иҷозатдодаи гумшавии  маълумот нисбат ба нормаи гумшавии дар ШТШ: истифодаи ҳамон як хатт барои барқароркунии чи маҳалли ва чи дар стансияҳои байнишаҳри пайвасткуни.</a:t>
            </a:r>
            <a:endParaRPr kumimoji="0" lang="tg-Cyrl-TJ" b="0" i="0" u="none" strike="noStrike" cap="none" normalizeH="0" baseline="0" dirty="0" smtClean="0">
              <a:ln>
                <a:noFill/>
              </a:ln>
              <a:solidFill>
                <a:schemeClr val="tx1"/>
              </a:solidFill>
              <a:effectLst/>
              <a:latin typeface="Times New Roman Tj" pitchFamily="18" charset="-5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14282" y="285728"/>
            <a:ext cx="8715436" cy="63222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450850" algn="l"/>
              </a:tabLst>
            </a:pPr>
            <a:r>
              <a:rPr kumimoji="0" lang="tg-Cyrl-TJ" sz="17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Варианти традитсиони сохтани шабакаи телефони дар ноҳияҳо бо ғунҷоиши ками муштари якчанд норасогї дорад</a:t>
            </a:r>
            <a:r>
              <a:rPr kumimoji="0" lang="ru-RU" sz="17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a:t>
            </a:r>
            <a:endParaRPr kumimoji="0" lang="ru-RU" sz="17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sz="17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дар  навбати аввал</a:t>
            </a:r>
            <a:r>
              <a:rPr kumimoji="0" lang="ru-RU" sz="17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a:t>
            </a:r>
            <a:r>
              <a:rPr kumimoji="0" lang="tg-Cyrl-TJ" sz="17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истифодабарии дастгоҳҳои махсус гардонидашударо талаб менамояд.</a:t>
            </a:r>
            <a:endParaRPr kumimoji="0" lang="ru-RU" sz="17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sz="17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дар навбати дуюм, зарурияти коркарди иловагии системаи сигнализатсия барои кор бо СЛ (дутарафа ).</a:t>
            </a:r>
            <a:endParaRPr kumimoji="0" lang="ru-RU" sz="17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sz="17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-дар навбати сеюм, ѓунҷоиши маҳдудгардонидаи стансияи истифодашаванда сустии маштабикунонии шабакаро халалдор месозад.</a:t>
            </a:r>
            <a:r>
              <a:rPr lang="ru-RU" sz="1700" dirty="0">
                <a:latin typeface="Times New Roman Tj" pitchFamily="18" charset="-52"/>
              </a:rPr>
              <a:t> </a:t>
            </a:r>
            <a:r>
              <a:rPr kumimoji="0" lang="tg-Cyrl-TJ" sz="17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Ба ғайр аз ин аз сабаби калонии дарозии хатҳои пайвасткунанда ва хатҳои муштариён барои нигоҳдории           сигналҳои интиқолдиҳанда , таҷҳизоти иловагии дастгоҳи хатти зарур аст.</a:t>
            </a:r>
            <a:endParaRPr kumimoji="0" lang="ru-RU" sz="17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sz="17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Ҳамаи норасогии номбаршуда ва хусусиятҳо ба он овардаанд, ки телефоникунонии дењотҷойҳо  бо суръати паст амалї карда шуд ва ба охир нарасониданд. Дар шароити ҳозира бо вориднамоии  IP- техналогия барои операторҳо имконияти нав ба амал омад, ин ҳам бошад истифодаи дастгоҳи NGN барои телефоникунонии районҳо бо зичии хурди муштариён. Афзалият ва норасогии тадбиқи  кансепсияи  NGN дар ин ҳолат роли калонро аз нуқтаи назари таҷриба ва бояд муфассал дида баромада шавад.</a:t>
            </a:r>
            <a:endParaRPr kumimoji="0" lang="tg-Cyrl-TJ" sz="1700" b="0" i="0" u="none" strike="noStrike" cap="none" normalizeH="0" baseline="0" dirty="0" smtClean="0">
              <a:ln>
                <a:noFill/>
              </a:ln>
              <a:solidFill>
                <a:schemeClr val="tx1"/>
              </a:solidFill>
              <a:effectLst/>
              <a:latin typeface="Times New Roman Tj" pitchFamily="18" charset="-5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14282" y="571480"/>
            <a:ext cx="871543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450850" algn="l"/>
              </a:tabLst>
            </a:pPr>
            <a:r>
              <a:rPr kumimoji="0" lang="tg-Cyrl-TJ" sz="20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Телефоникунони бо ёрии консентраторҳои мултисервисии абоненти (КМА(МАК)) ғунҷоиши калондошта. Тадбиқи кансепсияи  NGN дар мавриди сохтани шабакаҳои телефони мавҷудияти шабакаи вориди бо ҷойгиркунии дар он шлюзҳои абоненти пешбини шудааст. Ҳолати ба амал омада имконияти истифодаи дар шабакаи мултисервиси терминали аналогии муштариён  зарур аст.</a:t>
            </a:r>
            <a:endParaRPr kumimoji="0" lang="ru-RU" sz="2000" b="0" i="0" u="none" strike="noStrike" cap="none" normalizeH="0" baseline="0" dirty="0" smtClean="0">
              <a:ln>
                <a:noFill/>
              </a:ln>
              <a:solidFill>
                <a:schemeClr val="tx1"/>
              </a:solidFill>
              <a:effectLst/>
              <a:latin typeface="Times New Roman Tj" pitchFamily="18" charset="-52"/>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sz="2000"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Умуман сохтани шабакаи NGN дар телефоникунонии районҳо бо зичии ками абаненти истифодаи структураи ба радиали-гиреҳӣ схемаи сохтани СТС монандро пешбини менамояд. Танҳо ба сифати ОС истифодаи шлюзи абанентии ғунҷоиши калондошта пешбини шудааст. Баъд аз ин шлюзҳо бо таҷҳизоти  Softwitch пайваст шуда, роли стансияи марказиро иҷро менамояд .</a:t>
            </a:r>
            <a:endParaRPr kumimoji="0" lang="tg-Cyrl-TJ" sz="2000" b="0" i="0" u="none" strike="noStrike" cap="none" normalizeH="0" baseline="0" dirty="0" smtClean="0">
              <a:ln>
                <a:noFill/>
              </a:ln>
              <a:solidFill>
                <a:schemeClr val="tx1"/>
              </a:solidFill>
              <a:effectLst/>
              <a:latin typeface="Times New Roman Tj" pitchFamily="18" charset="-5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cstate="print"/>
          <a:srcRect/>
          <a:stretch>
            <a:fillRect/>
          </a:stretch>
        </p:blipFill>
        <p:spPr bwMode="auto">
          <a:xfrm>
            <a:off x="285720" y="214290"/>
            <a:ext cx="8501122" cy="5857916"/>
          </a:xfrm>
          <a:prstGeom prst="rect">
            <a:avLst/>
          </a:prstGeom>
          <a:noFill/>
          <a:ln w="9525">
            <a:noFill/>
            <a:miter lim="800000"/>
            <a:headEnd/>
            <a:tailEnd/>
          </a:ln>
        </p:spPr>
      </p:pic>
      <p:sp>
        <p:nvSpPr>
          <p:cNvPr id="20481" name="Rectangle 1"/>
          <p:cNvSpPr>
            <a:spLocks noChangeArrowheads="1"/>
          </p:cNvSpPr>
          <p:nvPr/>
        </p:nvSpPr>
        <p:spPr bwMode="auto">
          <a:xfrm>
            <a:off x="357158" y="5929330"/>
            <a:ext cx="857256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Расми 2. Телефоникунонии районҳо бо зичии ками муштарихо </a:t>
            </a:r>
          </a:p>
          <a:p>
            <a:pPr marL="0" marR="0" lvl="0" indent="0" algn="ctr" defTabSz="914400" rtl="0" eaLnBrk="1" fontAlgn="base" latinLnBrk="0" hangingPunct="1">
              <a:lnSpc>
                <a:spcPct val="100000"/>
              </a:lnSpc>
              <a:spcBef>
                <a:spcPct val="0"/>
              </a:spcBef>
              <a:spcAft>
                <a:spcPct val="0"/>
              </a:spcAft>
              <a:buClrTx/>
              <a:buSzTx/>
              <a:buFontTx/>
              <a:buNone/>
              <a:tabLst>
                <a:tab pos="450850" algn="l"/>
              </a:tabLst>
            </a:pPr>
            <a:r>
              <a:rPr kumimoji="0" lang="tg-Cyrl-TJ" b="0" i="1"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(КМА- консентраторҳои мултисервисии абоненти</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a:t>
            </a:r>
            <a:endParaRPr kumimoji="0" lang="tg-Cyrl-TJ" b="0" i="0" u="none" strike="noStrike" cap="none" normalizeH="0" baseline="0" dirty="0" smtClean="0">
              <a:ln>
                <a:noFill/>
              </a:ln>
              <a:solidFill>
                <a:schemeClr val="tx1"/>
              </a:solidFill>
              <a:effectLst/>
              <a:latin typeface="Times New Roman Tj" pitchFamily="18" charset="-5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42844" y="1"/>
            <a:ext cx="8858312" cy="69235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Дар чунин варианти сохтан, истифодабарандагони охирин имконияти воридшави бо тамоми хизматрасони</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 дар Softwitch, ва инчунин имконияти баромадан ба дигар шабака</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ои телекамуникатсиониро доранд. Воридшави ба шабака</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 бо ёрии та</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изот</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ои сар</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ади (Шлюзи IP-телефони, SBC ва </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ғ</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айра  ) амали карда мешаванд.</a:t>
            </a:r>
            <a:r>
              <a:rPr lang="ru-RU" dirty="0">
                <a:latin typeface="Arial" pitchFamily="34" charset="0"/>
              </a:rPr>
              <a:t> </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Та</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изоти шлюз</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ои абоненти имконияти пешни</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оди абонент</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 , на тан</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 хизматрасонии ало</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қ</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аи телефони инчунин дар </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олати зарури ма</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ҷ</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муи пакет</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ои Triple Play-ро пешни</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од менамояд.</a:t>
            </a:r>
            <a:endParaRPr kumimoji="0" lang="ru-RU"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450850" algn="l"/>
              </a:tabLst>
            </a:pP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    Яке аз му</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имтарин имконият</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ои  иловаги пайвасти трафики дохили дар шлюзи абаненти мебошад. Садама дар хатт  ё ин ки дастрас будани идоракунанда дар бар</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қ</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ароркунии пайваст дар дохили объект халал намерасонад,</a:t>
            </a:r>
            <a:r>
              <a:rPr kumimoji="0" lang="tg-Cyrl-TJ" b="0" i="0" u="none" strike="noStrike" cap="none" normalizeH="0" baseline="0" dirty="0" smtClean="0">
                <a:ln>
                  <a:noFill/>
                </a:ln>
                <a:solidFill>
                  <a:schemeClr val="tx1"/>
                </a:solidFill>
                <a:effectLst/>
                <a:latin typeface="Calibri" pitchFamily="34" charset="0"/>
                <a:ea typeface="Calibri" pitchFamily="34" charset="0"/>
                <a:cs typeface="Times New Roman Tajik 1.0" pitchFamily="18" charset="0"/>
              </a:rPr>
              <a:t> </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яъне абонент</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ое, ки бо як МАК пайвастанд, метавонанд байни худ сў</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бат намоянд. Дар ин </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олат тан</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 имконияти активикунонии  хизматрасони</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ои иловагї, дар Softwitch амаликардашуда гум мешаванд. Масъалан асоси дар мавриди лои</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акаши ва сохтани яунин шабака</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 интихоби тапалогияи транспорти ба шумор меравад. Масофа</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ои калони байни объект</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 ва дарозии калони (СЛ) истифодабарии система</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ҳ</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ои махсусгардонидашударо барои инти</a:t>
            </a:r>
            <a:r>
              <a:rPr kumimoji="0" lang="tg-Cyrl-TJ" b="0" i="0" u="none" strike="noStrike" cap="none" normalizeH="0" baseline="0" dirty="0" smtClean="0">
                <a:ln>
                  <a:noFill/>
                </a:ln>
                <a:solidFill>
                  <a:schemeClr val="tx1"/>
                </a:solidFill>
                <a:effectLst/>
                <a:latin typeface="Times New Roman Tajik 1.0" pitchFamily="18" charset="0"/>
                <a:ea typeface="Calibri" pitchFamily="34" charset="0"/>
                <a:cs typeface="Times New Roman Tajik 1.0" pitchFamily="18" charset="0"/>
              </a:rPr>
              <a:t>қ</a:t>
            </a:r>
            <a:r>
              <a:rPr kumimoji="0" lang="tg-Cyrl-TJ" b="0" i="0" u="none" strike="noStrike" cap="none" normalizeH="0" baseline="0" dirty="0" smtClean="0">
                <a:ln>
                  <a:noFill/>
                </a:ln>
                <a:solidFill>
                  <a:schemeClr val="tx1"/>
                </a:solidFill>
                <a:effectLst/>
                <a:latin typeface="Times New Roman Tj" pitchFamily="18" charset="-52"/>
                <a:ea typeface="Calibri" pitchFamily="34" charset="0"/>
                <a:cs typeface="Times New Roman Tajik 1.0" pitchFamily="18" charset="0"/>
              </a:rPr>
              <a:t>оли трафика талаб менамояд.</a:t>
            </a:r>
            <a:endParaRPr kumimoji="0" lang="tg-Cyrl-TJ"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1954</Words>
  <Application>Microsoft Office PowerPoint</Application>
  <PresentationFormat>Экран (4:3)</PresentationFormat>
  <Paragraphs>44</Paragraphs>
  <Slides>19</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19</vt:i4>
      </vt:variant>
    </vt:vector>
  </HeadingPairs>
  <TitlesOfParts>
    <vt:vector size="21" baseType="lpstr">
      <vt:lpstr>Тема Office</vt:lpstr>
      <vt:lpstr>Документ Microsoft Office Visio</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5</cp:revision>
  <dcterms:created xsi:type="dcterms:W3CDTF">2018-04-25T01:24:30Z</dcterms:created>
  <dcterms:modified xsi:type="dcterms:W3CDTF">2018-04-25T02:14:12Z</dcterms:modified>
</cp:coreProperties>
</file>