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9" r:id="rId4"/>
    <p:sldId id="258" r:id="rId5"/>
    <p:sldId id="259" r:id="rId6"/>
    <p:sldId id="260" r:id="rId7"/>
    <p:sldId id="261" r:id="rId8"/>
    <p:sldId id="262" r:id="rId9"/>
    <p:sldId id="263" r:id="rId10"/>
    <p:sldId id="266" r:id="rId11"/>
    <p:sldId id="267" r:id="rId12"/>
    <p:sldId id="268" r:id="rId13"/>
    <p:sldId id="264" r:id="rId14"/>
  </p:sldIdLst>
  <p:sldSz cx="12192000" cy="6858000"/>
  <p:notesSz cx="6858000" cy="9144000"/>
  <p:defaultTextStyle>
    <a:defPPr>
      <a:defRPr lang="tg-Cyrl-T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0" y="-56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g-Cyrl-TJ"/>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BD266C-02B6-4B18-BDF3-A9F7EBF791D6}" type="datetimeFigureOut">
              <a:rPr lang="tg-Cyrl-TJ" smtClean="0"/>
              <a:pPr/>
              <a:t>25.04.2019</a:t>
            </a:fld>
            <a:endParaRPr lang="tg-Cyrl-TJ"/>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g-Cyrl-TJ"/>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g-Cyrl-TJ"/>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CDDA9-53EF-4A26-9D7F-9E7FCB18D65F}" type="slidenum">
              <a:rPr lang="tg-Cyrl-TJ" smtClean="0"/>
              <a:pPr/>
              <a:t>‹#›</a:t>
            </a:fld>
            <a:endParaRPr lang="tg-Cyrl-TJ"/>
          </a:p>
        </p:txBody>
      </p:sp>
    </p:spTree>
    <p:extLst>
      <p:ext uri="{BB962C8B-B14F-4D97-AF65-F5344CB8AC3E}">
        <p14:creationId xmlns:p14="http://schemas.microsoft.com/office/powerpoint/2010/main" xmlns="" val="387582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tg-Cyrl-TJ" dirty="0"/>
          </a:p>
        </p:txBody>
      </p:sp>
      <p:sp>
        <p:nvSpPr>
          <p:cNvPr id="4" name="Номер слайда 3"/>
          <p:cNvSpPr>
            <a:spLocks noGrp="1"/>
          </p:cNvSpPr>
          <p:nvPr>
            <p:ph type="sldNum" sz="quarter" idx="10"/>
          </p:nvPr>
        </p:nvSpPr>
        <p:spPr/>
        <p:txBody>
          <a:bodyPr/>
          <a:lstStyle/>
          <a:p>
            <a:fld id="{630CDDA9-53EF-4A26-9D7F-9E7FCB18D65F}" type="slidenum">
              <a:rPr lang="tg-Cyrl-TJ" smtClean="0"/>
              <a:pPr/>
              <a:t>1</a:t>
            </a:fld>
            <a:endParaRPr lang="tg-Cyrl-TJ"/>
          </a:p>
        </p:txBody>
      </p:sp>
    </p:spTree>
    <p:extLst>
      <p:ext uri="{BB962C8B-B14F-4D97-AF65-F5344CB8AC3E}">
        <p14:creationId xmlns:p14="http://schemas.microsoft.com/office/powerpoint/2010/main" xmlns="" val="3740329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tg-Cyrl-TJ"/>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tg-Cyrl-TJ"/>
          </a:p>
        </p:txBody>
      </p:sp>
      <p:sp>
        <p:nvSpPr>
          <p:cNvPr id="4" name="Дата 3"/>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11"/>
          </p:nvPr>
        </p:nvSpPr>
        <p:spPr/>
        <p:txBody>
          <a:bodyPr/>
          <a:lstStyle/>
          <a:p>
            <a:endParaRPr lang="tg-Cyrl-TJ"/>
          </a:p>
        </p:txBody>
      </p:sp>
      <p:sp>
        <p:nvSpPr>
          <p:cNvPr id="6" name="Номер слайда 5"/>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717906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g-Cyrl-TJ"/>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Дата 3"/>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11"/>
          </p:nvPr>
        </p:nvSpPr>
        <p:spPr/>
        <p:txBody>
          <a:bodyPr/>
          <a:lstStyle/>
          <a:p>
            <a:endParaRPr lang="tg-Cyrl-TJ"/>
          </a:p>
        </p:txBody>
      </p:sp>
      <p:sp>
        <p:nvSpPr>
          <p:cNvPr id="6" name="Номер слайда 5"/>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115230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tg-Cyrl-TJ"/>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Дата 3"/>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11"/>
          </p:nvPr>
        </p:nvSpPr>
        <p:spPr/>
        <p:txBody>
          <a:bodyPr/>
          <a:lstStyle/>
          <a:p>
            <a:endParaRPr lang="tg-Cyrl-TJ"/>
          </a:p>
        </p:txBody>
      </p:sp>
      <p:sp>
        <p:nvSpPr>
          <p:cNvPr id="6" name="Номер слайда 5"/>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178446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g-Cyrl-TJ"/>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Дата 3"/>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11"/>
          </p:nvPr>
        </p:nvSpPr>
        <p:spPr/>
        <p:txBody>
          <a:bodyPr/>
          <a:lstStyle/>
          <a:p>
            <a:endParaRPr lang="tg-Cyrl-TJ"/>
          </a:p>
        </p:txBody>
      </p:sp>
      <p:sp>
        <p:nvSpPr>
          <p:cNvPr id="6" name="Номер слайда 5"/>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982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tg-Cyrl-TJ"/>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11"/>
          </p:nvPr>
        </p:nvSpPr>
        <p:spPr/>
        <p:txBody>
          <a:bodyPr/>
          <a:lstStyle/>
          <a:p>
            <a:endParaRPr lang="tg-Cyrl-TJ"/>
          </a:p>
        </p:txBody>
      </p:sp>
      <p:sp>
        <p:nvSpPr>
          <p:cNvPr id="6" name="Номер слайда 5"/>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136634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g-Cyrl-TJ"/>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5" name="Дата 4"/>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6" name="Нижний колонтитул 5"/>
          <p:cNvSpPr>
            <a:spLocks noGrp="1"/>
          </p:cNvSpPr>
          <p:nvPr>
            <p:ph type="ftr" sz="quarter" idx="11"/>
          </p:nvPr>
        </p:nvSpPr>
        <p:spPr/>
        <p:txBody>
          <a:bodyPr/>
          <a:lstStyle/>
          <a:p>
            <a:endParaRPr lang="tg-Cyrl-TJ"/>
          </a:p>
        </p:txBody>
      </p:sp>
      <p:sp>
        <p:nvSpPr>
          <p:cNvPr id="7" name="Номер слайда 6"/>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217566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tg-Cyrl-TJ"/>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7" name="Дата 6"/>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8" name="Нижний колонтитул 7"/>
          <p:cNvSpPr>
            <a:spLocks noGrp="1"/>
          </p:cNvSpPr>
          <p:nvPr>
            <p:ph type="ftr" sz="quarter" idx="11"/>
          </p:nvPr>
        </p:nvSpPr>
        <p:spPr/>
        <p:txBody>
          <a:bodyPr/>
          <a:lstStyle/>
          <a:p>
            <a:endParaRPr lang="tg-Cyrl-TJ"/>
          </a:p>
        </p:txBody>
      </p:sp>
      <p:sp>
        <p:nvSpPr>
          <p:cNvPr id="9" name="Номер слайда 8"/>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4029218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tg-Cyrl-TJ"/>
          </a:p>
        </p:txBody>
      </p:sp>
      <p:sp>
        <p:nvSpPr>
          <p:cNvPr id="3" name="Дата 2"/>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4" name="Нижний колонтитул 3"/>
          <p:cNvSpPr>
            <a:spLocks noGrp="1"/>
          </p:cNvSpPr>
          <p:nvPr>
            <p:ph type="ftr" sz="quarter" idx="11"/>
          </p:nvPr>
        </p:nvSpPr>
        <p:spPr/>
        <p:txBody>
          <a:bodyPr/>
          <a:lstStyle/>
          <a:p>
            <a:endParaRPr lang="tg-Cyrl-TJ"/>
          </a:p>
        </p:txBody>
      </p:sp>
      <p:sp>
        <p:nvSpPr>
          <p:cNvPr id="5" name="Номер слайда 4"/>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154822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3" name="Нижний колонтитул 2"/>
          <p:cNvSpPr>
            <a:spLocks noGrp="1"/>
          </p:cNvSpPr>
          <p:nvPr>
            <p:ph type="ftr" sz="quarter" idx="11"/>
          </p:nvPr>
        </p:nvSpPr>
        <p:spPr/>
        <p:txBody>
          <a:bodyPr/>
          <a:lstStyle/>
          <a:p>
            <a:endParaRPr lang="tg-Cyrl-TJ"/>
          </a:p>
        </p:txBody>
      </p:sp>
      <p:sp>
        <p:nvSpPr>
          <p:cNvPr id="4" name="Номер слайда 3"/>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348150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g-Cyrl-TJ"/>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6" name="Нижний колонтитул 5"/>
          <p:cNvSpPr>
            <a:spLocks noGrp="1"/>
          </p:cNvSpPr>
          <p:nvPr>
            <p:ph type="ftr" sz="quarter" idx="11"/>
          </p:nvPr>
        </p:nvSpPr>
        <p:spPr/>
        <p:txBody>
          <a:bodyPr/>
          <a:lstStyle/>
          <a:p>
            <a:endParaRPr lang="tg-Cyrl-TJ"/>
          </a:p>
        </p:txBody>
      </p:sp>
      <p:sp>
        <p:nvSpPr>
          <p:cNvPr id="7" name="Номер слайда 6"/>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3479537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tg-Cyrl-TJ"/>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g-Cyrl-TJ"/>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19C16E1-D26E-4C01-8F01-96D29F2B3134}" type="datetimeFigureOut">
              <a:rPr lang="tg-Cyrl-TJ" smtClean="0"/>
              <a:pPr/>
              <a:t>25.04.2019</a:t>
            </a:fld>
            <a:endParaRPr lang="tg-Cyrl-TJ"/>
          </a:p>
        </p:txBody>
      </p:sp>
      <p:sp>
        <p:nvSpPr>
          <p:cNvPr id="6" name="Нижний колонтитул 5"/>
          <p:cNvSpPr>
            <a:spLocks noGrp="1"/>
          </p:cNvSpPr>
          <p:nvPr>
            <p:ph type="ftr" sz="quarter" idx="11"/>
          </p:nvPr>
        </p:nvSpPr>
        <p:spPr/>
        <p:txBody>
          <a:bodyPr/>
          <a:lstStyle/>
          <a:p>
            <a:endParaRPr lang="tg-Cyrl-TJ"/>
          </a:p>
        </p:txBody>
      </p:sp>
      <p:sp>
        <p:nvSpPr>
          <p:cNvPr id="7" name="Номер слайда 6"/>
          <p:cNvSpPr>
            <a:spLocks noGrp="1"/>
          </p:cNvSpPr>
          <p:nvPr>
            <p:ph type="sldNum" sz="quarter" idx="12"/>
          </p:nvPr>
        </p:nvSpPr>
        <p:spPr/>
        <p:txBody>
          <a:body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3894881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tg-Cyrl-TJ"/>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tg-Cyrl-TJ"/>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C16E1-D26E-4C01-8F01-96D29F2B3134}" type="datetimeFigureOut">
              <a:rPr lang="tg-Cyrl-TJ" smtClean="0"/>
              <a:pPr/>
              <a:t>25.04.2019</a:t>
            </a:fld>
            <a:endParaRPr lang="tg-Cyrl-TJ"/>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g-Cyrl-TJ"/>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14FB7-1A87-4FE3-952D-4E102422CC6B}" type="slidenum">
              <a:rPr lang="tg-Cyrl-TJ" smtClean="0"/>
              <a:pPr/>
              <a:t>‹#›</a:t>
            </a:fld>
            <a:endParaRPr lang="tg-Cyrl-TJ"/>
          </a:p>
        </p:txBody>
      </p:sp>
    </p:spTree>
    <p:extLst>
      <p:ext uri="{BB962C8B-B14F-4D97-AF65-F5344CB8AC3E}">
        <p14:creationId xmlns:p14="http://schemas.microsoft.com/office/powerpoint/2010/main" xmlns="" val="3698798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g-Cyrl-T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2"/>
            <a:ext cx="9144000" cy="3144837"/>
          </a:xfrm>
        </p:spPr>
        <p:txBody>
          <a:bodyPr>
            <a:noAutofit/>
          </a:bodyPr>
          <a:lstStyle/>
          <a:p>
            <a:r>
              <a:rPr lang="en-US" dirty="0" smtClean="0">
                <a:solidFill>
                  <a:schemeClr val="accent5"/>
                </a:solidFill>
                <a:latin typeface="Times New Roman" pitchFamily="18" charset="0"/>
                <a:cs typeface="Times New Roman" pitchFamily="18" charset="0"/>
              </a:rPr>
              <a:t>DWDM-</a:t>
            </a:r>
            <a:r>
              <a:rPr lang="en-US" dirty="0" smtClean="0">
                <a:solidFill>
                  <a:schemeClr val="accent5"/>
                </a:solidFill>
                <a:latin typeface="Times New Roman" pitchFamily="18" charset="0"/>
                <a:cs typeface="Times New Roman" pitchFamily="18" charset="0"/>
              </a:rPr>
              <a:t/>
            </a:r>
            <a:br>
              <a:rPr lang="en-US" dirty="0" smtClean="0">
                <a:solidFill>
                  <a:schemeClr val="accent5"/>
                </a:solidFill>
                <a:latin typeface="Times New Roman" pitchFamily="18" charset="0"/>
                <a:cs typeface="Times New Roman" pitchFamily="18" charset="0"/>
              </a:rPr>
            </a:br>
            <a:r>
              <a:rPr lang="en-US" dirty="0" smtClean="0">
                <a:solidFill>
                  <a:schemeClr val="accent5"/>
                </a:solidFill>
                <a:latin typeface="Times New Roman" pitchFamily="18" charset="0"/>
                <a:cs typeface="Times New Roman" pitchFamily="18" charset="0"/>
              </a:rPr>
              <a:t>(</a:t>
            </a:r>
            <a:r>
              <a:rPr lang="en-US" dirty="0" err="1" smtClean="0">
                <a:solidFill>
                  <a:schemeClr val="accent5"/>
                </a:solidFill>
                <a:latin typeface="Times New Roman" pitchFamily="18" charset="0"/>
                <a:cs typeface="Times New Roman" pitchFamily="18" charset="0"/>
              </a:rPr>
              <a:t>Danse</a:t>
            </a:r>
            <a:r>
              <a:rPr lang="en-US" dirty="0" smtClean="0">
                <a:solidFill>
                  <a:schemeClr val="accent5"/>
                </a:solidFill>
                <a:latin typeface="Times New Roman" pitchFamily="18" charset="0"/>
                <a:cs typeface="Times New Roman" pitchFamily="18" charset="0"/>
              </a:rPr>
              <a:t> Wavelength-division multiplexing</a:t>
            </a:r>
            <a:r>
              <a:rPr lang="ru-RU" dirty="0" smtClean="0">
                <a:solidFill>
                  <a:schemeClr val="accent5"/>
                </a:solidFill>
                <a:latin typeface="Times New Roman" pitchFamily="18" charset="0"/>
                <a:cs typeface="Times New Roman" pitchFamily="18" charset="0"/>
              </a:rPr>
              <a:t>-плотное </a:t>
            </a:r>
            <a:r>
              <a:rPr lang="ru-RU" dirty="0" err="1" smtClean="0">
                <a:solidFill>
                  <a:schemeClr val="accent5"/>
                </a:solidFill>
                <a:latin typeface="Times New Roman" pitchFamily="18" charset="0"/>
                <a:cs typeface="Times New Roman" pitchFamily="18" charset="0"/>
              </a:rPr>
              <a:t>мултиплексирование</a:t>
            </a:r>
            <a:r>
              <a:rPr lang="ru-RU" dirty="0" smtClean="0">
                <a:solidFill>
                  <a:schemeClr val="accent5"/>
                </a:solidFill>
                <a:latin typeface="Times New Roman" pitchFamily="18" charset="0"/>
                <a:cs typeface="Times New Roman" pitchFamily="18" charset="0"/>
              </a:rPr>
              <a:t> по длина волны)</a:t>
            </a:r>
            <a:endParaRPr lang="tg-Cyrl-TJ" dirty="0">
              <a:solidFill>
                <a:schemeClr val="accent5"/>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524000" y="5230368"/>
            <a:ext cx="9144000" cy="1194816"/>
          </a:xfrm>
        </p:spPr>
        <p:txBody>
          <a:bodyPr/>
          <a:lstStyle/>
          <a:p>
            <a:r>
              <a:rPr lang="tg-Cyrl-TJ" dirty="0" smtClean="0">
                <a:solidFill>
                  <a:srgbClr val="C00000"/>
                </a:solidFill>
              </a:rPr>
              <a:t>Технологияи замонави барои  интикол додани микдори  зиёди  каналхои  оптики тавассути як нах.</a:t>
            </a:r>
          </a:p>
          <a:p>
            <a:endParaRPr lang="tg-Cyrl-TJ" dirty="0"/>
          </a:p>
          <a:p>
            <a:endParaRPr lang="tg-Cyrl-TJ" dirty="0" smtClean="0"/>
          </a:p>
          <a:p>
            <a:endParaRPr lang="tg-Cyrl-TJ" dirty="0"/>
          </a:p>
          <a:p>
            <a:endParaRPr lang="tg-Cyrl-TJ" dirty="0" smtClean="0"/>
          </a:p>
          <a:p>
            <a:endParaRPr lang="tg-Cyrl-TJ" dirty="0"/>
          </a:p>
          <a:p>
            <a:endParaRPr lang="tg-Cyrl-TJ" dirty="0" smtClean="0"/>
          </a:p>
          <a:p>
            <a:endParaRPr lang="tg-Cyrl-TJ" dirty="0"/>
          </a:p>
          <a:p>
            <a:endParaRPr lang="tg-Cyrl-TJ" dirty="0" smtClean="0"/>
          </a:p>
          <a:p>
            <a:endParaRPr lang="tg-Cyrl-TJ" dirty="0"/>
          </a:p>
          <a:p>
            <a:endParaRPr lang="tg-Cyrl-TJ" dirty="0" smtClean="0"/>
          </a:p>
          <a:p>
            <a:endParaRPr lang="tg-Cyrl-TJ" dirty="0"/>
          </a:p>
          <a:p>
            <a:endParaRPr lang="tg-Cyrl-TJ" dirty="0"/>
          </a:p>
        </p:txBody>
      </p:sp>
    </p:spTree>
    <p:extLst>
      <p:ext uri="{BB962C8B-B14F-4D97-AF65-F5344CB8AC3E}">
        <p14:creationId xmlns:p14="http://schemas.microsoft.com/office/powerpoint/2010/main" xmlns="" val="2959874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492875"/>
          </a:xfrm>
        </p:spPr>
        <p:txBody>
          <a:bodyPr>
            <a:noAutofit/>
          </a:bodyPr>
          <a:lstStyle/>
          <a:p>
            <a:pPr algn="just"/>
            <a:r>
              <a:rPr lang="ru-RU" sz="3200" dirty="0" err="1">
                <a:latin typeface="Times New Roman" pitchFamily="18" charset="0"/>
                <a:cs typeface="Times New Roman" pitchFamily="18" charset="0"/>
              </a:rPr>
              <a:t>Мултиплексори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оптикии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даромад-баромад</a:t>
            </a:r>
            <a:r>
              <a:rPr lang="ru-RU" sz="3200" dirty="0">
                <a:latin typeface="Times New Roman" pitchFamily="18" charset="0"/>
                <a:cs typeface="Times New Roman" pitchFamily="18" charset="0"/>
              </a:rPr>
              <a:t> (OADM) </a:t>
            </a:r>
            <a:r>
              <a:rPr lang="ru-RU" sz="3200" dirty="0" err="1">
                <a:latin typeface="Times New Roman" pitchFamily="18" charset="0"/>
                <a:cs typeface="Times New Roman" pitchFamily="18" charset="0"/>
              </a:rPr>
              <a:t>метавонад</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сатхи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сигнали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мавчи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оптикиро</a:t>
            </a:r>
            <a:r>
              <a:rPr lang="ru-RU" sz="3200" dirty="0">
                <a:latin typeface="Times New Roman" pitchFamily="18" charset="0"/>
                <a:cs typeface="Times New Roman" pitchFamily="18" charset="0"/>
              </a:rPr>
              <a:t> аз </a:t>
            </a:r>
            <a:r>
              <a:rPr lang="ru-RU" sz="3200" dirty="0" err="1">
                <a:latin typeface="Times New Roman" pitchFamily="18" charset="0"/>
                <a:cs typeface="Times New Roman" pitchFamily="18" charset="0"/>
              </a:rPr>
              <a:t>дарозии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аник</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бароварда</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ва</a:t>
            </a: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дар </a:t>
            </a:r>
            <a:r>
              <a:rPr lang="ru-RU" sz="3200" dirty="0" err="1">
                <a:latin typeface="Times New Roman" pitchFamily="18" charset="0"/>
                <a:cs typeface="Times New Roman" pitchFamily="18" charset="0"/>
              </a:rPr>
              <a:t>хамон</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мавчи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мавчуда</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дохил</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кунад</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ҳамон</a:t>
            </a:r>
            <a:r>
              <a:rPr lang="ru-RU" sz="3200" dirty="0">
                <a:latin typeface="Times New Roman" pitchFamily="18" charset="0"/>
                <a:cs typeface="Times New Roman" pitchFamily="18" charset="0"/>
              </a:rPr>
              <a:t> тавре </a:t>
            </a:r>
            <a:r>
              <a:rPr lang="ru-RU" sz="3200" dirty="0" err="1">
                <a:latin typeface="Times New Roman" pitchFamily="18" charset="0"/>
                <a:cs typeface="Times New Roman" pitchFamily="18" charset="0"/>
              </a:rPr>
              <a:t>ки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спектри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сигнали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транзити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дигаргун</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намешавад</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ва</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пайвастшави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бо</a:t>
            </a:r>
            <a:r>
              <a:rPr lang="ru-RU" sz="3200" dirty="0">
                <a:latin typeface="Times New Roman" pitchFamily="18" charset="0"/>
                <a:cs typeface="Times New Roman" pitchFamily="18" charset="0"/>
              </a:rPr>
              <a:t> яке аз </a:t>
            </a:r>
            <a:r>
              <a:rPr lang="ru-RU" sz="3200" dirty="0" err="1">
                <a:latin typeface="Times New Roman" pitchFamily="18" charset="0"/>
                <a:cs typeface="Times New Roman" pitchFamily="18" charset="0"/>
              </a:rPr>
              <a:t>муштариёни</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мобайнии</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мултиплексор</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ичро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мешавад</a:t>
            </a:r>
            <a:r>
              <a:rPr lang="ru-RU" sz="3200" dirty="0">
                <a:latin typeface="Times New Roman" pitchFamily="18" charset="0"/>
                <a:cs typeface="Times New Roman" pitchFamily="18" charset="0"/>
              </a:rPr>
              <a:t>. OADM </a:t>
            </a:r>
            <a:r>
              <a:rPr lang="ru-RU" sz="3200" dirty="0" err="1">
                <a:latin typeface="Times New Roman" pitchFamily="18" charset="0"/>
                <a:cs typeface="Times New Roman" pitchFamily="18" charset="0"/>
              </a:rPr>
              <a:t>метавонад</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амалиети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даромад-баромадро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воситаи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мавчхои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оптикӣ</a:t>
            </a:r>
            <a:r>
              <a:rPr lang="ru-RU" sz="3200" dirty="0">
                <a:latin typeface="Times New Roman" pitchFamily="18" charset="0"/>
                <a:cs typeface="Times New Roman" pitchFamily="18" charset="0"/>
              </a:rPr>
              <a:t> ё </a:t>
            </a:r>
            <a:r>
              <a:rPr lang="ru-RU" sz="3200" dirty="0" err="1">
                <a:latin typeface="Times New Roman" pitchFamily="18" charset="0"/>
                <a:cs typeface="Times New Roman" pitchFamily="18" charset="0"/>
              </a:rPr>
              <a:t>бо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ерии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табдилдихандахои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мобайни</a:t>
            </a:r>
            <a:r>
              <a:rPr lang="ru-RU" sz="3200" dirty="0">
                <a:latin typeface="Times New Roman" pitchFamily="18" charset="0"/>
                <a:cs typeface="Times New Roman" pitchFamily="18" charset="0"/>
              </a:rPr>
              <a:t> дар </a:t>
            </a:r>
            <a:r>
              <a:rPr lang="ru-RU" sz="3200" dirty="0" err="1">
                <a:latin typeface="Times New Roman" pitchFamily="18" charset="0"/>
                <a:cs typeface="Times New Roman" pitchFamily="18" charset="0"/>
              </a:rPr>
              <a:t>шакли</a:t>
            </a:r>
            <a:r>
              <a:rPr lang="ru-RU" sz="3200" dirty="0">
                <a:latin typeface="Times New Roman" pitchFamily="18" charset="0"/>
                <a:cs typeface="Times New Roman" pitchFamily="18" charset="0"/>
              </a:rPr>
              <a:t> электрики </a:t>
            </a:r>
            <a:r>
              <a:rPr lang="ru-RU" sz="3200" dirty="0" err="1">
                <a:latin typeface="Times New Roman" pitchFamily="18" charset="0"/>
                <a:cs typeface="Times New Roman" pitchFamily="18" charset="0"/>
              </a:rPr>
              <a:t>иҷро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кунад</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Барои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коммуникатсия</a:t>
            </a:r>
            <a:r>
              <a:rPr lang="ru-RU" sz="3200" dirty="0">
                <a:latin typeface="Times New Roman" pitchFamily="18" charset="0"/>
                <a:cs typeface="Times New Roman" pitchFamily="18" charset="0"/>
              </a:rPr>
              <a:t>(связь) дар </a:t>
            </a:r>
            <a:r>
              <a:rPr lang="ru-RU" sz="3200" dirty="0" err="1">
                <a:latin typeface="Times New Roman" pitchFamily="18" charset="0"/>
                <a:cs typeface="Times New Roman" pitchFamily="18" charset="0"/>
              </a:rPr>
              <a:t>масофаи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тӯлонӣ</a:t>
            </a:r>
            <a:r>
              <a:rPr lang="ru-RU" sz="3200" dirty="0">
                <a:latin typeface="Times New Roman" pitchFamily="18" charset="0"/>
                <a:cs typeface="Times New Roman" pitchFamily="18" charset="0"/>
              </a:rPr>
              <a:t>, кабул </a:t>
            </a:r>
            <a:r>
              <a:rPr lang="ru-RU" sz="3200" dirty="0" err="1" smtClean="0">
                <a:latin typeface="Times New Roman" pitchFamily="18" charset="0"/>
                <a:cs typeface="Times New Roman" pitchFamily="18" charset="0"/>
              </a:rPr>
              <a:t>ва</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баркарор</a:t>
            </a:r>
            <a:r>
              <a:rPr lang="ru-RU" sz="3200" dirty="0" smtClean="0">
                <a:latin typeface="Times New Roman" pitchFamily="18" charset="0"/>
                <a:cs typeface="Times New Roman" pitchFamily="18" charset="0"/>
              </a:rPr>
              <a:t>  </a:t>
            </a:r>
            <a:r>
              <a:rPr lang="ru-RU" sz="3200" dirty="0" err="1">
                <a:latin typeface="Times New Roman" pitchFamily="18" charset="0"/>
                <a:cs typeface="Times New Roman" pitchFamily="18" charset="0"/>
              </a:rPr>
              <a:t>кардани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сигналҳои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гурухи</a:t>
            </a:r>
            <a:r>
              <a:rPr lang="ru-RU" sz="3200" dirty="0">
                <a:latin typeface="Times New Roman" pitchFamily="18" charset="0"/>
                <a:cs typeface="Times New Roman" pitchFamily="18" charset="0"/>
              </a:rPr>
              <a:t> аз </a:t>
            </a:r>
            <a:r>
              <a:rPr lang="ru-RU" sz="3200" dirty="0" err="1">
                <a:latin typeface="Times New Roman" pitchFamily="18" charset="0"/>
                <a:cs typeface="Times New Roman" pitchFamily="18" charset="0"/>
              </a:rPr>
              <a:t>миени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ҳар</a:t>
            </a:r>
            <a:r>
              <a:rPr lang="ru-RU" sz="3200" dirty="0">
                <a:latin typeface="Times New Roman" pitchFamily="18" charset="0"/>
                <a:cs typeface="Times New Roman" pitchFamily="18" charset="0"/>
              </a:rPr>
              <a:t> як 600 км </a:t>
            </a:r>
            <a:r>
              <a:rPr lang="ru-RU" sz="3200" dirty="0" err="1">
                <a:latin typeface="Times New Roman" pitchFamily="18" charset="0"/>
                <a:cs typeface="Times New Roman" pitchFamily="18" charset="0"/>
              </a:rPr>
              <a:t>зарур</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аст</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Ва</a:t>
            </a:r>
            <a:r>
              <a:rPr lang="ru-RU" sz="3200" dirty="0">
                <a:latin typeface="Times New Roman" pitchFamily="18" charset="0"/>
                <a:cs typeface="Times New Roman" pitchFamily="18" charset="0"/>
              </a:rPr>
              <a:t> он </a:t>
            </a:r>
            <a:r>
              <a:rPr lang="ru-RU" sz="3200" dirty="0" err="1">
                <a:latin typeface="Times New Roman" pitchFamily="18" charset="0"/>
                <a:cs typeface="Times New Roman" pitchFamily="18" charset="0"/>
              </a:rPr>
              <a:t>гоҳ</a:t>
            </a:r>
            <a:r>
              <a:rPr lang="ru-RU" sz="3200" dirty="0">
                <a:latin typeface="Times New Roman" pitchFamily="18" charset="0"/>
                <a:cs typeface="Times New Roman" pitchFamily="18" charset="0"/>
              </a:rPr>
              <a:t> ба </a:t>
            </a:r>
            <a:r>
              <a:rPr lang="ru-RU" sz="3200" dirty="0" err="1">
                <a:latin typeface="Times New Roman" pitchFamily="18" charset="0"/>
                <a:cs typeface="Times New Roman" pitchFamily="18" charset="0"/>
              </a:rPr>
              <a:t>ҷои</a:t>
            </a:r>
            <a:r>
              <a:rPr lang="ru-RU" sz="3200" dirty="0">
                <a:latin typeface="Times New Roman" pitchFamily="18" charset="0"/>
                <a:cs typeface="Times New Roman" pitchFamily="18" charset="0"/>
              </a:rPr>
              <a:t> OADM дар </a:t>
            </a:r>
            <a:r>
              <a:rPr lang="ru-RU" sz="3200" dirty="0" err="1">
                <a:latin typeface="Times New Roman" pitchFamily="18" charset="0"/>
                <a:cs typeface="Times New Roman" pitchFamily="18" charset="0"/>
              </a:rPr>
              <a:t>баъзе</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нуқтаҳо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насб</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кардани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барқароркунандагон</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зарур</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аст</a:t>
            </a:r>
            <a:r>
              <a:rPr lang="ru-RU" sz="3200" dirty="0">
                <a:latin typeface="Times New Roman" pitchFamily="18" charset="0"/>
                <a:cs typeface="Times New Roman" pitchFamily="18" charset="0"/>
              </a:rPr>
              <a:t>.</a:t>
            </a:r>
            <a:r>
              <a:rPr lang="tg-Cyrl-TJ" sz="3200" dirty="0"/>
              <a:t/>
            </a:r>
            <a:br>
              <a:rPr lang="tg-Cyrl-TJ" sz="3200" dirty="0"/>
            </a:br>
            <a:endParaRPr lang="tg-Cyrl-TJ" sz="3200" dirty="0"/>
          </a:p>
        </p:txBody>
      </p:sp>
      <p:sp>
        <p:nvSpPr>
          <p:cNvPr id="3" name="Объект 2"/>
          <p:cNvSpPr>
            <a:spLocks noGrp="1"/>
          </p:cNvSpPr>
          <p:nvPr>
            <p:ph idx="1"/>
          </p:nvPr>
        </p:nvSpPr>
        <p:spPr/>
        <p:txBody>
          <a:bodyPr/>
          <a:lstStyle/>
          <a:p>
            <a:pPr marL="0" indent="0">
              <a:buNone/>
            </a:pPr>
            <a:r>
              <a:rPr lang="tg-Cyrl-TJ" dirty="0"/>
              <a:t>.</a:t>
            </a:r>
          </a:p>
        </p:txBody>
      </p:sp>
    </p:spTree>
    <p:extLst>
      <p:ext uri="{BB962C8B-B14F-4D97-AF65-F5344CB8AC3E}">
        <p14:creationId xmlns:p14="http://schemas.microsoft.com/office/powerpoint/2010/main" xmlns="" val="1136169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g-Cyrl-TJ" dirty="0" smtClean="0"/>
              <a:t>Топологияи халкаги </a:t>
            </a:r>
            <a:endParaRPr lang="tg-Cyrl-TJ" dirty="0"/>
          </a:p>
        </p:txBody>
      </p:sp>
      <p:pic>
        <p:nvPicPr>
          <p:cNvPr id="4" name="Объект 3"/>
          <p:cNvPicPr>
            <a:picLocks noGrp="1" noChangeAspect="1"/>
          </p:cNvPicPr>
          <p:nvPr>
            <p:ph idx="1"/>
          </p:nvPr>
        </p:nvPicPr>
        <p:blipFill>
          <a:blip r:embed="rId2" cstate="print"/>
          <a:stretch>
            <a:fillRect/>
          </a:stretch>
        </p:blipFill>
        <p:spPr>
          <a:xfrm>
            <a:off x="1426464" y="1825624"/>
            <a:ext cx="8046720" cy="4843399"/>
          </a:xfrm>
          <a:prstGeom prst="rect">
            <a:avLst/>
          </a:prstGeom>
        </p:spPr>
      </p:pic>
    </p:spTree>
    <p:extLst>
      <p:ext uri="{BB962C8B-B14F-4D97-AF65-F5344CB8AC3E}">
        <p14:creationId xmlns:p14="http://schemas.microsoft.com/office/powerpoint/2010/main" xmlns="" val="2413659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g-Cyrl-TJ" dirty="0" smtClean="0"/>
              <a:t>Топологияи дарахт ва ситора </a:t>
            </a:r>
            <a:endParaRPr lang="tg-Cyrl-TJ"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645920" y="1877568"/>
            <a:ext cx="8083296" cy="4608576"/>
          </a:xfrm>
        </p:spPr>
      </p:pic>
    </p:spTree>
    <p:extLst>
      <p:ext uri="{BB962C8B-B14F-4D97-AF65-F5344CB8AC3E}">
        <p14:creationId xmlns:p14="http://schemas.microsoft.com/office/powerpoint/2010/main" xmlns="" val="146391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g-Cyrl-TJ" dirty="0" smtClean="0"/>
              <a:t>.</a:t>
            </a:r>
            <a:endParaRPr lang="tg-Cyrl-TJ" dirty="0"/>
          </a:p>
        </p:txBody>
      </p:sp>
      <p:pic>
        <p:nvPicPr>
          <p:cNvPr id="4" name="Объект 3"/>
          <p:cNvPicPr>
            <a:picLocks noGrp="1" noChangeAspect="1"/>
          </p:cNvPicPr>
          <p:nvPr>
            <p:ph idx="1"/>
          </p:nvPr>
        </p:nvPicPr>
        <p:blipFill>
          <a:blip r:embed="rId2" cstate="print"/>
          <a:stretch>
            <a:fillRect/>
          </a:stretch>
        </p:blipFill>
        <p:spPr>
          <a:xfrm>
            <a:off x="1284732" y="1995488"/>
            <a:ext cx="8915400" cy="3667125"/>
          </a:xfrm>
          <a:prstGeom prst="rect">
            <a:avLst/>
          </a:prstGeom>
        </p:spPr>
      </p:pic>
      <p:pic>
        <p:nvPicPr>
          <p:cNvPr id="5" name="Объект 3"/>
          <p:cNvPicPr>
            <a:picLocks noChangeAspect="1"/>
          </p:cNvPicPr>
          <p:nvPr/>
        </p:nvPicPr>
        <p:blipFill>
          <a:blip r:embed="rId2" cstate="print"/>
          <a:stretch>
            <a:fillRect/>
          </a:stretch>
        </p:blipFill>
        <p:spPr>
          <a:xfrm>
            <a:off x="838200" y="1599248"/>
            <a:ext cx="8915400" cy="3667125"/>
          </a:xfrm>
          <a:prstGeom prst="rect">
            <a:avLst/>
          </a:prstGeom>
        </p:spPr>
      </p:pic>
    </p:spTree>
    <p:extLst>
      <p:ext uri="{BB962C8B-B14F-4D97-AF65-F5344CB8AC3E}">
        <p14:creationId xmlns:p14="http://schemas.microsoft.com/office/powerpoint/2010/main" xmlns="" val="571124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85345"/>
            <a:ext cx="10515600" cy="1816607"/>
          </a:xfrm>
        </p:spPr>
        <p:txBody>
          <a:bodyPr>
            <a:normAutofit/>
          </a:bodyPr>
          <a:lstStyle/>
          <a:p>
            <a:r>
              <a:rPr lang="ru-RU" sz="5400" dirty="0" smtClean="0">
                <a:solidFill>
                  <a:srgbClr val="FF0000"/>
                </a:solidFill>
              </a:rPr>
              <a:t> </a:t>
            </a:r>
            <a:r>
              <a:rPr lang="tg-Cyrl-TJ" sz="4800" b="1" dirty="0"/>
              <a:t>2</a:t>
            </a:r>
            <a:r>
              <a:rPr lang="tg-Cyrl-TJ" sz="4800" b="1" dirty="0" smtClean="0"/>
              <a:t>. </a:t>
            </a:r>
            <a:r>
              <a:rPr lang="ru-RU" sz="4800" dirty="0" smtClean="0">
                <a:solidFill>
                  <a:srgbClr val="FF0000"/>
                </a:solidFill>
              </a:rPr>
              <a:t>УСУЛИ МУЛТИПЛЕКСКУНОНИ </a:t>
            </a:r>
            <a:endParaRPr lang="tg-Cyrl-TJ" sz="4800" dirty="0">
              <a:solidFill>
                <a:srgbClr val="FF0000"/>
              </a:solidFill>
            </a:endParaRPr>
          </a:p>
        </p:txBody>
      </p:sp>
      <p:pic>
        <p:nvPicPr>
          <p:cNvPr id="4" name="Объект 3"/>
          <p:cNvPicPr>
            <a:picLocks noGrp="1" noChangeAspect="1"/>
          </p:cNvPicPr>
          <p:nvPr>
            <p:ph idx="1"/>
          </p:nvPr>
        </p:nvPicPr>
        <p:blipFill>
          <a:blip r:embed="rId2" cstate="print"/>
          <a:stretch>
            <a:fillRect/>
          </a:stretch>
        </p:blipFill>
        <p:spPr>
          <a:xfrm>
            <a:off x="1941576" y="3897604"/>
            <a:ext cx="8814816" cy="2960396"/>
          </a:xfrm>
          <a:prstGeom prst="rect">
            <a:avLst/>
          </a:prstGeom>
        </p:spPr>
      </p:pic>
      <p:sp>
        <p:nvSpPr>
          <p:cNvPr id="6" name="Прямоугольник 5"/>
          <p:cNvSpPr/>
          <p:nvPr/>
        </p:nvSpPr>
        <p:spPr>
          <a:xfrm>
            <a:off x="789432" y="1571119"/>
            <a:ext cx="11146536" cy="2808141"/>
          </a:xfrm>
          <a:prstGeom prst="rect">
            <a:avLst/>
          </a:prstGeom>
        </p:spPr>
        <p:txBody>
          <a:bodyPr wrap="square">
            <a:spAutoFit/>
          </a:bodyPr>
          <a:lstStyle/>
          <a:p>
            <a:pPr>
              <a:lnSpc>
                <a:spcPct val="150000"/>
              </a:lnSpc>
            </a:pPr>
            <a:r>
              <a:rPr lang="ru-RU" sz="2000" dirty="0" err="1" smtClean="0">
                <a:effectLst/>
                <a:latin typeface="Times New Roman Tj" pitchFamily="18" charset="-52"/>
                <a:ea typeface="SimSun" panose="02010600030101010101" pitchFamily="2" charset="-122"/>
                <a:cs typeface="Arial" panose="020B0604020202020204" pitchFamily="34" charset="0"/>
              </a:rPr>
              <a:t>Усулҳои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мултиплекскунони</a:t>
            </a:r>
            <a:r>
              <a:rPr lang="ru-RU" sz="2000" dirty="0" smtClean="0">
                <a:effectLst/>
                <a:latin typeface="Times New Roman Tj" pitchFamily="18" charset="-52"/>
                <a:ea typeface="SimSun" panose="02010600030101010101" pitchFamily="2" charset="-122"/>
                <a:cs typeface="Arial" panose="020B0604020202020204" pitchFamily="34" charset="0"/>
              </a:rPr>
              <a:t> , </a:t>
            </a:r>
            <a:r>
              <a:rPr lang="ru-RU" sz="2000" dirty="0" err="1" smtClean="0">
                <a:effectLst/>
                <a:latin typeface="Times New Roman Tj" pitchFamily="18" charset="-52"/>
                <a:ea typeface="SimSun" panose="02010600030101010101" pitchFamily="2" charset="-122"/>
                <a:cs typeface="Arial" panose="020B0604020202020204" pitchFamily="34" charset="0"/>
              </a:rPr>
              <a:t>ки</a:t>
            </a:r>
            <a:r>
              <a:rPr lang="ru-RU" sz="2000" dirty="0" smtClean="0">
                <a:effectLst/>
                <a:latin typeface="Times New Roman Tj" pitchFamily="18" charset="-52"/>
                <a:ea typeface="SimSun" panose="02010600030101010101" pitchFamily="2" charset="-122"/>
                <a:cs typeface="Arial" panose="020B0604020202020204" pitchFamily="34" charset="0"/>
              </a:rPr>
              <a:t>  дар  DWDM </a:t>
            </a:r>
            <a:r>
              <a:rPr lang="ru-RU" sz="2000" dirty="0" err="1" smtClean="0">
                <a:effectLst/>
                <a:latin typeface="Times New Roman Tj" pitchFamily="18" charset="-52"/>
                <a:ea typeface="SimSun" panose="02010600030101010101" pitchFamily="2" charset="-122"/>
                <a:cs typeface="Arial" panose="020B0604020202020204" pitchFamily="34" charset="0"/>
              </a:rPr>
              <a:t>истифода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мешавад</a:t>
            </a:r>
            <a:r>
              <a:rPr lang="ru-RU" sz="2000" dirty="0" smtClean="0">
                <a:effectLst/>
                <a:latin typeface="Times New Roman Tj" pitchFamily="18" charset="-52"/>
                <a:ea typeface="SimSun" panose="02010600030101010101" pitchFamily="2" charset="-122"/>
                <a:cs typeface="Arial" panose="020B0604020202020204" pitchFamily="34" charset="0"/>
              </a:rPr>
              <a:t>, дар </a:t>
            </a:r>
            <a:r>
              <a:rPr lang="ru-RU" sz="2000" dirty="0" err="1" smtClean="0">
                <a:effectLst/>
                <a:latin typeface="Times New Roman Tj" pitchFamily="18" charset="-52"/>
                <a:ea typeface="SimSun" panose="02010600030101010101" pitchFamily="2" charset="-122"/>
                <a:cs typeface="Arial" panose="020B0604020202020204" pitchFamily="34" charset="0"/>
              </a:rPr>
              <a:t>бисери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технологияхи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пешрафта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ва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хизматрасонандаи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мултиплекскунонидашуда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бо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таксимшави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бо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вакт</a:t>
            </a:r>
            <a:r>
              <a:rPr lang="ru-RU" sz="2000" dirty="0" smtClean="0">
                <a:effectLst/>
                <a:latin typeface="Times New Roman Tj" pitchFamily="18" charset="-52"/>
                <a:ea typeface="SimSun" panose="02010600030101010101" pitchFamily="2" charset="-122"/>
                <a:cs typeface="Arial" panose="020B0604020202020204" pitchFamily="34" charset="0"/>
              </a:rPr>
              <a:t> (FDM-</a:t>
            </a:r>
            <a:r>
              <a:rPr lang="ru-RU" sz="2000" dirty="0" err="1" smtClean="0">
                <a:effectLst/>
                <a:latin typeface="Times New Roman Tj" pitchFamily="18" charset="-52"/>
                <a:ea typeface="SimSun" panose="02010600030101010101" pitchFamily="2" charset="-122"/>
                <a:cs typeface="Arial" panose="020B0604020202020204" pitchFamily="34" charset="0"/>
              </a:rPr>
              <a:t>Frequency</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Division</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Multiplexing</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монанди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дорад</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асосан</a:t>
            </a:r>
            <a:r>
              <a:rPr lang="ru-RU" sz="2000" dirty="0" smtClean="0">
                <a:effectLst/>
                <a:latin typeface="Times New Roman Tj" pitchFamily="18" charset="-52"/>
                <a:ea typeface="SimSun" panose="02010600030101010101" pitchFamily="2" charset="-122"/>
                <a:cs typeface="Arial" panose="020B0604020202020204" pitchFamily="34" charset="0"/>
              </a:rPr>
              <a:t> дар  </a:t>
            </a:r>
            <a:r>
              <a:rPr lang="ru-RU" sz="2000" dirty="0" err="1" smtClean="0">
                <a:effectLst/>
                <a:latin typeface="Times New Roman Tj" pitchFamily="18" charset="-52"/>
                <a:ea typeface="SimSun" panose="02010600030101010101" pitchFamily="2" charset="-122"/>
                <a:cs typeface="Arial" panose="020B0604020202020204" pitchFamily="34" charset="0"/>
              </a:rPr>
              <a:t>телефонхои</a:t>
            </a:r>
            <a:r>
              <a:rPr lang="ru-RU" sz="2000" dirty="0" smtClean="0">
                <a:effectLst/>
                <a:latin typeface="Times New Roman Tj" pitchFamily="18" charset="-52"/>
                <a:ea typeface="SimSun" panose="02010600030101010101" pitchFamily="2" charset="-122"/>
                <a:cs typeface="Arial" panose="020B0604020202020204" pitchFamily="34" charset="0"/>
              </a:rPr>
              <a:t> аналоги </a:t>
            </a:r>
            <a:r>
              <a:rPr lang="ru-RU" sz="2000" dirty="0" err="1" smtClean="0">
                <a:effectLst/>
                <a:latin typeface="Times New Roman Tj" pitchFamily="18" charset="-52"/>
                <a:ea typeface="SimSun" panose="02010600030101010101" pitchFamily="2" charset="-122"/>
                <a:cs typeface="Arial" panose="020B0604020202020204" pitchFamily="34" charset="0"/>
              </a:rPr>
              <a:t>истифода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мешавад</a:t>
            </a:r>
            <a:r>
              <a:rPr lang="ru-RU" sz="2000" dirty="0" smtClean="0">
                <a:effectLst/>
                <a:latin typeface="Times New Roman Tj" pitchFamily="18" charset="-52"/>
                <a:ea typeface="SimSun" panose="02010600030101010101" pitchFamily="2" charset="-122"/>
                <a:cs typeface="Arial" panose="020B0604020202020204" pitchFamily="34" charset="0"/>
              </a:rPr>
              <a:t>. Тавре </a:t>
            </a:r>
            <a:r>
              <a:rPr lang="ru-RU" sz="2000" dirty="0" err="1" smtClean="0">
                <a:effectLst/>
                <a:latin typeface="Times New Roman Tj" pitchFamily="18" charset="-52"/>
                <a:ea typeface="SimSun" panose="02010600030101010101" pitchFamily="2" charset="-122"/>
                <a:cs typeface="Arial" panose="020B0604020202020204" pitchFamily="34" charset="0"/>
              </a:rPr>
              <a:t>ки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бо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чашми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инсон</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намоен</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аст</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равшани</a:t>
            </a:r>
            <a:r>
              <a:rPr lang="ru-RU" sz="2000" dirty="0" smtClean="0">
                <a:effectLst/>
                <a:latin typeface="Times New Roman Tj" pitchFamily="18" charset="-52"/>
                <a:ea typeface="SimSun" panose="02010600030101010101" pitchFamily="2" charset="-122"/>
                <a:cs typeface="Arial" panose="020B0604020202020204" pitchFamily="34" charset="0"/>
              </a:rPr>
              <a:t>  аз </a:t>
            </a:r>
            <a:r>
              <a:rPr lang="ru-RU" sz="2000" dirty="0" err="1" smtClean="0">
                <a:effectLst/>
                <a:latin typeface="Times New Roman Tj" pitchFamily="18" charset="-52"/>
                <a:ea typeface="SimSun" panose="02010600030101010101" pitchFamily="2" charset="-122"/>
                <a:cs typeface="Arial" panose="020B0604020202020204" pitchFamily="34" charset="0"/>
              </a:rPr>
              <a:t>рангҳои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гуногун</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иборат</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аст</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ки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метавон</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онро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пахн</a:t>
            </a:r>
            <a:r>
              <a:rPr lang="ru-RU" sz="2000" dirty="0" smtClean="0">
                <a:effectLst/>
                <a:latin typeface="Times New Roman Tj" pitchFamily="18" charset="-52"/>
                <a:ea typeface="SimSun" panose="02010600030101010101" pitchFamily="2" charset="-122"/>
                <a:cs typeface="Arial" panose="020B0604020202020204" pitchFamily="34" charset="0"/>
              </a:rPr>
              <a:t> кард </a:t>
            </a:r>
            <a:r>
              <a:rPr lang="ru-RU" sz="2000" dirty="0" err="1" smtClean="0">
                <a:effectLst/>
                <a:latin typeface="Times New Roman Tj" pitchFamily="18" charset="-52"/>
                <a:ea typeface="SimSun" panose="02010600030101010101" pitchFamily="2" charset="-122"/>
                <a:cs typeface="Arial" panose="020B0604020202020204" pitchFamily="34" charset="0"/>
              </a:rPr>
              <a:t>ва</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онро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боз</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чамъ</a:t>
            </a:r>
            <a:r>
              <a:rPr lang="ru-RU" sz="2000" dirty="0" smtClean="0">
                <a:effectLst/>
                <a:latin typeface="Times New Roman Tj" pitchFamily="18" charset="-52"/>
                <a:ea typeface="SimSun" panose="02010600030101010101" pitchFamily="2" charset="-122"/>
                <a:cs typeface="Arial" panose="020B0604020202020204" pitchFamily="34" charset="0"/>
              </a:rPr>
              <a:t> кард, </a:t>
            </a:r>
            <a:r>
              <a:rPr lang="ru-RU" sz="2000" dirty="0" err="1" smtClean="0">
                <a:effectLst/>
                <a:latin typeface="Times New Roman Tj" pitchFamily="18" charset="-52"/>
                <a:ea typeface="SimSun" panose="02010600030101010101" pitchFamily="2" charset="-122"/>
                <a:cs typeface="Arial" panose="020B0604020202020204" pitchFamily="34" charset="0"/>
              </a:rPr>
              <a:t>хамин</a:t>
            </a:r>
            <a:r>
              <a:rPr lang="ru-RU" sz="2000" dirty="0" smtClean="0">
                <a:effectLst/>
                <a:latin typeface="Times New Roman Tj" pitchFamily="18" charset="-52"/>
                <a:ea typeface="SimSun" panose="02010600030101010101" pitchFamily="2" charset="-122"/>
                <a:cs typeface="Arial" panose="020B0604020202020204" pitchFamily="34" charset="0"/>
              </a:rPr>
              <a:t> тавр сели </a:t>
            </a:r>
            <a:r>
              <a:rPr lang="ru-RU" sz="2000" dirty="0" err="1" smtClean="0">
                <a:effectLst/>
                <a:latin typeface="Times New Roman Tj" pitchFamily="18" charset="-52"/>
                <a:ea typeface="SimSun" panose="02010600030101010101" pitchFamily="2" charset="-122"/>
                <a:cs typeface="Arial" panose="020B0604020202020204" pitchFamily="34" charset="0"/>
              </a:rPr>
              <a:t>рушнои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бо</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технологияи</a:t>
            </a:r>
            <a:r>
              <a:rPr lang="ru-RU" sz="2000" dirty="0" smtClean="0">
                <a:effectLst/>
                <a:latin typeface="Times New Roman Tj" pitchFamily="18" charset="-52"/>
                <a:ea typeface="SimSun" panose="02010600030101010101" pitchFamily="2" charset="-122"/>
                <a:cs typeface="Arial" panose="020B0604020202020204" pitchFamily="34" charset="0"/>
              </a:rPr>
              <a:t>  DWDM  </a:t>
            </a:r>
            <a:r>
              <a:rPr lang="ru-RU" sz="2000" dirty="0" err="1" smtClean="0">
                <a:effectLst/>
                <a:latin typeface="Times New Roman Tj" pitchFamily="18" charset="-52"/>
                <a:ea typeface="SimSun" panose="02010600030101010101" pitchFamily="2" charset="-122"/>
                <a:cs typeface="Arial" panose="020B0604020202020204" pitchFamily="34" charset="0"/>
              </a:rPr>
              <a:t>интиқол</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шаванда</a:t>
            </a:r>
            <a:r>
              <a:rPr lang="ru-RU" sz="2000" dirty="0" smtClean="0">
                <a:effectLst/>
                <a:latin typeface="Times New Roman Tj" pitchFamily="18" charset="-52"/>
                <a:ea typeface="SimSun" panose="02010600030101010101" pitchFamily="2" charset="-122"/>
                <a:cs typeface="Arial" panose="020B0604020202020204" pitchFamily="34" charset="0"/>
              </a:rPr>
              <a:t> , аз </a:t>
            </a:r>
            <a:r>
              <a:rPr lang="ru-RU" sz="2000" dirty="0" err="1" smtClean="0">
                <a:effectLst/>
                <a:latin typeface="Times New Roman Tj" pitchFamily="18" charset="-52"/>
                <a:ea typeface="SimSun" panose="02010600030101010101" pitchFamily="2" charset="-122"/>
                <a:cs typeface="Arial" panose="020B0604020202020204" pitchFamily="34" charset="0"/>
              </a:rPr>
              <a:t>дарозиихои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гуногуни</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мавч</a:t>
            </a:r>
            <a:r>
              <a:rPr lang="ru-RU" sz="2000" dirty="0" smtClean="0">
                <a:effectLst/>
                <a:latin typeface="Times New Roman Tj" pitchFamily="18" charset="-52"/>
                <a:ea typeface="SimSun" panose="02010600030101010101" pitchFamily="2" charset="-122"/>
                <a:cs typeface="Arial" panose="020B0604020202020204" pitchFamily="34" charset="0"/>
              </a:rPr>
              <a:t> (λ) </a:t>
            </a:r>
            <a:r>
              <a:rPr lang="ru-RU" sz="2000" dirty="0" err="1" smtClean="0">
                <a:effectLst/>
                <a:latin typeface="Times New Roman Tj" pitchFamily="18" charset="-52"/>
                <a:ea typeface="SimSun" panose="02010600030101010101" pitchFamily="2" charset="-122"/>
                <a:cs typeface="Arial" panose="020B0604020202020204" pitchFamily="34" charset="0"/>
              </a:rPr>
              <a:t>иборат</a:t>
            </a:r>
            <a:r>
              <a:rPr lang="ru-RU" sz="2000" dirty="0" smtClean="0">
                <a:effectLst/>
                <a:latin typeface="Times New Roman Tj" pitchFamily="18" charset="-52"/>
                <a:ea typeface="SimSun" panose="02010600030101010101" pitchFamily="2" charset="-122"/>
                <a:cs typeface="Arial" panose="020B0604020202020204" pitchFamily="34" charset="0"/>
              </a:rPr>
              <a:t> </a:t>
            </a:r>
            <a:r>
              <a:rPr lang="ru-RU" sz="2000" dirty="0" err="1" smtClean="0">
                <a:effectLst/>
                <a:latin typeface="Times New Roman Tj" pitchFamily="18" charset="-52"/>
                <a:ea typeface="SimSun" panose="02010600030101010101" pitchFamily="2" charset="-122"/>
                <a:cs typeface="Arial" panose="020B0604020202020204" pitchFamily="34" charset="0"/>
              </a:rPr>
              <a:t>аст</a:t>
            </a:r>
            <a:r>
              <a:rPr lang="ru-RU" sz="2000" dirty="0" smtClean="0">
                <a:effectLst/>
                <a:latin typeface="Times New Roman Tj" pitchFamily="18" charset="-52"/>
                <a:ea typeface="SimSun" panose="02010600030101010101" pitchFamily="2" charset="-122"/>
                <a:cs typeface="Arial" panose="020B0604020202020204" pitchFamily="34" charset="0"/>
              </a:rPr>
              <a:t> </a:t>
            </a:r>
            <a:endParaRPr lang="tg-Cyrl-TJ" sz="2000" dirty="0">
              <a:latin typeface="Times New Roman Tj" pitchFamily="18" charset="-52"/>
            </a:endParaRPr>
          </a:p>
        </p:txBody>
      </p:sp>
    </p:spTree>
    <p:extLst>
      <p:ext uri="{BB962C8B-B14F-4D97-AF65-F5344CB8AC3E}">
        <p14:creationId xmlns:p14="http://schemas.microsoft.com/office/powerpoint/2010/main" xmlns="" val="338343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a:t>
            </a:r>
            <a:endParaRPr lang="tg-Cyrl-TJ" dirty="0"/>
          </a:p>
        </p:txBody>
      </p:sp>
      <p:pic>
        <p:nvPicPr>
          <p:cNvPr id="4" name="Объект 3"/>
          <p:cNvPicPr>
            <a:picLocks noGrp="1" noChangeAspect="1"/>
          </p:cNvPicPr>
          <p:nvPr>
            <p:ph idx="1"/>
          </p:nvPr>
        </p:nvPicPr>
        <p:blipFill>
          <a:blip r:embed="rId2" cstate="print"/>
          <a:stretch>
            <a:fillRect/>
          </a:stretch>
        </p:blipFill>
        <p:spPr>
          <a:xfrm>
            <a:off x="292608" y="451104"/>
            <a:ext cx="11728704" cy="5718047"/>
          </a:xfrm>
          <a:prstGeom prst="rect">
            <a:avLst/>
          </a:prstGeom>
        </p:spPr>
      </p:pic>
    </p:spTree>
    <p:extLst>
      <p:ext uri="{BB962C8B-B14F-4D97-AF65-F5344CB8AC3E}">
        <p14:creationId xmlns:p14="http://schemas.microsoft.com/office/powerpoint/2010/main" xmlns="" val="249643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7952" y="518160"/>
            <a:ext cx="11338560" cy="6339840"/>
          </a:xfrm>
        </p:spPr>
        <p:txBody>
          <a:bodyPr>
            <a:noAutofit/>
          </a:bodyPr>
          <a:lstStyle/>
          <a:p>
            <a:pPr algn="just">
              <a:lnSpc>
                <a:spcPct val="100000"/>
              </a:lnSpc>
            </a:pPr>
            <a:r>
              <a:rPr lang="tg-Cyrl-TJ" sz="3200" b="1" dirty="0">
                <a:latin typeface="Times New Roman Tj" pitchFamily="18" charset="-52"/>
              </a:rPr>
              <a:t>3</a:t>
            </a:r>
            <a:r>
              <a:rPr lang="tg-Cyrl-TJ" sz="3200" b="1" dirty="0" smtClean="0">
                <a:latin typeface="Times New Roman Tj" pitchFamily="18" charset="-52"/>
              </a:rPr>
              <a:t>. </a:t>
            </a:r>
            <a:r>
              <a:rPr lang="ru-RU" sz="3200" dirty="0" err="1" smtClean="0">
                <a:latin typeface="Times New Roman Tj" pitchFamily="18" charset="-52"/>
              </a:rPr>
              <a:t>Хакикатан</a:t>
            </a:r>
            <a:r>
              <a:rPr lang="ru-RU" sz="3200" dirty="0" smtClean="0">
                <a:latin typeface="Times New Roman Tj" pitchFamily="18" charset="-52"/>
              </a:rPr>
              <a:t>, </a:t>
            </a:r>
            <a:r>
              <a:rPr lang="ru-RU" sz="3200" dirty="0" err="1" smtClean="0">
                <a:latin typeface="Times New Roman Tj" pitchFamily="18" charset="-52"/>
              </a:rPr>
              <a:t>рушнои</a:t>
            </a:r>
            <a:r>
              <a:rPr lang="ru-RU" sz="3200" dirty="0" smtClean="0">
                <a:latin typeface="Times New Roman Tj" pitchFamily="18" charset="-52"/>
              </a:rPr>
              <a:t> ин </a:t>
            </a:r>
            <a:r>
              <a:rPr lang="ru-RU" sz="3200" dirty="0" err="1" smtClean="0">
                <a:latin typeface="Times New Roman Tj" pitchFamily="18" charset="-52"/>
              </a:rPr>
              <a:t>ин</a:t>
            </a:r>
            <a:r>
              <a:rPr lang="ru-RU" sz="3200" dirty="0" smtClean="0">
                <a:latin typeface="Times New Roman Tj" pitchFamily="18" charset="-52"/>
              </a:rPr>
              <a:t> </a:t>
            </a:r>
            <a:r>
              <a:rPr lang="ru-RU" sz="3200" dirty="0" err="1" smtClean="0">
                <a:latin typeface="Times New Roman Tj" pitchFamily="18" charset="-52"/>
              </a:rPr>
              <a:t>сигнали</a:t>
            </a:r>
            <a:r>
              <a:rPr lang="ru-RU" sz="3200" dirty="0" smtClean="0">
                <a:latin typeface="Times New Roman Tj" pitchFamily="18" charset="-52"/>
              </a:rPr>
              <a:t> </a:t>
            </a:r>
            <a:r>
              <a:rPr lang="ru-RU" sz="3200" dirty="0" err="1" smtClean="0">
                <a:latin typeface="Times New Roman Tj" pitchFamily="18" charset="-52"/>
              </a:rPr>
              <a:t>босифати</a:t>
            </a:r>
            <a:r>
              <a:rPr lang="ru-RU" sz="3200" dirty="0" smtClean="0">
                <a:latin typeface="Times New Roman Tj" pitchFamily="18" charset="-52"/>
              </a:rPr>
              <a:t> </a:t>
            </a:r>
            <a:r>
              <a:rPr lang="ru-RU" sz="3200" dirty="0" err="1" smtClean="0">
                <a:latin typeface="Times New Roman Tj" pitchFamily="18" charset="-52"/>
              </a:rPr>
              <a:t>табиатан</a:t>
            </a:r>
            <a:r>
              <a:rPr lang="ru-RU" sz="3200" dirty="0" smtClean="0">
                <a:latin typeface="Times New Roman Tj" pitchFamily="18" charset="-52"/>
              </a:rPr>
              <a:t>  </a:t>
            </a:r>
            <a:r>
              <a:rPr lang="ru-RU" sz="3200" dirty="0" err="1" smtClean="0">
                <a:latin typeface="Times New Roman Tj" pitchFamily="18" charset="-52"/>
              </a:rPr>
              <a:t>дигар</a:t>
            </a:r>
            <a:r>
              <a:rPr lang="ru-RU" sz="3200" dirty="0" smtClean="0">
                <a:latin typeface="Times New Roman Tj" pitchFamily="18" charset="-52"/>
              </a:rPr>
              <a:t> </a:t>
            </a:r>
            <a:r>
              <a:rPr lang="ru-RU" sz="3200" dirty="0" err="1" smtClean="0">
                <a:latin typeface="Times New Roman Tj" pitchFamily="18" charset="-52"/>
              </a:rPr>
              <a:t>назар</a:t>
            </a:r>
            <a:r>
              <a:rPr lang="ru-RU" sz="3200" dirty="0" smtClean="0">
                <a:latin typeface="Times New Roman Tj" pitchFamily="18" charset="-52"/>
              </a:rPr>
              <a:t> ба  </a:t>
            </a:r>
            <a:r>
              <a:rPr lang="ru-RU" sz="3200" dirty="0" err="1" smtClean="0">
                <a:latin typeface="Times New Roman Tj" pitchFamily="18" charset="-52"/>
              </a:rPr>
              <a:t>чараени</a:t>
            </a:r>
            <a:r>
              <a:rPr lang="ru-RU" sz="3200" dirty="0" smtClean="0">
                <a:latin typeface="Times New Roman Tj" pitchFamily="18" charset="-52"/>
              </a:rPr>
              <a:t>  электрики </a:t>
            </a:r>
            <a:r>
              <a:rPr lang="ru-RU" sz="3200" dirty="0" err="1" smtClean="0">
                <a:latin typeface="Times New Roman Tj" pitchFamily="18" charset="-52"/>
              </a:rPr>
              <a:t>мебошад,ки</a:t>
            </a:r>
            <a:r>
              <a:rPr lang="ru-RU" sz="3200" dirty="0" smtClean="0">
                <a:latin typeface="Times New Roman Tj" pitchFamily="18" charset="-52"/>
              </a:rPr>
              <a:t>  </a:t>
            </a:r>
            <a:r>
              <a:rPr lang="ru-RU" sz="3200" dirty="0" err="1" smtClean="0">
                <a:latin typeface="Times New Roman Tj" pitchFamily="18" charset="-52"/>
              </a:rPr>
              <a:t>бинобар</a:t>
            </a:r>
            <a:r>
              <a:rPr lang="ru-RU" sz="3200" dirty="0" smtClean="0">
                <a:latin typeface="Times New Roman Tj" pitchFamily="18" charset="-52"/>
              </a:rPr>
              <a:t> ин </a:t>
            </a:r>
            <a:r>
              <a:rPr lang="ru-RU" sz="3200" dirty="0" err="1" smtClean="0">
                <a:latin typeface="Times New Roman Tj" pitchFamily="18" charset="-52"/>
              </a:rPr>
              <a:t>ин</a:t>
            </a:r>
            <a:r>
              <a:rPr lang="ru-RU" sz="3200" dirty="0" smtClean="0">
                <a:latin typeface="Times New Roman Tj" pitchFamily="18" charset="-52"/>
              </a:rPr>
              <a:t> </a:t>
            </a:r>
            <a:r>
              <a:rPr lang="ru-RU" sz="3200" dirty="0" err="1" smtClean="0">
                <a:latin typeface="Times New Roman Tj" pitchFamily="18" charset="-52"/>
              </a:rPr>
              <a:t>тачхизот</a:t>
            </a:r>
            <a:r>
              <a:rPr lang="ru-RU" sz="3200" dirty="0" smtClean="0">
                <a:latin typeface="Times New Roman Tj" pitchFamily="18" charset="-52"/>
              </a:rPr>
              <a:t>  </a:t>
            </a:r>
            <a:r>
              <a:rPr lang="ru-RU" sz="3200" dirty="0" err="1" smtClean="0">
                <a:latin typeface="Times New Roman Tj" pitchFamily="18" charset="-52"/>
              </a:rPr>
              <a:t>барои</a:t>
            </a:r>
            <a:r>
              <a:rPr lang="ru-RU" sz="3200" dirty="0" smtClean="0">
                <a:latin typeface="Times New Roman Tj" pitchFamily="18" charset="-52"/>
              </a:rPr>
              <a:t>  </a:t>
            </a:r>
            <a:r>
              <a:rPr lang="ru-RU" sz="3200" dirty="0" err="1" smtClean="0">
                <a:latin typeface="Times New Roman Tj" pitchFamily="18" charset="-52"/>
              </a:rPr>
              <a:t>мултиплекскунони</a:t>
            </a:r>
            <a:r>
              <a:rPr lang="ru-RU" sz="3200" dirty="0" smtClean="0">
                <a:latin typeface="Times New Roman Tj" pitchFamily="18" charset="-52"/>
              </a:rPr>
              <a:t> </a:t>
            </a:r>
            <a:r>
              <a:rPr lang="ru-RU" sz="3200" dirty="0" err="1" smtClean="0">
                <a:latin typeface="Times New Roman Tj" pitchFamily="18" charset="-52"/>
              </a:rPr>
              <a:t>мавчхои</a:t>
            </a:r>
            <a:r>
              <a:rPr lang="ru-RU" sz="3200" dirty="0" smtClean="0">
                <a:latin typeface="Times New Roman Tj" pitchFamily="18" charset="-52"/>
              </a:rPr>
              <a:t>  </a:t>
            </a:r>
            <a:r>
              <a:rPr lang="ru-RU" sz="3200" dirty="0" err="1" smtClean="0">
                <a:latin typeface="Times New Roman Tj" pitchFamily="18" charset="-52"/>
              </a:rPr>
              <a:t>рушноии</a:t>
            </a:r>
            <a:r>
              <a:rPr lang="ru-RU" sz="3200" dirty="0" smtClean="0">
                <a:latin typeface="Times New Roman Tj" pitchFamily="18" charset="-52"/>
              </a:rPr>
              <a:t> </a:t>
            </a:r>
            <a:r>
              <a:rPr lang="ru-RU" sz="3200" dirty="0" err="1" smtClean="0">
                <a:latin typeface="Times New Roman Tj" pitchFamily="18" charset="-52"/>
              </a:rPr>
              <a:t>координати</a:t>
            </a:r>
            <a:r>
              <a:rPr lang="ru-RU" sz="3200" dirty="0" smtClean="0">
                <a:latin typeface="Times New Roman Tj" pitchFamily="18" charset="-52"/>
              </a:rPr>
              <a:t>  аз модулятор  </a:t>
            </a:r>
            <a:r>
              <a:rPr lang="ru-RU" sz="3200" dirty="0" err="1" smtClean="0">
                <a:latin typeface="Times New Roman Tj" pitchFamily="18" charset="-52"/>
              </a:rPr>
              <a:t>ва</a:t>
            </a:r>
            <a:r>
              <a:rPr lang="ru-RU" sz="3200" dirty="0" smtClean="0">
                <a:latin typeface="Times New Roman Tj" pitchFamily="18" charset="-52"/>
              </a:rPr>
              <a:t>  </a:t>
            </a:r>
            <a:r>
              <a:rPr lang="ru-RU" sz="3200" dirty="0" err="1" smtClean="0">
                <a:latin typeface="Times New Roman Tj" pitchFamily="18" charset="-52"/>
              </a:rPr>
              <a:t>филтр</a:t>
            </a:r>
            <a:r>
              <a:rPr lang="ru-RU" sz="3200" dirty="0" smtClean="0">
                <a:latin typeface="Times New Roman Tj" pitchFamily="18" charset="-52"/>
              </a:rPr>
              <a:t>, </a:t>
            </a:r>
            <a:r>
              <a:rPr lang="ru-RU" sz="3200" dirty="0" err="1" smtClean="0">
                <a:latin typeface="Times New Roman Tj" pitchFamily="18" charset="-52"/>
              </a:rPr>
              <a:t>ки</a:t>
            </a:r>
            <a:r>
              <a:rPr lang="ru-RU" sz="3200" dirty="0" smtClean="0">
                <a:latin typeface="Times New Roman Tj" pitchFamily="18" charset="-52"/>
              </a:rPr>
              <a:t> дар  </a:t>
            </a:r>
            <a:r>
              <a:rPr lang="ru-RU" sz="3200" dirty="0" err="1" smtClean="0">
                <a:latin typeface="Times New Roman Tj" pitchFamily="18" charset="-52"/>
              </a:rPr>
              <a:t>шабакаихои</a:t>
            </a:r>
            <a:r>
              <a:rPr lang="ru-RU" sz="3200" dirty="0" smtClean="0">
                <a:latin typeface="Times New Roman Tj" pitchFamily="18" charset="-52"/>
              </a:rPr>
              <a:t> FDM </a:t>
            </a:r>
            <a:r>
              <a:rPr lang="ru-RU" sz="3200" dirty="0" err="1" smtClean="0">
                <a:latin typeface="Times New Roman Tj" pitchFamily="18" charset="-52"/>
              </a:rPr>
              <a:t>истифода</a:t>
            </a:r>
            <a:r>
              <a:rPr lang="ru-RU" sz="3200" dirty="0" smtClean="0">
                <a:latin typeface="Times New Roman Tj" pitchFamily="18" charset="-52"/>
              </a:rPr>
              <a:t> </a:t>
            </a:r>
            <a:r>
              <a:rPr lang="ru-RU" sz="3200" dirty="0" err="1" smtClean="0">
                <a:latin typeface="Times New Roman Tj" pitchFamily="18" charset="-52"/>
              </a:rPr>
              <a:t>мешаванд</a:t>
            </a:r>
            <a:r>
              <a:rPr lang="ru-RU" sz="3200" dirty="0" smtClean="0">
                <a:latin typeface="Times New Roman Tj" pitchFamily="18" charset="-52"/>
              </a:rPr>
              <a:t>, </a:t>
            </a:r>
            <a:r>
              <a:rPr lang="ru-RU" sz="3200" dirty="0" err="1" smtClean="0">
                <a:latin typeface="Times New Roman Tj" pitchFamily="18" charset="-52"/>
              </a:rPr>
              <a:t>фарқ</a:t>
            </a:r>
            <a:r>
              <a:rPr lang="ru-RU" sz="3200" dirty="0" smtClean="0">
                <a:latin typeface="Times New Roman Tj" pitchFamily="18" charset="-52"/>
              </a:rPr>
              <a:t> </a:t>
            </a:r>
            <a:r>
              <a:rPr lang="ru-RU" sz="3200" dirty="0" err="1" smtClean="0">
                <a:latin typeface="Times New Roman Tj" pitchFamily="18" charset="-52"/>
              </a:rPr>
              <a:t>мекунанд</a:t>
            </a:r>
            <a:r>
              <a:rPr lang="ru-RU" sz="3200" dirty="0" smtClean="0">
                <a:latin typeface="Times New Roman Tj" pitchFamily="18" charset="-52"/>
              </a:rPr>
              <a:t>, </a:t>
            </a:r>
            <a:r>
              <a:rPr lang="ru-RU" sz="3200" dirty="0" err="1" smtClean="0">
                <a:latin typeface="Times New Roman Tj" pitchFamily="18" charset="-52"/>
              </a:rPr>
              <a:t>аммо</a:t>
            </a:r>
            <a:r>
              <a:rPr lang="ru-RU" sz="3200" dirty="0" smtClean="0">
                <a:latin typeface="Times New Roman Tj" pitchFamily="18" charset="-52"/>
              </a:rPr>
              <a:t> </a:t>
            </a:r>
            <a:r>
              <a:rPr lang="ru-RU" sz="3200" dirty="0" err="1" smtClean="0">
                <a:latin typeface="Times New Roman Tj" pitchFamily="18" charset="-52"/>
              </a:rPr>
              <a:t>принсипҳои</a:t>
            </a:r>
            <a:r>
              <a:rPr lang="ru-RU" sz="3200" dirty="0" smtClean="0">
                <a:latin typeface="Times New Roman Tj" pitchFamily="18" charset="-52"/>
              </a:rPr>
              <a:t> FDM </a:t>
            </a:r>
            <a:r>
              <a:rPr lang="ru-RU" sz="3200" dirty="0" err="1" smtClean="0">
                <a:latin typeface="Times New Roman Tj" pitchFamily="18" charset="-52"/>
              </a:rPr>
              <a:t>ва</a:t>
            </a:r>
            <a:r>
              <a:rPr lang="ru-RU" sz="3200" dirty="0" smtClean="0">
                <a:latin typeface="Times New Roman Tj" pitchFamily="18" charset="-52"/>
              </a:rPr>
              <a:t> DWDM </a:t>
            </a:r>
            <a:r>
              <a:rPr lang="ru-RU" sz="3200" dirty="0" err="1" smtClean="0">
                <a:latin typeface="Times New Roman Tj" pitchFamily="18" charset="-52"/>
              </a:rPr>
              <a:t>баъзе</a:t>
            </a:r>
            <a:r>
              <a:rPr lang="ru-RU" sz="3200" dirty="0" smtClean="0">
                <a:latin typeface="Times New Roman Tj" pitchFamily="18" charset="-52"/>
              </a:rPr>
              <a:t> </a:t>
            </a:r>
            <a:r>
              <a:rPr lang="ru-RU" sz="3200" dirty="0" err="1" smtClean="0">
                <a:latin typeface="Times New Roman Tj" pitchFamily="18" charset="-52"/>
              </a:rPr>
              <a:t>аломатҳо</a:t>
            </a:r>
            <a:r>
              <a:rPr lang="ru-RU" sz="3200" dirty="0" smtClean="0">
                <a:latin typeface="Times New Roman Tj" pitchFamily="18" charset="-52"/>
              </a:rPr>
              <a:t> </a:t>
            </a:r>
            <a:r>
              <a:rPr lang="ru-RU" sz="3200" dirty="0" err="1" smtClean="0">
                <a:latin typeface="Times New Roman Tj" pitchFamily="18" charset="-52"/>
              </a:rPr>
              <a:t>доранд</a:t>
            </a:r>
            <a:r>
              <a:rPr lang="ru-RU" sz="3200" dirty="0" smtClean="0">
                <a:latin typeface="Times New Roman Tj" pitchFamily="18" charset="-52"/>
              </a:rPr>
              <a:t>. </a:t>
            </a:r>
            <a:r>
              <a:rPr lang="ru-RU" sz="3200" dirty="0" err="1" smtClean="0">
                <a:latin typeface="Times New Roman Tj" pitchFamily="18" charset="-52"/>
              </a:rPr>
              <a:t>Технологияи</a:t>
            </a:r>
            <a:r>
              <a:rPr lang="ru-RU" sz="3200" dirty="0" smtClean="0">
                <a:latin typeface="Times New Roman Tj" pitchFamily="18" charset="-52"/>
              </a:rPr>
              <a:t> DWDM </a:t>
            </a:r>
            <a:r>
              <a:rPr lang="ru-RU" sz="3200" dirty="0" err="1" smtClean="0">
                <a:latin typeface="Times New Roman Tj" pitchFamily="18" charset="-52"/>
              </a:rPr>
              <a:t>аллакай</a:t>
            </a:r>
            <a:r>
              <a:rPr lang="ru-RU" sz="3200" dirty="0" smtClean="0">
                <a:latin typeface="Times New Roman Tj" pitchFamily="18" charset="-52"/>
              </a:rPr>
              <a:t> </a:t>
            </a:r>
            <a:r>
              <a:rPr lang="ru-RU" sz="3200" dirty="0" err="1" smtClean="0">
                <a:latin typeface="Times New Roman Tj" pitchFamily="18" charset="-52"/>
              </a:rPr>
              <a:t>пешгузаштаи</a:t>
            </a:r>
            <a:r>
              <a:rPr lang="ru-RU" sz="3200" dirty="0" smtClean="0">
                <a:latin typeface="Times New Roman Tj" pitchFamily="18" charset="-52"/>
              </a:rPr>
              <a:t> </a:t>
            </a:r>
            <a:r>
              <a:rPr lang="ru-RU" sz="3200" dirty="0" err="1" smtClean="0">
                <a:latin typeface="Times New Roman Tj" pitchFamily="18" charset="-52"/>
              </a:rPr>
              <a:t>худро</a:t>
            </a:r>
            <a:r>
              <a:rPr lang="ru-RU" sz="3200" dirty="0" smtClean="0">
                <a:latin typeface="Times New Roman Tj" pitchFamily="18" charset="-52"/>
              </a:rPr>
              <a:t> </a:t>
            </a:r>
            <a:r>
              <a:rPr lang="ru-RU" sz="3200" dirty="0" err="1" smtClean="0">
                <a:latin typeface="Times New Roman Tj" pitchFamily="18" charset="-52"/>
              </a:rPr>
              <a:t>иваз</a:t>
            </a:r>
            <a:r>
              <a:rPr lang="ru-RU" sz="3200" dirty="0" smtClean="0">
                <a:latin typeface="Times New Roman Tj" pitchFamily="18" charset="-52"/>
              </a:rPr>
              <a:t> кард - </a:t>
            </a:r>
            <a:r>
              <a:rPr lang="ru-RU" sz="3200" dirty="0" err="1" smtClean="0">
                <a:latin typeface="Times New Roman Tj" pitchFamily="18" charset="-52"/>
              </a:rPr>
              <a:t>Технологияи</a:t>
            </a:r>
            <a:r>
              <a:rPr lang="ru-RU" sz="3200" dirty="0" smtClean="0">
                <a:latin typeface="Times New Roman Tj" pitchFamily="18" charset="-52"/>
              </a:rPr>
              <a:t> WDM </a:t>
            </a:r>
            <a:r>
              <a:rPr lang="ru-RU" sz="3200" dirty="0" err="1" smtClean="0">
                <a:latin typeface="Times New Roman Tj" pitchFamily="18" charset="-52"/>
              </a:rPr>
              <a:t>кадоме</a:t>
            </a:r>
            <a:r>
              <a:rPr lang="ru-RU" sz="3200" dirty="0" smtClean="0">
                <a:latin typeface="Times New Roman Tj" pitchFamily="18" charset="-52"/>
              </a:rPr>
              <a:t> аз </a:t>
            </a:r>
            <a:r>
              <a:rPr lang="ru-RU" sz="3200" dirty="0" err="1" smtClean="0">
                <a:latin typeface="Times New Roman Tj" pitchFamily="18" charset="-52"/>
              </a:rPr>
              <a:t>чор</a:t>
            </a:r>
            <a:r>
              <a:rPr lang="ru-RU" sz="3200" dirty="0" smtClean="0">
                <a:latin typeface="Times New Roman Tj" pitchFamily="18" charset="-52"/>
              </a:rPr>
              <a:t> </a:t>
            </a:r>
            <a:r>
              <a:rPr lang="ru-RU" sz="3200" dirty="0" err="1" smtClean="0">
                <a:latin typeface="Times New Roman Tj" pitchFamily="18" charset="-52"/>
              </a:rPr>
              <a:t>каналхои</a:t>
            </a:r>
            <a:r>
              <a:rPr lang="ru-RU" sz="3200" dirty="0" smtClean="0">
                <a:latin typeface="Times New Roman Tj" pitchFamily="18" charset="-52"/>
              </a:rPr>
              <a:t> </a:t>
            </a:r>
            <a:r>
              <a:rPr lang="ru-RU" sz="3200" dirty="0" err="1" smtClean="0">
                <a:latin typeface="Times New Roman Tj" pitchFamily="18" charset="-52"/>
              </a:rPr>
              <a:t>спектри</a:t>
            </a:r>
            <a:r>
              <a:rPr lang="ru-RU" sz="3200" dirty="0" smtClean="0">
                <a:latin typeface="Times New Roman Tj" pitchFamily="18" charset="-52"/>
              </a:rPr>
              <a:t>  дар  </a:t>
            </a:r>
            <a:r>
              <a:rPr lang="ru-RU" sz="3200" dirty="0" err="1" smtClean="0">
                <a:latin typeface="Times New Roman Tj" pitchFamily="18" charset="-52"/>
              </a:rPr>
              <a:t>тирезаи</a:t>
            </a:r>
            <a:r>
              <a:rPr lang="ru-RU" sz="3200" dirty="0" smtClean="0">
                <a:latin typeface="Times New Roman Tj" pitchFamily="18" charset="-52"/>
              </a:rPr>
              <a:t>  </a:t>
            </a:r>
            <a:r>
              <a:rPr lang="ru-RU" sz="3200" dirty="0" err="1" smtClean="0">
                <a:latin typeface="Times New Roman Tj" pitchFamily="18" charset="-52"/>
              </a:rPr>
              <a:t>шаффоф</a:t>
            </a:r>
            <a:r>
              <a:rPr lang="ru-RU" sz="3200" dirty="0" smtClean="0">
                <a:latin typeface="Times New Roman Tj" pitchFamily="18" charset="-52"/>
              </a:rPr>
              <a:t> , </a:t>
            </a:r>
            <a:r>
              <a:rPr lang="ru-RU" sz="3200" dirty="0" err="1" smtClean="0">
                <a:latin typeface="Times New Roman Tj" pitchFamily="18" charset="-52"/>
              </a:rPr>
              <a:t>ки</a:t>
            </a:r>
            <a:r>
              <a:rPr lang="ru-RU" sz="3200" dirty="0" smtClean="0">
                <a:latin typeface="Times New Roman Tj" pitchFamily="18" charset="-52"/>
              </a:rPr>
              <a:t> дар он 1310 </a:t>
            </a:r>
            <a:r>
              <a:rPr lang="ru-RU" sz="3200" dirty="0" err="1" smtClean="0">
                <a:latin typeface="Times New Roman Tj" pitchFamily="18" charset="-52"/>
              </a:rPr>
              <a:t>нм</a:t>
            </a:r>
            <a:r>
              <a:rPr lang="ru-RU" sz="3200" dirty="0" smtClean="0">
                <a:latin typeface="Times New Roman Tj" pitchFamily="18" charset="-52"/>
              </a:rPr>
              <a:t> </a:t>
            </a:r>
            <a:r>
              <a:rPr lang="ru-RU" sz="3200" dirty="0" err="1" smtClean="0">
                <a:latin typeface="Times New Roman Tj" pitchFamily="18" charset="-52"/>
              </a:rPr>
              <a:t>ва</a:t>
            </a:r>
            <a:r>
              <a:rPr lang="ru-RU" sz="3200" dirty="0" smtClean="0">
                <a:latin typeface="Times New Roman Tj" pitchFamily="18" charset="-52"/>
              </a:rPr>
              <a:t> 1550 </a:t>
            </a:r>
            <a:r>
              <a:rPr lang="ru-RU" sz="3200" dirty="0" err="1" smtClean="0">
                <a:latin typeface="Times New Roman Tj" pitchFamily="18" charset="-52"/>
              </a:rPr>
              <a:t>нм</a:t>
            </a:r>
            <a:r>
              <a:rPr lang="ru-RU" sz="3200" dirty="0" smtClean="0">
                <a:latin typeface="Times New Roman Tj" pitchFamily="18" charset="-52"/>
              </a:rPr>
              <a:t>  , </a:t>
            </a:r>
            <a:r>
              <a:rPr lang="ru-RU" sz="3200" dirty="0" err="1" smtClean="0">
                <a:latin typeface="Times New Roman Tj" pitchFamily="18" charset="-52"/>
              </a:rPr>
              <a:t>бо</a:t>
            </a:r>
            <a:r>
              <a:rPr lang="ru-RU" sz="3200" dirty="0" smtClean="0">
                <a:latin typeface="Times New Roman Tj" pitchFamily="18" charset="-52"/>
              </a:rPr>
              <a:t> </a:t>
            </a:r>
            <a:r>
              <a:rPr lang="ru-RU" sz="3200" dirty="0" err="1" smtClean="0">
                <a:latin typeface="Times New Roman Tj" pitchFamily="18" charset="-52"/>
              </a:rPr>
              <a:t>интиқоли</a:t>
            </a:r>
            <a:r>
              <a:rPr lang="ru-RU" sz="3200" dirty="0" smtClean="0">
                <a:latin typeface="Times New Roman Tj" pitchFamily="18" charset="-52"/>
              </a:rPr>
              <a:t> </a:t>
            </a:r>
            <a:r>
              <a:rPr lang="ru-RU" sz="3200" dirty="0" err="1" smtClean="0">
                <a:latin typeface="Times New Roman Tj" pitchFamily="18" charset="-52"/>
              </a:rPr>
              <a:t>фарогирии</a:t>
            </a:r>
            <a:r>
              <a:rPr lang="ru-RU" sz="3200" dirty="0" smtClean="0">
                <a:latin typeface="Times New Roman Tj" pitchFamily="18" charset="-52"/>
              </a:rPr>
              <a:t> аз 800-то 400 ГГц-</a:t>
            </a:r>
            <a:r>
              <a:rPr lang="ru-RU" sz="3200" dirty="0" err="1" smtClean="0">
                <a:latin typeface="Times New Roman Tj" pitchFamily="18" charset="-52"/>
              </a:rPr>
              <a:t>ро</a:t>
            </a:r>
            <a:r>
              <a:rPr lang="ru-RU" sz="3200" dirty="0" smtClean="0">
                <a:latin typeface="Times New Roman Tj" pitchFamily="18" charset="-52"/>
              </a:rPr>
              <a:t> </a:t>
            </a:r>
            <a:r>
              <a:rPr lang="ru-RU" sz="3200" dirty="0" err="1" smtClean="0">
                <a:latin typeface="Times New Roman Tj" pitchFamily="18" charset="-52"/>
              </a:rPr>
              <a:t>истифода</a:t>
            </a:r>
            <a:r>
              <a:rPr lang="ru-RU" sz="3200" dirty="0" smtClean="0">
                <a:latin typeface="Times New Roman Tj" pitchFamily="18" charset="-52"/>
              </a:rPr>
              <a:t> </a:t>
            </a:r>
            <a:r>
              <a:rPr lang="ru-RU" sz="3200" dirty="0" err="1" smtClean="0">
                <a:latin typeface="Times New Roman Tj" pitchFamily="18" charset="-52"/>
              </a:rPr>
              <a:t>мебаранд</a:t>
            </a:r>
            <a:r>
              <a:rPr lang="ru-RU" sz="3200" dirty="0" smtClean="0">
                <a:latin typeface="Times New Roman Tj" pitchFamily="18" charset="-52"/>
              </a:rPr>
              <a:t>.</a:t>
            </a:r>
            <a:r>
              <a:rPr lang="tg-Cyrl-TJ" sz="3600" dirty="0" smtClean="0"/>
              <a:t/>
            </a:r>
            <a:br>
              <a:rPr lang="tg-Cyrl-TJ" sz="3600" dirty="0" smtClean="0"/>
            </a:br>
            <a:r>
              <a:rPr lang="tg-Cyrl-TJ" sz="3600" dirty="0" smtClean="0"/>
              <a:t/>
            </a:r>
            <a:br>
              <a:rPr lang="tg-Cyrl-TJ" sz="3600" dirty="0" smtClean="0"/>
            </a:br>
            <a:endParaRPr lang="tg-Cyrl-TJ" sz="3600" dirty="0"/>
          </a:p>
        </p:txBody>
      </p:sp>
      <p:sp>
        <p:nvSpPr>
          <p:cNvPr id="3" name="Объект 2"/>
          <p:cNvSpPr>
            <a:spLocks noGrp="1"/>
          </p:cNvSpPr>
          <p:nvPr>
            <p:ph idx="1"/>
          </p:nvPr>
        </p:nvSpPr>
        <p:spPr>
          <a:xfrm>
            <a:off x="963168" y="1792224"/>
            <a:ext cx="10390632" cy="4384739"/>
          </a:xfrm>
        </p:spPr>
        <p:txBody>
          <a:bodyPr/>
          <a:lstStyle/>
          <a:p>
            <a:pPr marL="0" indent="0">
              <a:buNone/>
            </a:pPr>
            <a:r>
              <a:rPr lang="ru-RU" dirty="0" smtClean="0"/>
              <a:t> </a:t>
            </a:r>
            <a:endParaRPr lang="tg-Cyrl-TJ" dirty="0"/>
          </a:p>
        </p:txBody>
      </p:sp>
    </p:spTree>
    <p:extLst>
      <p:ext uri="{BB962C8B-B14F-4D97-AF65-F5344CB8AC3E}">
        <p14:creationId xmlns:p14="http://schemas.microsoft.com/office/powerpoint/2010/main" xmlns="" val="3392539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31392" y="1218565"/>
            <a:ext cx="10515600" cy="1325563"/>
          </a:xfrm>
        </p:spPr>
        <p:txBody>
          <a:bodyPr>
            <a:noAutofit/>
          </a:bodyPr>
          <a:lstStyle/>
          <a:p>
            <a:r>
              <a:rPr lang="tg-Cyrl-TJ" sz="4800" b="1" dirty="0"/>
              <a:t>4</a:t>
            </a:r>
            <a:r>
              <a:rPr lang="tg-Cyrl-TJ" sz="4800" b="1" dirty="0" smtClean="0"/>
              <a:t>. </a:t>
            </a:r>
            <a:r>
              <a:rPr lang="tg-Cyrl-TJ" sz="3200" dirty="0" smtClean="0"/>
              <a:t>Татбиқи нақшаи басомадҳо дар 50 ГГц ва 25 ГГц   талаботҳо сахти зиёдтарро  оид ба таҷҳизоти </a:t>
            </a:r>
            <a:r>
              <a:rPr lang="en-US" sz="3200" dirty="0" smtClean="0"/>
              <a:t>DWDM </a:t>
            </a:r>
            <a:r>
              <a:rPr lang="tg-Cyrl-TJ" sz="3200" dirty="0" smtClean="0"/>
              <a:t>талаб мекунад, махсусан, агар ҳар як мавҷ сигналхоро  бо суръати модулятсия  10 Гбит / с ва болотар (</a:t>
            </a:r>
            <a:r>
              <a:rPr lang="en-US" sz="3200" dirty="0" smtClean="0"/>
              <a:t>STM-64, STM-256) </a:t>
            </a:r>
            <a:r>
              <a:rPr lang="tg-Cyrl-TJ" sz="3200" dirty="0" smtClean="0"/>
              <a:t>мебарад. Дар назария, масофаи  дар байни мавҷҳои хамсоя  50 ГГц ва ҳатто 25 ГГц имконият дорад, ки маълумотро  бо суръати 10 Гбит / с интикол дихад.</a:t>
            </a:r>
            <a:endParaRPr lang="tg-Cyrl-TJ" sz="3200" dirty="0"/>
          </a:p>
        </p:txBody>
      </p:sp>
      <p:pic>
        <p:nvPicPr>
          <p:cNvPr id="4" name="Объект 3"/>
          <p:cNvPicPr>
            <a:picLocks noGrp="1" noChangeAspect="1"/>
          </p:cNvPicPr>
          <p:nvPr>
            <p:ph idx="1"/>
          </p:nvPr>
        </p:nvPicPr>
        <p:blipFill>
          <a:blip r:embed="rId2" cstate="print"/>
          <a:stretch>
            <a:fillRect/>
          </a:stretch>
        </p:blipFill>
        <p:spPr>
          <a:xfrm>
            <a:off x="1231392" y="4001224"/>
            <a:ext cx="9229344" cy="2619032"/>
          </a:xfrm>
          <a:prstGeom prst="rect">
            <a:avLst/>
          </a:prstGeom>
        </p:spPr>
      </p:pic>
    </p:spTree>
    <p:extLst>
      <p:ext uri="{BB962C8B-B14F-4D97-AF65-F5344CB8AC3E}">
        <p14:creationId xmlns:p14="http://schemas.microsoft.com/office/powerpoint/2010/main" xmlns="" val="2033375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439035"/>
          </a:xfrm>
        </p:spPr>
        <p:txBody>
          <a:bodyPr>
            <a:noAutofit/>
          </a:bodyPr>
          <a:lstStyle/>
          <a:p>
            <a:pPr algn="just"/>
            <a:r>
              <a:rPr lang="tg-Cyrl-TJ" sz="2800" b="1" dirty="0">
                <a:latin typeface="Times New Roman Tj" pitchFamily="18" charset="-52"/>
              </a:rPr>
              <a:t>5</a:t>
            </a:r>
            <a:r>
              <a:rPr lang="ru-RU" sz="2800" dirty="0" smtClean="0">
                <a:latin typeface="Times New Roman Tj" pitchFamily="18" charset="-52"/>
              </a:rPr>
              <a:t>. </a:t>
            </a:r>
            <a:r>
              <a:rPr lang="ru-RU" sz="2800" dirty="0" err="1">
                <a:latin typeface="Times New Roman Tj" pitchFamily="18" charset="-52"/>
              </a:rPr>
              <a:t>Барои</a:t>
            </a:r>
            <a:r>
              <a:rPr lang="ru-RU" sz="2800" dirty="0">
                <a:latin typeface="Times New Roman Tj" pitchFamily="18" charset="-52"/>
              </a:rPr>
              <a:t> </a:t>
            </a:r>
            <a:r>
              <a:rPr lang="ru-RU" sz="2800" dirty="0" err="1">
                <a:latin typeface="Times New Roman Tj" pitchFamily="18" charset="-52"/>
              </a:rPr>
              <a:t>ташкил</a:t>
            </a:r>
            <a:r>
              <a:rPr lang="ru-RU" sz="2800" dirty="0">
                <a:latin typeface="Times New Roman Tj" pitchFamily="18" charset="-52"/>
              </a:rPr>
              <a:t> </a:t>
            </a:r>
            <a:r>
              <a:rPr lang="ru-RU" sz="2800" dirty="0" err="1">
                <a:latin typeface="Times New Roman Tj" pitchFamily="18" charset="-52"/>
              </a:rPr>
              <a:t>кардани</a:t>
            </a:r>
            <a:r>
              <a:rPr lang="ru-RU" sz="2800" dirty="0">
                <a:latin typeface="Times New Roman Tj" pitchFamily="18" charset="-52"/>
              </a:rPr>
              <a:t> </a:t>
            </a:r>
            <a:r>
              <a:rPr lang="ru-RU" sz="2800" dirty="0" err="1">
                <a:latin typeface="Times New Roman Tj" pitchFamily="18" charset="-52"/>
              </a:rPr>
              <a:t>якчанд</a:t>
            </a:r>
            <a:r>
              <a:rPr lang="ru-RU" sz="2800" dirty="0">
                <a:latin typeface="Times New Roman Tj" pitchFamily="18" charset="-52"/>
              </a:rPr>
              <a:t> </a:t>
            </a:r>
            <a:r>
              <a:rPr lang="ru-RU" sz="2800" dirty="0" err="1">
                <a:latin typeface="Times New Roman Tj" pitchFamily="18" charset="-52"/>
              </a:rPr>
              <a:t>каналҳои</a:t>
            </a:r>
            <a:r>
              <a:rPr lang="ru-RU" sz="2800" dirty="0">
                <a:latin typeface="Times New Roman Tj" pitchFamily="18" charset="-52"/>
              </a:rPr>
              <a:t> </a:t>
            </a:r>
            <a:r>
              <a:rPr lang="ru-RU" sz="2800" dirty="0" err="1">
                <a:latin typeface="Times New Roman Tj" pitchFamily="18" charset="-52"/>
              </a:rPr>
              <a:t>оптикӣ</a:t>
            </a:r>
            <a:r>
              <a:rPr lang="ru-RU" sz="2800" dirty="0">
                <a:latin typeface="Times New Roman Tj" pitchFamily="18" charset="-52"/>
              </a:rPr>
              <a:t> дар як нах, </a:t>
            </a:r>
            <a:r>
              <a:rPr lang="ru-RU" sz="2800" dirty="0" err="1">
                <a:latin typeface="Times New Roman Tj" pitchFamily="18" charset="-52"/>
              </a:rPr>
              <a:t>сигналҳои</a:t>
            </a:r>
            <a:r>
              <a:rPr lang="ru-RU" sz="2800" dirty="0">
                <a:latin typeface="Times New Roman Tj" pitchFamily="18" charset="-52"/>
              </a:rPr>
              <a:t>  SDH  "ранг </a:t>
            </a:r>
            <a:r>
              <a:rPr lang="ru-RU" sz="2800" dirty="0" err="1">
                <a:latin typeface="Times New Roman Tj" pitchFamily="18" charset="-52"/>
              </a:rPr>
              <a:t>мекунад</a:t>
            </a:r>
            <a:r>
              <a:rPr lang="ru-RU" sz="2800" dirty="0">
                <a:latin typeface="Times New Roman Tj" pitchFamily="18" charset="-52"/>
              </a:rPr>
              <a:t>", </a:t>
            </a:r>
            <a:r>
              <a:rPr lang="ru-RU" sz="2800" dirty="0" err="1">
                <a:latin typeface="Times New Roman Tj" pitchFamily="18" charset="-52"/>
              </a:rPr>
              <a:t>яъне</a:t>
            </a:r>
            <a:r>
              <a:rPr lang="ru-RU" sz="2800" dirty="0">
                <a:latin typeface="Times New Roman Tj" pitchFamily="18" charset="-52"/>
              </a:rPr>
              <a:t>,   </a:t>
            </a:r>
            <a:r>
              <a:rPr lang="ru-RU" sz="2800" dirty="0" err="1">
                <a:latin typeface="Times New Roman Tj" pitchFamily="18" charset="-52"/>
              </a:rPr>
              <a:t>дарозии</a:t>
            </a:r>
            <a:r>
              <a:rPr lang="ru-RU" sz="2800" dirty="0">
                <a:latin typeface="Times New Roman Tj" pitchFamily="18" charset="-52"/>
              </a:rPr>
              <a:t> оптики </a:t>
            </a:r>
            <a:r>
              <a:rPr lang="ru-RU" sz="2800" dirty="0" err="1">
                <a:latin typeface="Times New Roman Tj" pitchFamily="18" charset="-52"/>
              </a:rPr>
              <a:t>мавчро</a:t>
            </a:r>
            <a:r>
              <a:rPr lang="ru-RU" sz="2800" dirty="0">
                <a:latin typeface="Times New Roman Tj" pitchFamily="18" charset="-52"/>
              </a:rPr>
              <a:t>  </a:t>
            </a:r>
            <a:r>
              <a:rPr lang="ru-RU" sz="2800" dirty="0" err="1">
                <a:latin typeface="Times New Roman Tj" pitchFamily="18" charset="-52"/>
              </a:rPr>
              <a:t>барои</a:t>
            </a:r>
            <a:r>
              <a:rPr lang="ru-RU" sz="2800" dirty="0">
                <a:latin typeface="Times New Roman Tj" pitchFamily="18" charset="-52"/>
              </a:rPr>
              <a:t> </a:t>
            </a:r>
            <a:r>
              <a:rPr lang="ru-RU" sz="2800" dirty="0" err="1">
                <a:latin typeface="Times New Roman Tj" pitchFamily="18" charset="-52"/>
              </a:rPr>
              <a:t>ҳар</a:t>
            </a:r>
            <a:r>
              <a:rPr lang="ru-RU" sz="2800" dirty="0">
                <a:latin typeface="Times New Roman Tj" pitchFamily="18" charset="-52"/>
              </a:rPr>
              <a:t> яки ин </a:t>
            </a:r>
            <a:r>
              <a:rPr lang="ru-RU" sz="2800" dirty="0" err="1">
                <a:latin typeface="Times New Roman Tj" pitchFamily="18" charset="-52"/>
              </a:rPr>
              <a:t>сигналхо</a:t>
            </a:r>
            <a:r>
              <a:rPr lang="ru-RU" sz="2800" dirty="0">
                <a:latin typeface="Times New Roman Tj" pitchFamily="18" charset="-52"/>
              </a:rPr>
              <a:t>  </a:t>
            </a:r>
            <a:r>
              <a:rPr lang="ru-RU" sz="2800" dirty="0" err="1">
                <a:latin typeface="Times New Roman Tj" pitchFamily="18" charset="-52"/>
              </a:rPr>
              <a:t>тағйир</a:t>
            </a:r>
            <a:r>
              <a:rPr lang="ru-RU" sz="2800" dirty="0">
                <a:latin typeface="Times New Roman Tj" pitchFamily="18" charset="-52"/>
              </a:rPr>
              <a:t> </a:t>
            </a:r>
            <a:r>
              <a:rPr lang="ru-RU" sz="2800" dirty="0" err="1">
                <a:latin typeface="Times New Roman Tj" pitchFamily="18" charset="-52"/>
              </a:rPr>
              <a:t>медиҳанд</a:t>
            </a:r>
            <a:r>
              <a:rPr lang="ru-RU" sz="2800" dirty="0">
                <a:latin typeface="Times New Roman Tj" pitchFamily="18" charset="-52"/>
              </a:rPr>
              <a:t>. </a:t>
            </a:r>
            <a:r>
              <a:rPr lang="ru-RU" sz="2800" dirty="0" err="1">
                <a:latin typeface="Times New Roman Tj" pitchFamily="18" charset="-52"/>
              </a:rPr>
              <a:t>Сигналхои</a:t>
            </a:r>
            <a:r>
              <a:rPr lang="ru-RU" sz="2800" dirty="0">
                <a:latin typeface="Times New Roman Tj" pitchFamily="18" charset="-52"/>
              </a:rPr>
              <a:t>  </a:t>
            </a:r>
            <a:r>
              <a:rPr lang="ru-RU" sz="2800" dirty="0" err="1">
                <a:latin typeface="Times New Roman Tj" pitchFamily="18" charset="-52"/>
              </a:rPr>
              <a:t>рангкардашуда</a:t>
            </a:r>
            <a:r>
              <a:rPr lang="ru-RU" sz="2800" dirty="0">
                <a:latin typeface="Times New Roman Tj" pitchFamily="18" charset="-52"/>
              </a:rPr>
              <a:t> </a:t>
            </a:r>
            <a:r>
              <a:rPr lang="ru-RU" sz="2800" dirty="0" err="1">
                <a:latin typeface="Times New Roman Tj" pitchFamily="18" charset="-52"/>
              </a:rPr>
              <a:t>бо</a:t>
            </a:r>
            <a:r>
              <a:rPr lang="ru-RU" sz="2800" dirty="0">
                <a:latin typeface="Times New Roman Tj" pitchFamily="18" charset="-52"/>
              </a:rPr>
              <a:t>  </a:t>
            </a:r>
            <a:r>
              <a:rPr lang="ru-RU" sz="2800" dirty="0" err="1">
                <a:latin typeface="Times New Roman Tj" pitchFamily="18" charset="-52"/>
              </a:rPr>
              <a:t>ерии</a:t>
            </a:r>
            <a:r>
              <a:rPr lang="ru-RU" sz="2800" dirty="0">
                <a:latin typeface="Times New Roman Tj" pitchFamily="18" charset="-52"/>
              </a:rPr>
              <a:t> </a:t>
            </a:r>
            <a:r>
              <a:rPr lang="ru-RU" sz="2800" dirty="0" err="1">
                <a:latin typeface="Times New Roman Tj" pitchFamily="18" charset="-52"/>
              </a:rPr>
              <a:t>мултиплекс</a:t>
            </a:r>
            <a:r>
              <a:rPr lang="ru-RU" sz="2800" dirty="0">
                <a:latin typeface="Times New Roman Tj" pitchFamily="18" charset="-52"/>
              </a:rPr>
              <a:t> </a:t>
            </a:r>
            <a:r>
              <a:rPr lang="ru-RU" sz="2800" dirty="0" err="1">
                <a:latin typeface="Times New Roman Tj" pitchFamily="18" charset="-52"/>
              </a:rPr>
              <a:t>омехта</a:t>
            </a:r>
            <a:r>
              <a:rPr lang="ru-RU" sz="2800" dirty="0">
                <a:latin typeface="Times New Roman Tj" pitchFamily="18" charset="-52"/>
              </a:rPr>
              <a:t> </a:t>
            </a:r>
            <a:r>
              <a:rPr lang="ru-RU" sz="2800" dirty="0" err="1">
                <a:latin typeface="Times New Roman Tj" pitchFamily="18" charset="-52"/>
              </a:rPr>
              <a:t>мешаванд</a:t>
            </a:r>
            <a:r>
              <a:rPr lang="ru-RU" sz="2800" dirty="0">
                <a:latin typeface="Times New Roman Tj" pitchFamily="18" charset="-52"/>
              </a:rPr>
              <a:t> </a:t>
            </a:r>
            <a:r>
              <a:rPr lang="ru-RU" sz="2800" dirty="0" err="1">
                <a:latin typeface="Times New Roman Tj" pitchFamily="18" charset="-52"/>
              </a:rPr>
              <a:t>ва</a:t>
            </a:r>
            <a:r>
              <a:rPr lang="ru-RU" sz="2800" dirty="0">
                <a:latin typeface="Times New Roman Tj" pitchFamily="18" charset="-52"/>
              </a:rPr>
              <a:t>  ба </a:t>
            </a:r>
            <a:r>
              <a:rPr lang="ru-RU" sz="2800" dirty="0" err="1">
                <a:latin typeface="Times New Roman Tj" pitchFamily="18" charset="-52"/>
              </a:rPr>
              <a:t>хатти</a:t>
            </a:r>
            <a:r>
              <a:rPr lang="ru-RU" sz="2800" dirty="0">
                <a:latin typeface="Times New Roman Tj" pitchFamily="18" charset="-52"/>
              </a:rPr>
              <a:t> </a:t>
            </a:r>
            <a:r>
              <a:rPr lang="ru-RU" sz="2800" dirty="0" err="1">
                <a:latin typeface="Times New Roman Tj" pitchFamily="18" charset="-52"/>
              </a:rPr>
              <a:t>оптикӣ</a:t>
            </a:r>
            <a:r>
              <a:rPr lang="ru-RU" sz="2800" dirty="0">
                <a:latin typeface="Times New Roman Tj" pitchFamily="18" charset="-52"/>
              </a:rPr>
              <a:t> </a:t>
            </a:r>
            <a:r>
              <a:rPr lang="ru-RU" sz="2800" dirty="0" err="1">
                <a:latin typeface="Times New Roman Tj" pitchFamily="18" charset="-52"/>
              </a:rPr>
              <a:t>интиқол</a:t>
            </a:r>
            <a:r>
              <a:rPr lang="ru-RU" sz="2800" dirty="0">
                <a:latin typeface="Times New Roman Tj" pitchFamily="18" charset="-52"/>
              </a:rPr>
              <a:t> </a:t>
            </a:r>
            <a:r>
              <a:rPr lang="ru-RU" sz="2800" dirty="0" err="1">
                <a:latin typeface="Times New Roman Tj" pitchFamily="18" charset="-52"/>
              </a:rPr>
              <a:t>дода</a:t>
            </a:r>
            <a:r>
              <a:rPr lang="ru-RU" sz="2800" dirty="0">
                <a:latin typeface="Times New Roman Tj" pitchFamily="18" charset="-52"/>
              </a:rPr>
              <a:t> </a:t>
            </a:r>
            <a:r>
              <a:rPr lang="ru-RU" sz="2800" dirty="0" err="1">
                <a:latin typeface="Times New Roman Tj" pitchFamily="18" charset="-52"/>
              </a:rPr>
              <a:t>мешавад</a:t>
            </a:r>
            <a:r>
              <a:rPr lang="ru-RU" sz="2800" dirty="0">
                <a:latin typeface="Times New Roman Tj" pitchFamily="18" charset="-52"/>
              </a:rPr>
              <a:t>. Дар </a:t>
            </a:r>
            <a:r>
              <a:rPr lang="ru-RU" sz="2800" dirty="0" err="1">
                <a:latin typeface="Times New Roman Tj" pitchFamily="18" charset="-52"/>
              </a:rPr>
              <a:t>нуктаи</a:t>
            </a:r>
            <a:r>
              <a:rPr lang="ru-RU" sz="2800" dirty="0">
                <a:latin typeface="Times New Roman Tj" pitchFamily="18" charset="-52"/>
              </a:rPr>
              <a:t> </a:t>
            </a:r>
            <a:r>
              <a:rPr lang="ru-RU" sz="2800" dirty="0" err="1">
                <a:latin typeface="Times New Roman Tj" pitchFamily="18" charset="-52"/>
              </a:rPr>
              <a:t>охирон</a:t>
            </a:r>
            <a:r>
              <a:rPr lang="ru-RU" sz="2800" dirty="0">
                <a:latin typeface="Times New Roman Tj" pitchFamily="18" charset="-52"/>
              </a:rPr>
              <a:t>  </a:t>
            </a:r>
            <a:r>
              <a:rPr lang="ru-RU" sz="2800" dirty="0" err="1">
                <a:latin typeface="Times New Roman Tj" pitchFamily="18" charset="-52"/>
              </a:rPr>
              <a:t>амалиётҳои</a:t>
            </a:r>
            <a:r>
              <a:rPr lang="ru-RU" sz="2800" dirty="0">
                <a:latin typeface="Times New Roman Tj" pitchFamily="18" charset="-52"/>
              </a:rPr>
              <a:t> </a:t>
            </a:r>
            <a:r>
              <a:rPr lang="ru-RU" sz="2800" dirty="0" err="1">
                <a:latin typeface="Times New Roman Tj" pitchFamily="18" charset="-52"/>
              </a:rPr>
              <a:t>баръакс</a:t>
            </a:r>
            <a:r>
              <a:rPr lang="ru-RU" sz="2800" dirty="0">
                <a:latin typeface="Times New Roman Tj" pitchFamily="18" charset="-52"/>
              </a:rPr>
              <a:t> </a:t>
            </a:r>
            <a:r>
              <a:rPr lang="ru-RU" sz="2800" dirty="0" err="1">
                <a:latin typeface="Times New Roman Tj" pitchFamily="18" charset="-52"/>
              </a:rPr>
              <a:t>сурат</a:t>
            </a:r>
            <a:r>
              <a:rPr lang="ru-RU" sz="2800" dirty="0">
                <a:latin typeface="Times New Roman Tj" pitchFamily="18" charset="-52"/>
              </a:rPr>
              <a:t> </a:t>
            </a:r>
            <a:r>
              <a:rPr lang="ru-RU" sz="2800" dirty="0" err="1">
                <a:latin typeface="Times New Roman Tj" pitchFamily="18" charset="-52"/>
              </a:rPr>
              <a:t>мегирад</a:t>
            </a:r>
            <a:r>
              <a:rPr lang="ru-RU" sz="2800" dirty="0">
                <a:latin typeface="Times New Roman Tj" pitchFamily="18" charset="-52"/>
              </a:rPr>
              <a:t> - </a:t>
            </a:r>
            <a:r>
              <a:rPr lang="ru-RU" sz="2800" dirty="0" err="1">
                <a:latin typeface="Times New Roman Tj" pitchFamily="18" charset="-52"/>
              </a:rPr>
              <a:t>сигналҳои</a:t>
            </a:r>
            <a:r>
              <a:rPr lang="ru-RU" sz="2800" dirty="0">
                <a:latin typeface="Times New Roman Tj" pitchFamily="18" charset="-52"/>
              </a:rPr>
              <a:t> "</a:t>
            </a:r>
            <a:r>
              <a:rPr lang="ru-RU" sz="2800" dirty="0" err="1">
                <a:latin typeface="Times New Roman Tj" pitchFamily="18" charset="-52"/>
              </a:rPr>
              <a:t>рангкардашуда</a:t>
            </a:r>
            <a:r>
              <a:rPr lang="ru-RU" sz="2800" dirty="0">
                <a:latin typeface="Times New Roman Tj" pitchFamily="18" charset="-52"/>
              </a:rPr>
              <a:t>"-и SDH аз </a:t>
            </a:r>
            <a:r>
              <a:rPr lang="ru-RU" sz="2800" dirty="0" err="1">
                <a:latin typeface="Times New Roman Tj" pitchFamily="18" charset="-52"/>
              </a:rPr>
              <a:t>сигнали</a:t>
            </a:r>
            <a:r>
              <a:rPr lang="ru-RU" sz="2800" dirty="0">
                <a:latin typeface="Times New Roman Tj" pitchFamily="18" charset="-52"/>
              </a:rPr>
              <a:t> </a:t>
            </a:r>
            <a:r>
              <a:rPr lang="ru-RU" sz="2800" dirty="0" err="1">
                <a:latin typeface="Times New Roman Tj" pitchFamily="18" charset="-52"/>
              </a:rPr>
              <a:t>гурӯҳи</a:t>
            </a:r>
            <a:r>
              <a:rPr lang="ru-RU" sz="2800" dirty="0">
                <a:latin typeface="Times New Roman Tj" pitchFamily="18" charset="-52"/>
              </a:rPr>
              <a:t>  чудо  карда </a:t>
            </a:r>
            <a:r>
              <a:rPr lang="ru-RU" sz="2800" dirty="0" err="1">
                <a:latin typeface="Times New Roman Tj" pitchFamily="18" charset="-52"/>
              </a:rPr>
              <a:t>мешаванд</a:t>
            </a:r>
            <a:r>
              <a:rPr lang="ru-RU" sz="2800" dirty="0">
                <a:latin typeface="Times New Roman Tj" pitchFamily="18" charset="-52"/>
              </a:rPr>
              <a:t> </a:t>
            </a:r>
            <a:r>
              <a:rPr lang="ru-RU" sz="2800" dirty="0" err="1">
                <a:latin typeface="Times New Roman Tj" pitchFamily="18" charset="-52"/>
              </a:rPr>
              <a:t>ва</a:t>
            </a:r>
            <a:r>
              <a:rPr lang="ru-RU" sz="2800" dirty="0">
                <a:latin typeface="Times New Roman Tj" pitchFamily="18" charset="-52"/>
              </a:rPr>
              <a:t> ба </a:t>
            </a:r>
            <a:r>
              <a:rPr lang="ru-RU" sz="2800" dirty="0" err="1">
                <a:latin typeface="Times New Roman Tj" pitchFamily="18" charset="-52"/>
              </a:rPr>
              <a:t>истеъмолкунанда</a:t>
            </a:r>
            <a:r>
              <a:rPr lang="ru-RU" sz="2800" dirty="0">
                <a:latin typeface="Times New Roman Tj" pitchFamily="18" charset="-52"/>
              </a:rPr>
              <a:t> </a:t>
            </a:r>
            <a:r>
              <a:rPr lang="ru-RU" sz="2800" dirty="0" err="1">
                <a:latin typeface="Times New Roman Tj" pitchFamily="18" charset="-52"/>
              </a:rPr>
              <a:t>интиқол</a:t>
            </a:r>
            <a:r>
              <a:rPr lang="ru-RU" sz="2800" dirty="0">
                <a:latin typeface="Times New Roman Tj" pitchFamily="18" charset="-52"/>
              </a:rPr>
              <a:t> </a:t>
            </a:r>
            <a:r>
              <a:rPr lang="ru-RU" sz="2800" dirty="0" err="1">
                <a:latin typeface="Times New Roman Tj" pitchFamily="18" charset="-52"/>
              </a:rPr>
              <a:t>дода</a:t>
            </a:r>
            <a:r>
              <a:rPr lang="ru-RU" sz="2800" dirty="0">
                <a:latin typeface="Times New Roman Tj" pitchFamily="18" charset="-52"/>
              </a:rPr>
              <a:t> </a:t>
            </a:r>
            <a:r>
              <a:rPr lang="ru-RU" sz="2800" dirty="0" err="1">
                <a:latin typeface="Times New Roman Tj" pitchFamily="18" charset="-52"/>
              </a:rPr>
              <a:t>мешаванд</a:t>
            </a:r>
            <a:endParaRPr lang="tg-Cyrl-TJ" sz="2800" dirty="0">
              <a:latin typeface="Times New Roman Tj" pitchFamily="18" charset="-52"/>
            </a:endParaRPr>
          </a:p>
        </p:txBody>
      </p:sp>
      <p:pic>
        <p:nvPicPr>
          <p:cNvPr id="4" name="Объект 3"/>
          <p:cNvPicPr>
            <a:picLocks noGrp="1" noChangeAspect="1"/>
          </p:cNvPicPr>
          <p:nvPr>
            <p:ph idx="1"/>
          </p:nvPr>
        </p:nvPicPr>
        <p:blipFill>
          <a:blip r:embed="rId2" cstate="print"/>
          <a:stretch>
            <a:fillRect/>
          </a:stretch>
        </p:blipFill>
        <p:spPr>
          <a:xfrm>
            <a:off x="920496" y="3267456"/>
            <a:ext cx="10351008" cy="3255264"/>
          </a:xfrm>
          <a:prstGeom prst="rect">
            <a:avLst/>
          </a:prstGeom>
        </p:spPr>
      </p:pic>
    </p:spTree>
    <p:extLst>
      <p:ext uri="{BB962C8B-B14F-4D97-AF65-F5344CB8AC3E}">
        <p14:creationId xmlns:p14="http://schemas.microsoft.com/office/powerpoint/2010/main" xmlns="" val="729847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608" y="365125"/>
            <a:ext cx="11436096" cy="6492875"/>
          </a:xfrm>
        </p:spPr>
        <p:txBody>
          <a:bodyPr>
            <a:noAutofit/>
          </a:bodyPr>
          <a:lstStyle/>
          <a:p>
            <a:pPr algn="just"/>
            <a:r>
              <a:rPr lang="tg-Cyrl-TJ" sz="2800" b="1" dirty="0">
                <a:latin typeface="Times New Roman" pitchFamily="18" charset="0"/>
                <a:cs typeface="Times New Roman" pitchFamily="18" charset="0"/>
              </a:rPr>
              <a:t>6</a:t>
            </a:r>
            <a:r>
              <a:rPr lang="tg-Cyrl-TJ" sz="2800" b="1" dirty="0" smtClean="0">
                <a:latin typeface="Times New Roman" pitchFamily="18" charset="0"/>
                <a:cs typeface="Times New Roman" pitchFamily="18" charset="0"/>
              </a:rPr>
              <a:t>. </a:t>
            </a:r>
            <a:r>
              <a:rPr lang="tg-Cyrl-TJ" sz="2800" dirty="0" smtClean="0">
                <a:latin typeface="Times New Roman" pitchFamily="18" charset="0"/>
                <a:cs typeface="Times New Roman" pitchFamily="18" charset="0"/>
              </a:rPr>
              <a:t>Табиист, ки барои он, ки бо  як нах сели бисери мавчхо интикол дода шавад, технологияи </a:t>
            </a:r>
            <a:r>
              <a:rPr lang="en-US" sz="2800" dirty="0" smtClean="0">
                <a:latin typeface="Times New Roman" pitchFamily="18" charset="0"/>
                <a:cs typeface="Times New Roman" pitchFamily="18" charset="0"/>
              </a:rPr>
              <a:t>DWDM </a:t>
            </a:r>
            <a:r>
              <a:rPr lang="tg-Cyrl-TJ" sz="2800" dirty="0" smtClean="0">
                <a:latin typeface="Times New Roman" pitchFamily="18" charset="0"/>
                <a:cs typeface="Times New Roman" pitchFamily="18" charset="0"/>
              </a:rPr>
              <a:t>бо  тачхизоти махсус идора карда мешавад.Ба андозаи гузариш тавассути нахи оптикӣ, сигнал ба таври тадриҷан дар масофахои  дароз суст мешавад. Барои пуркуват намудани он, куватфизои  оптикӣ истифода мешаванд. Дарозии майдони минтакаи  байни куватфизои  оптикӣ метавонад 160 км ё зиёдтар бошад, ки идоракунии иктисодии шохрохи </a:t>
            </a:r>
            <a:r>
              <a:rPr lang="en-US" sz="2800" dirty="0" smtClean="0">
                <a:latin typeface="Times New Roman" pitchFamily="18" charset="0"/>
                <a:cs typeface="Times New Roman" pitchFamily="18" charset="0"/>
              </a:rPr>
              <a:t>DWDM-</a:t>
            </a:r>
            <a:r>
              <a:rPr lang="tg-Cyrl-TJ" sz="2800" dirty="0" smtClean="0">
                <a:latin typeface="Times New Roman" pitchFamily="18" charset="0"/>
                <a:cs typeface="Times New Roman" pitchFamily="18" charset="0"/>
              </a:rPr>
              <a:t>и ташкилшударо таъмин мекунад, ки дар он дарозии қисмҳои мултиплексорҳо имрузхо </a:t>
            </a:r>
            <a:r>
              <a:rPr lang="tg-Cyrl-TJ" sz="2800" dirty="0">
                <a:latin typeface="Times New Roman" pitchFamily="18" charset="0"/>
                <a:cs typeface="Times New Roman" pitchFamily="18" charset="0"/>
              </a:rPr>
              <a:t>бо истифодаи  1-9 пуркуваткунандаи  оптикии </a:t>
            </a:r>
            <a:r>
              <a:rPr lang="tg-Cyrl-TJ" sz="2800" dirty="0" smtClean="0">
                <a:latin typeface="Times New Roman" pitchFamily="18" charset="0"/>
                <a:cs typeface="Times New Roman" pitchFamily="18" charset="0"/>
              </a:rPr>
              <a:t>миена ба  600-3000 км  меоасад. Ин ба шумо имкон медиҳад, ки маълумотро дар масофаҳои то 4000 км бе тағйир додани сигналҳои оптикӣ ба нерӯи барқ интиқол диҳед (барои муқоиса кардан ин масофа </a:t>
            </a:r>
            <a:r>
              <a:rPr lang="tg-Cyrl-TJ" sz="2800" dirty="0">
                <a:latin typeface="Times New Roman" pitchFamily="18" charset="0"/>
                <a:cs typeface="Times New Roman" pitchFamily="18" charset="0"/>
              </a:rPr>
              <a:t>дар </a:t>
            </a:r>
            <a:r>
              <a:rPr lang="en-US" sz="2800" dirty="0">
                <a:latin typeface="Times New Roman" pitchFamily="18" charset="0"/>
                <a:cs typeface="Times New Roman" pitchFamily="18" charset="0"/>
              </a:rPr>
              <a:t>SDH </a:t>
            </a:r>
            <a:r>
              <a:rPr lang="ru-RU" sz="2800" dirty="0" smtClean="0">
                <a:latin typeface="Times New Roman" pitchFamily="18" charset="0"/>
                <a:cs typeface="Times New Roman" pitchFamily="18" charset="0"/>
              </a:rPr>
              <a:t> </a:t>
            </a:r>
            <a:r>
              <a:rPr lang="tg-Cyrl-TJ" sz="2800" dirty="0" smtClean="0">
                <a:latin typeface="Times New Roman" pitchFamily="18" charset="0"/>
                <a:cs typeface="Times New Roman" pitchFamily="18" charset="0"/>
              </a:rPr>
              <a:t>аз 200 км </a:t>
            </a:r>
            <a:r>
              <a:rPr lang="en-US" sz="2800" dirty="0" smtClean="0">
                <a:latin typeface="Times New Roman" pitchFamily="18" charset="0"/>
                <a:cs typeface="Times New Roman" pitchFamily="18" charset="0"/>
              </a:rPr>
              <a:t> </a:t>
            </a:r>
            <a:r>
              <a:rPr lang="tg-Cyrl-TJ" sz="2800" dirty="0" smtClean="0">
                <a:latin typeface="Times New Roman" pitchFamily="18" charset="0"/>
                <a:cs typeface="Times New Roman" pitchFamily="18" charset="0"/>
              </a:rPr>
              <a:t>зиёд нест</a:t>
            </a:r>
            <a:r>
              <a:rPr lang="tg-Cyrl-TJ" sz="2800" dirty="0" smtClean="0">
                <a:latin typeface="Times New Roman" pitchFamily="18" charset="0"/>
                <a:cs typeface="Times New Roman" pitchFamily="18" charset="0"/>
              </a:rPr>
              <a:t>)</a:t>
            </a:r>
            <a:endParaRPr lang="tg-Cyrl-TJ" sz="2800" dirty="0">
              <a:latin typeface="Times New Roman" pitchFamily="18" charset="0"/>
              <a:cs typeface="Times New Roman" pitchFamily="18" charset="0"/>
            </a:endParaRPr>
          </a:p>
        </p:txBody>
      </p:sp>
      <p:sp>
        <p:nvSpPr>
          <p:cNvPr id="3" name="Объект 2"/>
          <p:cNvSpPr>
            <a:spLocks noGrp="1"/>
          </p:cNvSpPr>
          <p:nvPr>
            <p:ph idx="1"/>
          </p:nvPr>
        </p:nvSpPr>
        <p:spPr>
          <a:xfrm>
            <a:off x="838200" y="1690688"/>
            <a:ext cx="10515600" cy="5167312"/>
          </a:xfrm>
        </p:spPr>
        <p:txBody>
          <a:bodyPr>
            <a:noAutofit/>
          </a:bodyPr>
          <a:lstStyle/>
          <a:p>
            <a:pPr marL="0" indent="0">
              <a:buNone/>
            </a:pPr>
            <a:r>
              <a:rPr lang="ru-RU" dirty="0" smtClean="0"/>
              <a:t> </a:t>
            </a:r>
            <a:endParaRPr lang="tg-Cyrl-TJ" dirty="0"/>
          </a:p>
        </p:txBody>
      </p:sp>
    </p:spTree>
    <p:extLst>
      <p:ext uri="{BB962C8B-B14F-4D97-AF65-F5344CB8AC3E}">
        <p14:creationId xmlns:p14="http://schemas.microsoft.com/office/powerpoint/2010/main" xmlns="" val="177196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5400" dirty="0" smtClean="0">
                <a:solidFill>
                  <a:srgbClr val="C00000"/>
                </a:solidFill>
              </a:rPr>
              <a:t>НАМУДХОИ ТАПОЛОГИЯ БО ИСТИФОДАИ </a:t>
            </a:r>
            <a:r>
              <a:rPr lang="en-US" sz="5400" dirty="0" smtClean="0">
                <a:solidFill>
                  <a:srgbClr val="C00000"/>
                </a:solidFill>
              </a:rPr>
              <a:t>DWDM</a:t>
            </a:r>
            <a:endParaRPr lang="tg-Cyrl-TJ" sz="5400" dirty="0">
              <a:solidFill>
                <a:srgbClr val="C00000"/>
              </a:solidFill>
            </a:endParaRPr>
          </a:p>
        </p:txBody>
      </p:sp>
      <p:sp>
        <p:nvSpPr>
          <p:cNvPr id="3" name="Объект 2"/>
          <p:cNvSpPr>
            <a:spLocks noGrp="1"/>
          </p:cNvSpPr>
          <p:nvPr>
            <p:ph idx="1"/>
          </p:nvPr>
        </p:nvSpPr>
        <p:spPr/>
        <p:txBody>
          <a:bodyPr>
            <a:normAutofit/>
          </a:bodyPr>
          <a:lstStyle/>
          <a:p>
            <a:r>
              <a:rPr lang="ru-RU" sz="4800" dirty="0" err="1" smtClean="0">
                <a:solidFill>
                  <a:schemeClr val="accent1">
                    <a:lumMod val="75000"/>
                  </a:schemeClr>
                </a:solidFill>
              </a:rPr>
              <a:t>Топологияи</a:t>
            </a:r>
            <a:r>
              <a:rPr lang="ru-RU" sz="4800" dirty="0" smtClean="0">
                <a:solidFill>
                  <a:schemeClr val="accent1">
                    <a:lumMod val="75000"/>
                  </a:schemeClr>
                </a:solidFill>
              </a:rPr>
              <a:t>  </a:t>
            </a:r>
            <a:r>
              <a:rPr lang="ru-RU" sz="4800" dirty="0" err="1">
                <a:solidFill>
                  <a:schemeClr val="accent1">
                    <a:lumMod val="75000"/>
                  </a:schemeClr>
                </a:solidFill>
              </a:rPr>
              <a:t>нуқта-нуқта</a:t>
            </a:r>
            <a:r>
              <a:rPr lang="ru-RU" sz="4800" dirty="0">
                <a:solidFill>
                  <a:schemeClr val="accent1">
                    <a:lumMod val="75000"/>
                  </a:schemeClr>
                </a:solidFill>
              </a:rPr>
              <a:t>, </a:t>
            </a:r>
            <a:endParaRPr lang="ru-RU" sz="4800" dirty="0" smtClean="0">
              <a:solidFill>
                <a:schemeClr val="accent1">
                  <a:lumMod val="75000"/>
                </a:schemeClr>
              </a:solidFill>
            </a:endParaRPr>
          </a:p>
          <a:p>
            <a:r>
              <a:rPr lang="ru-RU" sz="4800" dirty="0" err="1" smtClean="0">
                <a:solidFill>
                  <a:schemeClr val="accent1">
                    <a:lumMod val="75000"/>
                  </a:schemeClr>
                </a:solidFill>
              </a:rPr>
              <a:t>Топологияи</a:t>
            </a:r>
            <a:r>
              <a:rPr lang="ru-RU" sz="4800" dirty="0" smtClean="0">
                <a:solidFill>
                  <a:schemeClr val="accent1">
                    <a:lumMod val="75000"/>
                  </a:schemeClr>
                </a:solidFill>
              </a:rPr>
              <a:t> </a:t>
            </a:r>
            <a:r>
              <a:rPr lang="ru-RU" sz="4800" dirty="0" err="1" smtClean="0">
                <a:solidFill>
                  <a:schemeClr val="accent1">
                    <a:lumMod val="75000"/>
                  </a:schemeClr>
                </a:solidFill>
              </a:rPr>
              <a:t>халка</a:t>
            </a:r>
            <a:r>
              <a:rPr lang="ru-RU" sz="4800" dirty="0" smtClean="0">
                <a:solidFill>
                  <a:schemeClr val="accent1">
                    <a:lumMod val="75000"/>
                  </a:schemeClr>
                </a:solidFill>
              </a:rPr>
              <a:t> </a:t>
            </a:r>
            <a:r>
              <a:rPr lang="ru-RU" sz="4800" dirty="0">
                <a:solidFill>
                  <a:schemeClr val="accent1">
                    <a:lumMod val="75000"/>
                  </a:schemeClr>
                </a:solidFill>
              </a:rPr>
              <a:t>(</a:t>
            </a:r>
            <a:r>
              <a:rPr lang="ru-RU" sz="4800" dirty="0" err="1">
                <a:solidFill>
                  <a:schemeClr val="accent1">
                    <a:lumMod val="75000"/>
                  </a:schemeClr>
                </a:solidFill>
              </a:rPr>
              <a:t>калцо</a:t>
            </a:r>
            <a:r>
              <a:rPr lang="ru-RU" sz="4800" dirty="0" smtClean="0">
                <a:solidFill>
                  <a:schemeClr val="accent1">
                    <a:lumMod val="75000"/>
                  </a:schemeClr>
                </a:solidFill>
              </a:rPr>
              <a:t>),</a:t>
            </a:r>
          </a:p>
          <a:p>
            <a:r>
              <a:rPr lang="ru-RU" sz="4800" dirty="0" err="1" smtClean="0">
                <a:solidFill>
                  <a:schemeClr val="accent1">
                    <a:lumMod val="75000"/>
                  </a:schemeClr>
                </a:solidFill>
              </a:rPr>
              <a:t>Топологияи</a:t>
            </a:r>
            <a:r>
              <a:rPr lang="ru-RU" sz="4800" dirty="0" smtClean="0">
                <a:solidFill>
                  <a:schemeClr val="accent1">
                    <a:lumMod val="75000"/>
                  </a:schemeClr>
                </a:solidFill>
              </a:rPr>
              <a:t>  </a:t>
            </a:r>
            <a:r>
              <a:rPr lang="ru-RU" sz="4800" dirty="0" err="1">
                <a:solidFill>
                  <a:schemeClr val="accent1">
                    <a:lumMod val="75000"/>
                  </a:schemeClr>
                </a:solidFill>
              </a:rPr>
              <a:t>дарахт</a:t>
            </a:r>
            <a:r>
              <a:rPr lang="ru-RU" sz="4800" dirty="0">
                <a:solidFill>
                  <a:schemeClr val="accent1">
                    <a:lumMod val="75000"/>
                  </a:schemeClr>
                </a:solidFill>
              </a:rPr>
              <a:t> </a:t>
            </a:r>
            <a:r>
              <a:rPr lang="ru-RU" sz="4800" dirty="0" err="1">
                <a:solidFill>
                  <a:schemeClr val="accent1">
                    <a:lumMod val="75000"/>
                  </a:schemeClr>
                </a:solidFill>
              </a:rPr>
              <a:t>ва</a:t>
            </a:r>
            <a:r>
              <a:rPr lang="ru-RU" sz="4800" dirty="0">
                <a:solidFill>
                  <a:schemeClr val="accent1">
                    <a:lumMod val="75000"/>
                  </a:schemeClr>
                </a:solidFill>
              </a:rPr>
              <a:t> </a:t>
            </a:r>
            <a:r>
              <a:rPr lang="ru-RU" sz="4800" dirty="0" err="1">
                <a:solidFill>
                  <a:schemeClr val="accent1">
                    <a:lumMod val="75000"/>
                  </a:schemeClr>
                </a:solidFill>
              </a:rPr>
              <a:t>ситора</a:t>
            </a:r>
            <a:r>
              <a:rPr lang="ru-RU" sz="4800" dirty="0" smtClean="0">
                <a:solidFill>
                  <a:schemeClr val="accent1">
                    <a:lumMod val="75000"/>
                  </a:schemeClr>
                </a:solidFill>
              </a:rPr>
              <a:t>;</a:t>
            </a:r>
          </a:p>
          <a:p>
            <a:pPr marL="0" indent="0">
              <a:buNone/>
            </a:pPr>
            <a:r>
              <a:rPr lang="ru-RU" sz="4800" dirty="0">
                <a:solidFill>
                  <a:schemeClr val="accent1">
                    <a:lumMod val="75000"/>
                  </a:schemeClr>
                </a:solidFill>
              </a:rPr>
              <a:t> </a:t>
            </a:r>
            <a:r>
              <a:rPr lang="ru-RU" sz="4800" dirty="0" smtClean="0">
                <a:solidFill>
                  <a:schemeClr val="accent1">
                    <a:lumMod val="75000"/>
                  </a:schemeClr>
                </a:solidFill>
              </a:rPr>
              <a:t> </a:t>
            </a:r>
            <a:endParaRPr lang="tg-Cyrl-TJ" sz="4800" dirty="0">
              <a:solidFill>
                <a:schemeClr val="accent1">
                  <a:lumMod val="75000"/>
                </a:schemeClr>
              </a:solidFill>
            </a:endParaRPr>
          </a:p>
        </p:txBody>
      </p:sp>
    </p:spTree>
    <p:extLst>
      <p:ext uri="{BB962C8B-B14F-4D97-AF65-F5344CB8AC3E}">
        <p14:creationId xmlns:p14="http://schemas.microsoft.com/office/powerpoint/2010/main" xmlns="" val="2047376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2584" y="316357"/>
            <a:ext cx="10515600" cy="2170811"/>
          </a:xfrm>
        </p:spPr>
        <p:txBody>
          <a:bodyPr>
            <a:normAutofit/>
          </a:bodyPr>
          <a:lstStyle/>
          <a:p>
            <a:pPr algn="just"/>
            <a:r>
              <a:rPr lang="tg-Cyrl-TJ" sz="3600" b="1" dirty="0" smtClean="0">
                <a:latin typeface="Times New Roman" pitchFamily="18" charset="0"/>
                <a:cs typeface="Times New Roman" pitchFamily="18" charset="0"/>
              </a:rPr>
              <a:t>8. </a:t>
            </a:r>
            <a:r>
              <a:rPr lang="tg-Cyrl-TJ" sz="3600" dirty="0" smtClean="0">
                <a:latin typeface="Times New Roman" pitchFamily="18" charset="0"/>
                <a:cs typeface="Times New Roman" pitchFamily="18" charset="0"/>
              </a:rPr>
              <a:t>Рушди табиии топология нуқтаи-нуқта ин сохтмони шабакаи </a:t>
            </a:r>
            <a:r>
              <a:rPr lang="en-US" sz="3600" dirty="0" smtClean="0">
                <a:latin typeface="Times New Roman" pitchFamily="18" charset="0"/>
                <a:cs typeface="Times New Roman" pitchFamily="18" charset="0"/>
              </a:rPr>
              <a:t>DWDM </a:t>
            </a:r>
            <a:r>
              <a:rPr lang="tg-Cyrl-TJ" sz="3600" dirty="0" smtClean="0">
                <a:latin typeface="Times New Roman" pitchFamily="18" charset="0"/>
                <a:cs typeface="Times New Roman" pitchFamily="18" charset="0"/>
              </a:rPr>
              <a:t>мебошад, ки дар он гиреххои мобайни функсияҳои мултиплексҳои воридшаванда-хоричшаванда иҷро мекунанд</a:t>
            </a:r>
            <a:endParaRPr lang="tg-Cyrl-TJ" sz="3600" dirty="0">
              <a:latin typeface="Times New Roman" pitchFamily="18" charset="0"/>
              <a:cs typeface="Times New Roman" pitchFamily="18" charset="0"/>
            </a:endParaRPr>
          </a:p>
        </p:txBody>
      </p:sp>
      <p:pic>
        <p:nvPicPr>
          <p:cNvPr id="4" name="Объект 3"/>
          <p:cNvPicPr>
            <a:picLocks noGrp="1" noChangeAspect="1"/>
          </p:cNvPicPr>
          <p:nvPr>
            <p:ph idx="1"/>
          </p:nvPr>
        </p:nvPicPr>
        <p:blipFill>
          <a:blip r:embed="rId2" cstate="print"/>
          <a:stretch>
            <a:fillRect/>
          </a:stretch>
        </p:blipFill>
        <p:spPr>
          <a:xfrm>
            <a:off x="1024128" y="2694432"/>
            <a:ext cx="9960864" cy="3925824"/>
          </a:xfrm>
          <a:prstGeom prst="rect">
            <a:avLst/>
          </a:prstGeom>
        </p:spPr>
      </p:pic>
    </p:spTree>
    <p:extLst>
      <p:ext uri="{BB962C8B-B14F-4D97-AF65-F5344CB8AC3E}">
        <p14:creationId xmlns:p14="http://schemas.microsoft.com/office/powerpoint/2010/main" xmlns="" val="310113934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612</Words>
  <Application>Microsoft Office PowerPoint</Application>
  <PresentationFormat>Произвольный</PresentationFormat>
  <Paragraphs>33</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DWDM- (Danse Wavelength-division multiplexing-плотное мултиплексирование по длина волны)</vt:lpstr>
      <vt:lpstr> 2. УСУЛИ МУЛТИПЛЕКСКУНОНИ </vt:lpstr>
      <vt:lpstr>.</vt:lpstr>
      <vt:lpstr>3. Хакикатан, рушнои ин ин сигнали босифати табиатан  дигар назар ба  чараени  электрики мебошад,ки  бинобар ин ин тачхизот  барои  мултиплекскунони мавчхои  рушноии координати  аз модулятор  ва  филтр, ки дар  шабакаихои FDM истифода мешаванд, фарқ мекунанд, аммо принсипҳои FDM ва DWDM баъзе аломатҳо доранд. Технологияи DWDM аллакай пешгузаштаи худро иваз кард - Технологияи WDM кадоме аз чор каналхои спектри  дар  тирезаи  шаффоф , ки дар он 1310 нм ва 1550 нм  , бо интиқоли фарогирии аз 800-то 400 ГГц-ро истифода мебаранд.  </vt:lpstr>
      <vt:lpstr>4. Татбиқи нақшаи басомадҳо дар 50 ГГц ва 25 ГГц   талаботҳо сахти зиёдтарро  оид ба таҷҳизоти DWDM талаб мекунад, махсусан, агар ҳар як мавҷ сигналхоро  бо суръати модулятсия  10 Гбит / с ва болотар (STM-64, STM-256) мебарад. Дар назария, масофаи  дар байни мавҷҳои хамсоя  50 ГГц ва ҳатто 25 ГГц имконият дорад, ки маълумотро  бо суръати 10 Гбит / с интикол дихад.</vt:lpstr>
      <vt:lpstr>5. Барои ташкил кардани якчанд каналҳои оптикӣ дар як нах, сигналҳои  SDH  "ранг мекунад", яъне,   дарозии оптики мавчро  барои ҳар яки ин сигналхо  тағйир медиҳанд. Сигналхои  рангкардашуда бо  ерии мултиплекс омехта мешаванд ва  ба хатти оптикӣ интиқол дода мешавад. Дар нуктаи охирон  амалиётҳои баръакс сурат мегирад - сигналҳои "рангкардашуда"-и SDH аз сигнали гурӯҳи  чудо  карда мешаванд ва ба истеъмолкунанда интиқол дода мешаванд</vt:lpstr>
      <vt:lpstr>6. Табиист, ки барои он, ки бо  як нах сели бисери мавчхо интикол дода шавад, технологияи DWDM бо  тачхизоти махсус идора карда мешавад.Ба андозаи гузариш тавассути нахи оптикӣ, сигнал ба таври тадриҷан дар масофахои  дароз суст мешавад. Барои пуркуват намудани он, куватфизои  оптикӣ истифода мешаванд. Дарозии майдони минтакаи  байни куватфизои  оптикӣ метавонад 160 км ё зиёдтар бошад, ки идоракунии иктисодии шохрохи DWDM-и ташкилшударо таъмин мекунад, ки дар он дарозии қисмҳои мултиплексорҳо имрузхо бо истифодаи  1-9 пуркуваткунандаи  оптикии миена ба  600-3000 км  меоасад. Ин ба шумо имкон медиҳад, ки маълумотро дар масофаҳои то 4000 км бе тағйир додани сигналҳои оптикӣ ба нерӯи барқ интиқол диҳед (барои муқоиса кардан ин масофа дар SDH  аз 200 км  зиёд нест)</vt:lpstr>
      <vt:lpstr>НАМУДХОИ ТАПОЛОГИЯ БО ИСТИФОДАИ DWDM</vt:lpstr>
      <vt:lpstr>8. Рушди табиии топология нуқтаи-нуқта ин сохтмони шабакаи DWDM мебошад, ки дар он гиреххои мобайни функсияҳои мултиплексҳои воридшаванда-хоричшаванда иҷро мекунанд</vt:lpstr>
      <vt:lpstr>Мултиплексори оптикии даромад-баромад (OADM) метавонад  сатхи сигнали мавчи оптикиро аз дарозии аник бароварда ва дар хамон мавчи мавчуда дохил кунад, ҳамон тавре ки спектри  сигнали транзити дигаргун намешавад ва пайвастшави бо яке аз муштариёни мобайнии    мултиплексор ичро мешавад. OADM метавонад амалиети даромад-баромадро  бо воситаи мавчхои  оптикӣ ё бо ерии табдилдихандахои мобайни дар шакли электрики иҷро кунад. Барои коммуникатсия(связь) дар масофаи тӯлонӣ, кабул ва баркарор  кардани сигналҳои гурухи аз миени  ҳар як 600 км зарур аст. Ва он гоҳ ба ҷои OADM дар баъзе нуқтаҳо насб кардани барқароркунандагон зарур аст. </vt:lpstr>
      <vt:lpstr>Топологияи халкаги </vt:lpstr>
      <vt:lpstr>Топологияи дарахт ва ситора </vt:lpstr>
      <vt:lpst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DWDM- (Danse Wavelength-division multiplexing)</dc:title>
  <dc:creator>Пользователь Windows</dc:creator>
  <cp:lastModifiedBy>Admin</cp:lastModifiedBy>
  <cp:revision>20</cp:revision>
  <dcterms:created xsi:type="dcterms:W3CDTF">2019-04-23T04:14:35Z</dcterms:created>
  <dcterms:modified xsi:type="dcterms:W3CDTF">2019-04-25T07:49:55Z</dcterms:modified>
</cp:coreProperties>
</file>