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2" r:id="rId3"/>
    <p:sldId id="259" r:id="rId4"/>
    <p:sldId id="260" r:id="rId5"/>
    <p:sldId id="261" r:id="rId6"/>
    <p:sldId id="264" r:id="rId7"/>
    <p:sldId id="265" r:id="rId8"/>
    <p:sldId id="266" r:id="rId9"/>
    <p:sldId id="270" r:id="rId10"/>
    <p:sldId id="267" r:id="rId11"/>
    <p:sldId id="268" r:id="rId12"/>
    <p:sldId id="269" r:id="rId13"/>
    <p:sldId id="271" r:id="rId14"/>
    <p:sldId id="272" r:id="rId15"/>
    <p:sldId id="273" r:id="rId16"/>
    <p:sldId id="274" r:id="rId17"/>
    <p:sldId id="275" r:id="rId18"/>
    <p:sldId id="276"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86" autoAdjust="0"/>
  </p:normalViewPr>
  <p:slideViewPr>
    <p:cSldViewPr>
      <p:cViewPr>
        <p:scale>
          <a:sx n="66" d="100"/>
          <a:sy n="66" d="100"/>
        </p:scale>
        <p:origin x="-552" y="822"/>
      </p:cViewPr>
      <p:guideLst>
        <p:guide orient="horz" pos="2160"/>
        <p:guide pos="2880"/>
      </p:guideLst>
    </p:cSldViewPr>
  </p:slideViewPr>
  <p:notesTextViewPr>
    <p:cViewPr>
      <p:scale>
        <a:sx n="100" d="100"/>
        <a:sy n="100" d="100"/>
      </p:scale>
      <p:origin x="0" y="42"/>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5EA3EA9-72AE-4395-AFB8-0F3CDBBD5503}" type="datetimeFigureOut">
              <a:rPr lang="ru-RU" smtClean="0"/>
              <a:pPr/>
              <a:t>11.03.2018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A2DC42-AF7E-4E6C-8E1C-F238E8E1744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5EA3EA9-72AE-4395-AFB8-0F3CDBBD5503}" type="datetimeFigureOut">
              <a:rPr lang="ru-RU" smtClean="0"/>
              <a:pPr/>
              <a:t>11.03.2018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A2DC42-AF7E-4E6C-8E1C-F238E8E1744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5EA3EA9-72AE-4395-AFB8-0F3CDBBD5503}" type="datetimeFigureOut">
              <a:rPr lang="ru-RU" smtClean="0"/>
              <a:pPr/>
              <a:t>11.03.2018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A2DC42-AF7E-4E6C-8E1C-F238E8E1744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5EA3EA9-72AE-4395-AFB8-0F3CDBBD5503}" type="datetimeFigureOut">
              <a:rPr lang="ru-RU" smtClean="0"/>
              <a:pPr/>
              <a:t>11.03.2018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A2DC42-AF7E-4E6C-8E1C-F238E8E1744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5EA3EA9-72AE-4395-AFB8-0F3CDBBD5503}" type="datetimeFigureOut">
              <a:rPr lang="ru-RU" smtClean="0"/>
              <a:pPr/>
              <a:t>11.03.2018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A2DC42-AF7E-4E6C-8E1C-F238E8E1744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5EA3EA9-72AE-4395-AFB8-0F3CDBBD5503}" type="datetimeFigureOut">
              <a:rPr lang="ru-RU" smtClean="0"/>
              <a:pPr/>
              <a:t>11.03.2018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A2DC42-AF7E-4E6C-8E1C-F238E8E1744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5EA3EA9-72AE-4395-AFB8-0F3CDBBD5503}" type="datetimeFigureOut">
              <a:rPr lang="ru-RU" smtClean="0"/>
              <a:pPr/>
              <a:t>11.03.2018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4A2DC42-AF7E-4E6C-8E1C-F238E8E1744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5EA3EA9-72AE-4395-AFB8-0F3CDBBD5503}" type="datetimeFigureOut">
              <a:rPr lang="ru-RU" smtClean="0"/>
              <a:pPr/>
              <a:t>11.03.2018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4A2DC42-AF7E-4E6C-8E1C-F238E8E1744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5EA3EA9-72AE-4395-AFB8-0F3CDBBD5503}" type="datetimeFigureOut">
              <a:rPr lang="ru-RU" smtClean="0"/>
              <a:pPr/>
              <a:t>11.03.2018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4A2DC42-AF7E-4E6C-8E1C-F238E8E1744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5EA3EA9-72AE-4395-AFB8-0F3CDBBD5503}" type="datetimeFigureOut">
              <a:rPr lang="ru-RU" smtClean="0"/>
              <a:pPr/>
              <a:t>11.03.2018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A2DC42-AF7E-4E6C-8E1C-F238E8E1744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5EA3EA9-72AE-4395-AFB8-0F3CDBBD5503}" type="datetimeFigureOut">
              <a:rPr lang="ru-RU" smtClean="0"/>
              <a:pPr/>
              <a:t>11.03.2018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A2DC42-AF7E-4E6C-8E1C-F238E8E1744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A3EA9-72AE-4395-AFB8-0F3CDBBD5503}" type="datetimeFigureOut">
              <a:rPr lang="ru-RU" smtClean="0"/>
              <a:pPr/>
              <a:t>11.03.2018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A2DC42-AF7E-4E6C-8E1C-F238E8E1744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tg.wikipedia.org/wiki/%D2%B2%D0%B0%D0%BC%D0%B0%D0%BB" TargetMode="External"/><Relationship Id="rId3" Type="http://schemas.openxmlformats.org/officeDocument/2006/relationships/image" Target="../media/image1.jpeg"/><Relationship Id="rId7" Type="http://schemas.openxmlformats.org/officeDocument/2006/relationships/hyperlink" Target="https://tg.wikipedia.org/wiki/%D0%A1%D0%BE%D0%BB%D0%B8_%D0%9D%D0%B0%D0%B2" TargetMode="External"/><Relationship Id="rId2" Type="http://schemas.openxmlformats.org/officeDocument/2006/relationships/hyperlink" Target="https://tg.wikipedia.org/wiki/%D0%90%D0%BA%D1%81:%D0%A4%D0%B0%D1%81%D0%BB%D0%B8_%D0%B1%D0%B0%D2%B3%D0%BE%D1%80_1.JPG" TargetMode="External"/><Relationship Id="rId1" Type="http://schemas.openxmlformats.org/officeDocument/2006/relationships/slideLayout" Target="../slideLayouts/slideLayout7.xml"/><Relationship Id="rId6" Type="http://schemas.openxmlformats.org/officeDocument/2006/relationships/hyperlink" Target="https://tg.wikipedia.org/wiki/%D0%91%D0%B0%D2%B3%D0%BE%D1%80" TargetMode="External"/><Relationship Id="rId5" Type="http://schemas.openxmlformats.org/officeDocument/2006/relationships/image" Target="../media/image2.jpeg"/><Relationship Id="rId4" Type="http://schemas.openxmlformats.org/officeDocument/2006/relationships/hyperlink" Target="https://commons.wikimedia.org/wiki/File:Navruz_table_in_Tajikistan.JPG?uselang=ru" TargetMode="External"/><Relationship Id="rId9" Type="http://schemas.openxmlformats.org/officeDocument/2006/relationships/hyperlink" Target="https://tg.wikipedia.org/wiki/%D0%97%D0%B8%D0%BC%D0%B8%D1%81%D1%82%D0%BE%D0%B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tg.wikipedia.org/wiki/%D0%A8%D0%BE%D2%B3%D0%BD%D0%BE%D0%BC%D0%B0" TargetMode="External"/><Relationship Id="rId7" Type="http://schemas.openxmlformats.org/officeDocument/2006/relationships/hyperlink" Target="https://tg.wikipedia.org/wiki/%D0%A3%D0%BC%D0%B0%D1%80%D0%B8_%D0%A5%D0%B0%D0%B9%D1%91%D0%BC" TargetMode="External"/><Relationship Id="rId2" Type="http://schemas.openxmlformats.org/officeDocument/2006/relationships/hyperlink" Target="https://tg.wikipedia.org/wiki/%D0%90%D0%B1%D1%83%D1%80%D0%B0%D0%B9%D2%B3%D0%BE%D0%BD_%D0%9C%D1%83%D2%B3%D0%B0%D0%BC%D0%BC%D0%B0%D0%B4_%D0%B8%D0%B1%D0%BD%D0%B8_%D0%90%D2%B3%D0%BC%D0%B0%D0%B4%D0%B8_%D0%A5%D0%BE%D1%80%D0%B0%D0%B7%D0%BC%D3%A3" TargetMode="External"/><Relationship Id="rId1" Type="http://schemas.openxmlformats.org/officeDocument/2006/relationships/slideLayout" Target="../slideLayouts/slideLayout7.xml"/><Relationship Id="rId6" Type="http://schemas.openxmlformats.org/officeDocument/2006/relationships/hyperlink" Target="https://tg.wikipedia.org/wiki/%D0%9D%D0%B0%D0%B2%D1%80%D3%AF%D0%B7%D0%BD%D0%BE%D0%BC%D0%B0" TargetMode="External"/><Relationship Id="rId5" Type="http://schemas.openxmlformats.org/officeDocument/2006/relationships/hyperlink" Target="https://tg.wikipedia.org/wiki/%D0%A2%D0%B0%D1%8A%D1%80%D0%B8%D1%85%D0%B8_%D0%A2%D0%B0%D0%B1%D0%B0%D1%80%D3%A3" TargetMode="External"/><Relationship Id="rId4" Type="http://schemas.openxmlformats.org/officeDocument/2006/relationships/hyperlink" Target="https://tg.wikipedia.org/wiki/%D0%90%D0%B1%D1%83%D0%BB%D2%9B%D0%BE%D1%81%D0%B8%D0%BC_%D0%A4%D0%B8%D1%80%D0%B4%D0%B0%D0%B2%D1%81%D3%A3"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g.wikipedia.org/wiki/%D0%90%D0%B1%D1%83%D0%BB%D2%9B%D0%BE%D1%81%D0%B8%D0%BC_%D0%A4%D0%B8%D1%80%D0%B4%D0%B0%D0%B2%D1%81%D3%A3" TargetMode="External"/><Relationship Id="rId2" Type="http://schemas.openxmlformats.org/officeDocument/2006/relationships/hyperlink" Target="https://tg.wikipedia.org/wiki/%D0%A8%D0%BE%D2%B3%D0%BD%D0%BE%D0%BC%D0%B0" TargetMode="External"/><Relationship Id="rId1" Type="http://schemas.openxmlformats.org/officeDocument/2006/relationships/slideLayout" Target="../slideLayouts/slideLayout7.xml"/><Relationship Id="rId4" Type="http://schemas.openxmlformats.org/officeDocument/2006/relationships/hyperlink" Target="https://tg.wikipedia.org/wiki/%D2%B2%D0%B0%D1%85%D0%BE%D0%BC%D0%B0%D0%BD%D0%B8%D1%88%D0%B8%D1%91%D0%BD"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g.wikipedia.org/wiki/%D0%A1%D0%BE%D1%81%D0%BE%D0%BD%D0%B8%D1%91%D0%BD" TargetMode="External"/><Relationship Id="rId2" Type="http://schemas.openxmlformats.org/officeDocument/2006/relationships/hyperlink" Target="https://tg.wikipedia.org/wiki/%D2%B2%D0%B0%D1%85%D0%BE%D0%BC%D0%B0%D0%BD%D0%B8%D1%88%D0%B8%D1%91%D0%BD" TargetMode="External"/><Relationship Id="rId1" Type="http://schemas.openxmlformats.org/officeDocument/2006/relationships/slideLayout" Target="../slideLayouts/slideLayout7.xml"/><Relationship Id="rId4" Type="http://schemas.openxmlformats.org/officeDocument/2006/relationships/hyperlink" Target="https://tg.wikipedia.org/wiki/%D0%90%D0%B1%D1%83%D1%80%D0%B0%D0%B9%D2%B3%D0%BE%D0%BD_%D0%9C%D1%83%D2%B3%D0%B0%D0%BC%D0%BC%D0%B0%D0%B4_%D0%B8%D0%B1%D0%BD%D0%B8_%D0%90%D2%B3%D0%BC%D0%B0%D0%B4%D0%B8_%D0%A5%D0%BE%D1%80%D0%B0%D0%B7%D0%BC%D3%A3"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g.wikipedia.org/wiki/%D0%A3%D0%BC%D0%B0%D1%80%D0%B8_%D0%A5%D0%B0%D0%B9%D1%91%D0%BC" TargetMode="External"/><Relationship Id="rId2" Type="http://schemas.openxmlformats.org/officeDocument/2006/relationships/hyperlink" Target="https://tg.wikipedia.org/wiki/%D0%9D%D0%B0%D0%B2%D1%80%D3%AF%D0%B7%D0%BD%D0%BE%D0%BC%D0%B0" TargetMode="External"/><Relationship Id="rId1" Type="http://schemas.openxmlformats.org/officeDocument/2006/relationships/slideLayout" Target="../slideLayouts/slideLayout7.xml"/><Relationship Id="rId5" Type="http://schemas.openxmlformats.org/officeDocument/2006/relationships/hyperlink" Target="https://tg.wikipedia.org/wiki/%D0%A1%D0%BE%D1%81%D0%BE%D0%BD%D0%B8%D1%91%D0%BD" TargetMode="External"/><Relationship Id="rId4" Type="http://schemas.openxmlformats.org/officeDocument/2006/relationships/hyperlink" Target="https://tg.wikipedia.org/wiki/%D0%90%D0%B1%D1%83%D1%80%D0%B0%D0%B9%D2%B3%D0%BE%D0%BD_%D0%9C%D1%83%D2%B3%D0%B0%D0%BC%D0%BC%D0%B0%D0%B4_%D0%B8%D0%B1%D0%BD%D0%B8_%D0%90%D2%B3%D0%BC%D0%B0%D0%B4%D0%B8_%D0%A5%D0%BE%D1%80%D0%B0%D0%B7%D0%BC%D3%A3"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g.wikipedia.org/wiki/%D0%A1%D1%83%D0%BC%D0%B0%D0%BD%D0%B0%D0%BA" TargetMode="External"/><Relationship Id="rId2" Type="http://schemas.openxmlformats.org/officeDocument/2006/relationships/hyperlink" Target="https://tg.wikipedia.org/wiki/%D0%93%D0%B0%D0%BD%D0%B4%D1%83%D0%BC"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hyperlink" Target="https://tg.wikipedia.org/wiki/%D2%B6%D1%83%D0%BC%D2%B3%D1%83%D1%80%D0%B8%D0%B8_%D0%A2%D0%BE%D2%B7%D0%B8%D0%BA%D0%B8%D1%81%D1%82%D0%BE%D0%BD" TargetMode="External"/><Relationship Id="rId3" Type="http://schemas.openxmlformats.org/officeDocument/2006/relationships/hyperlink" Target="https://tg.wikipedia.org/wiki/2010" TargetMode="External"/><Relationship Id="rId7" Type="http://schemas.openxmlformats.org/officeDocument/2006/relationships/hyperlink" Target="https://tg.wikipedia.org/wiki/%D0%98%D0%B4%D0%B8_%D0%B1%D0%B0%D0%B9%D0%BD%D0%B0%D0%BB%D0%BC%D0%B8%D0%BB%D0%B0%D0%BB%D0%B8%D0%B8_%D0%9D%D0%B0%D0%B2%D1%80%D3%AF%D0%B7" TargetMode="External"/><Relationship Id="rId12" Type="http://schemas.openxmlformats.org/officeDocument/2006/relationships/image" Target="../media/image3.jpeg"/><Relationship Id="rId2" Type="http://schemas.openxmlformats.org/officeDocument/2006/relationships/hyperlink" Target="https://tg.wikipedia.org/wiki/19_%D1%84%D0%B5%D0%B2%D1%80%D0%B0%D0%BB" TargetMode="External"/><Relationship Id="rId1" Type="http://schemas.openxmlformats.org/officeDocument/2006/relationships/slideLayout" Target="../slideLayouts/slideLayout7.xml"/><Relationship Id="rId6" Type="http://schemas.openxmlformats.org/officeDocument/2006/relationships/hyperlink" Target="https://tg.wikipedia.org/wiki/%D0%AE%D0%9D%D0%95%D0%A1%D0%9A%D0%9E" TargetMode="External"/><Relationship Id="rId11" Type="http://schemas.openxmlformats.org/officeDocument/2006/relationships/hyperlink" Target="https://tg.wikipedia.org/wiki/%D0%90%D0%BA%D1%81:%D0%A4%D0%B0%D1%81%D0%BB%D0%B8_%D0%B1%D0%B0%D2%B3%D0%BE%D1%80.JPG" TargetMode="External"/><Relationship Id="rId5" Type="http://schemas.openxmlformats.org/officeDocument/2006/relationships/hyperlink" Target="https://tg.wikipedia.org/wiki/2009" TargetMode="External"/><Relationship Id="rId10" Type="http://schemas.openxmlformats.org/officeDocument/2006/relationships/hyperlink" Target="https://tg.wikipedia.org/wiki/24_%D0%BC%D0%B0%D1%80%D1%82" TargetMode="External"/><Relationship Id="rId4" Type="http://schemas.openxmlformats.org/officeDocument/2006/relationships/hyperlink" Target="https://tg.wikipedia.org/wiki/%D0%A1%D0%BE%D0%B7%D0%BC%D0%BE%D0%BD%D0%B8_%D0%9C%D0%B8%D0%BB%D0%B0%D0%BB%D0%B8_%D0%9C%D1%83%D1%82%D1%82%D0%B0%D2%B3%D0%B8%D0%B4" TargetMode="External"/><Relationship Id="rId9" Type="http://schemas.openxmlformats.org/officeDocument/2006/relationships/hyperlink" Target="https://tg.wikipedia.org/wiki/21_%D0%BC%D0%B0%D1%80%D1%82"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tg.wikipedia.org/wiki/%D0%A0%D0%B0%D0%B2%D1%88%D0%B0%D0%BD_%D0%A0%D0%B0%D2%B3%D0%BC%D0%BE%D0%BD%D3%A3" TargetMode="External"/><Relationship Id="rId3" Type="http://schemas.openxmlformats.org/officeDocument/2006/relationships/hyperlink" Target="https://tg.wikipedia.org/wiki/%D0%AD%D1%80%D0%BE%D0%BD" TargetMode="External"/><Relationship Id="rId7" Type="http://schemas.openxmlformats.org/officeDocument/2006/relationships/hyperlink" Target="https://tg.wikipedia.org/wiki/%D0%A4%D0%BE%D0%BB%D0%BA%D0%BB%D0%BE%D1%80" TargetMode="External"/><Relationship Id="rId2" Type="http://schemas.openxmlformats.org/officeDocument/2006/relationships/hyperlink" Target="https://tg.wikipedia.org/wiki/%D2%B6%D0%B0%D1%88%D0%BD" TargetMode="External"/><Relationship Id="rId1" Type="http://schemas.openxmlformats.org/officeDocument/2006/relationships/slideLayout" Target="../slideLayouts/slideLayout7.xml"/><Relationship Id="rId6" Type="http://schemas.openxmlformats.org/officeDocument/2006/relationships/hyperlink" Target="https://tg.wikipedia.org/w/index.php?title=%D0%9E%D0%B1%D0%BE%D0%BD_%D1%80%D3%AF%D0%B7&amp;action=edit&amp;redlink=1" TargetMode="External"/><Relationship Id="rId5" Type="http://schemas.openxmlformats.org/officeDocument/2006/relationships/hyperlink" Target="https://tg.wikipedia.org/wiki/30_%D1%8F%D0%BD%D0%B2%D0%B0%D1%80" TargetMode="External"/><Relationship Id="rId4" Type="http://schemas.openxmlformats.org/officeDocument/2006/relationships/hyperlink" Target="https://tg.wikipedia.org/wiki/%D0%97%D0%B0%D0%B1%D0%BE%D0%BD%D0%B8_%D0%BF%D0%BE%D1%80%D1%81%D3%A3" TargetMode="External"/><Relationship Id="rId9" Type="http://schemas.openxmlformats.org/officeDocument/2006/relationships/hyperlink" Target="https://tg.wikipedia.org/wiki/%D0%A5%D1%83%D1%80%D1%88%D0%B5%D0%B4"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g.wikipedia.org/wiki/%D0%97%D0%B0%D0%B1%D0%BE%D0%BD%D0%B8_%D0%BF%D0%BE%D1%80%D1%81%D3%A3" TargetMode="External"/><Relationship Id="rId7" Type="http://schemas.openxmlformats.org/officeDocument/2006/relationships/hyperlink" Target="https://tg.wikipedia.org/wiki/%D0%9E%D1%84%D1%82%D0%BE%D0%B1" TargetMode="External"/><Relationship Id="rId2" Type="http://schemas.openxmlformats.org/officeDocument/2006/relationships/hyperlink" Target="https://tg.wikipedia.org/wiki/%D0%98%D0%B4%D0%B8_%D0%A1%D0%B0%D0%B4%D0%B0#cite_note-3" TargetMode="External"/><Relationship Id="rId1" Type="http://schemas.openxmlformats.org/officeDocument/2006/relationships/slideLayout" Target="../slideLayouts/slideLayout7.xml"/><Relationship Id="rId6" Type="http://schemas.openxmlformats.org/officeDocument/2006/relationships/hyperlink" Target="https://tg.wikipedia.org/wiki/%D0%A5%D1%83%D1%80%D1%88%D0%B5%D0%B4" TargetMode="External"/><Relationship Id="rId5" Type="http://schemas.openxmlformats.org/officeDocument/2006/relationships/hyperlink" Target="https://tg.wikipedia.org/wiki/%D0%98%D0%B4%D0%B8_%D0%A1%D0%B0%D0%B4%D0%B0#cite_note-4" TargetMode="External"/><Relationship Id="rId4" Type="http://schemas.openxmlformats.org/officeDocument/2006/relationships/hyperlink" Target="https://tg.wikipedia.org/wiki/%D2%B6%D0%B0%D1%88%D0%B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g.wikipedia.org/wiki/%D0%A5%D1%83%D1%80%D1%88%D0%B5%D0%B4" TargetMode="External"/><Relationship Id="rId7" Type="http://schemas.openxmlformats.org/officeDocument/2006/relationships/hyperlink" Target="https://tg.wikipedia.org/wiki/%D0%9D%D0%B0%D0%B2%D1%80%D3%AF%D0%B7" TargetMode="External"/><Relationship Id="rId2" Type="http://schemas.openxmlformats.org/officeDocument/2006/relationships/hyperlink" Target="https://tg.wikipedia.org/wiki/%D0%98%D0%B4%D0%B8_%D0%A1%D0%B0%D0%B4%D0%B0#cite_note-&#1064;&#1072;&#1073;&#1080;_&#1103;&#1083;&#1076;&#1086;-5" TargetMode="External"/><Relationship Id="rId1" Type="http://schemas.openxmlformats.org/officeDocument/2006/relationships/slideLayout" Target="../slideLayouts/slideLayout7.xml"/><Relationship Id="rId6" Type="http://schemas.openxmlformats.org/officeDocument/2006/relationships/hyperlink" Target="https://tg.wikipedia.org/wiki/%D2%B6%D0%B0%D1%88%D0%BD" TargetMode="External"/><Relationship Id="rId5" Type="http://schemas.openxmlformats.org/officeDocument/2006/relationships/hyperlink" Target="https://tg.wikipedia.org/wiki/21_%D0%BC%D0%B0%D1%80%D1%82" TargetMode="External"/><Relationship Id="rId4" Type="http://schemas.openxmlformats.org/officeDocument/2006/relationships/hyperlink" Target="https://tg.wikipedia.org/wiki/%D0%91%D0%B0%D2%B3%D0%BC%D0%B0%D0%BD"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tg.wikipedia.org/wiki/%D0%A1%D1%83%D1%80%D1%83%D0%B4" TargetMode="External"/><Relationship Id="rId3" Type="http://schemas.openxmlformats.org/officeDocument/2006/relationships/hyperlink" Target="https://tg.wikipedia.org/w/index.php?title=%D2%B2%D1%83%D1%88%D0%B0%D0%BD%D0%B3&amp;action=edit&amp;redlink=1" TargetMode="External"/><Relationship Id="rId7" Type="http://schemas.openxmlformats.org/officeDocument/2006/relationships/hyperlink" Target="https://tg.wikipedia.org/wiki/%D0%9C%D0%B0%D0%B7%D0%B4%D0%B0%D1%8F%D1%81%D0%BD%D0%B0" TargetMode="External"/><Relationship Id="rId2" Type="http://schemas.openxmlformats.org/officeDocument/2006/relationships/hyperlink" Target="https://tg.wikipedia.org/wiki/%D0%A8%D0%BE%D2%B3%D0%BD%D0%BE%D0%BC%D0%B0" TargetMode="External"/><Relationship Id="rId1" Type="http://schemas.openxmlformats.org/officeDocument/2006/relationships/slideLayout" Target="../slideLayouts/slideLayout7.xml"/><Relationship Id="rId6" Type="http://schemas.openxmlformats.org/officeDocument/2006/relationships/hyperlink" Target="https://tg.wikipedia.org/wiki/%D0%9C%D0%B5%D2%B3%D1%80_(%D0%9C%D0%B8%D1%82%D1%80%D0%BE)" TargetMode="External"/><Relationship Id="rId5" Type="http://schemas.openxmlformats.org/officeDocument/2006/relationships/hyperlink" Target="https://tg.wikipedia.org/wiki/%D2%B6%D0%B0%D1%88%D0%BD" TargetMode="External"/><Relationship Id="rId10" Type="http://schemas.openxmlformats.org/officeDocument/2006/relationships/hyperlink" Target="https://tg.wikipedia.org/wiki/%D0%9C%D0%B0%D1%80%D0%B4%D1%83%D0%BC%D0%B8_%D1%82%D0%BE%D2%B7%D0%B8%D0%BA" TargetMode="External"/><Relationship Id="rId4" Type="http://schemas.openxmlformats.org/officeDocument/2006/relationships/hyperlink" Target="https://tg.wikipedia.org/wiki/%D0%9F%D0%B5%D1%88%D0%B4%D0%BE%D0%B4%D0%B8%D1%91%D0%BD" TargetMode="External"/><Relationship Id="rId9" Type="http://schemas.openxmlformats.org/officeDocument/2006/relationships/hyperlink" Target="https://tg.wikipedia.org/wiki/%D0%91%D0%B0%D0%B7%D0%BC"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g.wikipedia.org/wiki/%D0%A2%D0%BE%D2%B7%D0%B8%D0%BA%D0%B8%D1%81%D1%82%D0%BE%D0%BD"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2357430"/>
            <a:ext cx="7772400" cy="1470025"/>
          </a:xfrm>
        </p:spPr>
        <p:txBody>
          <a:bodyPr>
            <a:normAutofit fontScale="90000"/>
          </a:bodyPr>
          <a:lstStyle/>
          <a:p>
            <a:r>
              <a:rPr lang="ru-RU" sz="6700" dirty="0" err="1" smtClean="0">
                <a:solidFill>
                  <a:srgbClr val="C00000"/>
                </a:solidFill>
                <a:latin typeface="Times New Roman Tj" pitchFamily="18" charset="-52"/>
              </a:rPr>
              <a:t>Љашнњои</a:t>
            </a:r>
            <a:r>
              <a:rPr lang="ru-RU" sz="6700" dirty="0" smtClean="0">
                <a:solidFill>
                  <a:srgbClr val="C00000"/>
                </a:solidFill>
                <a:latin typeface="Times New Roman Tj" pitchFamily="18" charset="-52"/>
              </a:rPr>
              <a:t> </a:t>
            </a:r>
            <a:r>
              <a:rPr lang="ru-RU" sz="6700" dirty="0" err="1" smtClean="0">
                <a:solidFill>
                  <a:srgbClr val="C00000"/>
                </a:solidFill>
                <a:latin typeface="Times New Roman Tj" pitchFamily="18" charset="-52"/>
              </a:rPr>
              <a:t>миллї</a:t>
            </a:r>
            <a:r>
              <a:rPr lang="ru-RU" sz="6700" dirty="0" smtClean="0">
                <a:solidFill>
                  <a:srgbClr val="C00000"/>
                </a:solidFill>
                <a:latin typeface="Times New Roman Tj" pitchFamily="18" charset="-52"/>
              </a:rPr>
              <a:t> </a:t>
            </a:r>
            <a:r>
              <a:rPr lang="ru-RU" sz="6700" dirty="0" err="1" smtClean="0">
                <a:solidFill>
                  <a:srgbClr val="C00000"/>
                </a:solidFill>
                <a:latin typeface="Times New Roman Tj" pitchFamily="18" charset="-52"/>
              </a:rPr>
              <a:t>ва</a:t>
            </a:r>
            <a:r>
              <a:rPr lang="ru-RU" sz="6700" dirty="0" smtClean="0">
                <a:solidFill>
                  <a:srgbClr val="C00000"/>
                </a:solidFill>
                <a:latin typeface="Times New Roman Tj" pitchFamily="18" charset="-52"/>
              </a:rPr>
              <a:t> </a:t>
            </a:r>
            <a:r>
              <a:rPr lang="ru-RU" sz="6700" dirty="0" err="1" smtClean="0">
                <a:solidFill>
                  <a:srgbClr val="C00000"/>
                </a:solidFill>
                <a:latin typeface="Times New Roman Tj" pitchFamily="18" charset="-52"/>
              </a:rPr>
              <a:t>саънањои</a:t>
            </a:r>
            <a:r>
              <a:rPr lang="ru-RU" sz="6700" dirty="0" smtClean="0">
                <a:solidFill>
                  <a:srgbClr val="C00000"/>
                </a:solidFill>
                <a:latin typeface="Times New Roman Tj" pitchFamily="18" charset="-52"/>
              </a:rPr>
              <a:t> </a:t>
            </a:r>
            <a:r>
              <a:rPr lang="ru-RU" sz="6700" dirty="0" err="1" smtClean="0">
                <a:solidFill>
                  <a:srgbClr val="C00000"/>
                </a:solidFill>
                <a:latin typeface="Times New Roman Tj" pitchFamily="18" charset="-52"/>
              </a:rPr>
              <a:t>касбии</a:t>
            </a:r>
            <a:r>
              <a:rPr lang="ru-RU" sz="6700" dirty="0" smtClean="0">
                <a:solidFill>
                  <a:srgbClr val="C00000"/>
                </a:solidFill>
                <a:latin typeface="Times New Roman Tj" pitchFamily="18" charset="-52"/>
              </a:rPr>
              <a:t> </a:t>
            </a:r>
            <a:r>
              <a:rPr lang="ru-RU" sz="6700" dirty="0" err="1" smtClean="0">
                <a:solidFill>
                  <a:srgbClr val="C00000"/>
                </a:solidFill>
                <a:latin typeface="Times New Roman Tj" pitchFamily="18" charset="-52"/>
              </a:rPr>
              <a:t>баландбардорандаи</a:t>
            </a:r>
            <a:r>
              <a:rPr lang="ru-RU" sz="6700" dirty="0" smtClean="0">
                <a:solidFill>
                  <a:srgbClr val="C00000"/>
                </a:solidFill>
                <a:latin typeface="Times New Roman Tj" pitchFamily="18" charset="-52"/>
              </a:rPr>
              <a:t> </a:t>
            </a:r>
            <a:r>
              <a:rPr lang="ru-RU" sz="6700" dirty="0" err="1" smtClean="0">
                <a:solidFill>
                  <a:srgbClr val="C00000"/>
                </a:solidFill>
                <a:latin typeface="Times New Roman Tj" pitchFamily="18" charset="-52"/>
              </a:rPr>
              <a:t>завќи</a:t>
            </a:r>
            <a:r>
              <a:rPr lang="ru-RU" sz="6700" dirty="0" smtClean="0">
                <a:solidFill>
                  <a:srgbClr val="C00000"/>
                </a:solidFill>
                <a:latin typeface="Times New Roman Tj" pitchFamily="18" charset="-52"/>
              </a:rPr>
              <a:t> </a:t>
            </a:r>
            <a:r>
              <a:rPr lang="ru-RU" sz="6700" dirty="0" err="1" smtClean="0">
                <a:solidFill>
                  <a:srgbClr val="C00000"/>
                </a:solidFill>
                <a:latin typeface="Times New Roman Tj" pitchFamily="18" charset="-52"/>
              </a:rPr>
              <a:t>мењнатии</a:t>
            </a:r>
            <a:r>
              <a:rPr lang="ru-RU" sz="6700" dirty="0" smtClean="0">
                <a:solidFill>
                  <a:srgbClr val="C00000"/>
                </a:solidFill>
                <a:latin typeface="Times New Roman Tj" pitchFamily="18" charset="-52"/>
              </a:rPr>
              <a:t> </a:t>
            </a:r>
            <a:r>
              <a:rPr lang="ru-RU" sz="6700" dirty="0" err="1" smtClean="0">
                <a:solidFill>
                  <a:srgbClr val="C00000"/>
                </a:solidFill>
                <a:latin typeface="Times New Roman Tj" pitchFamily="18" charset="-52"/>
              </a:rPr>
              <a:t>мардум</a:t>
            </a:r>
            <a:r>
              <a:rPr lang="ru-RU" dirty="0" smtClean="0"/>
              <a:t/>
            </a:r>
            <a:br>
              <a:rPr lang="ru-RU" dirty="0" smtClean="0"/>
            </a:b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214546" y="0"/>
            <a:ext cx="4857784"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tg-Cyrl-TJ" sz="8800" b="1" dirty="0" smtClean="0">
                <a:latin typeface="Times New Roman Tj" pitchFamily="18" charset="-52"/>
              </a:rPr>
              <a:t>НАВРЎЗ</a:t>
            </a:r>
            <a:endParaRPr kumimoji="0" lang="tg-Cyrl-TJ" sz="8800" b="0" i="0" u="none" strike="noStrike" cap="none" normalizeH="0" baseline="0" dirty="0" smtClean="0">
              <a:ln>
                <a:noFill/>
              </a:ln>
              <a:solidFill>
                <a:schemeClr val="tx1"/>
              </a:solidFill>
              <a:effectLst/>
              <a:latin typeface="Times New Roman Tj" pitchFamily="18" charset="-52"/>
            </a:endParaRPr>
          </a:p>
        </p:txBody>
      </p:sp>
      <p:pic>
        <p:nvPicPr>
          <p:cNvPr id="3" name="Рисунок 2" descr="Фасли баҳор 1.JPG">
            <a:hlinkClick r:id="rId2"/>
          </p:cNvPr>
          <p:cNvPicPr/>
          <p:nvPr/>
        </p:nvPicPr>
        <p:blipFill>
          <a:blip r:embed="rId3"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42844" y="1285860"/>
            <a:ext cx="4214842" cy="2714644"/>
          </a:xfrm>
          <a:prstGeom prst="rect">
            <a:avLst/>
          </a:prstGeom>
          <a:noFill/>
          <a:ln>
            <a:noFill/>
          </a:ln>
        </p:spPr>
      </p:pic>
      <p:pic>
        <p:nvPicPr>
          <p:cNvPr id="4" name="Рисунок 3" descr="https://upload.wikimedia.org/wikipedia/commons/thumb/0/09/Navruz_table_in_Tajikistan.JPG/220px-Navruz_table_in_Tajikistan.JPG">
            <a:hlinkClick r:id="rId4"/>
          </p:cNvPr>
          <p:cNvPicPr/>
          <p:nvPr/>
        </p:nvPicPr>
        <p:blipFill>
          <a:blip r:embed="rId5"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4500562" y="1285860"/>
            <a:ext cx="4500594" cy="2714644"/>
          </a:xfrm>
          <a:prstGeom prst="rect">
            <a:avLst/>
          </a:prstGeom>
          <a:noFill/>
          <a:ln>
            <a:noFill/>
          </a:ln>
        </p:spPr>
      </p:pic>
      <p:sp>
        <p:nvSpPr>
          <p:cNvPr id="21506" name="Rectangle 2"/>
          <p:cNvSpPr>
            <a:spLocks noChangeArrowheads="1"/>
          </p:cNvSpPr>
          <p:nvPr/>
        </p:nvSpPr>
        <p:spPr bwMode="auto">
          <a:xfrm>
            <a:off x="214282" y="4068554"/>
            <a:ext cx="892971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tg-Cyrl-TJ" sz="1600" b="1"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Навр</a:t>
            </a:r>
            <a:r>
              <a:rPr kumimoji="0" lang="tg-Cyrl-TJ" sz="1600" b="1"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ӯ</a:t>
            </a:r>
            <a:r>
              <a:rPr kumimoji="0" lang="tg-Cyrl-TJ" sz="1600" b="1"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з</a:t>
            </a:r>
            <a:r>
              <a:rPr kumimoji="0" lang="tg-Cyrl-TJ" sz="1600" b="0" i="0" u="none" strike="noStrike" cap="none" normalizeH="0" baseline="0" dirty="0" smtClean="0">
                <a:ln>
                  <a:noFill/>
                </a:ln>
                <a:solidFill>
                  <a:schemeClr val="tx1"/>
                </a:solidFill>
                <a:effectLst/>
                <a:latin typeface="Calibri"/>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Иди</a:t>
            </a:r>
            <a:r>
              <a:rPr kumimoji="0" lang="tg-Cyrl-TJ" sz="1600" b="0" i="0" u="none" strike="noStrike" cap="none" normalizeH="0" baseline="0" dirty="0" smtClean="0">
                <a:ln>
                  <a:noFill/>
                </a:ln>
                <a:solidFill>
                  <a:schemeClr val="tx1"/>
                </a:solidFill>
                <a:effectLst/>
                <a:latin typeface="Calibri"/>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hlinkClick r:id="rId6" tooltip="Баҳор"/>
              </a:rPr>
              <a:t>ба</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6" tooltip="Баҳор"/>
              </a:rPr>
              <a:t>ҳ</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hlinkClick r:id="rId6" tooltip="Баҳор"/>
              </a:rPr>
              <a:t>ор</a:t>
            </a:r>
            <a:r>
              <a:rPr kumimoji="0" lang="tg-Cyrl-TJ" sz="1600" b="0" i="0" u="none" strike="noStrike" cap="none" normalizeH="0" baseline="0" dirty="0" smtClean="0">
                <a:ln>
                  <a:noFill/>
                </a:ln>
                <a:solidFill>
                  <a:schemeClr val="tx1"/>
                </a:solidFill>
                <a:effectLst/>
                <a:latin typeface="Calibri"/>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ва</a:t>
            </a:r>
            <a:r>
              <a:rPr kumimoji="0" lang="tg-Cyrl-TJ" sz="1600" b="0" i="0" u="none" strike="noStrike" cap="none" normalizeH="0" baseline="0" dirty="0" smtClean="0">
                <a:ln>
                  <a:noFill/>
                </a:ln>
                <a:solidFill>
                  <a:schemeClr val="tx1"/>
                </a:solidFill>
                <a:effectLst/>
                <a:latin typeface="Calibri"/>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hlinkClick r:id="rId7" tooltip="Соли Нав"/>
              </a:rPr>
              <a:t>Соли Нав</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ашни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қ</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адими ва анъанавии мардуми точик ва эронинажод, (баъдтар дар байни дигар хал</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қҳ</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ои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ғ</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айриэрон</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низ расм шудааст), ки ба р</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ӯ</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зи аввали солшумории шамс</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-1-уми аввали</a:t>
            </a:r>
            <a:r>
              <a:rPr kumimoji="0" lang="tg-Cyrl-TJ" sz="1600" b="0" i="0" u="none" strike="noStrike" cap="none" normalizeH="0" baseline="0" dirty="0" smtClean="0">
                <a:ln>
                  <a:noFill/>
                </a:ln>
                <a:solidFill>
                  <a:schemeClr val="tx1"/>
                </a:solidFill>
                <a:effectLst/>
                <a:latin typeface="Calibri"/>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8" tooltip="Ҳамал"/>
              </a:rPr>
              <a:t>ҳ</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hlinkClick r:id="rId8" tooltip="Ҳамал"/>
              </a:rPr>
              <a:t>амал</a:t>
            </a:r>
            <a:r>
              <a:rPr kumimoji="0" lang="tg-Cyrl-TJ" sz="1600" b="0" i="0" u="none" strike="noStrike" cap="none" normalizeH="0" baseline="0" dirty="0" smtClean="0">
                <a:ln>
                  <a:noFill/>
                </a:ln>
                <a:solidFill>
                  <a:schemeClr val="tx1"/>
                </a:solidFill>
                <a:effectLst/>
                <a:latin typeface="Calibri"/>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ё 21-уми марти солшумории милод</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рост меояд. Навр</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ӯ</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зро дар баъзе но</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ия</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 "Иди сари сол" низ меноманд. Та</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қ</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рибан зиёда аз 3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азор сол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қ</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абл Навр</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ӯ</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з марбути кори де</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ҳқ</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он</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пайдо шуда, минбаъд такмил ёфтааст. Таърихи ташаккули</a:t>
            </a:r>
            <a:r>
              <a:rPr kumimoji="0" lang="tg-Cyrl-TJ" sz="1600" b="0" i="0" u="none" strike="noStrike" cap="none" normalizeH="0" baseline="0" dirty="0" smtClean="0">
                <a:ln>
                  <a:noFill/>
                </a:ln>
                <a:solidFill>
                  <a:schemeClr val="tx1"/>
                </a:solidFill>
                <a:effectLst/>
                <a:latin typeface="Calibri"/>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Навр</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ӯ</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з</a:t>
            </a:r>
            <a:r>
              <a:rPr kumimoji="0" lang="tg-Cyrl-TJ" sz="1600" b="0" i="0" u="none" strike="noStrike" cap="none" normalizeH="0" baseline="0" dirty="0" smtClean="0">
                <a:ln>
                  <a:noFill/>
                </a:ln>
                <a:solidFill>
                  <a:schemeClr val="tx1"/>
                </a:solidFill>
                <a:effectLst/>
                <a:latin typeface="Calibri"/>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бо э</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ё гардидани табиат дар ба</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орон, ки пас аз</a:t>
            </a:r>
            <a:r>
              <a:rPr kumimoji="0" lang="tg-Cyrl-TJ" sz="1600" b="0" i="0" u="none" strike="noStrike" cap="none" normalizeH="0" baseline="0" dirty="0" smtClean="0">
                <a:ln>
                  <a:noFill/>
                </a:ln>
                <a:solidFill>
                  <a:schemeClr val="tx1"/>
                </a:solidFill>
                <a:effectLst/>
                <a:latin typeface="Calibri"/>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hlinkClick r:id="rId9" tooltip="Зимистон"/>
              </a:rPr>
              <a:t>зимистон</a:t>
            </a:r>
            <a:r>
              <a:rPr kumimoji="0" lang="tg-Cyrl-TJ" sz="1600" b="0" i="0" u="none" strike="noStrike" cap="none" normalizeH="0" baseline="0" dirty="0" smtClean="0">
                <a:ln>
                  <a:noFill/>
                </a:ln>
                <a:solidFill>
                  <a:schemeClr val="tx1"/>
                </a:solidFill>
                <a:effectLst/>
                <a:latin typeface="Calibri"/>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фаро мерасад, вобаста аст.</a:t>
            </a:r>
            <a:endParaRPr kumimoji="0" lang="tg-Cyrl-TJ" sz="16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newsfla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14282" y="327518"/>
            <a:ext cx="8786842" cy="60324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250000"/>
              </a:lnSpc>
              <a:spcBef>
                <a:spcPct val="0"/>
              </a:spcBef>
              <a:spcAft>
                <a:spcPct val="0"/>
              </a:spcAft>
              <a:buClrTx/>
              <a:buSzTx/>
              <a:buFontTx/>
              <a:buNone/>
              <a:tabLst/>
            </a:pPr>
            <a:r>
              <a:rPr kumimoji="0" lang="tg-Cyrl-TJ" sz="2000" b="1"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Пайдоиши Наврӯз мувофиқи маълумоти Абурайҳони Берунӣ</a:t>
            </a:r>
            <a:endParaRPr kumimoji="0" lang="ru-RU" sz="20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Бояд гуфт ки манша ва замони пайдоиши Наврӯз, ба дурустӣ маълум нест. Аммо ин ҷашн таърихи зиёда аз сеҳазорсола дорад ва куҳантарин оини миллӣ дар ҷаҳон ба шумор меравад.</a:t>
            </a:r>
            <a:endParaRPr kumimoji="0" lang="ru-RU" sz="16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Абурайҳони Берунӣ донишманд ва олими қарни даҳум дар китоби машҳури худ «Осор-ул-боқия» аз забони Алӣ бинни Яҳё навиштааст, ки «Рӯзи Наврӯз ягона рӯзест, ки тағирнопазир аст» ва дар китобаш «Ал-тафҳим» менигорад ки «нахустин рӯз аст аз Фарвардинмоҳ ва аз ин ҷиҳат рӯзи нав карданд, зеро ки нишонии соли нав аст».</a:t>
            </a:r>
            <a:endParaRPr kumimoji="0" lang="ru-RU" sz="16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Ҳикояту ривоятҳо дар бораи иди Наврӯз хеле бисёранд. Абурайҳони Берунӣ дар китоби «Ал-тафҳим» овардааст, ки</a:t>
            </a:r>
            <a:endParaRPr kumimoji="0" lang="ru-RU" sz="16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tg-Cyrl-TJ" sz="1600" b="0" i="1"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«чун Ҷамшед ба подшоҳӣ расид, динҳо аз нав кард ва ин кори хеле бузург ба назар омад ва он рӯзро, ки рӯзи тоза буд, Чамшед ид гирифтӣ, агарчи пеш аз он ҳам Наврӯз бузургу муаззам буд»</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ҳамчунин дар ҷои дигари ин китоб чунин овардааст, ки</a:t>
            </a:r>
            <a:endParaRPr kumimoji="0" lang="ru-RU" sz="16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tg-Cyrl-TJ" sz="1600" b="0" i="1"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«Аз расмҳои подшоҳон Наврӯз чист? Нахустин рӯз аст аз Фарвардинмоҳ ва аз ин ҷиҳат рӯзи нав ном карданд, зеро ки пешонии соли нав аст»</a:t>
            </a:r>
            <a:endParaRPr kumimoji="0" lang="tg-Cyrl-TJ" sz="1600" b="0" i="0" u="none" strike="noStrike" cap="none" normalizeH="0" baseline="0" dirty="0" smtClean="0">
              <a:ln>
                <a:noFill/>
              </a:ln>
              <a:solidFill>
                <a:schemeClr val="tx1"/>
              </a:solidFill>
              <a:effectLst/>
              <a:latin typeface="Times New Roman Tj" pitchFamily="18" charset="-5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71736" y="285728"/>
            <a:ext cx="4217693" cy="400110"/>
          </a:xfrm>
          <a:prstGeom prst="rect">
            <a:avLst/>
          </a:prstGeom>
        </p:spPr>
        <p:txBody>
          <a:bodyPr wrap="none">
            <a:spAutoFit/>
          </a:bodyPr>
          <a:lstStyle/>
          <a:p>
            <a:r>
              <a:rPr lang="tg-Cyrl-TJ" sz="2000" b="1" dirty="0" smtClean="0">
                <a:solidFill>
                  <a:srgbClr val="C00000"/>
                </a:solidFill>
                <a:latin typeface="Times New Roman Tajik 1.0" pitchFamily="18" charset="0"/>
                <a:cs typeface="Times New Roman Tajik 1.0" pitchFamily="18" charset="0"/>
              </a:rPr>
              <a:t>Таърихи пайдоиши маросими Наврӯз</a:t>
            </a:r>
            <a:endParaRPr lang="ru-RU" sz="2000" dirty="0">
              <a:solidFill>
                <a:srgbClr val="C00000"/>
              </a:solidFill>
              <a:latin typeface="Times New Roman Tajik 1.0" pitchFamily="18" charset="0"/>
              <a:cs typeface="Times New Roman Tajik 1.0" pitchFamily="18" charset="0"/>
            </a:endParaRPr>
          </a:p>
        </p:txBody>
      </p:sp>
      <p:sp>
        <p:nvSpPr>
          <p:cNvPr id="1031" name="Rectangle 7"/>
          <p:cNvSpPr>
            <a:spLocks noChangeArrowheads="1"/>
          </p:cNvSpPr>
          <p:nvPr/>
        </p:nvSpPr>
        <p:spPr bwMode="auto">
          <a:xfrm>
            <a:off x="214282" y="857232"/>
            <a:ext cx="8715436" cy="63248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lnSpc>
                <a:spcPct val="150000"/>
              </a:lnSpc>
              <a:spcBef>
                <a:spcPct val="0"/>
              </a:spcBef>
              <a:spcAft>
                <a:spcPct val="0"/>
              </a:spcAft>
            </a:pPr>
            <a:r>
              <a:rPr kumimoji="0" lang="en-US"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Иди Наврӯз ин ҷашни оғози баҳор ва соли нави мардуми форс мебошад. Наврӯз дар луғатҳо ба маънои "рӯзи нав" ва "тоза", "рӯзи нахустин", аввали рӯзҳои сол, яъне рӯзе ки соли нав аз он оғоз мегардад омадааст. Дар ин маврид </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2" tooltip="Абурайҳон Муҳаммад ибни Аҳмади Хоразмӣ"/>
              </a:rPr>
              <a:t>Абурайҳони Берунӣ</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донишманд ва олими қарни даҳум дар китоби машҳури худ «Осор-ул-боқия» аз забони Алӣ бинни Яҳё навиштааст, ки</a:t>
            </a:r>
            <a:r>
              <a:rPr kumimoji="0" lang="en-US"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a:t>
            </a:r>
            <a:r>
              <a:rPr lang="ru-RU" i="1" dirty="0" err="1" smtClean="0">
                <a:latin typeface="Times New Roman Tajik 1.0" pitchFamily="18" charset="0"/>
                <a:cs typeface="Times New Roman Tajik 1.0" pitchFamily="18" charset="0"/>
              </a:rPr>
              <a:t>«Рӯзи Наврӯз ягона</a:t>
            </a:r>
            <a:r>
              <a:rPr lang="ru-RU" i="1" dirty="0" smtClean="0">
                <a:latin typeface="Times New Roman Tajik 1.0" pitchFamily="18" charset="0"/>
                <a:cs typeface="Times New Roman Tajik 1.0" pitchFamily="18" charset="0"/>
              </a:rPr>
              <a:t> </a:t>
            </a:r>
            <a:r>
              <a:rPr lang="ru-RU" i="1" dirty="0" err="1" smtClean="0">
                <a:latin typeface="Times New Roman Tajik 1.0" pitchFamily="18" charset="0"/>
                <a:cs typeface="Times New Roman Tajik 1.0" pitchFamily="18" charset="0"/>
              </a:rPr>
              <a:t>рӯзест, ки</a:t>
            </a:r>
            <a:r>
              <a:rPr lang="ru-RU" i="1" dirty="0" smtClean="0">
                <a:latin typeface="Times New Roman Tajik 1.0" pitchFamily="18" charset="0"/>
                <a:cs typeface="Times New Roman Tajik 1.0" pitchFamily="18" charset="0"/>
              </a:rPr>
              <a:t> </a:t>
            </a:r>
            <a:r>
              <a:rPr lang="ru-RU" i="1" dirty="0" err="1" smtClean="0">
                <a:latin typeface="Times New Roman Tajik 1.0" pitchFamily="18" charset="0"/>
                <a:cs typeface="Times New Roman Tajik 1.0" pitchFamily="18" charset="0"/>
              </a:rPr>
              <a:t>тағйирнопазир аст</a:t>
            </a:r>
            <a:r>
              <a:rPr lang="ru-RU" i="1" dirty="0" smtClean="0">
                <a:latin typeface="Times New Roman Tajik 1.0" pitchFamily="18" charset="0"/>
                <a:cs typeface="Times New Roman Tajik 1.0" pitchFamily="18" charset="0"/>
              </a:rPr>
              <a:t>»</a:t>
            </a:r>
            <a:r>
              <a:rPr lang="en-US" i="1" dirty="0" smtClean="0">
                <a:latin typeface="Times New Roman Tajik 1.0" pitchFamily="18" charset="0"/>
                <a:cs typeface="Times New Roman Tajik 1.0" pitchFamily="18" charset="0"/>
              </a:rPr>
              <a:t> </a:t>
            </a:r>
            <a:r>
              <a:rPr lang="tg-Cyrl-TJ" dirty="0" smtClean="0">
                <a:latin typeface="Times New Roman Tajik 1.0" pitchFamily="18" charset="0"/>
                <a:cs typeface="Times New Roman Tajik 1.0" pitchFamily="18" charset="0"/>
              </a:rPr>
              <a:t>ва дар китобаш «Ал-тафҳим» менигорад ки</a:t>
            </a:r>
            <a:r>
              <a:rPr lang="en-US" dirty="0" smtClean="0">
                <a:latin typeface="Times New Roman Tajik 1.0" pitchFamily="18" charset="0"/>
                <a:cs typeface="Times New Roman Tajik 1.0" pitchFamily="18" charset="0"/>
              </a:rPr>
              <a:t>  </a:t>
            </a:r>
            <a:r>
              <a:rPr lang="ru-RU" i="1" dirty="0" smtClean="0">
                <a:latin typeface="Times New Roman Tajik 1.0" pitchFamily="18" charset="0"/>
                <a:cs typeface="Times New Roman Tajik 1.0" pitchFamily="18" charset="0"/>
              </a:rPr>
              <a:t>«</a:t>
            </a:r>
            <a:r>
              <a:rPr lang="ru-RU" i="1" dirty="0" err="1" smtClean="0">
                <a:latin typeface="Times New Roman Tajik 1.0" pitchFamily="18" charset="0"/>
                <a:cs typeface="Times New Roman Tajik 1.0" pitchFamily="18" charset="0"/>
              </a:rPr>
              <a:t>Нахустин</a:t>
            </a:r>
            <a:r>
              <a:rPr lang="ru-RU" i="1" dirty="0" smtClean="0">
                <a:latin typeface="Times New Roman Tajik 1.0" pitchFamily="18" charset="0"/>
                <a:cs typeface="Times New Roman Tajik 1.0" pitchFamily="18" charset="0"/>
              </a:rPr>
              <a:t> </a:t>
            </a:r>
            <a:r>
              <a:rPr lang="ru-RU" i="1" dirty="0" err="1" smtClean="0">
                <a:latin typeface="Times New Roman Tajik 1.0" pitchFamily="18" charset="0"/>
                <a:cs typeface="Times New Roman Tajik 1.0" pitchFamily="18" charset="0"/>
              </a:rPr>
              <a:t>рӯз аст</a:t>
            </a:r>
            <a:r>
              <a:rPr lang="ru-RU" i="1" dirty="0" smtClean="0">
                <a:latin typeface="Times New Roman Tajik 1.0" pitchFamily="18" charset="0"/>
                <a:cs typeface="Times New Roman Tajik 1.0" pitchFamily="18" charset="0"/>
              </a:rPr>
              <a:t> аз </a:t>
            </a:r>
            <a:r>
              <a:rPr lang="ru-RU" i="1" dirty="0" err="1" smtClean="0">
                <a:latin typeface="Times New Roman Tajik 1.0" pitchFamily="18" charset="0"/>
                <a:cs typeface="Times New Roman Tajik 1.0" pitchFamily="18" charset="0"/>
              </a:rPr>
              <a:t>Фарвардинмоҳ ва</a:t>
            </a:r>
            <a:r>
              <a:rPr lang="ru-RU" i="1" dirty="0" smtClean="0">
                <a:latin typeface="Times New Roman Tajik 1.0" pitchFamily="18" charset="0"/>
                <a:cs typeface="Times New Roman Tajik 1.0" pitchFamily="18" charset="0"/>
              </a:rPr>
              <a:t> </a:t>
            </a:r>
            <a:r>
              <a:rPr lang="ru-RU" i="1" dirty="0" err="1" smtClean="0">
                <a:latin typeface="Times New Roman Tajik 1.0" pitchFamily="18" charset="0"/>
                <a:cs typeface="Times New Roman Tajik 1.0" pitchFamily="18" charset="0"/>
              </a:rPr>
              <a:t>аз</a:t>
            </a:r>
            <a:r>
              <a:rPr lang="ru-RU" i="1" dirty="0" smtClean="0">
                <a:latin typeface="Times New Roman Tajik 1.0" pitchFamily="18" charset="0"/>
                <a:cs typeface="Times New Roman Tajik 1.0" pitchFamily="18" charset="0"/>
              </a:rPr>
              <a:t> ин </a:t>
            </a:r>
            <a:r>
              <a:rPr lang="ru-RU" i="1" dirty="0" err="1" smtClean="0">
                <a:latin typeface="Times New Roman Tajik 1.0" pitchFamily="18" charset="0"/>
                <a:cs typeface="Times New Roman Tajik 1.0" pitchFamily="18" charset="0"/>
              </a:rPr>
              <a:t>ҷиҳат рӯзи нав</a:t>
            </a:r>
            <a:r>
              <a:rPr lang="ru-RU" i="1" dirty="0" smtClean="0">
                <a:latin typeface="Times New Roman Tajik 1.0" pitchFamily="18" charset="0"/>
                <a:cs typeface="Times New Roman Tajik 1.0" pitchFamily="18" charset="0"/>
              </a:rPr>
              <a:t> </a:t>
            </a:r>
            <a:r>
              <a:rPr lang="ru-RU" i="1" dirty="0" err="1" smtClean="0">
                <a:latin typeface="Times New Roman Tajik 1.0" pitchFamily="18" charset="0"/>
                <a:cs typeface="Times New Roman Tajik 1.0" pitchFamily="18" charset="0"/>
              </a:rPr>
              <a:t>карданд</a:t>
            </a:r>
            <a:r>
              <a:rPr lang="ru-RU" i="1" dirty="0" smtClean="0">
                <a:latin typeface="Times New Roman Tajik 1.0" pitchFamily="18" charset="0"/>
                <a:cs typeface="Times New Roman Tajik 1.0" pitchFamily="18" charset="0"/>
              </a:rPr>
              <a:t>, зеро </a:t>
            </a:r>
            <a:r>
              <a:rPr lang="ru-RU" i="1" dirty="0" err="1" smtClean="0">
                <a:latin typeface="Times New Roman Tajik 1.0" pitchFamily="18" charset="0"/>
                <a:cs typeface="Times New Roman Tajik 1.0" pitchFamily="18" charset="0"/>
              </a:rPr>
              <a:t>ки</a:t>
            </a:r>
            <a:r>
              <a:rPr lang="ru-RU" i="1" dirty="0" smtClean="0">
                <a:latin typeface="Times New Roman Tajik 1.0" pitchFamily="18" charset="0"/>
                <a:cs typeface="Times New Roman Tajik 1.0" pitchFamily="18" charset="0"/>
              </a:rPr>
              <a:t> </a:t>
            </a:r>
            <a:r>
              <a:rPr lang="ru-RU" i="1" dirty="0" err="1" smtClean="0">
                <a:latin typeface="Times New Roman Tajik 1.0" pitchFamily="18" charset="0"/>
                <a:cs typeface="Times New Roman Tajik 1.0" pitchFamily="18" charset="0"/>
              </a:rPr>
              <a:t>нишонии</a:t>
            </a:r>
            <a:r>
              <a:rPr lang="ru-RU" i="1" dirty="0" smtClean="0">
                <a:latin typeface="Times New Roman Tajik 1.0" pitchFamily="18" charset="0"/>
                <a:cs typeface="Times New Roman Tajik 1.0" pitchFamily="18" charset="0"/>
              </a:rPr>
              <a:t> соли </a:t>
            </a:r>
            <a:r>
              <a:rPr lang="ru-RU" i="1" dirty="0" err="1" smtClean="0">
                <a:latin typeface="Times New Roman Tajik 1.0" pitchFamily="18" charset="0"/>
                <a:cs typeface="Times New Roman Tajik 1.0" pitchFamily="18" charset="0"/>
              </a:rPr>
              <a:t>нав</a:t>
            </a:r>
            <a:r>
              <a:rPr lang="ru-RU" i="1" dirty="0" smtClean="0">
                <a:latin typeface="Times New Roman Tajik 1.0" pitchFamily="18" charset="0"/>
                <a:cs typeface="Times New Roman Tajik 1.0" pitchFamily="18" charset="0"/>
              </a:rPr>
              <a:t> </a:t>
            </a:r>
            <a:r>
              <a:rPr lang="ru-RU" i="1" dirty="0" err="1" smtClean="0">
                <a:latin typeface="Times New Roman Tajik 1.0" pitchFamily="18" charset="0"/>
                <a:cs typeface="Times New Roman Tajik 1.0" pitchFamily="18" charset="0"/>
              </a:rPr>
              <a:t>аст</a:t>
            </a:r>
            <a:r>
              <a:rPr lang="ru-RU" i="1" dirty="0" smtClean="0">
                <a:latin typeface="Times New Roman Tajik 1.0" pitchFamily="18" charset="0"/>
                <a:cs typeface="Times New Roman Tajik 1.0" pitchFamily="18" charset="0"/>
              </a:rPr>
              <a:t>»</a:t>
            </a:r>
            <a:r>
              <a:rPr lang="en-US" i="1" dirty="0" smtClean="0">
                <a:latin typeface="Times New Roman Tajik 1.0" pitchFamily="18" charset="0"/>
                <a:cs typeface="Times New Roman Tajik 1.0" pitchFamily="18" charset="0"/>
              </a:rPr>
              <a:t> .</a:t>
            </a:r>
            <a:r>
              <a:rPr lang="tg-Cyrl-TJ" dirty="0" smtClean="0"/>
              <a:t> Б</a:t>
            </a:r>
            <a:r>
              <a:rPr lang="tg-Cyrl-TJ" dirty="0" smtClean="0">
                <a:latin typeface="Times New Roman Tajik 1.0" pitchFamily="18" charset="0"/>
                <a:cs typeface="Times New Roman Tajik 1.0" pitchFamily="18" charset="0"/>
              </a:rPr>
              <a:t>ояд гуфт ки манша ва замони пайдоиши Наврӯз, ба дурустӣ маълум нест. Аммо ин ҷашн таърихи зиёда аз сеҳазорсола дорад ва куҳантарин оини миллӣ дар ҷаҳон ба шумор меравад. Дар баъзе аз матнҳои куҳан аз ҷумла «</a:t>
            </a:r>
            <a:r>
              <a:rPr lang="tg-Cyrl-TJ" u="sng" dirty="0" smtClean="0">
                <a:latin typeface="Times New Roman Tajik 1.0" pitchFamily="18" charset="0"/>
                <a:cs typeface="Times New Roman Tajik 1.0" pitchFamily="18" charset="0"/>
                <a:hlinkClick r:id="rId3" tooltip="Шоҳнома"/>
              </a:rPr>
              <a:t>Шоҳнома</a:t>
            </a:r>
            <a:r>
              <a:rPr lang="tg-Cyrl-TJ" dirty="0" smtClean="0">
                <a:latin typeface="Times New Roman Tajik 1.0" pitchFamily="18" charset="0"/>
                <a:cs typeface="Times New Roman Tajik 1.0" pitchFamily="18" charset="0"/>
              </a:rPr>
              <a:t>»-и </a:t>
            </a:r>
            <a:r>
              <a:rPr lang="tg-Cyrl-TJ" u="sng" dirty="0" smtClean="0">
                <a:latin typeface="Times New Roman Tajik 1.0" pitchFamily="18" charset="0"/>
                <a:cs typeface="Times New Roman Tajik 1.0" pitchFamily="18" charset="0"/>
                <a:hlinkClick r:id="rId4" tooltip="Абулқосим Фирдавсӣ"/>
              </a:rPr>
              <a:t>Ҳаким Фирдавсии Тусӣ</a:t>
            </a:r>
            <a:r>
              <a:rPr lang="tg-Cyrl-TJ" dirty="0" smtClean="0">
                <a:latin typeface="Times New Roman Tajik 1.0" pitchFamily="18" charset="0"/>
                <a:cs typeface="Times New Roman Tajik 1.0" pitchFamily="18" charset="0"/>
              </a:rPr>
              <a:t>, </a:t>
            </a:r>
            <a:r>
              <a:rPr lang="tg-Cyrl-TJ" u="sng" dirty="0" smtClean="0">
                <a:latin typeface="Times New Roman Tajik 1.0" pitchFamily="18" charset="0"/>
                <a:cs typeface="Times New Roman Tajik 1.0" pitchFamily="18" charset="0"/>
                <a:hlinkClick r:id="rId5" tooltip="Таърихи Табарӣ"/>
              </a:rPr>
              <a:t>Таърихи Табарӣ</a:t>
            </a:r>
            <a:r>
              <a:rPr lang="tg-Cyrl-TJ" dirty="0" smtClean="0">
                <a:latin typeface="Times New Roman Tajik 1.0" pitchFamily="18" charset="0"/>
                <a:cs typeface="Times New Roman Tajik 1.0" pitchFamily="18" charset="0"/>
              </a:rPr>
              <a:t>, «Ал-тафҳим», «Осор-ул-боқия»-и </a:t>
            </a:r>
            <a:r>
              <a:rPr lang="tg-Cyrl-TJ" u="sng" dirty="0" smtClean="0">
                <a:latin typeface="Times New Roman Tajik 1.0" pitchFamily="18" charset="0"/>
                <a:cs typeface="Times New Roman Tajik 1.0" pitchFamily="18" charset="0"/>
                <a:hlinkClick r:id="rId2" tooltip="Абурайҳон Муҳаммад ибни Аҳмади Хоразмӣ"/>
              </a:rPr>
              <a:t>Абурайҳони Берунӣ</a:t>
            </a:r>
            <a:r>
              <a:rPr lang="tg-Cyrl-TJ" dirty="0" smtClean="0">
                <a:latin typeface="Times New Roman Tajik 1.0" pitchFamily="18" charset="0"/>
                <a:cs typeface="Times New Roman Tajik 1.0" pitchFamily="18" charset="0"/>
              </a:rPr>
              <a:t> ва «</a:t>
            </a:r>
            <a:r>
              <a:rPr lang="tg-Cyrl-TJ" u="sng" dirty="0" smtClean="0">
                <a:latin typeface="Times New Roman Tajik 1.0" pitchFamily="18" charset="0"/>
                <a:cs typeface="Times New Roman Tajik 1.0" pitchFamily="18" charset="0"/>
                <a:hlinkClick r:id="rId6" tooltip="Наврӯзнома"/>
              </a:rPr>
              <a:t>Наврӯзнома</a:t>
            </a:r>
            <a:r>
              <a:rPr lang="tg-Cyrl-TJ" dirty="0" smtClean="0">
                <a:latin typeface="Times New Roman Tajik 1.0" pitchFamily="18" charset="0"/>
                <a:cs typeface="Times New Roman Tajik 1.0" pitchFamily="18" charset="0"/>
              </a:rPr>
              <a:t>»-</a:t>
            </a:r>
            <a:r>
              <a:rPr lang="tg-Cyrl-TJ" u="sng" dirty="0" smtClean="0">
                <a:latin typeface="Times New Roman Tajik 1.0" pitchFamily="18" charset="0"/>
                <a:cs typeface="Times New Roman Tajik 1.0" pitchFamily="18" charset="0"/>
                <a:hlinkClick r:id="rId7" tooltip="Умари Хайём"/>
              </a:rPr>
              <a:t>Умари Хайём</a:t>
            </a:r>
            <a:r>
              <a:rPr lang="tg-Cyrl-TJ" dirty="0" smtClean="0">
                <a:latin typeface="Times New Roman Tajik 1.0" pitchFamily="18" charset="0"/>
                <a:cs typeface="Times New Roman Tajik 1.0" pitchFamily="18" charset="0"/>
              </a:rPr>
              <a:t>, шоҳ Ҷамшед ё ин Каюмарс ба унвони поягузори Наврӯз муаррифӣ шудаанд. </a:t>
            </a:r>
            <a:endParaRPr lang="en-US" i="1" dirty="0" smtClean="0">
              <a:latin typeface="Times New Roman Tajik 1.0" pitchFamily="18" charset="0"/>
              <a:cs typeface="Times New Roman Tajik 1.0" pitchFamily="18" charset="0"/>
            </a:endParaRPr>
          </a:p>
          <a:p>
            <a:pPr algn="just" fontAlgn="base">
              <a:lnSpc>
                <a:spcPct val="150000"/>
              </a:lnSpc>
              <a:spcBef>
                <a:spcPct val="0"/>
              </a:spcBef>
              <a:spcAft>
                <a:spcPct val="0"/>
              </a:spcAft>
            </a:pPr>
            <a:endParaRPr lang="ru-RU" dirty="0" smtClean="0">
              <a:latin typeface="Times New Roman Tajik 1.0" pitchFamily="18" charset="0"/>
              <a:cs typeface="Times New Roman Tajik 1.0" pitchFamily="18" charset="0"/>
            </a:endParaRPr>
          </a:p>
          <a:p>
            <a:pPr algn="just" fontAlgn="base">
              <a:lnSpc>
                <a:spcPct val="150000"/>
              </a:lnSpc>
              <a:spcBef>
                <a:spcPct val="0"/>
              </a:spcBef>
              <a:spcAft>
                <a:spcPct val="0"/>
              </a:spcAft>
            </a:pPr>
            <a:endParaRPr lang="ru-RU" dirty="0" smtClean="0">
              <a:latin typeface="Times New Roman Tajik 1.0" pitchFamily="18" charset="0"/>
              <a:cs typeface="Times New Roman Tajik 1.0"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endParaRPr kumimoji="0" lang="tg-Cyrl-TJ" b="0" i="0" u="none" strike="noStrike" cap="none" normalizeH="0" baseline="0" dirty="0" smtClean="0">
              <a:ln>
                <a:noFill/>
              </a:ln>
              <a:solidFill>
                <a:schemeClr val="tx1"/>
              </a:solidFill>
              <a:effectLst/>
              <a:latin typeface="Times New Roman Tajik 1.0" pitchFamily="18" charset="0"/>
              <a:cs typeface="Times New Roman Tajik 1.0"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14282" y="325442"/>
            <a:ext cx="8715436" cy="63248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Падидоварии Наврӯз дар </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2" tooltip="Шоҳнома"/>
              </a:rPr>
              <a:t>Шоҳномаи</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Фирдавсӣ, ба ин гуна ривоят шуда аст, ки Ҷамшед дар ҳоли гузаштан аз Озарбойҷон, дастур дод то дар онҷо барои ӯ тахте бигузоранд ва худаш бо тоҷи зарин бар рӯи тахт бинишаст. Бо расидани нури хуршед ба тоҷи заррини ӯ, ҷаҳон нӯронӣ шуд ва мардум шодмонӣ карданд ва он рӯзро Наврӯз номиданд.</a:t>
            </a:r>
            <a:endParaRPr kumimoji="0" lang="en-US"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endParaRPr>
          </a:p>
          <a:p>
            <a:pPr algn="ctr">
              <a:lnSpc>
                <a:spcPct val="150000"/>
              </a:lnSpc>
            </a:pPr>
            <a:r>
              <a:rPr lang="ru-RU" i="1" dirty="0" smtClean="0">
                <a:latin typeface="Times New Roman Tajik 1.0" pitchFamily="18" charset="0"/>
                <a:cs typeface="Times New Roman Tajik 1.0" pitchFamily="18" charset="0"/>
              </a:rPr>
              <a:t>Ба </a:t>
            </a:r>
            <a:r>
              <a:rPr lang="ru-RU" i="1" dirty="0" err="1" smtClean="0">
                <a:latin typeface="Times New Roman Tajik 1.0" pitchFamily="18" charset="0"/>
                <a:cs typeface="Times New Roman Tajik 1.0" pitchFamily="18" charset="0"/>
              </a:rPr>
              <a:t>Ҷамшед </a:t>
            </a:r>
            <a:r>
              <a:rPr lang="ru-RU" i="1" dirty="0" smtClean="0">
                <a:latin typeface="Times New Roman Tajik 1.0" pitchFamily="18" charset="0"/>
                <a:cs typeface="Times New Roman Tajik 1.0" pitchFamily="18" charset="0"/>
              </a:rPr>
              <a:t>бар </a:t>
            </a:r>
            <a:r>
              <a:rPr lang="ru-RU" i="1" dirty="0" err="1" smtClean="0">
                <a:latin typeface="Times New Roman Tajik 1.0" pitchFamily="18" charset="0"/>
                <a:cs typeface="Times New Roman Tajik 1.0" pitchFamily="18" charset="0"/>
              </a:rPr>
              <a:t>гавҳар афроштанд</a:t>
            </a:r>
            <a:r>
              <a:rPr lang="ru-RU" i="1" dirty="0" smtClean="0">
                <a:latin typeface="Times New Roman Tajik 1.0" pitchFamily="18" charset="0"/>
                <a:cs typeface="Times New Roman Tajik 1.0" pitchFamily="18" charset="0"/>
              </a:rPr>
              <a:t>,</a:t>
            </a:r>
            <a:endParaRPr lang="ru-RU" dirty="0" smtClean="0">
              <a:latin typeface="Times New Roman Tajik 1.0" pitchFamily="18" charset="0"/>
              <a:cs typeface="Times New Roman Tajik 1.0" pitchFamily="18" charset="0"/>
            </a:endParaRPr>
          </a:p>
          <a:p>
            <a:pPr algn="ctr">
              <a:lnSpc>
                <a:spcPct val="150000"/>
              </a:lnSpc>
            </a:pPr>
            <a:r>
              <a:rPr lang="ru-RU" i="1" dirty="0" err="1" smtClean="0">
                <a:latin typeface="Times New Roman Tajik 1.0" pitchFamily="18" charset="0"/>
                <a:cs typeface="Times New Roman Tajik 1.0" pitchFamily="18" charset="0"/>
              </a:rPr>
              <a:t>Мар</a:t>
            </a:r>
            <a:r>
              <a:rPr lang="ru-RU" i="1" dirty="0" smtClean="0">
                <a:latin typeface="Times New Roman Tajik 1.0" pitchFamily="18" charset="0"/>
                <a:cs typeface="Times New Roman Tajik 1.0" pitchFamily="18" charset="0"/>
              </a:rPr>
              <a:t> он </a:t>
            </a:r>
            <a:r>
              <a:rPr lang="ru-RU" i="1" dirty="0" err="1" smtClean="0">
                <a:latin typeface="Times New Roman Tajik 1.0" pitchFamily="18" charset="0"/>
                <a:cs typeface="Times New Roman Tajik 1.0" pitchFamily="18" charset="0"/>
              </a:rPr>
              <a:t>рӯзро рӯзи нав</a:t>
            </a:r>
            <a:r>
              <a:rPr lang="ru-RU" i="1" dirty="0" smtClean="0">
                <a:latin typeface="Times New Roman Tajik 1.0" pitchFamily="18" charset="0"/>
                <a:cs typeface="Times New Roman Tajik 1.0" pitchFamily="18" charset="0"/>
              </a:rPr>
              <a:t> </a:t>
            </a:r>
            <a:r>
              <a:rPr lang="ru-RU" i="1" dirty="0" err="1" smtClean="0">
                <a:latin typeface="Times New Roman Tajik 1.0" pitchFamily="18" charset="0"/>
                <a:cs typeface="Times New Roman Tajik 1.0" pitchFamily="18" charset="0"/>
              </a:rPr>
              <a:t>хонданд</a:t>
            </a:r>
            <a:r>
              <a:rPr lang="ru-RU" i="1" dirty="0" smtClean="0">
                <a:latin typeface="Times New Roman Tajik 1.0" pitchFamily="18" charset="0"/>
                <a:cs typeface="Times New Roman Tajik 1.0" pitchFamily="18" charset="0"/>
              </a:rPr>
              <a:t>.</a:t>
            </a:r>
            <a:endParaRPr lang="ru-RU" dirty="0" smtClean="0">
              <a:latin typeface="Times New Roman Tajik 1.0" pitchFamily="18" charset="0"/>
              <a:cs typeface="Times New Roman Tajik 1.0" pitchFamily="18" charset="0"/>
            </a:endParaRPr>
          </a:p>
          <a:p>
            <a:pPr algn="ctr">
              <a:lnSpc>
                <a:spcPct val="150000"/>
              </a:lnSpc>
            </a:pPr>
            <a:r>
              <a:rPr lang="ru-RU" u="sng" dirty="0" err="1" smtClean="0">
                <a:latin typeface="Times New Roman Tajik 1.0" pitchFamily="18" charset="0"/>
                <a:cs typeface="Times New Roman Tajik 1.0" pitchFamily="18" charset="0"/>
                <a:hlinkClick r:id="rId3" tooltip="Абулқосим Фирдавсӣ"/>
              </a:rPr>
              <a:t>Абулқосим </a:t>
            </a:r>
            <a:r>
              <a:rPr lang="ru-RU" u="sng" dirty="0" err="1" smtClean="0">
                <a:latin typeface="Times New Roman Tajik 1.0" pitchFamily="18" charset="0"/>
                <a:cs typeface="Times New Roman Tajik 1.0" pitchFamily="18" charset="0"/>
                <a:hlinkClick r:id="rId3" tooltip="Абулқосим Фирдавсӣ"/>
              </a:rPr>
              <a:t>Фирдавсӣ</a:t>
            </a:r>
            <a:endParaRPr kumimoji="0" lang="en-US" b="0" i="0" u="sng" strike="noStrike" cap="none" normalizeH="0" baseline="0" dirty="0" smtClean="0">
              <a:ln>
                <a:noFill/>
              </a:ln>
              <a:solidFill>
                <a:schemeClr val="tx1"/>
              </a:solidFill>
              <a:effectLst/>
              <a:latin typeface="Times New Roman Tajik 1.0" pitchFamily="18" charset="0"/>
              <a:cs typeface="Times New Roman Tajik 1.0" pitchFamily="18" charset="0"/>
            </a:endParaRPr>
          </a:p>
          <a:p>
            <a:pPr algn="just">
              <a:lnSpc>
                <a:spcPct val="150000"/>
              </a:lnSpc>
            </a:pPr>
            <a:r>
              <a:rPr lang="en-US" dirty="0" smtClean="0">
                <a:latin typeface="Times New Roman Tajik 1.0" pitchFamily="18" charset="0"/>
                <a:cs typeface="Times New Roman Tajik 1.0" pitchFamily="18" charset="0"/>
              </a:rPr>
              <a:t>       </a:t>
            </a:r>
            <a:r>
              <a:rPr lang="tg-Cyrl-TJ" dirty="0" smtClean="0">
                <a:latin typeface="Times New Roman Tajik 1.0" pitchFamily="18" charset="0"/>
                <a:cs typeface="Times New Roman Tajik 1.0" pitchFamily="18" charset="0"/>
              </a:rPr>
              <a:t>Бархе </a:t>
            </a:r>
            <a:r>
              <a:rPr lang="tg-Cyrl-TJ" dirty="0" smtClean="0">
                <a:latin typeface="Times New Roman Tajik 1.0" pitchFamily="18" charset="0"/>
                <a:cs typeface="Times New Roman Tajik 1.0" pitchFamily="18" charset="0"/>
              </a:rPr>
              <a:t>аз ривоёти таърихӣ оғози Наврӯзро ба бобулиён нисбат медиҳанд. Бар тибқи ин ривоётҳо, ривоҷи Наврӯз дар сарзамини Форс ба соли 538 пеш аз мелод, яъне замони ҳамлаи Куруши Кабир ба Бобул боз мегардад, ки маҳз ӯ Наврӯзро ҷашни миллӣ эълом кард. Вай дар ин рӯз барномаҳоеро барои сарбозон, поксозии маконҳои ҳамагонӣ ва хонаҳои шахсӣ ва бахшиши маҳкумон иҷро менамуд. Ин оинҳо дар замони подшоҳони дигари </a:t>
            </a:r>
            <a:r>
              <a:rPr lang="tg-Cyrl-TJ" u="sng" dirty="0" smtClean="0">
                <a:latin typeface="Times New Roman Tajik 1.0" pitchFamily="18" charset="0"/>
                <a:cs typeface="Times New Roman Tajik 1.0" pitchFamily="18" charset="0"/>
                <a:hlinkClick r:id="rId4" tooltip="Ҳахоманишиён"/>
              </a:rPr>
              <a:t>Ҳахоманишиён</a:t>
            </a:r>
            <a:r>
              <a:rPr lang="tg-Cyrl-TJ" dirty="0" smtClean="0">
                <a:latin typeface="Times New Roman Tajik 1.0" pitchFamily="18" charset="0"/>
                <a:cs typeface="Times New Roman Tajik 1.0" pitchFamily="18" charset="0"/>
              </a:rPr>
              <a:t> низ баргузор мешудааст. Замони Дорои якум, маросими Наврӯз дар тахти Ҷамшед баргузор мешуд. </a:t>
            </a:r>
            <a:endParaRPr kumimoji="0" lang="tg-Cyrl-TJ" b="0" i="0" u="none" strike="noStrike" cap="none" normalizeH="0" baseline="0" dirty="0" smtClean="0">
              <a:ln>
                <a:noFill/>
              </a:ln>
              <a:solidFill>
                <a:schemeClr val="tx1"/>
              </a:solidFill>
              <a:effectLst/>
              <a:latin typeface="Times New Roman Tajik 1.0" pitchFamily="18" charset="0"/>
              <a:cs typeface="Times New Roman Tajik 1.0"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42844" y="206787"/>
            <a:ext cx="8786874" cy="70653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Албатта дар сангнабиштаҳои ба</a:t>
            </a:r>
            <a:r>
              <a:rPr kumimoji="0" lang="tg-Cyrl-TJ" sz="1600" b="0" i="0" u="none" strike="noStrike" cap="none" normalizeH="0" baseline="0" dirty="0" smtClean="0">
                <a:ln>
                  <a:noFill/>
                </a:ln>
                <a:solidFill>
                  <a:schemeClr val="tx1"/>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омонда аз даврони Ҳахоманишиҳо, ба таври мустақим ишорае ба баргузории Навр</a:t>
            </a:r>
            <a:r>
              <a:rPr kumimoji="0" lang="tg-Cyrl-TJ" sz="1600" b="0" i="0" u="none" strike="noStrike" cap="none" normalizeH="0" baseline="0" dirty="0" smtClean="0">
                <a:ln>
                  <a:noFill/>
                </a:ln>
                <a:solidFill>
                  <a:schemeClr val="tx1"/>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з нашудааст, аммо баррасиҳо бар р</a:t>
            </a:r>
            <a:r>
              <a:rPr kumimoji="0" lang="tg-Cyrl-TJ" sz="1600" b="0" i="0" u="none" strike="noStrike" cap="none" normalizeH="0" baseline="0" dirty="0" smtClean="0">
                <a:ln>
                  <a:noFill/>
                </a:ln>
                <a:solidFill>
                  <a:schemeClr val="tx1"/>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и ин сангнавиштаҳо нишон медиҳад, ки мардум дар даврони онҳо бо ин </a:t>
            </a:r>
            <a:r>
              <a:rPr kumimoji="0" lang="tg-Cyrl-TJ" sz="1600" b="0" i="0" u="none" strike="noStrike" cap="none" normalizeH="0" baseline="0" dirty="0" smtClean="0">
                <a:ln>
                  <a:noFill/>
                </a:ln>
                <a:solidFill>
                  <a:schemeClr val="tx1"/>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ашн ошно будаанд ва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2" tooltip="Ҳахоманишиён"/>
              </a:rPr>
              <a:t>Ҳахоманишиён</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Навр</a:t>
            </a:r>
            <a:r>
              <a:rPr kumimoji="0" lang="tg-Cyrl-TJ" sz="1600" b="0" i="0" u="none" strike="noStrike" cap="none" normalizeH="0" baseline="0" dirty="0" smtClean="0">
                <a:ln>
                  <a:noFill/>
                </a:ln>
                <a:solidFill>
                  <a:schemeClr val="tx1"/>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зро бо шук</a:t>
            </a:r>
            <a:r>
              <a:rPr kumimoji="0" lang="tg-Cyrl-TJ" sz="1600" b="0" i="0" u="none" strike="noStrike" cap="none" normalizeH="0" baseline="0" dirty="0" smtClean="0">
                <a:ln>
                  <a:noFill/>
                </a:ln>
                <a:solidFill>
                  <a:schemeClr val="tx1"/>
                </a:solidFill>
                <a:effectLst/>
                <a:latin typeface="Times New Roman Tajik 1.0" pitchFamily="18" charset="0"/>
                <a:ea typeface="MS Mincho" pitchFamily="49" charset="-128"/>
                <a:cs typeface="Times New Roman Tajik 1.0" pitchFamily="18" charset="0"/>
              </a:rPr>
              <a:t>ӯҳ</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и бузурге </a:t>
            </a:r>
            <a:r>
              <a:rPr kumimoji="0" lang="tg-Cyrl-TJ" sz="1600" b="0" i="0" u="none" strike="noStrike" cap="none" normalizeH="0" baseline="0" dirty="0" smtClean="0">
                <a:ln>
                  <a:noFill/>
                </a:ln>
                <a:solidFill>
                  <a:schemeClr val="tx1"/>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ашн мегирифтаанд. Санадҳои таърих</a:t>
            </a:r>
            <a:r>
              <a:rPr kumimoji="0" lang="tg-Cyrl-TJ" sz="1600" b="0" i="0" u="none" strike="noStrike" cap="none" normalizeH="0" baseline="0" dirty="0" smtClean="0">
                <a:ln>
                  <a:noFill/>
                </a:ln>
                <a:solidFill>
                  <a:schemeClr val="tx1"/>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шаҳодат медиҳад, ки Дорои I ба муносибати Навр</a:t>
            </a:r>
            <a:r>
              <a:rPr kumimoji="0" lang="tg-Cyrl-TJ" sz="1600" b="0" i="0" u="none" strike="noStrike" cap="none" normalizeH="0" baseline="0" dirty="0" smtClean="0">
                <a:ln>
                  <a:noFill/>
                </a:ln>
                <a:solidFill>
                  <a:schemeClr val="tx1"/>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з дар соли 414 қабл аз мелод сиккае аз </a:t>
            </a:r>
            <a:r>
              <a:rPr kumimoji="0" lang="tg-Cyrl-TJ" sz="1600" b="0" i="0" u="none" strike="noStrike" cap="none" normalizeH="0" baseline="0" dirty="0" smtClean="0">
                <a:ln>
                  <a:noFill/>
                </a:ln>
                <a:solidFill>
                  <a:schemeClr val="tx1"/>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инси тилло зарб намуд, ки дар як с</a:t>
            </a:r>
            <a:r>
              <a:rPr kumimoji="0" lang="tg-Cyrl-TJ" sz="1600" b="0" i="0" u="none" strike="noStrike" cap="none" normalizeH="0" baseline="0" dirty="0" smtClean="0">
                <a:ln>
                  <a:noFill/>
                </a:ln>
                <a:solidFill>
                  <a:schemeClr val="tx1"/>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и он сарбозе дар ҳоли тирандоз</a:t>
            </a:r>
            <a:r>
              <a:rPr kumimoji="0" lang="tg-Cyrl-TJ" sz="1600" b="0" i="0" u="none" strike="noStrike" cap="none" normalizeH="0" baseline="0" dirty="0" smtClean="0">
                <a:ln>
                  <a:noFill/>
                </a:ln>
                <a:solidFill>
                  <a:schemeClr val="tx1"/>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нишон дода шудааст. Ҳамчунин дар баъзе ривоёт, аз Зардушт ба унвони бунёдгузори Навр</a:t>
            </a:r>
            <a:r>
              <a:rPr kumimoji="0" lang="tg-Cyrl-TJ" sz="1600" b="0" i="0" u="none" strike="noStrike" cap="none" normalizeH="0" baseline="0" dirty="0" smtClean="0">
                <a:ln>
                  <a:noFill/>
                </a:ln>
                <a:solidFill>
                  <a:schemeClr val="tx1"/>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з номбар шуда аст.</a:t>
            </a:r>
            <a:r>
              <a:rPr lang="en-US" sz="1600" dirty="0" smtClean="0">
                <a:latin typeface="Times New Roman Tajik 1.0" pitchFamily="18"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Дар замони Ашкониёну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3" tooltip="Сосониён"/>
              </a:rPr>
              <a:t>Сосониён</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низ Наврӯз ҷашн гирифта мешудааст. ҳикояту ривоятҳо дар бораи иди Наврӯз хеле бисёранд. Масалан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4" tooltip="Абурайҳон Муҳаммад ибни Аҳмади Хоразмӣ"/>
              </a:rPr>
              <a:t>Абурайҳони Берунӣ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дар китоби «Осор-ул-боқия» овардааст, ки «чун Ҷамшед барои худ тахт бисохт, дар ин рӯз бар он савор шуд ва ҷину шаётин онро бардоштанд. Ва ба як рӯз аз куҳи Дамованд ба Бобул омад. Мардум аз дидани ин амр дар шигифт шуданд ва ин рӯзро ид гирифтанд».</a:t>
            </a:r>
            <a:r>
              <a:rPr lang="tg-Cyrl-TJ" sz="1600" dirty="0" smtClean="0">
                <a:latin typeface="Times New Roman Tajik 1.0" pitchFamily="18" charset="0"/>
                <a:cs typeface="Times New Roman Tajik 1.0" pitchFamily="18" charset="0"/>
              </a:rPr>
              <a:t> Бояд зикр намуд, ки мувофиқи маълумоти овардашуда аз осори </a:t>
            </a:r>
            <a:r>
              <a:rPr lang="tg-Cyrl-TJ" sz="1600" u="sng" dirty="0" smtClean="0">
                <a:latin typeface="Times New Roman Tajik 1.0" pitchFamily="18" charset="0"/>
                <a:cs typeface="Times New Roman Tajik 1.0" pitchFamily="18" charset="0"/>
                <a:hlinkClick r:id="rId4" tooltip="Абурайҳон Муҳаммад ибни Аҳмади Хоразмӣ"/>
              </a:rPr>
              <a:t>Абурайҳони Берунӣ</a:t>
            </a:r>
            <a:r>
              <a:rPr lang="tg-Cyrl-TJ" sz="1600" dirty="0" smtClean="0">
                <a:latin typeface="Times New Roman Tajik 1.0" pitchFamily="18" charset="0"/>
                <a:cs typeface="Times New Roman Tajik 1.0" pitchFamily="18" charset="0"/>
              </a:rPr>
              <a:t> чунин хулосабарорӣ кардан мумкин аст, ки - ин донишманд, ба таври густурдае дар бораи ҷашн гирифтани Наврӯз сухан мегӯяд ва дар таҳқиқоти хеш барои шинохти рамзу рози оинҳо ва маросимҳои гуногун, на танҳо ганҷинаҳои куҳанро мековад ва дарҳои онҳоро ба рӯи хонандагони асари гаронбаҳояш мекушояд, балки аз амалнамоӣ аз суннатҳои дерина дар рӯзгори худ низ, хабар медиҳад ва ошкоро мегӯяд, ки мардумони давронаш бо покиза гардонию навсозии ҳамаи афзорҳо ва дастмояҳои зиндагӣ ва оростану пиростани хонаву кошона аз Наврӯз истиқбол менамуданд.</a:t>
            </a:r>
            <a:endParaRPr lang="ru-RU" sz="1600" dirty="0" smtClean="0">
              <a:latin typeface="Times New Roman Tajik 1.0" pitchFamily="18" charset="0"/>
              <a:cs typeface="Times New Roman Tajik 1.0"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tg-Cyrl-TJ" sz="1600" b="0" i="0" u="none" strike="noStrike" cap="none" normalizeH="0" baseline="0" dirty="0" smtClean="0">
              <a:ln>
                <a:noFill/>
              </a:ln>
              <a:solidFill>
                <a:schemeClr val="tx1"/>
              </a:solidFill>
              <a:effectLst/>
              <a:latin typeface="Times New Roman Tajik 1.0" pitchFamily="18" charset="0"/>
              <a:cs typeface="Times New Roman Tajik 1.0"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42844" y="71426"/>
            <a:ext cx="8858312" cy="74789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Аз ин китобҳои таърихӣ, яъне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2" tooltip="Наврӯзнома"/>
              </a:rPr>
              <a:t>Наврӯзнома</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»-и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3" tooltip="Умари Хайём"/>
              </a:rPr>
              <a:t>Умари Хайём</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«Осор-ул-боқия», «Ал-тафҳим»-и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4" tooltip="Абурайҳон Муҳаммад ибни Аҳмади Хоразмӣ"/>
              </a:rPr>
              <a:t>Абурайҳони Берунӣ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ва дигар асарҳо маълум мешавад, ки Наврӯз дар даврони қадим ба шаклҳои гуногун қайд карда мешудааст. Рӯзҳои ҷашнгирии ид низ фарқ доштааст.</a:t>
            </a:r>
            <a:endParaRPr kumimoji="0" lang="ru-RU" sz="1600" b="0" i="0" u="none" strike="noStrike" cap="none" normalizeH="0" baseline="0" dirty="0" smtClean="0">
              <a:ln>
                <a:noFill/>
              </a:ln>
              <a:solidFill>
                <a:schemeClr val="tx1"/>
              </a:solidFill>
              <a:effectLst/>
              <a:latin typeface="Times New Roman Tajik 1.0" pitchFamily="18" charset="0"/>
              <a:cs typeface="Times New Roman Tajik 1.0" pitchFamily="18" charset="0"/>
            </a:endParaRPr>
          </a:p>
          <a:p>
            <a:pPr algn="just">
              <a:lnSpc>
                <a:spcPct val="150000"/>
              </a:lnSpc>
            </a:pP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Баргузории ҷашни Наврӯз дар замони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5" tooltip="Сосониён"/>
              </a:rPr>
              <a:t>Сосониён</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чанд рӯз (на кам аз шаш рӯз) тӯл мекашид. Ва ба ду давра тақсим мешуд. </a:t>
            </a:r>
            <a:r>
              <a:rPr kumimoji="0" lang="tg-Cyrl-TJ" sz="1600" b="1"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Наврӯзи кӯчак</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ё </a:t>
            </a:r>
            <a:r>
              <a:rPr kumimoji="0" lang="tg-Cyrl-TJ" sz="1600" b="1"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Наврӯзи омма</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ки панҷ рӯз буд ва аз якӯм то панҷӯми моҳи фарвардин гиромӣ дошт мешуд ва рӯзи шашуми Фарвардин (Хурдодрӯз), ҷашни </a:t>
            </a:r>
            <a:r>
              <a:rPr kumimoji="0" lang="tg-Cyrl-TJ" sz="1600" b="1"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Наврӯзи бузург</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ё </a:t>
            </a:r>
            <a:r>
              <a:rPr kumimoji="0" lang="tg-Cyrl-TJ" sz="1600" b="1"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Наврӯзи хосса</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барпо мегашт.</a:t>
            </a:r>
            <a:r>
              <a:rPr lang="tg-Cyrl-TJ" sz="1600" dirty="0" smtClean="0">
                <a:latin typeface="Times New Roman Tajik 1.0" pitchFamily="18" charset="0"/>
                <a:cs typeface="Times New Roman Tajik 1.0" pitchFamily="18" charset="0"/>
              </a:rPr>
              <a:t> «Ҳафтсин» хони навр</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зист</a:t>
            </a:r>
            <a:endParaRPr lang="ru-RU" sz="1600" dirty="0" smtClean="0">
              <a:latin typeface="Times New Roman Tajik 1.0" pitchFamily="18" charset="0"/>
              <a:cs typeface="Times New Roman Tajik 1.0" pitchFamily="18" charset="0"/>
            </a:endParaRPr>
          </a:p>
          <a:p>
            <a:pPr algn="just">
              <a:lnSpc>
                <a:spcPct val="150000"/>
              </a:lnSpc>
            </a:pPr>
            <a:r>
              <a:rPr lang="en-US" sz="1600" dirty="0" smtClean="0">
                <a:latin typeface="Times New Roman Tajik 1.0" pitchFamily="18" charset="0"/>
                <a:cs typeface="Times New Roman Tajik 1.0" pitchFamily="18" charset="0"/>
              </a:rPr>
              <a:t>        </a:t>
            </a:r>
            <a:r>
              <a:rPr lang="tg-Cyrl-TJ" sz="1600" dirty="0" smtClean="0">
                <a:latin typeface="Times New Roman Tajik 1.0" pitchFamily="18" charset="0"/>
                <a:cs typeface="Times New Roman Tajik 1.0" pitchFamily="18" charset="0"/>
              </a:rPr>
              <a:t>«</a:t>
            </a:r>
            <a:r>
              <a:rPr lang="tg-Cyrl-TJ" sz="1600" dirty="0" smtClean="0">
                <a:latin typeface="Times New Roman Tajik 1.0" pitchFamily="18" charset="0"/>
                <a:cs typeface="Times New Roman Tajik 1.0" pitchFamily="18" charset="0"/>
              </a:rPr>
              <a:t>Ҳафтсин» хони навр</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зист, ки дар </a:t>
            </a:r>
            <a:r>
              <a:rPr lang="en-US" sz="1600" dirty="0" smtClean="0">
                <a:latin typeface="Times New Roman Tajik 1.0" pitchFamily="18" charset="0"/>
                <a:cs typeface="Times New Roman Tajik 1.0" pitchFamily="18" charset="0"/>
              </a:rPr>
              <a:t>ҷ</a:t>
            </a:r>
            <a:r>
              <a:rPr lang="tg-Cyrl-TJ" sz="1600" dirty="0" smtClean="0">
                <a:latin typeface="Times New Roman Tajik 1.0" pitchFamily="18" charset="0"/>
                <a:cs typeface="Times New Roman Tajik 1.0" pitchFamily="18" charset="0"/>
              </a:rPr>
              <a:t>ашни навр</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з</a:t>
            </a:r>
            <a:r>
              <a:rPr lang="en-US" sz="1600" dirty="0" smtClean="0">
                <a:latin typeface="Times New Roman Tajik 1.0" pitchFamily="18" charset="0"/>
                <a:cs typeface="Times New Roman Tajik 1.0" pitchFamily="18" charset="0"/>
              </a:rPr>
              <a:t>ӣ</a:t>
            </a:r>
            <a:r>
              <a:rPr lang="tg-Cyrl-TJ" sz="1600" dirty="0" smtClean="0">
                <a:latin typeface="Times New Roman Tajik 1.0" pitchFamily="18" charset="0"/>
                <a:cs typeface="Times New Roman Tajik 1.0" pitchFamily="18" charset="0"/>
              </a:rPr>
              <a:t> бо маводи гуногун, аз </a:t>
            </a:r>
            <a:r>
              <a:rPr lang="en-US" sz="1600" dirty="0" smtClean="0">
                <a:latin typeface="Times New Roman Tajik 1.0" pitchFamily="18" charset="0"/>
                <a:cs typeface="Times New Roman Tajik 1.0" pitchFamily="18" charset="0"/>
              </a:rPr>
              <a:t>ҷ</a:t>
            </a:r>
            <a:r>
              <a:rPr lang="tg-Cyrl-TJ" sz="1600" dirty="0" smtClean="0">
                <a:latin typeface="Times New Roman Tajik 1.0" pitchFamily="18" charset="0"/>
                <a:cs typeface="Times New Roman Tajik 1.0" pitchFamily="18" charset="0"/>
              </a:rPr>
              <a:t>умла бо 7 намуд чизе, ки бо ҳарфи форсии «Син» шур</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ъ мешаванд, оро ва зеби зиннат дода хоҳанд шуд: </a:t>
            </a:r>
            <a:r>
              <a:rPr lang="tg-Cyrl-TJ" sz="1600" i="1" dirty="0" smtClean="0">
                <a:latin typeface="Times New Roman Tajik 1.0" pitchFamily="18" charset="0"/>
                <a:cs typeface="Times New Roman Tajik 1.0" pitchFamily="18" charset="0"/>
              </a:rPr>
              <a:t>син</a:t>
            </a:r>
            <a:r>
              <a:rPr lang="en-US" sz="1600" i="1" dirty="0" smtClean="0">
                <a:latin typeface="Times New Roman Tajik 1.0" pitchFamily="18" charset="0"/>
                <a:cs typeface="Times New Roman Tajik 1.0" pitchFamily="18" charset="0"/>
              </a:rPr>
              <a:t>ҷ</a:t>
            </a:r>
            <a:r>
              <a:rPr lang="tg-Cyrl-TJ" sz="1600" i="1" dirty="0" smtClean="0">
                <a:latin typeface="Times New Roman Tajik 1.0" pitchFamily="18" charset="0"/>
                <a:cs typeface="Times New Roman Tajik 1.0" pitchFamily="18" charset="0"/>
              </a:rPr>
              <a:t>ид, сабза, самок, сир, суманак, сикка ва сирко</a:t>
            </a:r>
            <a:r>
              <a:rPr lang="tg-Cyrl-TJ" sz="1600" dirty="0" smtClean="0">
                <a:latin typeface="Times New Roman Tajik 1.0" pitchFamily="18" charset="0"/>
                <a:cs typeface="Times New Roman Tajik 1.0" pitchFamily="18" charset="0"/>
              </a:rPr>
              <a:t>. Ба </a:t>
            </a:r>
            <a:r>
              <a:rPr lang="en-US" sz="1600" dirty="0" smtClean="0">
                <a:latin typeface="Times New Roman Tajik 1.0" pitchFamily="18" charset="0"/>
                <a:cs typeface="Times New Roman Tajik 1.0" pitchFamily="18" charset="0"/>
              </a:rPr>
              <a:t>ҷ</a:t>
            </a:r>
            <a:r>
              <a:rPr lang="tg-Cyrl-TJ" sz="1600" dirty="0" smtClean="0">
                <a:latin typeface="Times New Roman Tajik 1.0" pitchFamily="18" charset="0"/>
                <a:cs typeface="Times New Roman Tajik 1.0" pitchFamily="18" charset="0"/>
              </a:rPr>
              <a:t>уз маводи мазкур р</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и сурфаи навр</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з</a:t>
            </a:r>
            <a:r>
              <a:rPr lang="en-US" sz="1600" dirty="0" smtClean="0">
                <a:latin typeface="Times New Roman Tajik 1.0" pitchFamily="18" charset="0"/>
                <a:cs typeface="Times New Roman Tajik 1.0" pitchFamily="18" charset="0"/>
              </a:rPr>
              <a:t>ӣ</a:t>
            </a:r>
            <a:r>
              <a:rPr lang="tg-Cyrl-TJ" sz="1600" dirty="0" smtClean="0">
                <a:latin typeface="Times New Roman Tajik 1.0" pitchFamily="18" charset="0"/>
                <a:cs typeface="Times New Roman Tajik 1.0" pitchFamily="18" charset="0"/>
              </a:rPr>
              <a:t> зарфи об бо моҳии сурх, оина, шамъдон, хушкбору тарбор, ширин</a:t>
            </a:r>
            <a:r>
              <a:rPr lang="en-US" sz="1600" dirty="0" smtClean="0">
                <a:latin typeface="Times New Roman Tajik 1.0" pitchFamily="18" charset="0"/>
                <a:cs typeface="Times New Roman Tajik 1.0" pitchFamily="18" charset="0"/>
              </a:rPr>
              <a:t>ӣ</a:t>
            </a:r>
            <a:r>
              <a:rPr lang="tg-Cyrl-TJ" sz="1600" dirty="0" smtClean="0">
                <a:latin typeface="Times New Roman Tajik 1.0" pitchFamily="18" charset="0"/>
                <a:cs typeface="Times New Roman Tajik 1.0" pitchFamily="18" charset="0"/>
              </a:rPr>
              <a:t>, тухми мурғ ва дигар х</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року ғизоҳои лазиз гузошта мешуданд. Албатта, дар аҳди қадим гузинаҳои (вариантҳои) дигари ҳафтсин ба мисли </a:t>
            </a:r>
            <a:r>
              <a:rPr lang="tg-Cyrl-TJ" sz="1600" b="1" i="1" dirty="0" smtClean="0">
                <a:latin typeface="Times New Roman Tajik 1.0" pitchFamily="18" charset="0"/>
                <a:cs typeface="Times New Roman Tajik 1.0" pitchFamily="18" charset="0"/>
              </a:rPr>
              <a:t>«ҳафтшин»</a:t>
            </a:r>
            <a:r>
              <a:rPr lang="tg-Cyrl-TJ" sz="1600" dirty="0" smtClean="0">
                <a:latin typeface="Times New Roman Tajik 1.0" pitchFamily="18" charset="0"/>
                <a:cs typeface="Times New Roman Tajik 1.0" pitchFamily="18" charset="0"/>
              </a:rPr>
              <a:t> ва </a:t>
            </a:r>
            <a:r>
              <a:rPr lang="tg-Cyrl-TJ" sz="1600" b="1" i="1" dirty="0" smtClean="0">
                <a:latin typeface="Times New Roman Tajik 1.0" pitchFamily="18" charset="0"/>
                <a:cs typeface="Times New Roman Tajik 1.0" pitchFamily="18" charset="0"/>
              </a:rPr>
              <a:t>«ҳафтмим»</a:t>
            </a:r>
            <a:r>
              <a:rPr lang="tg-Cyrl-TJ" sz="1600" dirty="0" smtClean="0">
                <a:latin typeface="Times New Roman Tajik 1.0" pitchFamily="18" charset="0"/>
                <a:cs typeface="Times New Roman Tajik 1.0" pitchFamily="18" charset="0"/>
              </a:rPr>
              <a:t> ву</a:t>
            </a:r>
            <a:r>
              <a:rPr lang="en-US" sz="1600" dirty="0" smtClean="0">
                <a:latin typeface="Times New Roman Tajik 1.0" pitchFamily="18" charset="0"/>
                <a:cs typeface="Times New Roman Tajik 1.0" pitchFamily="18" charset="0"/>
              </a:rPr>
              <a:t>ҷ</a:t>
            </a:r>
            <a:r>
              <a:rPr lang="tg-Cyrl-TJ" sz="1600" dirty="0" smtClean="0">
                <a:latin typeface="Times New Roman Tajik 1.0" pitchFamily="18" charset="0"/>
                <a:cs typeface="Times New Roman Tajik 1.0" pitchFamily="18" charset="0"/>
              </a:rPr>
              <a:t>уд доштанд. Масалан, гузоштани «ҳафтшин»-ро ниёгони мо чунин тасвир намудаанд:</a:t>
            </a:r>
            <a:endParaRPr lang="ru-RU" sz="1600" dirty="0" smtClean="0">
              <a:latin typeface="Times New Roman Tajik 1.0" pitchFamily="18" charset="0"/>
              <a:cs typeface="Times New Roman Tajik 1.0" pitchFamily="18" charset="0"/>
            </a:endParaRPr>
          </a:p>
          <a:p>
            <a:pPr indent="1887538">
              <a:lnSpc>
                <a:spcPct val="150000"/>
              </a:lnSpc>
            </a:pPr>
            <a:r>
              <a:rPr lang="tg-Cyrl-TJ" sz="1600" dirty="0" smtClean="0">
                <a:latin typeface="Times New Roman Tajik 1.0" pitchFamily="18" charset="0"/>
                <a:cs typeface="Times New Roman Tajik 1.0" pitchFamily="18" charset="0"/>
              </a:rPr>
              <a:t>Р</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зи Навр</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з дар замони Каён,</a:t>
            </a:r>
            <a:endParaRPr lang="ru-RU" sz="1600" dirty="0" smtClean="0">
              <a:latin typeface="Times New Roman Tajik 1.0" pitchFamily="18" charset="0"/>
              <a:cs typeface="Times New Roman Tajik 1.0" pitchFamily="18" charset="0"/>
            </a:endParaRPr>
          </a:p>
          <a:p>
            <a:pPr indent="1887538">
              <a:lnSpc>
                <a:spcPct val="150000"/>
              </a:lnSpc>
            </a:pPr>
            <a:r>
              <a:rPr lang="tg-Cyrl-TJ" sz="1600" dirty="0" smtClean="0">
                <a:latin typeface="Times New Roman Tajik 1.0" pitchFamily="18" charset="0"/>
                <a:cs typeface="Times New Roman Tajik 1.0" pitchFamily="18" charset="0"/>
              </a:rPr>
              <a:t>Мениҳоданд мардуми Эрон,</a:t>
            </a:r>
            <a:endParaRPr lang="ru-RU" sz="1600" dirty="0" smtClean="0">
              <a:latin typeface="Times New Roman Tajik 1.0" pitchFamily="18" charset="0"/>
              <a:cs typeface="Times New Roman Tajik 1.0" pitchFamily="18" charset="0"/>
            </a:endParaRPr>
          </a:p>
          <a:p>
            <a:pPr indent="1887538">
              <a:lnSpc>
                <a:spcPct val="150000"/>
              </a:lnSpc>
            </a:pPr>
            <a:r>
              <a:rPr lang="tg-Cyrl-TJ" sz="1600" dirty="0" smtClean="0">
                <a:latin typeface="Times New Roman Tajik 1.0" pitchFamily="18" charset="0"/>
                <a:cs typeface="Times New Roman Tajik 1.0" pitchFamily="18" charset="0"/>
              </a:rPr>
              <a:t>Шаҳду ширу шаробу шаккари ноб,</a:t>
            </a:r>
            <a:endParaRPr lang="ru-RU" sz="1600" dirty="0" smtClean="0">
              <a:latin typeface="Times New Roman Tajik 1.0" pitchFamily="18" charset="0"/>
              <a:cs typeface="Times New Roman Tajik 1.0" pitchFamily="18" charset="0"/>
            </a:endParaRPr>
          </a:p>
          <a:p>
            <a:pPr indent="1887538">
              <a:lnSpc>
                <a:spcPct val="150000"/>
              </a:lnSpc>
            </a:pPr>
            <a:r>
              <a:rPr lang="tg-Cyrl-TJ" sz="1600" dirty="0" smtClean="0">
                <a:latin typeface="Times New Roman Tajik 1.0" pitchFamily="18" charset="0"/>
                <a:cs typeface="Times New Roman Tajik 1.0" pitchFamily="18" charset="0"/>
              </a:rPr>
              <a:t>Шамъу шамшоду шойеъ андар хон.</a:t>
            </a:r>
            <a:endParaRPr lang="ru-RU" sz="1600" dirty="0" smtClean="0">
              <a:latin typeface="Times New Roman Tajik 1.0" pitchFamily="18" charset="0"/>
              <a:cs typeface="Times New Roman Tajik 1.0"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tg-Cyrl-TJ" sz="1600" b="0" i="0" u="none" strike="noStrike" cap="none" normalizeH="0" baseline="0" dirty="0" smtClean="0">
              <a:ln>
                <a:noFill/>
              </a:ln>
              <a:solidFill>
                <a:schemeClr val="tx1"/>
              </a:solidFill>
              <a:effectLst/>
              <a:latin typeface="Times New Roman Tajik 1.0" pitchFamily="18" charset="0"/>
              <a:cs typeface="Times New Roman Tajik 1.0"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14282" y="285728"/>
            <a:ext cx="8715404"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g-Cyrl-TJ" sz="1600" b="1"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Маросимҳои </a:t>
            </a:r>
            <a:r>
              <a:rPr kumimoji="0" lang="en-US" sz="1600" b="1"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1600" b="1"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ашни Навр</a:t>
            </a:r>
            <a:r>
              <a:rPr kumimoji="0" lang="en-US" sz="1600" b="1"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ӯ</a:t>
            </a:r>
            <a:r>
              <a:rPr kumimoji="0" lang="tg-Cyrl-TJ" sz="1600" b="1"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з дар То</a:t>
            </a:r>
            <a:r>
              <a:rPr kumimoji="0" lang="en-US" sz="1600" b="1"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1600" b="1"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икистон</a:t>
            </a:r>
            <a:endParaRPr kumimoji="0" lang="ru-RU" sz="1600" b="1" i="0" u="none" strike="noStrike" cap="none" normalizeH="0" baseline="0" dirty="0" smtClean="0">
              <a:ln>
                <a:noFill/>
              </a:ln>
              <a:solidFill>
                <a:schemeClr val="tx1"/>
              </a:solidFill>
              <a:effectLst/>
              <a:latin typeface="Times New Roman Tajik 1.0" pitchFamily="18" charset="0"/>
              <a:cs typeface="Times New Roman Tajik 1.0"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Навр</a:t>
            </a: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ӯ</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з маросимҳои зиёде дорад, ки ба </a:t>
            </a: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о овардани онҳо дар ин давраи та</a:t>
            </a: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лили </a:t>
            </a: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ашн ҳатм</a:t>
            </a: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шуморида мешавад. Пеш аз ҳама то оғози Навр</a:t>
            </a: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ӯ</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з дар ташту лаълиҳо тухми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2" tooltip="Гандум"/>
              </a:rPr>
              <a:t>гандум</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гузошта мешавад, ки то фаро расидани ид неш зада, мисли сабза медамад ва баъди ба қадри пан</a:t>
            </a: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-шаш ангушт қад кашидани он ба атрофи он пораи матои сурх – алвон баста шуда, ба дастархон гузошта мешавад. Инчунин аз ҳамин гандуми нешзада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3" tooltip="Суманак"/>
              </a:rPr>
              <a:t>суманак</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тайёр карда мешавад.</a:t>
            </a:r>
          </a:p>
          <a:p>
            <a:pPr lvl="0" algn="just" eaLnBrk="0" fontAlgn="base" hangingPunct="0">
              <a:lnSpc>
                <a:spcPct val="150000"/>
              </a:lnSpc>
              <a:spcBef>
                <a:spcPct val="0"/>
              </a:spcBef>
              <a:spcAft>
                <a:spcPct val="0"/>
              </a:spcAft>
            </a:pP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Ба ғайр аз ин дар маросими </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ашн</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оро додани дастархони </a:t>
            </a:r>
            <a:r>
              <a:rPr kumimoji="0" lang="tg-Cyrl-TJ" sz="1600" b="1"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“ҳафтсин”</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низ маъмулу ҳатм</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мебошад, ки аз ҳафт адад анвое, ки бо ҳарфи син (с) оғоз меёбад, иборат аст: </a:t>
            </a:r>
            <a:r>
              <a:rPr kumimoji="0" lang="tg-Cyrl-TJ" sz="1600" b="1" i="1"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себ, сабза, сирко, сан</a:t>
            </a:r>
            <a:r>
              <a:rPr kumimoji="0" lang="en-US" sz="1600" b="1" i="1" u="none" strike="noStrike" cap="none" normalizeH="0" baseline="0" dirty="0" smtClean="0">
                <a:ln>
                  <a:noFill/>
                </a:ln>
                <a:solidFill>
                  <a:schemeClr val="tx1"/>
                </a:solidFill>
                <a:effectLst/>
                <a:latin typeface="Times New Roman Tajik 1.0" pitchFamily="18" charset="0"/>
                <a:cs typeface="Times New Roman Tajik 1.0" pitchFamily="18" charset="0"/>
              </a:rPr>
              <a:t>ҷ</a:t>
            </a:r>
            <a:r>
              <a:rPr kumimoji="0" lang="tg-Cyrl-TJ" sz="1600" b="1" i="1"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ид, сикка, сир, суманак.</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Ин </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о қобили тазаккур аст, ки ҳар як ашёи рамзи махсусеро ифода менамояд: себ – аломати зебо</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сабза, яъне донаҳои сабзидаи тухми гандум – рамзи зиндаг</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эҳёи ҳаёт, сирко – дарозумр</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ва сабру тоқат, сан</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ид – меҳру муҳаббати поку беолоиш, сикка – сарвату доро</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шукуфо</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сир – тандуруст</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ва дур гаштан аз бадбахтию ноком</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ва суманак – рамзи фаровонию осудаг</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Дар ин зимн бояд ёдовар шуд, ки суманак як </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узъи асос</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ва ҳатмии дастархони навр</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ӯ</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з</a:t>
            </a:r>
            <a:r>
              <a:rPr kumimoji="0" lang="en-US" sz="1600" b="0" i="0" u="none" strike="noStrike" cap="none" normalizeH="0" baseline="0" dirty="0" smtClean="0">
                <a:ln>
                  <a:noFill/>
                </a:ln>
                <a:solidFill>
                  <a:schemeClr val="tx1"/>
                </a:solidFill>
                <a:effectLst/>
                <a:latin typeface="Times New Roman Tajik 1.0" pitchFamily="18"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мебошад. ки бидуни он густурдани суфраи идона ғайри қобили қабул шуморида мешавад. </a:t>
            </a:r>
            <a:r>
              <a:rPr lang="tg-Cyrl-TJ" sz="1600" dirty="0" smtClean="0">
                <a:latin typeface="Times New Roman Tajik 1.0" pitchFamily="18" charset="0"/>
                <a:cs typeface="Times New Roman Tajik 1.0" pitchFamily="18" charset="0"/>
              </a:rPr>
              <a:t>Тайёр кардану ан</a:t>
            </a:r>
            <a:r>
              <a:rPr lang="en-US" sz="1600" dirty="0" smtClean="0">
                <a:latin typeface="Times New Roman Tajik 1.0" pitchFamily="18" charset="0"/>
                <a:cs typeface="Times New Roman Tajik 1.0" pitchFamily="18" charset="0"/>
              </a:rPr>
              <a:t>ҷ</a:t>
            </a:r>
            <a:r>
              <a:rPr lang="tg-Cyrl-TJ" sz="1600" dirty="0" smtClean="0">
                <a:latin typeface="Times New Roman Tajik 1.0" pitchFamily="18" charset="0"/>
                <a:cs typeface="Times New Roman Tajik 1.0" pitchFamily="18" charset="0"/>
              </a:rPr>
              <a:t>ом додан ва пухтани суманак худ як раванди муайянеро молие аст. Қабл аз ҳама донаҳои гандум ба зарфи ҳамвори фулуз</a:t>
            </a:r>
            <a:r>
              <a:rPr lang="en-US" sz="1600" dirty="0" smtClean="0">
                <a:latin typeface="Times New Roman Tajik 1.0" pitchFamily="18" charset="0"/>
                <a:cs typeface="Times New Roman Tajik 1.0" pitchFamily="18" charset="0"/>
              </a:rPr>
              <a:t>ӣ</a:t>
            </a:r>
            <a:r>
              <a:rPr lang="tg-Cyrl-TJ" sz="1600" dirty="0" smtClean="0">
                <a:latin typeface="Times New Roman Tajik 1.0" pitchFamily="18" charset="0"/>
                <a:cs typeface="Times New Roman Tajik 1.0" pitchFamily="18" charset="0"/>
              </a:rPr>
              <a:t> гузошта шуда, ба р</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и он об мепошанд ва болои он бо матои сафед – дока п</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шонида мешавад, ин се р</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з идома меёбад. </a:t>
            </a:r>
            <a:endParaRPr kumimoji="0" lang="tg-Cyrl-TJ" sz="1600" b="0" i="0" u="none" strike="noStrike" cap="none" normalizeH="0" baseline="0" dirty="0" smtClean="0">
              <a:ln>
                <a:noFill/>
              </a:ln>
              <a:solidFill>
                <a:schemeClr val="tx1"/>
              </a:solidFill>
              <a:effectLst/>
              <a:latin typeface="Times New Roman Tajik 1.0" pitchFamily="18" charset="0"/>
              <a:cs typeface="Times New Roman Tajik 1.0"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42844" y="0"/>
            <a:ext cx="8858312" cy="73558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Баъд ниҳолҳои сабзидаро бо корд хеле хурд реза мекунанд. Сипас оби онро полуда, бо орд ва об омезиш дода, ба қадри даркор</a:t>
            </a: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ӣ</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равған илова менамоянд ва ба дег андохта бо кафлес банавбат ковиш медиҳанд. Ин анъана сирф аз </a:t>
            </a: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ониби занҳо ан</a:t>
            </a: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ом дода мешавад ва дар арафаи иди навр</a:t>
            </a:r>
            <a:r>
              <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ӯ</a:t>
            </a:r>
            <a:r>
              <a:rPr kumimoji="0" lang="tg-Cyrl-TJ"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з сурат мегирад. Занҳо ҳангоми ковидани суманак суруд мехонанд, ки нақароташ ин аст:</a:t>
            </a:r>
            <a:endParaRPr kumimoji="0" lang="en-US" sz="16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endParaRPr>
          </a:p>
          <a:p>
            <a:pPr algn="ctr">
              <a:lnSpc>
                <a:spcPct val="150000"/>
              </a:lnSpc>
            </a:pPr>
            <a:r>
              <a:rPr lang="ru-RU" sz="1600" b="1" i="1" dirty="0" err="1" smtClean="0">
                <a:latin typeface="Times New Roman Tajik 1.0" pitchFamily="18" charset="0"/>
                <a:cs typeface="Times New Roman Tajik 1.0" pitchFamily="18" charset="0"/>
              </a:rPr>
              <a:t>Суманак</a:t>
            </a:r>
            <a:r>
              <a:rPr lang="ru-RU" sz="1600" b="1" i="1" dirty="0" smtClean="0">
                <a:latin typeface="Times New Roman Tajik 1.0" pitchFamily="18" charset="0"/>
                <a:cs typeface="Times New Roman Tajik 1.0" pitchFamily="18" charset="0"/>
              </a:rPr>
              <a:t> </a:t>
            </a:r>
            <a:r>
              <a:rPr lang="ru-RU" sz="1600" b="1" i="1" dirty="0" smtClean="0">
                <a:latin typeface="Times New Roman Tajik 1.0" pitchFamily="18" charset="0"/>
                <a:cs typeface="Times New Roman Tajik 1.0" pitchFamily="18" charset="0"/>
              </a:rPr>
              <a:t>дар </a:t>
            </a:r>
            <a:r>
              <a:rPr lang="en-US" sz="1600" b="1" i="1" dirty="0" err="1" smtClean="0">
                <a:latin typeface="Times New Roman Tajik 1.0" pitchFamily="18" charset="0"/>
                <a:cs typeface="Times New Roman Tajik 1.0" pitchFamily="18" charset="0"/>
              </a:rPr>
              <a:t>ҷӯ</a:t>
            </a:r>
            <a:r>
              <a:rPr lang="ru-RU" sz="1600" b="1" i="1" dirty="0" err="1" smtClean="0">
                <a:latin typeface="Times New Roman Tajik 1.0" pitchFamily="18" charset="0"/>
                <a:cs typeface="Times New Roman Tajik 1.0" pitchFamily="18" charset="0"/>
              </a:rPr>
              <a:t>ш</a:t>
            </a:r>
            <a:r>
              <a:rPr lang="ru-RU" sz="1600" b="1" i="1" dirty="0" smtClean="0">
                <a:latin typeface="Times New Roman Tajik 1.0" pitchFamily="18" charset="0"/>
                <a:cs typeface="Times New Roman Tajik 1.0" pitchFamily="18" charset="0"/>
              </a:rPr>
              <a:t>, мо </a:t>
            </a:r>
            <a:r>
              <a:rPr lang="ru-RU" sz="1600" b="1" i="1" dirty="0" err="1" smtClean="0">
                <a:latin typeface="Times New Roman Tajik 1.0" pitchFamily="18" charset="0"/>
                <a:cs typeface="Times New Roman Tajik 1.0" pitchFamily="18" charset="0"/>
              </a:rPr>
              <a:t>дафча</a:t>
            </a:r>
            <a:r>
              <a:rPr lang="ru-RU" sz="1600" b="1" i="1" dirty="0" smtClean="0">
                <a:latin typeface="Times New Roman Tajik 1.0" pitchFamily="18" charset="0"/>
                <a:cs typeface="Times New Roman Tajik 1.0" pitchFamily="18" charset="0"/>
              </a:rPr>
              <a:t> </a:t>
            </a:r>
            <a:r>
              <a:rPr lang="ru-RU" sz="1600" b="1" i="1" dirty="0" err="1" smtClean="0">
                <a:latin typeface="Times New Roman Tajik 1.0" pitchFamily="18" charset="0"/>
                <a:cs typeface="Times New Roman Tajik 1.0" pitchFamily="18" charset="0"/>
              </a:rPr>
              <a:t>занем</a:t>
            </a:r>
            <a:r>
              <a:rPr lang="ru-RU" sz="1600" b="1" i="1" dirty="0" smtClean="0">
                <a:latin typeface="Times New Roman Tajik 1.0" pitchFamily="18" charset="0"/>
                <a:cs typeface="Times New Roman Tajik 1.0" pitchFamily="18" charset="0"/>
              </a:rPr>
              <a:t>,</a:t>
            </a:r>
            <a:endParaRPr lang="ru-RU" sz="1600" dirty="0" smtClean="0">
              <a:latin typeface="Times New Roman Tajik 1.0" pitchFamily="18" charset="0"/>
              <a:cs typeface="Times New Roman Tajik 1.0" pitchFamily="18" charset="0"/>
            </a:endParaRPr>
          </a:p>
          <a:p>
            <a:pPr algn="ctr"/>
            <a:r>
              <a:rPr lang="ru-RU" sz="1600" b="1" i="1" dirty="0" err="1" smtClean="0">
                <a:latin typeface="Times New Roman Tajik 1.0" pitchFamily="18" charset="0"/>
                <a:cs typeface="Times New Roman Tajik 1.0" pitchFamily="18" charset="0"/>
              </a:rPr>
              <a:t>Дигарон</a:t>
            </a:r>
            <a:r>
              <a:rPr lang="ru-RU" sz="1600" b="1" i="1" dirty="0" smtClean="0">
                <a:latin typeface="Times New Roman Tajik 1.0" pitchFamily="18" charset="0"/>
                <a:cs typeface="Times New Roman Tajik 1.0" pitchFamily="18" charset="0"/>
              </a:rPr>
              <a:t> дар </a:t>
            </a:r>
            <a:r>
              <a:rPr lang="ru-RU" sz="1600" b="1" i="1" dirty="0" err="1" smtClean="0">
                <a:latin typeface="Times New Roman Tajik 1.0" pitchFamily="18" charset="0"/>
                <a:cs typeface="Times New Roman Tajik 1.0" pitchFamily="18" charset="0"/>
              </a:rPr>
              <a:t>хоб</a:t>
            </a:r>
            <a:r>
              <a:rPr lang="ru-RU" sz="1600" b="1" i="1" dirty="0" smtClean="0">
                <a:latin typeface="Times New Roman Tajik 1.0" pitchFamily="18" charset="0"/>
                <a:cs typeface="Times New Roman Tajik 1.0" pitchFamily="18" charset="0"/>
              </a:rPr>
              <a:t>, мо </a:t>
            </a:r>
            <a:r>
              <a:rPr lang="ru-RU" sz="1600" b="1" i="1" dirty="0" err="1" smtClean="0">
                <a:latin typeface="Times New Roman Tajik 1.0" pitchFamily="18" charset="0"/>
                <a:cs typeface="Times New Roman Tajik 1.0" pitchFamily="18" charset="0"/>
              </a:rPr>
              <a:t>кафча</a:t>
            </a:r>
            <a:r>
              <a:rPr lang="ru-RU" sz="1600" b="1" i="1" dirty="0" smtClean="0">
                <a:latin typeface="Times New Roman Tajik 1.0" pitchFamily="18" charset="0"/>
                <a:cs typeface="Times New Roman Tajik 1.0" pitchFamily="18" charset="0"/>
              </a:rPr>
              <a:t> </a:t>
            </a:r>
            <a:r>
              <a:rPr lang="ru-RU" sz="1600" b="1" i="1" dirty="0" err="1" smtClean="0">
                <a:latin typeface="Times New Roman Tajik 1.0" pitchFamily="18" charset="0"/>
                <a:cs typeface="Times New Roman Tajik 1.0" pitchFamily="18" charset="0"/>
              </a:rPr>
              <a:t>занем</a:t>
            </a:r>
            <a:r>
              <a:rPr lang="ru-RU" sz="1600" b="1" i="1" dirty="0" smtClean="0">
                <a:latin typeface="Times New Roman Tajik 1.0" pitchFamily="18" charset="0"/>
                <a:cs typeface="Times New Roman Tajik 1.0" pitchFamily="18" charset="0"/>
              </a:rPr>
              <a:t>.</a:t>
            </a:r>
            <a:r>
              <a:rPr lang="en-US" sz="1600" b="1" i="1" dirty="0" smtClean="0">
                <a:latin typeface="Times New Roman Tajik 1.0" pitchFamily="18" charset="0"/>
                <a:cs typeface="Times New Roman Tajik 1.0" pitchFamily="18" charset="0"/>
              </a:rPr>
              <a:t> </a:t>
            </a:r>
          </a:p>
          <a:p>
            <a:pPr algn="just">
              <a:lnSpc>
                <a:spcPct val="150000"/>
              </a:lnSpc>
            </a:pPr>
            <a:r>
              <a:rPr lang="en-US" sz="1600" dirty="0" smtClean="0">
                <a:latin typeface="Times New Roman Tajik 1.0" pitchFamily="18" charset="0"/>
                <a:cs typeface="Times New Roman Tajik 1.0" pitchFamily="18" charset="0"/>
              </a:rPr>
              <a:t>    </a:t>
            </a:r>
            <a:r>
              <a:rPr lang="tg-Cyrl-TJ" sz="1600" dirty="0" smtClean="0">
                <a:latin typeface="Times New Roman Tajik 1.0" pitchFamily="18" charset="0"/>
                <a:cs typeface="Times New Roman Tajik 1.0" pitchFamily="18" charset="0"/>
              </a:rPr>
              <a:t>Ба </a:t>
            </a:r>
            <a:r>
              <a:rPr lang="tg-Cyrl-TJ" sz="1600" dirty="0" smtClean="0">
                <a:latin typeface="Times New Roman Tajik 1.0" pitchFamily="18" charset="0"/>
                <a:cs typeface="Times New Roman Tajik 1.0" pitchFamily="18" charset="0"/>
              </a:rPr>
              <a:t>ақидаи дигар, дар баробари дастархони “ҳафтсин” омода намудани дастархони </a:t>
            </a:r>
            <a:r>
              <a:rPr lang="tg-Cyrl-TJ" sz="1600" b="1" dirty="0" smtClean="0">
                <a:latin typeface="Times New Roman Tajik 1.0" pitchFamily="18" charset="0"/>
                <a:cs typeface="Times New Roman Tajik 1.0" pitchFamily="18" charset="0"/>
              </a:rPr>
              <a:t>“ҳафтшин”</a:t>
            </a:r>
            <a:r>
              <a:rPr lang="tg-Cyrl-TJ" sz="1600" dirty="0" smtClean="0">
                <a:latin typeface="Times New Roman Tajik 1.0" pitchFamily="18" charset="0"/>
                <a:cs typeface="Times New Roman Tajik 1.0" pitchFamily="18" charset="0"/>
              </a:rPr>
              <a:t> низ рои</a:t>
            </a:r>
            <a:r>
              <a:rPr lang="en-US" sz="1600" dirty="0" smtClean="0">
                <a:latin typeface="Times New Roman Tajik 1.0" pitchFamily="18" charset="0"/>
                <a:cs typeface="Times New Roman Tajik 1.0" pitchFamily="18" charset="0"/>
              </a:rPr>
              <a:t>ҷ</a:t>
            </a:r>
            <a:r>
              <a:rPr lang="tg-Cyrl-TJ" sz="1600" dirty="0" smtClean="0">
                <a:latin typeface="Times New Roman Tajik 1.0" pitchFamily="18" charset="0"/>
                <a:cs typeface="Times New Roman Tajik 1.0" pitchFamily="18" charset="0"/>
              </a:rPr>
              <a:t> аст, ки дар он ҳафт маводе, ки аз ҳарфи шин (ш) шур</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ъ мешаванд, гузошта мешаванд: </a:t>
            </a:r>
            <a:r>
              <a:rPr lang="tg-Cyrl-TJ" sz="1600" b="1" i="1" dirty="0" smtClean="0">
                <a:latin typeface="Times New Roman Tajik 1.0" pitchFamily="18" charset="0"/>
                <a:cs typeface="Times New Roman Tajik 1.0" pitchFamily="18" charset="0"/>
              </a:rPr>
              <a:t>шакар, шарбат, ширин</a:t>
            </a:r>
            <a:r>
              <a:rPr lang="en-US" sz="1600" b="1" i="1" dirty="0" smtClean="0">
                <a:latin typeface="Times New Roman Tajik 1.0" pitchFamily="18" charset="0"/>
                <a:cs typeface="Times New Roman Tajik 1.0" pitchFamily="18" charset="0"/>
              </a:rPr>
              <a:t>ӣ</a:t>
            </a:r>
            <a:r>
              <a:rPr lang="tg-Cyrl-TJ" sz="1600" b="1" i="1" dirty="0" smtClean="0">
                <a:latin typeface="Times New Roman Tajik 1.0" pitchFamily="18" charset="0"/>
                <a:cs typeface="Times New Roman Tajik 1.0" pitchFamily="18" charset="0"/>
              </a:rPr>
              <a:t> шамъ, шона, шир, шароб</a:t>
            </a:r>
            <a:r>
              <a:rPr lang="tg-Cyrl-TJ" sz="1600" dirty="0" smtClean="0">
                <a:latin typeface="Times New Roman Tajik 1.0" pitchFamily="18" charset="0"/>
                <a:cs typeface="Times New Roman Tajik 1.0" pitchFamily="18" charset="0"/>
              </a:rPr>
              <a:t>.</a:t>
            </a:r>
            <a:endParaRPr lang="ru-RU" sz="1600" dirty="0" smtClean="0">
              <a:latin typeface="Times New Roman Tajik 1.0" pitchFamily="18" charset="0"/>
              <a:cs typeface="Times New Roman Tajik 1.0" pitchFamily="18" charset="0"/>
            </a:endParaRPr>
          </a:p>
          <a:p>
            <a:pPr algn="just">
              <a:lnSpc>
                <a:spcPct val="150000"/>
              </a:lnSpc>
            </a:pPr>
            <a:r>
              <a:rPr lang="en-US" sz="1600" dirty="0" smtClean="0">
                <a:latin typeface="Times New Roman Tajik 1.0" pitchFamily="18" charset="0"/>
                <a:cs typeface="Times New Roman Tajik 1.0" pitchFamily="18" charset="0"/>
              </a:rPr>
              <a:t>     </a:t>
            </a:r>
            <a:r>
              <a:rPr lang="tg-Cyrl-TJ" sz="1600" dirty="0" smtClean="0">
                <a:latin typeface="Times New Roman Tajik 1.0" pitchFamily="18" charset="0"/>
                <a:cs typeface="Times New Roman Tajik 1.0" pitchFamily="18" charset="0"/>
              </a:rPr>
              <a:t>Ҳамин </a:t>
            </a:r>
            <a:r>
              <a:rPr lang="tg-Cyrl-TJ" sz="1600" dirty="0" smtClean="0">
                <a:latin typeface="Times New Roman Tajik 1.0" pitchFamily="18" charset="0"/>
                <a:cs typeface="Times New Roman Tajik 1.0" pitchFamily="18" charset="0"/>
              </a:rPr>
              <a:t>тариқ, баъзан вақт то субҳи содиқ маросими суманакпаз</a:t>
            </a:r>
            <a:r>
              <a:rPr lang="en-US" sz="1600" dirty="0" smtClean="0">
                <a:latin typeface="Times New Roman Tajik 1.0" pitchFamily="18" charset="0"/>
                <a:cs typeface="Times New Roman Tajik 1.0" pitchFamily="18" charset="0"/>
              </a:rPr>
              <a:t>ӣ</a:t>
            </a:r>
            <a:r>
              <a:rPr lang="tg-Cyrl-TJ" sz="1600" dirty="0" smtClean="0">
                <a:latin typeface="Times New Roman Tajik 1.0" pitchFamily="18" charset="0"/>
                <a:cs typeface="Times New Roman Tajik 1.0" pitchFamily="18" charset="0"/>
              </a:rPr>
              <a:t> идома меёбад ва ин одати ориё</a:t>
            </a:r>
            <a:r>
              <a:rPr lang="en-US" sz="1600" dirty="0" smtClean="0">
                <a:latin typeface="Times New Roman Tajik 1.0" pitchFamily="18" charset="0"/>
                <a:cs typeface="Times New Roman Tajik 1.0" pitchFamily="18" charset="0"/>
              </a:rPr>
              <a:t>ӣ</a:t>
            </a:r>
            <a:r>
              <a:rPr lang="tg-Cyrl-TJ" sz="1600" dirty="0" smtClean="0">
                <a:latin typeface="Times New Roman Tajik 1.0" pitchFamily="18" charset="0"/>
                <a:cs typeface="Times New Roman Tajik 1.0" pitchFamily="18" charset="0"/>
              </a:rPr>
              <a:t> асрҳои аср идома ёфта, то замони мо расидааст. Маросими дигаре, ки дар иди Навр</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з ба </a:t>
            </a:r>
            <a:r>
              <a:rPr lang="en-US" sz="1600" dirty="0" smtClean="0">
                <a:latin typeface="Times New Roman Tajik 1.0" pitchFamily="18" charset="0"/>
                <a:cs typeface="Times New Roman Tajik 1.0" pitchFamily="18" charset="0"/>
              </a:rPr>
              <a:t>ҷ</a:t>
            </a:r>
            <a:r>
              <a:rPr lang="tg-Cyrl-TJ" sz="1600" dirty="0" smtClean="0">
                <a:latin typeface="Times New Roman Tajik 1.0" pitchFamily="18" charset="0"/>
                <a:cs typeface="Times New Roman Tajik 1.0" pitchFamily="18" charset="0"/>
              </a:rPr>
              <a:t>о оварда мешавад, </a:t>
            </a:r>
            <a:r>
              <a:rPr lang="tg-Cyrl-TJ" sz="1600" b="1" i="1" dirty="0" smtClean="0">
                <a:latin typeface="Times New Roman Tajik 1.0" pitchFamily="18" charset="0"/>
                <a:cs typeface="Times New Roman Tajik 1.0" pitchFamily="18" charset="0"/>
              </a:rPr>
              <a:t>“хонатакон</a:t>
            </a:r>
            <a:r>
              <a:rPr lang="en-US" sz="1600" b="1" i="1" dirty="0" smtClean="0">
                <a:latin typeface="Times New Roman Tajik 1.0" pitchFamily="18" charset="0"/>
                <a:cs typeface="Times New Roman Tajik 1.0" pitchFamily="18" charset="0"/>
              </a:rPr>
              <a:t>ӣ</a:t>
            </a:r>
            <a:r>
              <a:rPr lang="tg-Cyrl-TJ" sz="1600" b="1" i="1" dirty="0" smtClean="0">
                <a:latin typeface="Times New Roman Tajik 1.0" pitchFamily="18" charset="0"/>
                <a:cs typeface="Times New Roman Tajik 1.0" pitchFamily="18" charset="0"/>
              </a:rPr>
              <a:t>”</a:t>
            </a:r>
            <a:r>
              <a:rPr lang="tg-Cyrl-TJ" sz="1600" dirty="0" smtClean="0">
                <a:latin typeface="Times New Roman Tajik 1.0" pitchFamily="18" charset="0"/>
                <a:cs typeface="Times New Roman Tajik 1.0" pitchFamily="18" charset="0"/>
              </a:rPr>
              <a:t> ном дорад ва яке аз </a:t>
            </a:r>
            <a:r>
              <a:rPr lang="en-US" sz="1600" dirty="0" smtClean="0">
                <a:latin typeface="Times New Roman Tajik 1.0" pitchFamily="18" charset="0"/>
                <a:cs typeface="Times New Roman Tajik 1.0" pitchFamily="18" charset="0"/>
              </a:rPr>
              <a:t>ҷ</a:t>
            </a:r>
            <a:r>
              <a:rPr lang="tg-Cyrl-TJ" sz="1600" dirty="0" smtClean="0">
                <a:latin typeface="Times New Roman Tajik 1.0" pitchFamily="18" charset="0"/>
                <a:cs typeface="Times New Roman Tajik 1.0" pitchFamily="18" charset="0"/>
              </a:rPr>
              <a:t>узъҳои муҳиму ҳатмии ин </a:t>
            </a:r>
            <a:r>
              <a:rPr lang="en-US" sz="1600" dirty="0" smtClean="0">
                <a:latin typeface="Times New Roman Tajik 1.0" pitchFamily="18" charset="0"/>
                <a:cs typeface="Times New Roman Tajik 1.0" pitchFamily="18" charset="0"/>
              </a:rPr>
              <a:t>ҷ</a:t>
            </a:r>
            <a:r>
              <a:rPr lang="tg-Cyrl-TJ" sz="1600" dirty="0" smtClean="0">
                <a:latin typeface="Times New Roman Tajik 1.0" pitchFamily="18" charset="0"/>
                <a:cs typeface="Times New Roman Tajik 1.0" pitchFamily="18" charset="0"/>
              </a:rPr>
              <a:t>ашни фархунда арзёб</a:t>
            </a:r>
            <a:r>
              <a:rPr lang="en-US" sz="1600" dirty="0" smtClean="0">
                <a:latin typeface="Times New Roman Tajik 1.0" pitchFamily="18" charset="0"/>
                <a:cs typeface="Times New Roman Tajik 1.0" pitchFamily="18" charset="0"/>
              </a:rPr>
              <a:t>ӣ</a:t>
            </a:r>
            <a:r>
              <a:rPr lang="tg-Cyrl-TJ" sz="1600" dirty="0" smtClean="0">
                <a:latin typeface="Times New Roman Tajik 1.0" pitchFamily="18" charset="0"/>
                <a:cs typeface="Times New Roman Tajik 1.0" pitchFamily="18" charset="0"/>
              </a:rPr>
              <a:t> мегардад. Ин одат чунин аст, ки дар арафаи ид тамоми </a:t>
            </a:r>
            <a:r>
              <a:rPr lang="en-US" sz="1600" dirty="0" smtClean="0">
                <a:latin typeface="Times New Roman Tajik 1.0" pitchFamily="18" charset="0"/>
                <a:cs typeface="Times New Roman Tajik 1.0" pitchFamily="18" charset="0"/>
              </a:rPr>
              <a:t>ҷ</a:t>
            </a:r>
            <a:r>
              <a:rPr lang="tg-Cyrl-TJ" sz="1600" dirty="0" smtClean="0">
                <a:latin typeface="Times New Roman Tajik 1.0" pitchFamily="18" charset="0"/>
                <a:cs typeface="Times New Roman Tajik 1.0" pitchFamily="18" charset="0"/>
              </a:rPr>
              <a:t>иҳохи хона шуставу пок карда карда шуда, ашёи к</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ҳнаю фарсуда аз хона берун карда мешавад, дару девори хонаҳо тармиму рангубор карда шуда, ба қадри имкон асбоби р</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згор бо намунаҳои нав иваз карда мешаванд, дар хона гулу хушб</a:t>
            </a:r>
            <a:r>
              <a:rPr lang="en-US" sz="1600" dirty="0" smtClean="0">
                <a:latin typeface="Times New Roman Tajik 1.0" pitchFamily="18" charset="0"/>
                <a:cs typeface="Times New Roman Tajik 1.0" pitchFamily="18" charset="0"/>
              </a:rPr>
              <a:t>ӯ</a:t>
            </a:r>
            <a:r>
              <a:rPr lang="tg-Cyrl-TJ" sz="1600" dirty="0" smtClean="0">
                <a:latin typeface="Times New Roman Tajik 1.0" pitchFamily="18" charset="0"/>
                <a:cs typeface="Times New Roman Tajik 1.0" pitchFamily="18" charset="0"/>
              </a:rPr>
              <a:t>иҳо гузошта мешаванд, пардаи тирезаҳо ва тамоми ашёи матоъгин шустаю дарзмол ва ба тартиб дароварда мешаванд. Ҳар касе ба андозаи имконоти худ меваю сабзавот, қанду қурсу ширин</a:t>
            </a:r>
            <a:r>
              <a:rPr lang="en-US" sz="1600" dirty="0" smtClean="0">
                <a:latin typeface="Times New Roman Tajik 1.0" pitchFamily="18" charset="0"/>
                <a:cs typeface="Times New Roman Tajik 1.0" pitchFamily="18" charset="0"/>
              </a:rPr>
              <a:t>ӣ</a:t>
            </a:r>
            <a:r>
              <a:rPr lang="tg-Cyrl-TJ" sz="1600" dirty="0" smtClean="0">
                <a:latin typeface="Times New Roman Tajik 1.0" pitchFamily="18" charset="0"/>
                <a:cs typeface="Times New Roman Tajik 1.0" pitchFamily="18" charset="0"/>
              </a:rPr>
              <a:t>, мағзу мавиз, шарбату хуришҳои гуногун харидор</a:t>
            </a:r>
            <a:r>
              <a:rPr lang="en-US" sz="1600" dirty="0" smtClean="0">
                <a:latin typeface="Times New Roman Tajik 1.0" pitchFamily="18" charset="0"/>
                <a:cs typeface="Times New Roman Tajik 1.0" pitchFamily="18" charset="0"/>
              </a:rPr>
              <a:t>ӣ</a:t>
            </a:r>
            <a:r>
              <a:rPr lang="tg-Cyrl-TJ" sz="1600" dirty="0" smtClean="0">
                <a:latin typeface="Times New Roman Tajik 1.0" pitchFamily="18" charset="0"/>
                <a:cs typeface="Times New Roman Tajik 1.0" pitchFamily="18" charset="0"/>
              </a:rPr>
              <a:t> менамояд ва дар ҳар хонадон дастархони идона ороста мешавад.</a:t>
            </a:r>
            <a:endParaRPr lang="ru-RU" sz="1600" dirty="0" smtClean="0">
              <a:latin typeface="Times New Roman Tajik 1.0" pitchFamily="18" charset="0"/>
              <a:cs typeface="Times New Roman Tajik 1.0" pitchFamily="18" charset="0"/>
            </a:endParaRPr>
          </a:p>
          <a:p>
            <a:pPr algn="ctr">
              <a:lnSpc>
                <a:spcPct val="150000"/>
              </a:lnSpc>
            </a:pPr>
            <a:endParaRPr kumimoji="0" lang="tg-Cyrl-TJ" sz="1600" b="0" i="0" u="none" strike="noStrike" cap="none" normalizeH="0" baseline="0" dirty="0" smtClean="0">
              <a:ln>
                <a:noFill/>
              </a:ln>
              <a:solidFill>
                <a:schemeClr val="tx1"/>
              </a:solidFill>
              <a:effectLst/>
              <a:latin typeface="Times New Roman Tajik 1.0" pitchFamily="18" charset="0"/>
              <a:cs typeface="Times New Roman Tajik 1.0"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214282" y="285728"/>
            <a:ext cx="8715404"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2" tooltip="19 феврал"/>
              </a:rPr>
              <a:t>19 феврали</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соли </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3" tooltip="2010"/>
              </a:rPr>
              <a:t>2010</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Ма</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маи умум</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ӣ</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4" tooltip="Созмони Милали Муттаҳид"/>
              </a:rPr>
              <a:t>Созмони Милали Муттаҳид</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қатъномаеро қабул кард, ки тибқи он </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ашни Навр</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ӯ</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з мақоми байналмиллал</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ӣ</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касб намуд. Иди Навр</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ӯ</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з соли </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5" tooltip="2009"/>
              </a:rPr>
              <a:t>2009</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аз </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ониби Кумитаи ҳифзи мероси фарҳангии </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4" tooltip="Созмони Милали Муттаҳид"/>
              </a:rPr>
              <a:t>Созмони Милали Муттаҳид</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расман ба феҳристи </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6" tooltip="ЮНЕСКО"/>
              </a:rPr>
              <a:t>ЮНЕСКО</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оид ба мероси башарияти фарҳанги </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аҳон</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ӣ</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дохил гардид. Истиқболи </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7" tooltip="Иди байналмилалии Наврӯз"/>
              </a:rPr>
              <a:t>Иди байналмилалии Навр</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7" tooltip="Иди байналмилалии Наврӯз"/>
              </a:rPr>
              <a:t>ӯ</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7" tooltip="Иди байналмилалии Наврӯз"/>
              </a:rPr>
              <a:t>з</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баъд аз қатъномаи Ма</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маи умум</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ӣ</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4" tooltip="Созмони Милали Муттаҳид"/>
              </a:rPr>
              <a:t>Созмони Милали Муттаҳид</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дар </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8" tooltip="Ҷумҳурии Тоҷикистон"/>
              </a:rPr>
              <a:t>Ҷ</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8" tooltip="Ҷумҳурии Тоҷикистон"/>
              </a:rPr>
              <a:t>умҳурии То</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8" tooltip="Ҷумҳурии Тоҷикистон"/>
              </a:rPr>
              <a:t>ҷ</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8" tooltip="Ҷумҳурии Тоҷикистон"/>
              </a:rPr>
              <a:t>икистон</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дар сатҳи байналмиллал</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ӣ ҷ</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ашн гирифта мешавад. </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9" tooltip="21 март"/>
              </a:rPr>
              <a:t>21 март</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10" tooltip="24 март"/>
              </a:rPr>
              <a:t>24 март</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 дар То</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икистон </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ашни </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7" tooltip="Иди байналмилалии Наврӯз"/>
              </a:rPr>
              <a:t>Иди байналмилалии Навр</a:t>
            </a:r>
            <a:r>
              <a:rPr kumimoji="0" lang="en-US"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7" tooltip="Иди байналмилалии Наврӯз"/>
              </a:rPr>
              <a:t>ӯ</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hlinkClick r:id="rId7" tooltip="Иди байналмилалии Наврӯз"/>
              </a:rPr>
              <a:t>з</a:t>
            </a:r>
            <a:r>
              <a:rPr kumimoji="0" lang="tg-Cyrl-TJ" sz="2000"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 баргузор мегардад.</a:t>
            </a:r>
            <a:endParaRPr kumimoji="0" lang="tg-Cyrl-TJ" sz="2000" b="0" i="0" u="none" strike="noStrike" cap="none" normalizeH="0" baseline="0" dirty="0" smtClean="0">
              <a:ln>
                <a:noFill/>
              </a:ln>
              <a:solidFill>
                <a:schemeClr val="tx1"/>
              </a:solidFill>
              <a:effectLst/>
              <a:latin typeface="Times New Roman Tajik 1.0" pitchFamily="18" charset="0"/>
              <a:cs typeface="Times New Roman Tajik 1.0" pitchFamily="18" charset="0"/>
            </a:endParaRPr>
          </a:p>
        </p:txBody>
      </p:sp>
      <p:pic>
        <p:nvPicPr>
          <p:cNvPr id="3" name="Рисунок 2" descr="Фасли баҳор.JPG">
            <a:hlinkClick r:id="rId11"/>
          </p:cNvPr>
          <p:cNvPicPr/>
          <p:nvPr/>
        </p:nvPicPr>
        <p:blipFill>
          <a:blip r:embed="rId1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3071802" y="4572008"/>
            <a:ext cx="3643338" cy="214311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14282" y="214290"/>
            <a:ext cx="8715436" cy="64171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g-Cyrl-TJ" b="1" i="0" u="none" strike="noStrike" cap="none" normalizeH="0" baseline="0" dirty="0" smtClean="0">
                <a:ln>
                  <a:noFill/>
                </a:ln>
                <a:solidFill>
                  <a:srgbClr val="000000"/>
                </a:solidFill>
                <a:effectLst/>
                <a:latin typeface="Times New Roman Tajik 1.0" pitchFamily="18" charset="0"/>
                <a:ea typeface="Times New Roman" pitchFamily="18" charset="0"/>
                <a:cs typeface="Times New Roman Tajik 1.0" pitchFamily="18" charset="0"/>
              </a:rPr>
              <a:t>Иди Сада</a:t>
            </a:r>
            <a:endParaRPr kumimoji="0" lang="ru-RU" b="1" i="0" u="none" strike="noStrike" cap="none" normalizeH="0" baseline="0" dirty="0" smtClean="0">
              <a:ln>
                <a:noFill/>
              </a:ln>
              <a:solidFill>
                <a:schemeClr val="tx1"/>
              </a:solidFill>
              <a:effectLst/>
              <a:latin typeface="Times New Roman Tajik 1.0" pitchFamily="18" charset="0"/>
              <a:cs typeface="Times New Roman Tajik 1.0"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a:t>
            </a:r>
            <a:r>
              <a:rPr kumimoji="0" lang="tg-Cyrl-TJ" sz="1600" b="1"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Иди Сада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 яке аз </a:t>
            </a:r>
            <a:r>
              <a:rPr kumimoji="0" lang="tg-Cyrl-TJ" sz="1600" b="0" i="0" u="none" strike="noStrike" cap="none" normalizeH="0" baseline="0" dirty="0" smtClean="0">
                <a:ln>
                  <a:noFill/>
                </a:ln>
                <a:solidFill>
                  <a:srgbClr val="0B0080"/>
                </a:solidFill>
                <a:effectLst/>
                <a:latin typeface="Times New Roman Tajik 1.0" pitchFamily="18" charset="0"/>
                <a:ea typeface="MS Mincho" pitchFamily="49" charset="-128"/>
                <a:cs typeface="Times New Roman Tajik 1.0" pitchFamily="18" charset="0"/>
                <a:hlinkClick r:id="rId2" tooltip="Ҷашн"/>
              </a:rPr>
              <a:t>ҷ</a:t>
            </a:r>
            <a:r>
              <a:rPr kumimoji="0" lang="tg-Cyrl-TJ" sz="1600" b="0" i="0" u="none" strike="noStrike" cap="none" normalizeH="0" baseline="0" dirty="0" smtClean="0">
                <a:ln>
                  <a:noFill/>
                </a:ln>
                <a:solidFill>
                  <a:srgbClr val="0B0080"/>
                </a:solidFill>
                <a:effectLst/>
                <a:latin typeface="Times New Roman Tajik 1.0" pitchFamily="18" charset="0"/>
                <a:ea typeface="Times New Roman" pitchFamily="18" charset="0"/>
                <a:cs typeface="Times New Roman Tajik 1.0" pitchFamily="18" charset="0"/>
                <a:hlinkClick r:id="rId2" tooltip="Ҷашн"/>
              </a:rPr>
              <a:t>ашнҳои</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a:t>
            </a:r>
            <a:r>
              <a:rPr kumimoji="0" lang="tg-Cyrl-TJ" sz="1600" b="0" i="0" u="none" strike="noStrike" cap="none" normalizeH="0" baseline="0" dirty="0" smtClean="0">
                <a:ln>
                  <a:noFill/>
                </a:ln>
                <a:solidFill>
                  <a:srgbClr val="0B0080"/>
                </a:solidFill>
                <a:effectLst/>
                <a:latin typeface="Times New Roman Tajik 1.0" pitchFamily="18" charset="0"/>
                <a:ea typeface="Times New Roman" pitchFamily="18" charset="0"/>
                <a:cs typeface="Times New Roman Tajik 1.0" pitchFamily="18" charset="0"/>
                <a:hlinkClick r:id="rId3" tooltip="Эрон"/>
              </a:rPr>
              <a:t>эрониён</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ва мардуми </a:t>
            </a:r>
            <a:r>
              <a:rPr kumimoji="0" lang="tg-Cyrl-TJ" sz="1600" b="0" i="0" u="none" strike="noStrike" cap="none" normalizeH="0" baseline="0" dirty="0" smtClean="0">
                <a:ln>
                  <a:noFill/>
                </a:ln>
                <a:solidFill>
                  <a:srgbClr val="0B0080"/>
                </a:solidFill>
                <a:effectLst/>
                <a:latin typeface="Times New Roman Tajik 1.0" pitchFamily="18" charset="0"/>
                <a:ea typeface="Times New Roman" pitchFamily="18" charset="0"/>
                <a:cs typeface="Times New Roman Tajik 1.0" pitchFamily="18" charset="0"/>
                <a:hlinkClick r:id="rId4" tooltip="Забони порсӣ"/>
              </a:rPr>
              <a:t>форсизабон</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аст, ки дар оғози шомгоҳ </a:t>
            </a:r>
            <a:r>
              <a:rPr kumimoji="0" lang="tg-Cyrl-TJ" sz="1600" b="0" i="0" u="none" strike="noStrike" cap="none" normalizeH="0" baseline="0" dirty="0" smtClean="0">
                <a:ln>
                  <a:noFill/>
                </a:ln>
                <a:effectLst/>
                <a:latin typeface="Times New Roman Tajik 1.0" pitchFamily="18" charset="0"/>
                <a:ea typeface="Times New Roman" pitchFamily="18" charset="0"/>
                <a:cs typeface="Times New Roman Tajik 1.0" pitchFamily="18" charset="0"/>
              </a:rPr>
              <a:t> </a:t>
            </a:r>
            <a:r>
              <a:rPr kumimoji="0" lang="tg-Cyrl-TJ" sz="1600" b="0" i="0" u="none" strike="noStrike" cap="none" normalizeH="0" baseline="0" dirty="0" smtClean="0">
                <a:ln>
                  <a:noFill/>
                </a:ln>
                <a:effectLst/>
                <a:latin typeface="Times New Roman Tajik 1.0" pitchFamily="18" charset="0"/>
                <a:ea typeface="Times New Roman" pitchFamily="18" charset="0"/>
                <a:cs typeface="Times New Roman Tajik 1.0" pitchFamily="18" charset="0"/>
                <a:hlinkClick r:id="rId5" tooltip="30 январ"/>
              </a:rPr>
              <a:t>30 январ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баргузор мешавад. Ин р</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зро </a:t>
            </a:r>
            <a:r>
              <a:rPr kumimoji="0" lang="tg-Cyrl-TJ" sz="1600" b="0" i="0" u="none" strike="noStrike" cap="none" normalizeH="0" baseline="0" dirty="0" smtClean="0">
                <a:ln>
                  <a:noFill/>
                </a:ln>
                <a:solidFill>
                  <a:srgbClr val="A55858"/>
                </a:solidFill>
                <a:effectLst/>
                <a:latin typeface="Times New Roman Tajik 1.0" pitchFamily="18" charset="0"/>
                <a:ea typeface="Times New Roman" pitchFamily="18" charset="0"/>
                <a:cs typeface="Times New Roman Tajik 1.0" pitchFamily="18" charset="0"/>
                <a:hlinkClick r:id="rId6" tooltip="Обон рӯз (саҳифа вуҷуд надорад)"/>
              </a:rPr>
              <a:t>Обон р</a:t>
            </a:r>
            <a:r>
              <a:rPr kumimoji="0" lang="tg-Cyrl-TJ" sz="1600" b="0" i="0" u="none" strike="noStrike" cap="none" normalizeH="0" baseline="0" dirty="0" smtClean="0">
                <a:ln>
                  <a:noFill/>
                </a:ln>
                <a:solidFill>
                  <a:srgbClr val="A55858"/>
                </a:solidFill>
                <a:effectLst/>
                <a:latin typeface="Times New Roman Tajik 1.0" pitchFamily="18" charset="0"/>
                <a:ea typeface="MS Mincho" pitchFamily="49" charset="-128"/>
                <a:cs typeface="Times New Roman Tajik 1.0" pitchFamily="18" charset="0"/>
                <a:hlinkClick r:id="rId6" tooltip="Обон рӯз (саҳифа вуҷуд надорад)"/>
              </a:rPr>
              <a:t>ӯ</a:t>
            </a:r>
            <a:r>
              <a:rPr kumimoji="0" lang="tg-Cyrl-TJ" sz="1600" b="0" i="0" u="none" strike="noStrike" cap="none" normalizeH="0" baseline="0" dirty="0" smtClean="0">
                <a:ln>
                  <a:noFill/>
                </a:ln>
                <a:solidFill>
                  <a:srgbClr val="A55858"/>
                </a:solidFill>
                <a:effectLst/>
                <a:latin typeface="Times New Roman Tajik 1.0" pitchFamily="18" charset="0"/>
                <a:ea typeface="Times New Roman" pitchFamily="18" charset="0"/>
                <a:cs typeface="Times New Roman Tajik 1.0" pitchFamily="18" charset="0"/>
                <a:hlinkClick r:id="rId6" tooltip="Обон рӯз (саҳифа вуҷуд надорад)"/>
              </a:rPr>
              <a:t>з</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мег</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янд.</a:t>
            </a:r>
            <a:endParaRPr kumimoji="0" lang="en-US"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endParaRPr>
          </a:p>
          <a:p>
            <a:pPr algn="just">
              <a:lnSpc>
                <a:spcPct val="150000"/>
              </a:lnSpc>
            </a:pPr>
            <a:r>
              <a:rPr lang="en-US" sz="1600" dirty="0" smtClean="0">
                <a:latin typeface="Times New Roman Tajik 1.0" pitchFamily="18" charset="0"/>
                <a:cs typeface="Times New Roman Tajik 1.0" pitchFamily="18" charset="0"/>
              </a:rPr>
              <a:t>      </a:t>
            </a:r>
            <a:r>
              <a:rPr lang="tg-Cyrl-TJ" sz="1600" dirty="0" smtClean="0">
                <a:latin typeface="Times New Roman Tajik 1.0" pitchFamily="18" charset="0"/>
                <a:cs typeface="Times New Roman Tajik 1.0" pitchFamily="18" charset="0"/>
              </a:rPr>
              <a:t>Биноба</a:t>
            </a:r>
            <a:r>
              <a:rPr lang="ru-RU" sz="1600" dirty="0" err="1" smtClean="0">
                <a:latin typeface="Times New Roman Tajik 1.0" pitchFamily="18" charset="0"/>
                <a:cs typeface="Times New Roman Tajik 1.0" pitchFamily="18" charset="0"/>
              </a:rPr>
              <a:t>р</a:t>
            </a:r>
            <a:r>
              <a:rPr lang="tg-Cyrl-TJ" sz="1600" dirty="0" smtClean="0">
                <a:latin typeface="Times New Roman Tajik 1.0" pitchFamily="18" charset="0"/>
                <a:cs typeface="Times New Roman Tajik 1.0" pitchFamily="18" charset="0"/>
              </a:rPr>
              <a:t> </a:t>
            </a:r>
            <a:r>
              <a:rPr lang="tg-Cyrl-TJ" sz="1600" dirty="0">
                <a:latin typeface="Times New Roman Tajik 1.0" pitchFamily="18" charset="0"/>
                <a:cs typeface="Times New Roman Tajik 1.0" pitchFamily="18" charset="0"/>
              </a:rPr>
              <a:t>тадқиқоти олими мардумшинос ва мутахассиси </a:t>
            </a:r>
            <a:r>
              <a:rPr lang="tg-Cyrl-TJ" sz="1600" dirty="0">
                <a:latin typeface="Times New Roman Tajik 1.0" pitchFamily="18" charset="0"/>
                <a:cs typeface="Times New Roman Tajik 1.0" pitchFamily="18" charset="0"/>
                <a:hlinkClick r:id="rId7" tooltip="Фолклор"/>
              </a:rPr>
              <a:t>фолклор</a:t>
            </a:r>
            <a:r>
              <a:rPr lang="tg-Cyrl-TJ" sz="1600" dirty="0">
                <a:latin typeface="Times New Roman Tajik 1.0" pitchFamily="18" charset="0"/>
                <a:cs typeface="Times New Roman Tajik 1.0" pitchFamily="18" charset="0"/>
              </a:rPr>
              <a:t> </a:t>
            </a:r>
            <a:r>
              <a:rPr lang="tg-Cyrl-TJ" sz="1600" dirty="0">
                <a:latin typeface="Times New Roman Tajik 1.0" pitchFamily="18" charset="0"/>
                <a:cs typeface="Times New Roman Tajik 1.0" pitchFamily="18" charset="0"/>
                <a:hlinkClick r:id="rId8" tooltip="Равшан Раҳмонӣ"/>
              </a:rPr>
              <a:t>Равшан Раҳмонӣ</a:t>
            </a:r>
            <a:r>
              <a:rPr lang="tg-Cyrl-TJ" sz="1600" dirty="0">
                <a:latin typeface="Times New Roman Tajik 1.0" pitchFamily="18" charset="0"/>
                <a:cs typeface="Times New Roman Tajik 1.0" pitchFamily="18" charset="0"/>
              </a:rPr>
              <a:t> таърихи нишонаҳои пайдоиши ҷашни Сада, ки марбут ба </a:t>
            </a:r>
            <a:r>
              <a:rPr lang="tg-Cyrl-TJ" sz="1600" dirty="0">
                <a:latin typeface="Times New Roman Tajik 1.0" pitchFamily="18" charset="0"/>
                <a:cs typeface="Times New Roman Tajik 1.0" pitchFamily="18" charset="0"/>
                <a:hlinkClick r:id="rId9" tooltip="Хуршед"/>
              </a:rPr>
              <a:t>Хуршед</a:t>
            </a:r>
            <a:r>
              <a:rPr lang="tg-Cyrl-TJ" sz="1600" dirty="0">
                <a:latin typeface="Times New Roman Tajik 1.0" pitchFamily="18" charset="0"/>
                <a:cs typeface="Times New Roman Tajik 1.0" pitchFamily="18" charset="0"/>
              </a:rPr>
              <a:t> ва тимсоли он оташ мебошад, хеле қадимӣ буда, ба замони пеш аз ориёӣ ва ҳатто аз он ҳам дуртар мерасад. Доир ба арзи ҳастӣ намудани он аввалин ахбор дар фарҳанги гуфторӣ (шифоҳӣ), устураҳои мансух ишора рафта ва тавассути ин ду сарчашма ба осори хаттӣ роҳ ёфтааст. Хеле муҳим аст, ки </a:t>
            </a:r>
            <a:r>
              <a:rPr lang="tg-Cyrl-TJ" sz="1600" i="1" dirty="0">
                <a:latin typeface="Times New Roman Tajik 1.0" pitchFamily="18" charset="0"/>
                <a:cs typeface="Times New Roman Tajik 1.0" pitchFamily="18" charset="0"/>
              </a:rPr>
              <a:t>боварҳо ва нишонаҳои эътиқод ба Хуршеду оташ, ки сабабгори аслии ба вуҷуд омадани ҷашни Сада мебошад</a:t>
            </a:r>
            <a:r>
              <a:rPr lang="tg-Cyrl-TJ" sz="1600" dirty="0">
                <a:latin typeface="Times New Roman Tajik 1.0" pitchFamily="18" charset="0"/>
                <a:cs typeface="Times New Roman Tajik 1.0" pitchFamily="18" charset="0"/>
              </a:rPr>
              <a:t>, то имрўз дар байни мардумони гуногуни олам ба назар </a:t>
            </a:r>
            <a:r>
              <a:rPr lang="tg-Cyrl-TJ" sz="1600" dirty="0" smtClean="0">
                <a:latin typeface="Times New Roman Tajik 1.0" pitchFamily="18" charset="0"/>
                <a:cs typeface="Times New Roman Tajik 1.0" pitchFamily="18" charset="0"/>
              </a:rPr>
              <a:t>мерасад</a:t>
            </a:r>
            <a:r>
              <a:rPr lang="ru-RU" sz="1600" dirty="0" smtClean="0">
                <a:latin typeface="Times New Roman Tajik 1.0" pitchFamily="18" charset="0"/>
                <a:cs typeface="Times New Roman Tajik 1.0" pitchFamily="18" charset="0"/>
              </a:rPr>
              <a:t>.</a:t>
            </a:r>
            <a:endParaRPr lang="ru-RU" sz="1600" dirty="0">
              <a:latin typeface="Times New Roman Tajik 1.0" pitchFamily="18" charset="0"/>
              <a:cs typeface="Times New Roman Tajik 1.0" pitchFamily="18" charset="0"/>
            </a:endParaRPr>
          </a:p>
          <a:p>
            <a:pPr algn="just">
              <a:lnSpc>
                <a:spcPct val="150000"/>
              </a:lnSpc>
            </a:pPr>
            <a:r>
              <a:rPr lang="en-US" sz="1600" dirty="0" smtClean="0">
                <a:latin typeface="Times New Roman Tajik 1.0" pitchFamily="18" charset="0"/>
                <a:cs typeface="Times New Roman Tajik 1.0" pitchFamily="18" charset="0"/>
              </a:rPr>
              <a:t>      </a:t>
            </a:r>
            <a:r>
              <a:rPr lang="tg-Cyrl-TJ" sz="1600" dirty="0" smtClean="0">
                <a:latin typeface="Times New Roman Tajik 1.0" pitchFamily="18" charset="0"/>
                <a:cs typeface="Times New Roman Tajik 1.0" pitchFamily="18" charset="0"/>
              </a:rPr>
              <a:t>Бо </a:t>
            </a:r>
            <a:r>
              <a:rPr lang="tg-Cyrl-TJ" sz="1600" dirty="0">
                <a:latin typeface="Times New Roman Tajik 1.0" pitchFamily="18" charset="0"/>
                <a:cs typeface="Times New Roman Tajik 1.0" pitchFamily="18" charset="0"/>
              </a:rPr>
              <a:t>пайдо шудани оташ ва муқаддас гардидани он мардуми пешин барои худ ҷашни Садаро интихоб карданд. Ин аз як тараф ифодагари рамзи ҷовидонагии Хуршед ва муқаддас донистани оташ мебошад, аз тарафи дигар ба зиндагии инсон ва робитаи ў бо табиат вобастагии </a:t>
            </a:r>
            <a:r>
              <a:rPr lang="tg-Cyrl-TJ" sz="1600" dirty="0" smtClean="0">
                <a:latin typeface="Times New Roman Tajik 1.0" pitchFamily="18" charset="0"/>
                <a:cs typeface="Times New Roman Tajik 1.0" pitchFamily="18" charset="0"/>
              </a:rPr>
              <a:t>ногусастанӣ </a:t>
            </a:r>
            <a:r>
              <a:rPr lang="tg-Cyrl-TJ" sz="1600" dirty="0">
                <a:latin typeface="Times New Roman Tajik 1.0" pitchFamily="18" charset="0"/>
                <a:cs typeface="Times New Roman Tajik 1.0" pitchFamily="18" charset="0"/>
              </a:rPr>
              <a:t>дорад. Баъдҳо маҳз пайдо шудани «ҷашни оташ» ва ҳамчун рамзи Хуршед донистани он ҷашни Сада дар миёни мардум густариш пайдо кард. Маҳз ҷашни Сада барои эҳтиром гузоштан ба Хуршед ва оташу рӯшноӣ асос гузошт ва боиси он гардид, ки одамони қадим ба ин муқаддасот эътиқод пайдо намоянд ва онҳоро ситоиш созанд. </a:t>
            </a:r>
            <a:endParaRPr kumimoji="0" lang="tg-Cyrl-TJ" sz="1600" b="0" i="0" u="none" strike="noStrike" cap="none" normalizeH="0" baseline="0" dirty="0" smtClean="0">
              <a:ln>
                <a:noFill/>
              </a:ln>
              <a:solidFill>
                <a:schemeClr val="tx1"/>
              </a:solidFill>
              <a:effectLst/>
              <a:latin typeface="Times New Roman Tajik 1.0" pitchFamily="18" charset="0"/>
              <a:cs typeface="Times New Roman Tajik 1.0"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14282" y="117693"/>
            <a:ext cx="8715404"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Агар Хуршед бо нури гармии худ ва фур</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зонии хеш ба зиндагии одамон гарм</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ворид карда бошад, пас, оташу р</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шно</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барои мунаввар сохтани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алби он</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ва идомаи зиндагиашон асос гузошта, баъд</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он</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ба ду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ав</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ари му</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аддас табдил ёфтаанд, ки дар устура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анбаи парастиш</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пайдо кардаанд ва баъд</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аз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ониби мўъбадон ситоиш ва ниёиш ёфтаанд. Ба таври дигар, пас аз садсола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он намои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урмузд ма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суб ёфта, дар оини зардушт</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ойго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 хос дошт ва бо усул</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ои мухталиф парастиш мегардид. Дар баробари ин ниёгони пешини мо р</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йи худро ба с</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 оташ намуда, дастони худро ба с</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 Хуршед мебурданд ва барои бе</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будии р</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згори хеш аз оташу Хуршед мадад металабиданд.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адаф аз ин ниёиш расидан ба Наврўз ва омадани соли хуб барои кишту кор буд, ки дар давраи ибтидо</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ма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ом ва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ойго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 хос дошт.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амин бовар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буд, ки дар замон</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ои хеле дури пеш аз мелод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авм</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ои гуногуни одам</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барои рўзгори худ маросим</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меофариданд ва хуш</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оливу зиндагии баъдиашонро бо ин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ашну маросим пайванд менамуданд, ки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 Сада яке аз он</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ост.</a:t>
            </a:r>
            <a:endParaRPr kumimoji="0" lang="ru-RU"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Дар бораи пайдоиши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 Сада назар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гуногун мебошанд. Баъзе му</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он ва донишмандон онро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 замони ориё</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мепиндоранд ва иддаи дигар падидории онро пеш аз даврони ориёи</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медонанд. Вале ба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ар сурат пайдоиши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 Сада ва устура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ои марбут ба он ба масъалаи та</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амўи рўшно</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ва оташ вобаста мебошад ва аз та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аввули ташаккули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авм</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ои ориё</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дарак меди</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анд, ки он</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ин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ашнро аз пешиниён гирифтанд ва баъди</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онро то рўзгори мо расониданд. </a:t>
            </a:r>
            <a:endParaRPr kumimoji="0" lang="tg-Cyrl-TJ" sz="16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14282" y="302359"/>
            <a:ext cx="8715436"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Агар аз ин нуқтаи назар ба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ашни Сада наздик шавем, нахуст аз ҳама моҳияти мақулаҳои хуршед, рўшно</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ва оташ пеши назар меоянд, ки ҳар кадомаш ба ҳаёти инсон ва табиат вобастагии хос доранд. Ба ҳамагон маълум аст, ки маҳз ба воситаи рўшноии Хуршед тамоми мав</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удоти олам зинда аст ва ҳаракат мекунад. Дар ин бора Пешвои миллат дар навиштаҳои худ ишорати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олибе доранд, ки чунин аст:</a:t>
            </a:r>
            <a:endParaRPr kumimoji="0" lang="ru-RU" sz="1600" b="0" i="0" u="none" strike="noStrike" cap="none" normalizeH="0" baseline="0" dirty="0" smtClean="0">
              <a:ln>
                <a:noFill/>
              </a:ln>
              <a:solidFill>
                <a:schemeClr val="tx1"/>
              </a:solidFill>
              <a:effectLst/>
              <a:latin typeface="Times New Roman Tajik 1.0" pitchFamily="18" charset="0"/>
              <a:cs typeface="Times New Roman Tajik 1.0"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«Дар миёни қувваҳои сершумори бад</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дар дашту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ангалҳои Осиёи Марказ</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ки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они инсонро дар азоб ва ба таҳлука меандохт, бахусус хушк</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ва торик</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бисёр зиёновар буданд. Онҳо дарёфта буданд, ки бар зидди неруҳои номбаршудаи бад</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озар ё оташ ва раъду барқ муассир буданд. Бар зидди торик</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бошад, Хуршед, чун унсури тавоно муқаддас дониста мешуд. Нисбати ҳамин аст, ки Хуршед дар миёни нажоди қавмҳои зиёди олами бостон ситоиш ва парастиш шудааст»</a:t>
            </a:r>
            <a:r>
              <a:rPr lang="ru-RU" sz="1600" dirty="0" smtClean="0">
                <a:latin typeface="Times New Roman Tajik 1.0"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Эмомал</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Раҳмонов, «Нигоҳе ба таърих ва тамаддуни ориё</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2006, с.263</a:t>
            </a:r>
            <a:endParaRPr kumimoji="0" lang="ru-RU" sz="1600" b="0" i="0" u="none" strike="noStrike" cap="none" normalizeH="0" baseline="0" dirty="0" smtClean="0">
              <a:ln>
                <a:noFill/>
              </a:ln>
              <a:solidFill>
                <a:schemeClr val="tx1"/>
              </a:solidFill>
              <a:effectLst/>
              <a:latin typeface="Times New Roman Tajik 1.0" pitchFamily="18" charset="0"/>
              <a:cs typeface="Times New Roman Tajik 1.0"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Ҳамин хусусиятро инсонҳои замони бостон эътироф намуда, аз гармии Хуршед баҳра мебурданд ва алоҳида онро ниёиш карда, пасон, рўшно</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ва оташро ба он нисбат дода, ин унсурҳои табииро кашф карданд ва ба онҳо эътиқод оварда, ба парастишашон оғоз намуданд, ки баъдҳо му</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иби пайдо шудани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ашни Сада гардидааст. Дар фарҳанги суннатии ниёгони мо муборизаи равшан</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ва торик</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ҳамчун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авҳари маънав</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нақши калид</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доранд, ки он ба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ашни Сада низ алоқаманд мебошад</a:t>
            </a:r>
            <a:endParaRPr kumimoji="0" lang="tg-Cyrl-TJ" sz="1600" b="0" i="0" u="none" strike="noStrike" cap="none" normalizeH="0" baseline="0" dirty="0" smtClean="0">
              <a:ln>
                <a:noFill/>
              </a:ln>
              <a:solidFill>
                <a:schemeClr val="tx1"/>
              </a:solidFill>
              <a:effectLst/>
              <a:latin typeface="Times New Roman Tajik 1.0" pitchFamily="18" charset="0"/>
              <a:cs typeface="Times New Roman Tajik 1.0"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14282" y="71426"/>
            <a:ext cx="8786874"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Дар доираи ташаккули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амин унсур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ои ба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 зид гузаштагони мо, аз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умла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авм</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ои ориё</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ду фасли сол доштанд, ки ин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амон муборизаи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урмузду 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риман ва муборизаи равшан</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бо торикиро ба ёд меорад. Якеро тобистони бузург меномиданд, ки он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афт мо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ро дар бар мегирифт ва аз оѓози фарвардин (баробари 21-ум ва го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е 22-уми мо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 март) шурўъ шуда, то охири мо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 ме</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р (баробари 22 октябр) идома меёфт. Дуюмиро зимистони бузург мегуфтанд, ки аз аввали мо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 обон (баробари 23 октябр) сар мешуд ва то поёни мо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 исфандро (баробари 20 март) дар бар гирифта, 150 рўз идома меёфт.</a:t>
            </a:r>
            <a:r>
              <a:rPr kumimoji="0" lang="tg-Cyrl-TJ" sz="1600" b="0" i="0" u="none" strike="noStrike" cap="none" normalizeH="0" baseline="30000" dirty="0" smtClean="0">
                <a:ln>
                  <a:noFill/>
                </a:ln>
                <a:solidFill>
                  <a:srgbClr val="0B0080"/>
                </a:solidFill>
                <a:effectLst/>
                <a:latin typeface="Times New Roman Tj" pitchFamily="18" charset="-52"/>
                <a:ea typeface="Times New Roman" pitchFamily="18" charset="0"/>
                <a:cs typeface="Times New Roman Tajik 1.0" pitchFamily="18" charset="0"/>
                <a:hlinkClick r:id="rId2"/>
              </a:rPr>
              <a:t>[3]</a:t>
            </a:r>
            <a:endParaRPr kumimoji="0" lang="ru-RU"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rgbClr val="000000"/>
                </a:solidFill>
                <a:effectLst/>
                <a:latin typeface="Times New Roman Tj" pitchFamily="18" charset="-52"/>
                <a:ea typeface="Times New Roman" pitchFamily="18" charset="0"/>
                <a:cs typeface="Times New Roman Tajik 1.0" pitchFamily="18" charset="0"/>
              </a:rPr>
              <a:t>      Вожаи Сада.</a:t>
            </a:r>
          </a:p>
          <a:p>
            <a:pPr algn="just">
              <a:lnSpc>
                <a:spcPct val="150000"/>
              </a:lnSpc>
            </a:pPr>
            <a:r>
              <a:rPr lang="tg-Cyrl-TJ" sz="1600" dirty="0" smtClean="0">
                <a:latin typeface="Times New Roman Tj" pitchFamily="18" charset="-52"/>
              </a:rPr>
              <a:t>      Ҷашни Садаро дар байни мардуми </a:t>
            </a:r>
            <a:r>
              <a:rPr lang="tg-Cyrl-TJ" sz="1600" dirty="0" smtClean="0">
                <a:latin typeface="Times New Roman Tj" pitchFamily="18" charset="-52"/>
                <a:hlinkClick r:id="rId3" tooltip="Забони порсӣ"/>
              </a:rPr>
              <a:t>форсизабон</a:t>
            </a:r>
            <a:r>
              <a:rPr lang="tg-Cyrl-TJ" sz="1600" dirty="0" smtClean="0">
                <a:latin typeface="Times New Roman Tj" pitchFamily="18" charset="-52"/>
              </a:rPr>
              <a:t> ба тарзи гуногун истиқбол мегирад. Яке аз усулҳои идгузаронӣ чунин аст:</a:t>
            </a:r>
            <a:endParaRPr lang="ru-RU" sz="1600" dirty="0" smtClean="0">
              <a:latin typeface="Times New Roman Tj" pitchFamily="18" charset="-52"/>
            </a:endParaRPr>
          </a:p>
          <a:p>
            <a:pPr algn="just">
              <a:lnSpc>
                <a:spcPct val="150000"/>
              </a:lnSpc>
            </a:pPr>
            <a:r>
              <a:rPr lang="tg-Cyrl-TJ" sz="1600" dirty="0" smtClean="0">
                <a:latin typeface="Times New Roman Tj" pitchFamily="18" charset="-52"/>
              </a:rPr>
              <a:t>      Дар даҳумин рӯз ё Обонрӯз аз баҳман моҳ бо афрухтани ҳезуме, ки мардум, аз пагоҳӣ бар бомӣ хонаи худ ё бар баландии кӯҳистон гирд оварданд, ин </a:t>
            </a:r>
            <a:r>
              <a:rPr lang="tg-Cyrl-TJ" sz="1600" dirty="0" smtClean="0">
                <a:latin typeface="Times New Roman Tj" pitchFamily="18" charset="-52"/>
                <a:hlinkClick r:id="rId4" tooltip="Ҷашн"/>
              </a:rPr>
              <a:t>ҷашн</a:t>
            </a:r>
            <a:r>
              <a:rPr lang="tg-Cyrl-TJ" sz="1600" dirty="0" smtClean="0">
                <a:latin typeface="Times New Roman Tj" pitchFamily="18" charset="-52"/>
              </a:rPr>
              <a:t> оғоз мешавад. Дар ишороте торих, ин ҷашн ҳамеша ба шакле дастҷамъӣ ва бо гирдиҳамойии ҳамаи мардумони шаҳр, маҳалла ва русто дар якҷо ва бо барпойи як оташе бузург баргузор мешуда аст. Мардумон дар гирд овардани ҳезум бо якдигар мушорекат мекунанд ва ба ин тартиб ҷашни Сада, ҷашни ҳамкорӣ ва ҳамбастагии мардумон аст.</a:t>
            </a:r>
            <a:r>
              <a:rPr lang="tg-Cyrl-TJ" sz="1600" baseline="30000" dirty="0" smtClean="0">
                <a:latin typeface="Times New Roman Tj" pitchFamily="18" charset="-52"/>
                <a:hlinkClick r:id="rId5"/>
              </a:rPr>
              <a:t>[4]</a:t>
            </a:r>
            <a:r>
              <a:rPr lang="tg-Cyrl-TJ" sz="1600" dirty="0" smtClean="0">
                <a:latin typeface="Times New Roman Tj" pitchFamily="18" charset="-52"/>
              </a:rPr>
              <a:t> Аз шаби таваллуди </a:t>
            </a:r>
            <a:r>
              <a:rPr lang="tg-Cyrl-TJ" sz="1600" dirty="0" smtClean="0">
                <a:latin typeface="Times New Roman Tj" pitchFamily="18" charset="-52"/>
                <a:hlinkClick r:id="rId6" tooltip="Хуршед"/>
              </a:rPr>
              <a:t>Хуршед</a:t>
            </a:r>
            <a:r>
              <a:rPr lang="tg-Cyrl-TJ" sz="1600" dirty="0" smtClean="0">
                <a:latin typeface="Times New Roman Tj" pitchFamily="18" charset="-52"/>
              </a:rPr>
              <a:t>, пас аз чил рӯз барои гарму сӯзон шудани </a:t>
            </a:r>
            <a:r>
              <a:rPr lang="tg-Cyrl-TJ" sz="1600" dirty="0" smtClean="0">
                <a:latin typeface="Times New Roman Tj" pitchFamily="18" charset="-52"/>
                <a:hlinkClick r:id="rId7" tooltip="Офтоб"/>
              </a:rPr>
              <a:t>офтоб</a:t>
            </a:r>
            <a:r>
              <a:rPr lang="tg-Cyrl-TJ" sz="1600" dirty="0" smtClean="0">
                <a:latin typeface="Times New Roman Tj" pitchFamily="18" charset="-52"/>
              </a:rPr>
              <a:t>, ниёкони мо ҷашни Садаро гиромӣ медоштанд. </a:t>
            </a:r>
            <a:endParaRPr lang="ru-RU" sz="1600" dirty="0" smtClean="0">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42844" y="134485"/>
            <a:ext cx="8858312" cy="63273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Дар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 Сада маросими афр</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хтани оташ ва паридан аз болои он риво</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доштааст. Ин расм дар миёни насрони</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ба вижа рус</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амчун </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1" u="none" strike="noStrike" cap="none" normalizeH="0" baseline="0" dirty="0" smtClean="0">
                <a:ln>
                  <a:noFill/>
                </a:ln>
                <a:solidFill>
                  <a:srgbClr val="222222"/>
                </a:solidFill>
                <a:effectLst/>
                <a:latin typeface="Calibri"/>
                <a:ea typeface="Times New Roman" pitchFamily="18" charset="0"/>
                <a:cs typeface="Times New Roman Tajik 1.0" pitchFamily="18" charset="0"/>
              </a:rPr>
              <a:t>“</a:t>
            </a:r>
            <a:r>
              <a:rPr kumimoji="0" lang="tg-Cyrl-TJ" sz="1600" b="0" i="1"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масленница</a:t>
            </a:r>
            <a:r>
              <a:rPr kumimoji="0" lang="tg-Cyrl-TJ" sz="1600" b="0" i="1" u="none" strike="noStrike" cap="none" normalizeH="0" baseline="0" dirty="0" smtClean="0">
                <a:ln>
                  <a:noFill/>
                </a:ln>
                <a:solidFill>
                  <a:srgbClr val="222222"/>
                </a:solidFill>
                <a:effectLst/>
                <a:latin typeface="Calibri"/>
                <a:ea typeface="Times New Roman" pitchFamily="18" charset="0"/>
                <a:cs typeface="Times New Roman Tajik 1.0" pitchFamily="18" charset="0"/>
              </a:rPr>
              <a:t>”</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рои</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аст.</a:t>
            </a:r>
            <a:r>
              <a:rPr kumimoji="0" lang="tg-Cyrl-TJ" sz="1600" b="0" i="0" u="none" strike="noStrike" cap="none" normalizeH="0" baseline="30000" dirty="0" smtClean="0">
                <a:ln>
                  <a:noFill/>
                </a:ln>
                <a:solidFill>
                  <a:srgbClr val="0B0080"/>
                </a:solidFill>
                <a:effectLst/>
                <a:latin typeface="Times New Roman Tj" pitchFamily="18" charset="-52"/>
                <a:ea typeface="Times New Roman" pitchFamily="18" charset="0"/>
                <a:cs typeface="Times New Roman Tajik 1.0" pitchFamily="18" charset="0"/>
                <a:hlinkClick r:id="rId2"/>
              </a:rPr>
              <a:t>[5]</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амин тавр чилр</a:t>
            </a:r>
            <a:r>
              <a:rPr kumimoji="0" lang="tg-Cyrl-TJ" sz="1600" b="0" i="0" u="none" strike="noStrike" cap="none" normalizeH="0" baseline="0" dirty="0" smtClean="0">
                <a:ln>
                  <a:noFill/>
                </a:ln>
                <a:solidFill>
                  <a:srgbClr val="222222"/>
                </a:solidFill>
                <a:effectLst/>
                <a:latin typeface="Times New Roman Tajik 1.0" pitchFamily="18" charset="0"/>
                <a:ea typeface="MS Mincho" pitchFamily="49" charset="-128"/>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загии</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3" tooltip="Хуршед"/>
              </a:rPr>
              <a:t>Хуршедро</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дар 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зи да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уми</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4" tooltip="Баҳман"/>
              </a:rPr>
              <a:t>ба</a:t>
            </a:r>
            <a:r>
              <a:rPr kumimoji="0" lang="tg-Cyrl-TJ" sz="1600" b="0" i="0" u="none" strike="noStrike" cap="none" normalizeH="0" baseline="0" dirty="0" smtClean="0">
                <a:ln>
                  <a:noFill/>
                </a:ln>
                <a:solidFill>
                  <a:srgbClr val="0B0080"/>
                </a:solidFill>
                <a:effectLst/>
                <a:latin typeface="Times New Roman Tajik 1.0" pitchFamily="18" charset="0"/>
                <a:ea typeface="Times New Roman" pitchFamily="18" charset="0"/>
                <a:cs typeface="Times New Roman Tajik 1.0" pitchFamily="18" charset="0"/>
                <a:hlinkClick r:id="rId4" tooltip="Баҳман"/>
              </a:rPr>
              <a:t>ҳ</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4" tooltip="Баҳман"/>
              </a:rPr>
              <a:t>ман</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(30 январ), чун Сада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 мегирифтанд ва пас аз 50 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 яъне</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5" tooltip="21 март"/>
              </a:rPr>
              <a:t>21 март</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замони ба бало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ғ</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ат расидани онро, ба таври густурда</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0B0080"/>
                </a:solidFill>
                <a:effectLst/>
                <a:latin typeface="Times New Roman Tajik 1.0" pitchFamily="18" charset="0"/>
                <a:ea typeface="Times New Roman" pitchFamily="18" charset="0"/>
                <a:cs typeface="Times New Roman Tajik 1.0" pitchFamily="18" charset="0"/>
                <a:hlinkClick r:id="rId6" tooltip="Ҷашн"/>
              </a:rPr>
              <a:t>ҷ</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6" tooltip="Ҷашн"/>
              </a:rPr>
              <a:t>ашн</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мегиранд, ки он 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7" tooltip="Наврӯз"/>
              </a:rPr>
              <a:t>Навр</a:t>
            </a:r>
            <a:r>
              <a:rPr kumimoji="0" lang="tg-Cyrl-TJ" sz="1600" b="0" i="0" u="none" strike="noStrike" cap="none" normalizeH="0" baseline="0" dirty="0" smtClean="0">
                <a:ln>
                  <a:noFill/>
                </a:ln>
                <a:solidFill>
                  <a:srgbClr val="0B0080"/>
                </a:solidFill>
                <a:effectLst/>
                <a:latin typeface="Times New Roman Tajik 1.0" pitchFamily="18" charset="0"/>
                <a:ea typeface="Times New Roman" pitchFamily="18" charset="0"/>
                <a:cs typeface="Times New Roman Tajik 1.0" pitchFamily="18" charset="0"/>
                <a:hlinkClick r:id="rId7" tooltip="Наврӯз"/>
              </a:rPr>
              <a:t>ӯ</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7" tooltip="Наврӯз"/>
              </a:rPr>
              <a:t>з</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аст.</a:t>
            </a:r>
            <a:r>
              <a:rPr kumimoji="0" lang="tg-Cyrl-TJ" sz="1600" b="0" i="0" u="none" strike="noStrike" cap="none" normalizeH="0" baseline="30000" dirty="0" smtClean="0">
                <a:ln>
                  <a:noFill/>
                </a:ln>
                <a:solidFill>
                  <a:srgbClr val="0B0080"/>
                </a:solidFill>
                <a:effectLst/>
                <a:latin typeface="Times New Roman Tj" pitchFamily="18" charset="-52"/>
                <a:ea typeface="Times New Roman" pitchFamily="18" charset="0"/>
                <a:cs typeface="Times New Roman Tajik 1.0" pitchFamily="18" charset="0"/>
                <a:hlinkClick r:id="rId2"/>
              </a:rPr>
              <a:t>[5]</a:t>
            </a:r>
            <a:endParaRPr kumimoji="0" lang="ru-RU"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 Садаро дар да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умин 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зи мо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 ба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ман (баробари 29-30 январ) баргузор мекарданд, ки аз зимистон сад 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 (обон, озар, дай ва да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зи ба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ман) мегузашт. Ба 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идаи ориёи</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ои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адим сармо ба ав</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 баланди худ мерасид ва баъдан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аво тадри</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ан ба самти бе</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буд</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нарм</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ва гарм</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мерафт. Аз ин 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барои он ки ба кишту кори он</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зараре нарасад ва чорво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ояшон аз сард</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эмин нига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дор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гардад, оташро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амчун рамзи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урмузд меафр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хтанд, то дар он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увва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ои бад</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сўзанду нобуд гарданд. Ба гуфти бархе аз донишмандон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амин ки аз зимистони бузург сад рўз мегузашт, мардум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 оташ, яъне Садаро барпо менамуданд. Он</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бовар доштанд, ки ла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ои сармои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онко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гузаштаасту нармию гарм</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вориди рўзгори мардум шудааст. Аз гузаштани сармои шадид, ки неруи 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риман</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аст, хуш</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ол</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карда аз дашту са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ро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езум, бутта, хошок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амъ оварда, хирмани бузург месохтанд. Баробари расидани торик</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он хирмани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езуму хасу хошокро оташ мезаданд, ки аз ин оташ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ама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фурўзон мегашт ва дар гирди он ра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су бозию хуш</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ол</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менамуданд. </a:t>
            </a:r>
            <a:endParaRPr kumimoji="0" lang="tg-Cyrl-TJ" sz="16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142844" y="71426"/>
            <a:ext cx="8858312"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rgbClr val="000000"/>
                </a:solidFill>
                <a:effectLst/>
                <a:latin typeface="Times New Roman Tj" pitchFamily="18" charset="-52"/>
                <a:ea typeface="Times New Roman" pitchFamily="18" charset="0"/>
                <a:cs typeface="Times New Roman Tajik 1.0" pitchFamily="18" charset="0"/>
              </a:rPr>
              <a:t>Сада дар гузаштаи то</a:t>
            </a:r>
            <a:r>
              <a:rPr kumimoji="0" lang="tg-Cyrl-TJ" sz="1600" b="0" i="0" u="none" strike="noStrike" cap="none" normalizeH="0" baseline="0" dirty="0" smtClean="0">
                <a:ln>
                  <a:noFill/>
                </a:ln>
                <a:solidFill>
                  <a:srgbClr val="000000"/>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000000"/>
                </a:solidFill>
                <a:effectLst/>
                <a:latin typeface="Times New Roman Tj" pitchFamily="18" charset="-52"/>
                <a:ea typeface="Times New Roman" pitchFamily="18" charset="0"/>
                <a:cs typeface="Times New Roman Tajik 1.0" pitchFamily="18" charset="0"/>
              </a:rPr>
              <a:t>икон</a:t>
            </a:r>
            <a:endParaRPr kumimoji="0" lang="ru-RU"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Мувофи</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 ривояти "</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2" tooltip="Шоҳнома"/>
              </a:rPr>
              <a:t>Шо</a:t>
            </a:r>
            <a:r>
              <a:rPr kumimoji="0" lang="tg-Cyrl-TJ" sz="1600" b="0" i="0" u="none" strike="noStrike" cap="none" normalizeH="0" baseline="0" dirty="0" smtClean="0">
                <a:ln>
                  <a:noFill/>
                </a:ln>
                <a:solidFill>
                  <a:srgbClr val="0B0080"/>
                </a:solidFill>
                <a:effectLst/>
                <a:latin typeface="Times New Roman Tajik 1.0" pitchFamily="18" charset="0"/>
                <a:ea typeface="Times New Roman" pitchFamily="18" charset="0"/>
                <a:cs typeface="Times New Roman Tajik 1.0" pitchFamily="18" charset="0"/>
                <a:hlinkClick r:id="rId2" tooltip="Шоҳнома"/>
              </a:rPr>
              <a:t>ҳ</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2" tooltip="Шоҳнома"/>
              </a:rPr>
              <a:t>нома</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A55858"/>
                </a:solidFill>
                <a:effectLst/>
                <a:latin typeface="Times New Roman Tajik 1.0" pitchFamily="18" charset="0"/>
                <a:ea typeface="Times New Roman" pitchFamily="18" charset="0"/>
                <a:cs typeface="Times New Roman Tajik 1.0" pitchFamily="18" charset="0"/>
                <a:hlinkClick r:id="rId3" tooltip="Ҳушанг (саҳифа вуҷуд надорад)"/>
              </a:rPr>
              <a:t>Ҳ</a:t>
            </a:r>
            <a:r>
              <a:rPr kumimoji="0" lang="tg-Cyrl-TJ" sz="1600" b="0" i="0" u="none" strike="noStrike" cap="none" normalizeH="0" baseline="0" dirty="0" smtClean="0">
                <a:ln>
                  <a:noFill/>
                </a:ln>
                <a:solidFill>
                  <a:srgbClr val="A55858"/>
                </a:solidFill>
                <a:effectLst/>
                <a:latin typeface="Times New Roman Tj" pitchFamily="18" charset="-52"/>
                <a:ea typeface="Times New Roman" pitchFamily="18" charset="0"/>
                <a:cs typeface="Times New Roman Tajik 1.0" pitchFamily="18" charset="0"/>
                <a:hlinkClick r:id="rId3" tooltip="Ҳушанг (саҳифа вуҷуд надорад)"/>
              </a:rPr>
              <a:t>ушанг</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шо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4" tooltip="Пешдодиён"/>
              </a:rPr>
              <a:t>пешдодиён</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ин</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0B0080"/>
                </a:solidFill>
                <a:effectLst/>
                <a:latin typeface="Times New Roman Tajik 1.0" pitchFamily="18" charset="0"/>
                <a:ea typeface="Times New Roman" pitchFamily="18" charset="0"/>
                <a:cs typeface="Times New Roman Tajik 1.0" pitchFamily="18" charset="0"/>
                <a:hlinkClick r:id="rId5" tooltip="Ҷашн"/>
              </a:rPr>
              <a:t>ҷ</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5" tooltip="Ҷашн"/>
              </a:rPr>
              <a:t>ашнро</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асос гузоштааст. Г</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ё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ушанг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амро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 дарбориёнаш дар са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ро ба море дучор меояд.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ушанг с</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йи мор санг меандозад. Санг бар санги дигар барх</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рда аз он оташак ме</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ад ва ба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амин васила оташ кашф мегардад. Минбаъд одамон ба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амин муносибат оташ афр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хта ба он са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да мекарданд.</a:t>
            </a:r>
            <a:endParaRPr kumimoji="0" lang="ru-RU" sz="16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Сада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 мулуки номдор аст,</a:t>
            </a:r>
            <a:endParaRPr kumimoji="0" lang="ru-RU" sz="16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Зи Афридуну аз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 ёдгор аст.</a:t>
            </a:r>
            <a:endParaRPr kumimoji="0" lang="ru-RU" sz="16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Унсур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endParaRPr kumimoji="0" lang="ru-RU"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     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 Сада ба оини</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6" tooltip="Меҳр (Митро)"/>
              </a:rPr>
              <a:t>Ме</a:t>
            </a:r>
            <a:r>
              <a:rPr kumimoji="0" lang="tg-Cyrl-TJ" sz="1600" b="0" i="0" u="none" strike="noStrike" cap="none" normalizeH="0" baseline="0" dirty="0" smtClean="0">
                <a:ln>
                  <a:noFill/>
                </a:ln>
                <a:solidFill>
                  <a:srgbClr val="0B0080"/>
                </a:solidFill>
                <a:effectLst/>
                <a:latin typeface="Times New Roman Tajik 1.0" pitchFamily="18" charset="0"/>
                <a:ea typeface="Times New Roman" pitchFamily="18" charset="0"/>
                <a:cs typeface="Times New Roman Tajik 1.0" pitchFamily="18" charset="0"/>
                <a:hlinkClick r:id="rId6" tooltip="Меҳр (Митро)"/>
              </a:rPr>
              <a:t>ҳ</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6" tooltip="Меҳр (Митро)"/>
              </a:rPr>
              <a:t>ргаро</a:t>
            </a:r>
            <a:r>
              <a:rPr kumimoji="0" lang="tg-Cyrl-TJ" sz="1600" b="0" i="0" u="none" strike="noStrike" cap="none" normalizeH="0" baseline="0" dirty="0" smtClean="0">
                <a:ln>
                  <a:noFill/>
                </a:ln>
                <a:solidFill>
                  <a:srgbClr val="0B0080"/>
                </a:solidFill>
                <a:effectLst/>
                <a:latin typeface="Times New Roman Tajik 1.0" pitchFamily="18" charset="0"/>
                <a:ea typeface="Times New Roman" pitchFamily="18" charset="0"/>
                <a:cs typeface="Times New Roman Tajik 1.0" pitchFamily="18" charset="0"/>
                <a:hlinkClick r:id="rId6" tooltip="Меҳр (Митро)"/>
              </a:rPr>
              <a:t>ӣ</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(Митро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дуруст меояд, ки аз оини Зардушт</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3000-то 5000 пеш мав</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уд буд. Дар</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7" tooltip="Маздаясна"/>
              </a:rPr>
              <a:t>оини Зардушт</a:t>
            </a:r>
            <a:r>
              <a:rPr kumimoji="0" lang="tg-Cyrl-TJ" sz="1600" b="0" i="0" u="none" strike="noStrike" cap="none" normalizeH="0" baseline="0" dirty="0" smtClean="0">
                <a:ln>
                  <a:noFill/>
                </a:ln>
                <a:solidFill>
                  <a:srgbClr val="0B0080"/>
                </a:solidFill>
                <a:effectLst/>
                <a:latin typeface="Times New Roman Tajik 1.0" pitchFamily="18" charset="0"/>
                <a:ea typeface="Times New Roman" pitchFamily="18" charset="0"/>
                <a:cs typeface="Times New Roman Tajik 1.0" pitchFamily="18" charset="0"/>
                <a:hlinkClick r:id="rId7" tooltip="Маздаясна"/>
              </a:rPr>
              <a:t>ӣ</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му</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аддасоти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 Сада ниго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дошта шуд.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 Садаро агар бо як калима баён кунем,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 ОТАШ ном дорад. Пешгузаштагони мо дар ин 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0B0080"/>
                </a:solidFill>
                <a:effectLst/>
                <a:latin typeface="Times New Roman Tajik 1.0" pitchFamily="18" charset="0"/>
                <a:ea typeface="Times New Roman" pitchFamily="18" charset="0"/>
                <a:cs typeface="Times New Roman Tajik 1.0" pitchFamily="18" charset="0"/>
                <a:hlinkClick r:id="rId5" tooltip="Ҷашн"/>
              </a:rPr>
              <a:t>ҷ</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5" tooltip="Ҷашн"/>
              </a:rPr>
              <a:t>ашн</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ороста, тамоми шаб гулхан меафр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хтанд ва дар гирди он ра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с мекарданду</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8" tooltip="Суруд"/>
              </a:rPr>
              <a:t>суруд</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мехонданд. Сада то асри 12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 гирифта мешуд, лекин баъд</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аз байн рафт, вале нишона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ои он - гулхан афр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хтан, дар гирди он</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9" tooltip="Базм"/>
              </a:rPr>
              <a:t>базм</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оростан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ан</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 дар байни</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10" tooltip="Мардуми тоҷик"/>
              </a:rPr>
              <a:t>мардуми то</a:t>
            </a:r>
            <a:r>
              <a:rPr kumimoji="0" lang="tg-Cyrl-TJ" sz="1600" b="0" i="0" u="none" strike="noStrike" cap="none" normalizeH="0" baseline="0" dirty="0" smtClean="0">
                <a:ln>
                  <a:noFill/>
                </a:ln>
                <a:solidFill>
                  <a:srgbClr val="0B0080"/>
                </a:solidFill>
                <a:effectLst/>
                <a:latin typeface="Times New Roman Tajik 1.0" pitchFamily="18" charset="0"/>
                <a:ea typeface="Times New Roman" pitchFamily="18" charset="0"/>
                <a:cs typeface="Times New Roman Tajik 1.0" pitchFamily="18" charset="0"/>
                <a:hlinkClick r:id="rId10" tooltip="Мардуми тоҷик"/>
              </a:rPr>
              <a:t>ҷ</a:t>
            </a:r>
            <a:r>
              <a:rPr kumimoji="0" lang="tg-Cyrl-TJ" sz="1600"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10" tooltip="Мардуми тоҷик"/>
              </a:rPr>
              <a:t>ик</a:t>
            </a:r>
            <a:r>
              <a:rPr kumimoji="0" lang="tg-Cyrl-TJ" sz="1600"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ба назар мерасад.</a:t>
            </a:r>
            <a:endParaRPr kumimoji="0" lang="ru-RU"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Дар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амин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ол Зафари Мирзоён фар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ангшиноси ма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алл</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аз зинда шудани ин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 исти</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бол мекунад.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мег</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яд, </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 Садаро гузаштагони то</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икон ба он хотир та</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лил мекарданд, ки аз зимистон сад р</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 гузаштааст ва сарди</a:t>
            </a:r>
            <a:r>
              <a:rPr kumimoji="0" lang="tg-Cyrl-TJ" sz="1600"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sz="1600"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 пушти сар шудаанд.</a:t>
            </a:r>
            <a:endParaRPr kumimoji="0" lang="ru-RU" sz="16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214282" y="672518"/>
            <a:ext cx="864399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200000"/>
              </a:lnSpc>
              <a:spcBef>
                <a:spcPct val="0"/>
              </a:spcBef>
              <a:spcAft>
                <a:spcPct val="0"/>
              </a:spcAft>
              <a:buClrTx/>
              <a:buSzTx/>
              <a:buFontTx/>
              <a:buNone/>
              <a:tabLst/>
            </a:pPr>
            <a:r>
              <a:rPr kumimoji="0" lang="tg-Cyrl-TJ" b="0" i="1" u="none" strike="noStrike" cap="none" normalizeH="0" baseline="0" dirty="0" smtClean="0">
                <a:ln>
                  <a:noFill/>
                </a:ln>
                <a:solidFill>
                  <a:srgbClr val="222222"/>
                </a:solidFill>
                <a:effectLst/>
                <a:latin typeface="Calibri"/>
                <a:ea typeface="Times New Roman" pitchFamily="18" charset="0"/>
                <a:cs typeface="Times New Roman Tajik 1.0" pitchFamily="18" charset="0"/>
              </a:rPr>
              <a:t>«</a:t>
            </a:r>
            <a:r>
              <a:rPr kumimoji="0" lang="tg-Cyrl-TJ" b="0" i="1"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Гузаштагони мо солро ба ду та</a:t>
            </a:r>
            <a:r>
              <a:rPr kumimoji="0" lang="tg-Cyrl-TJ" b="0" i="1"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b="0" i="1"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сим мекарданд. Пан</a:t>
            </a:r>
            <a:r>
              <a:rPr kumimoji="0" lang="tg-Cyrl-TJ" b="0" i="1"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b="0" i="1"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мо</a:t>
            </a:r>
            <a:r>
              <a:rPr kumimoji="0" lang="tg-Cyrl-TJ" b="0" i="1"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b="0" i="1"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зимистон ва </a:t>
            </a:r>
            <a:r>
              <a:rPr kumimoji="0" lang="tg-Cyrl-TJ" b="0" i="1"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b="0" i="1"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афт мо</a:t>
            </a:r>
            <a:r>
              <a:rPr kumimoji="0" lang="tg-Cyrl-TJ" b="0" i="1"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b="0" i="1"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ро тобистон медонистанд. Дар р</a:t>
            </a:r>
            <a:r>
              <a:rPr kumimoji="0" lang="tg-Cyrl-TJ" b="0" i="1"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b="0" i="1"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зи се мо</a:t>
            </a:r>
            <a:r>
              <a:rPr kumimoji="0" lang="tg-Cyrl-TJ" b="0" i="1"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b="0" i="1"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у да</a:t>
            </a:r>
            <a:r>
              <a:rPr kumimoji="0" lang="tg-Cyrl-TJ" b="0" i="1"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b="0" i="1"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р</a:t>
            </a:r>
            <a:r>
              <a:rPr kumimoji="0" lang="tg-Cyrl-TJ" b="0" i="1"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b="0" i="1"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 гузаштан аз зимистон, яъне ба тобистон 1 мо</a:t>
            </a:r>
            <a:r>
              <a:rPr kumimoji="0" lang="tg-Cyrl-TJ" b="0" i="1"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b="0" i="1"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у 20 р</a:t>
            </a:r>
            <a:r>
              <a:rPr kumimoji="0" lang="tg-Cyrl-TJ" b="0" i="1"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b="0" i="1"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 мондан Садаро </a:t>
            </a:r>
            <a:r>
              <a:rPr kumimoji="0" lang="tg-Cyrl-TJ" b="0" i="1"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b="0" i="1"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 мегирифтанд</a:t>
            </a:r>
            <a:r>
              <a:rPr kumimoji="0" lang="tg-Cyrl-TJ" b="0" i="1" u="none" strike="noStrike" cap="none" normalizeH="0" baseline="0" dirty="0" smtClean="0">
                <a:ln>
                  <a:noFill/>
                </a:ln>
                <a:solidFill>
                  <a:srgbClr val="222222"/>
                </a:solidFill>
                <a:effectLst/>
                <a:latin typeface="Calibri"/>
                <a:ea typeface="Times New Roman" pitchFamily="18" charset="0"/>
                <a:cs typeface="Times New Roman Tajik 1.0" pitchFamily="18" charset="0"/>
              </a:rPr>
              <a:t>»</a:t>
            </a:r>
            <a:endParaRPr kumimoji="0" lang="ru-RU"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None/>
              <a:tabLst/>
            </a:pP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аким Фирдавс</a:t>
            </a: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ӣ</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о</a:t>
            </a: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ғ</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ози ин </a:t>
            </a: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ашнро ба </a:t>
            </a: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ушанг, писари Сиёмак нисбат меди</a:t>
            </a: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ад.</a:t>
            </a:r>
            <a:endParaRPr kumimoji="0" lang="ru-RU"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200000"/>
              </a:lnSpc>
              <a:spcBef>
                <a:spcPct val="0"/>
              </a:spcBef>
              <a:spcAft>
                <a:spcPct val="0"/>
              </a:spcAft>
              <a:buClrTx/>
              <a:buSzTx/>
              <a:buFontTx/>
              <a:buNone/>
              <a:tabLst/>
            </a:pP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Зи </a:t>
            </a: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ушанг монд он Сада ёдгор,</a:t>
            </a:r>
            <a:endParaRPr kumimoji="0" lang="ru-RU"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200000"/>
              </a:lnSpc>
              <a:spcBef>
                <a:spcPct val="0"/>
              </a:spcBef>
              <a:spcAft>
                <a:spcPct val="0"/>
              </a:spcAft>
              <a:buClrTx/>
              <a:buSzTx/>
              <a:buFontTx/>
              <a:buNone/>
              <a:tabLst/>
            </a:pP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Басе бод чун </a:t>
            </a: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дигар ша</a:t>
            </a: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риёр.</a:t>
            </a:r>
            <a:endParaRPr kumimoji="0" lang="ru-RU"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None/>
              <a:tabLst/>
            </a:pP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   Дар</a:t>
            </a:r>
            <a:r>
              <a:rPr kumimoji="0" lang="tg-Cyrl-TJ"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2" tooltip="Тоҷикистон"/>
              </a:rPr>
              <a:t>То</a:t>
            </a:r>
            <a:r>
              <a:rPr kumimoji="0" lang="tg-Cyrl-TJ" b="0" i="0" u="none" strike="noStrike" cap="none" normalizeH="0" baseline="0" dirty="0" smtClean="0">
                <a:ln>
                  <a:noFill/>
                </a:ln>
                <a:solidFill>
                  <a:srgbClr val="0B0080"/>
                </a:solidFill>
                <a:effectLst/>
                <a:latin typeface="Times New Roman Tajik 1.0" pitchFamily="18" charset="0"/>
                <a:ea typeface="Times New Roman" pitchFamily="18" charset="0"/>
                <a:cs typeface="Times New Roman Tajik 1.0" pitchFamily="18" charset="0"/>
                <a:hlinkClick r:id="rId2" tooltip="Тоҷикистон"/>
              </a:rPr>
              <a:t>ҷ</a:t>
            </a:r>
            <a:r>
              <a:rPr kumimoji="0" lang="tg-Cyrl-TJ" b="0" i="0" u="none" strike="noStrike" cap="none" normalizeH="0" baseline="0" dirty="0" smtClean="0">
                <a:ln>
                  <a:noFill/>
                </a:ln>
                <a:solidFill>
                  <a:srgbClr val="0B0080"/>
                </a:solidFill>
                <a:effectLst/>
                <a:latin typeface="Times New Roman Tj" pitchFamily="18" charset="-52"/>
                <a:ea typeface="Times New Roman" pitchFamily="18" charset="0"/>
                <a:cs typeface="Times New Roman Tajik 1.0" pitchFamily="18" charset="0"/>
                <a:hlinkClick r:id="rId2" tooltip="Тоҷикистон"/>
              </a:rPr>
              <a:t>икистон</a:t>
            </a:r>
            <a:r>
              <a:rPr kumimoji="0" lang="tg-Cyrl-TJ" b="0" i="0" u="none" strike="noStrike" cap="none" normalizeH="0" baseline="0" dirty="0" smtClean="0">
                <a:ln>
                  <a:noFill/>
                </a:ln>
                <a:solidFill>
                  <a:srgbClr val="222222"/>
                </a:solidFill>
                <a:effectLst/>
                <a:latin typeface="Calibri"/>
                <a:ea typeface="Times New Roman" pitchFamily="18" charset="0"/>
                <a:cs typeface="Times New Roman Tajik 1.0" pitchFamily="18" charset="0"/>
              </a:rPr>
              <a:t> </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аз р</a:t>
            </a: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и та</a:t>
            </a: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қ</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вими мардуми форсизабон р</a:t>
            </a: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ӯ</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зи </a:t>
            </a: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ашни Сада дар баъзе аз де</a:t>
            </a: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ҳ</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от </a:t>
            </a:r>
            <a:r>
              <a:rPr kumimoji="0" lang="tg-Cyrl-TJ" b="0" i="0" u="none" strike="noStrike" cap="none" normalizeH="0" baseline="0" dirty="0" smtClean="0">
                <a:ln>
                  <a:noFill/>
                </a:ln>
                <a:solidFill>
                  <a:srgbClr val="222222"/>
                </a:solidFill>
                <a:effectLst/>
                <a:latin typeface="Times New Roman Tajik 1.0" pitchFamily="18" charset="0"/>
                <a:ea typeface="Times New Roman" pitchFamily="18" charset="0"/>
                <a:cs typeface="Times New Roman Tajik 1.0" pitchFamily="18" charset="0"/>
              </a:rPr>
              <a:t>ҷ</a:t>
            </a:r>
            <a:r>
              <a:rPr kumimoji="0" lang="tg-Cyrl-TJ" b="0" i="0" u="none" strike="noStrike" cap="none" normalizeH="0" baseline="0" dirty="0" smtClean="0">
                <a:ln>
                  <a:noFill/>
                </a:ln>
                <a:solidFill>
                  <a:srgbClr val="222222"/>
                </a:solidFill>
                <a:effectLst/>
                <a:latin typeface="Times New Roman Tj" pitchFamily="18" charset="-52"/>
                <a:ea typeface="Times New Roman" pitchFamily="18" charset="0"/>
                <a:cs typeface="Times New Roman Tajik 1.0" pitchFamily="18" charset="0"/>
              </a:rPr>
              <a:t>ашн гирифта мешавад.</a:t>
            </a:r>
            <a:endParaRPr kumimoji="0" lang="tg-Cyrl-TJ"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TotalTime>
  <Words>1216</Words>
  <Application>Microsoft Office PowerPoint</Application>
  <PresentationFormat>Экран (4:3)</PresentationFormat>
  <Paragraphs>61</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Љашнњои миллї ва саънањои касбии баландбардорандаи завќи мењнатии мардум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42</cp:revision>
  <dcterms:created xsi:type="dcterms:W3CDTF">2018-03-04T17:34:04Z</dcterms:created>
  <dcterms:modified xsi:type="dcterms:W3CDTF">2018-03-11T18:55:19Z</dcterms:modified>
</cp:coreProperties>
</file>