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57" r:id="rId13"/>
    <p:sldId id="258" r:id="rId14"/>
    <p:sldId id="259" r:id="rId15"/>
    <p:sldId id="260" r:id="rId1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BF5DCF-D853-4D54-8023-7F16749B9276}" type="datetimeFigureOut">
              <a:rPr lang="ru-RU" smtClean="0"/>
              <a:t>23.09.2017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42C59-37FC-4F0E-ACB1-DFEEC0B92B0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 Tj" pitchFamily="18" charset="-52"/>
              </a:rPr>
              <a:t/>
            </a:r>
            <a:br>
              <a:rPr lang="en-US" sz="3200" b="1" dirty="0" smtClean="0">
                <a:latin typeface="Times New Roman Tj" pitchFamily="18" charset="-52"/>
              </a:rPr>
            </a:br>
            <a:r>
              <a:rPr lang="ru-RU" sz="3200" b="1" dirty="0" err="1" smtClean="0">
                <a:solidFill>
                  <a:srgbClr val="00B0F0"/>
                </a:solidFill>
                <a:latin typeface="Times New Roman Tj" pitchFamily="18" charset="-52"/>
              </a:rPr>
              <a:t>Дастур</a:t>
            </a:r>
            <a:r>
              <a:rPr lang="ru-RU" sz="32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мактубњои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en-US" sz="3200" b="1" dirty="0" smtClean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en-US" sz="3200" b="1" dirty="0" smtClean="0">
                <a:solidFill>
                  <a:srgbClr val="00B0F0"/>
                </a:solidFill>
                <a:latin typeface="Times New Roman Tj" pitchFamily="18" charset="-52"/>
              </a:rPr>
            </a:br>
            <a:r>
              <a:rPr lang="ru-RU" sz="3200" b="1" dirty="0" err="1" smtClean="0">
                <a:solidFill>
                  <a:srgbClr val="00B0F0"/>
                </a:solidFill>
                <a:latin typeface="Times New Roman Tj" pitchFamily="18" charset="-52"/>
              </a:rPr>
              <a:t>вазорату</a:t>
            </a:r>
            <a:r>
              <a:rPr lang="ru-RU" sz="32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 smtClean="0">
                <a:solidFill>
                  <a:srgbClr val="00B0F0"/>
                </a:solidFill>
                <a:latin typeface="Times New Roman Tj" pitchFamily="18" charset="-52"/>
              </a:rPr>
              <a:t>идорањо</a:t>
            </a:r>
            <a:r>
              <a:rPr lang="ru-RU" sz="32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маќомоти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иљроияи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мањалии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њокимияти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давлатї</a:t>
            </a:r>
            <a: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</a:br>
            <a:endParaRPr lang="ru-RU" sz="30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/>
            <a:r>
              <a:rPr lang="ru-RU" sz="4000" b="1" dirty="0" err="1" smtClean="0">
                <a:solidFill>
                  <a:srgbClr val="00B0F0"/>
                </a:solidFill>
                <a:latin typeface="Times New Roman Tj" pitchFamily="18" charset="-52"/>
              </a:rPr>
              <a:t>Наќшањои</a:t>
            </a:r>
            <a:r>
              <a:rPr lang="ru-RU" sz="40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таълимии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4000" dirty="0">
              <a:solidFill>
                <a:srgbClr val="00B0F0"/>
              </a:solidFill>
              <a:latin typeface="Times New Roman Tj" pitchFamily="18" charset="-52"/>
            </a:endParaRPr>
          </a:p>
          <a:p>
            <a:pPr algn="ctr"/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аз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тарафи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вазорат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тасдиќшуда</a:t>
            </a:r>
            <a:endParaRPr kumimoji="0" lang="ru-RU" sz="40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algn="ctr"/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Ќарорњо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,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фармонњо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дастуру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супоришњои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Призденти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Љумњурии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Тољикистон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,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Њукумати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Љумњурии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Тољикистон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,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санадњои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меъёрии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њуќуќї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Дафтари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баќайд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гирии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иштироки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омўзгорон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ба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дарсњои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њамдигар</a:t>
            </a:r>
            <a:endParaRPr lang="ru-RU" sz="36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Дафтари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баќайдгирии</a:t>
            </a:r>
            <a:endParaRPr lang="ru-RU" sz="36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lvl="0" algn="ctr"/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истифодаи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воситањои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техникї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36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lvl="0" algn="ctr"/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дар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љараёни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таълим</a:t>
            </a:r>
            <a:endParaRPr lang="ru-RU" sz="36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Љадвали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44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algn="ctr"/>
            <a:r>
              <a:rPr lang="ru-RU" sz="4400" b="1" dirty="0" err="1" smtClean="0">
                <a:solidFill>
                  <a:srgbClr val="00B0F0"/>
                </a:solidFill>
                <a:latin typeface="Times New Roman Tj" pitchFamily="18" charset="-52"/>
              </a:rPr>
              <a:t>навбатдории</a:t>
            </a:r>
            <a:r>
              <a:rPr lang="ru-RU" sz="44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омўзгорон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Љадвали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ќабули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корњои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мустаќилонаи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донишљўй</a:t>
            </a:r>
            <a:endParaRPr lang="ru-RU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Рўйхат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санадњои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44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lvl="0" algn="ctr"/>
            <a:r>
              <a:rPr lang="ru-RU" sz="4400" b="1" dirty="0" err="1" smtClean="0">
                <a:solidFill>
                  <a:srgbClr val="00B0F0"/>
                </a:solidFill>
                <a:latin typeface="Times New Roman Tj" pitchFamily="18" charset="-52"/>
              </a:rPr>
              <a:t>њуљљатњои</a:t>
            </a:r>
            <a:r>
              <a:rPr lang="ru-RU" sz="44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бойгоншуда</a:t>
            </a:r>
            <a:endParaRPr lang="ru-RU" sz="44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Дафтари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воридот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содироти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мактубњо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аризањо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ѓайра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122522" y="0"/>
            <a:ext cx="69281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14348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7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8" name="Прямоугольник 37"/>
          <p:cNvSpPr/>
          <p:nvPr/>
        </p:nvSpPr>
        <p:spPr>
          <a:xfrm>
            <a:off x="2933422" y="0"/>
            <a:ext cx="78579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2571736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5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41" name="Прямоугольник 40"/>
          <p:cNvSpPr/>
          <p:nvPr/>
        </p:nvSpPr>
        <p:spPr>
          <a:xfrm>
            <a:off x="4719372" y="0"/>
            <a:ext cx="78579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3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4357686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3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44" name="Прямоугольник 43"/>
          <p:cNvSpPr/>
          <p:nvPr/>
        </p:nvSpPr>
        <p:spPr>
          <a:xfrm>
            <a:off x="6433884" y="0"/>
            <a:ext cx="78579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4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6072198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6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7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59" name="Прямоугольник 58"/>
          <p:cNvSpPr/>
          <p:nvPr/>
        </p:nvSpPr>
        <p:spPr>
          <a:xfrm>
            <a:off x="1076033" y="3429024"/>
            <a:ext cx="78579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5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0" name="Таблица 59"/>
          <p:cNvGraphicFramePr>
            <a:graphicFrameLocks noGrp="1"/>
          </p:cNvGraphicFramePr>
          <p:nvPr/>
        </p:nvGraphicFramePr>
        <p:xfrm>
          <a:off x="714347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2" name="Прямоугольник 61"/>
          <p:cNvSpPr/>
          <p:nvPr/>
        </p:nvSpPr>
        <p:spPr>
          <a:xfrm>
            <a:off x="2933421" y="3429024"/>
            <a:ext cx="78579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6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3" name="Таблица 62"/>
          <p:cNvGraphicFramePr>
            <a:graphicFrameLocks noGrp="1"/>
          </p:cNvGraphicFramePr>
          <p:nvPr/>
        </p:nvGraphicFramePr>
        <p:xfrm>
          <a:off x="2571735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4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5" name="Прямоугольник 64"/>
          <p:cNvSpPr/>
          <p:nvPr/>
        </p:nvSpPr>
        <p:spPr>
          <a:xfrm>
            <a:off x="4719371" y="3429024"/>
            <a:ext cx="78579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7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4357685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7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8" name="Прямоугольник 67"/>
          <p:cNvSpPr/>
          <p:nvPr/>
        </p:nvSpPr>
        <p:spPr>
          <a:xfrm>
            <a:off x="6433883" y="3429024"/>
            <a:ext cx="78579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8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9" name="Таблица 68"/>
          <p:cNvGraphicFramePr>
            <a:graphicFrameLocks noGrp="1"/>
          </p:cNvGraphicFramePr>
          <p:nvPr/>
        </p:nvGraphicFramePr>
        <p:xfrm>
          <a:off x="6072197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0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076034" y="0"/>
            <a:ext cx="785793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9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14348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7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8" name="Прямоугольник 37"/>
          <p:cNvSpPr/>
          <p:nvPr/>
        </p:nvSpPr>
        <p:spPr>
          <a:xfrm>
            <a:off x="2679346" y="0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10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2571736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5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41" name="Прямоугольник 40"/>
          <p:cNvSpPr/>
          <p:nvPr/>
        </p:nvSpPr>
        <p:spPr>
          <a:xfrm>
            <a:off x="4511784" y="0"/>
            <a:ext cx="1200970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11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4357686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3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44" name="Прямоугольник 43"/>
          <p:cNvSpPr/>
          <p:nvPr/>
        </p:nvSpPr>
        <p:spPr>
          <a:xfrm>
            <a:off x="6179808" y="0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12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6072198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6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7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59" name="Прямоугольник 58"/>
          <p:cNvSpPr/>
          <p:nvPr/>
        </p:nvSpPr>
        <p:spPr>
          <a:xfrm>
            <a:off x="821957" y="3429024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13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0" name="Таблица 59"/>
          <p:cNvGraphicFramePr>
            <a:graphicFrameLocks noGrp="1"/>
          </p:cNvGraphicFramePr>
          <p:nvPr/>
        </p:nvGraphicFramePr>
        <p:xfrm>
          <a:off x="714347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2" name="Прямоугольник 61"/>
          <p:cNvSpPr/>
          <p:nvPr/>
        </p:nvSpPr>
        <p:spPr>
          <a:xfrm>
            <a:off x="2679345" y="3429024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14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3" name="Таблица 62"/>
          <p:cNvGraphicFramePr>
            <a:graphicFrameLocks noGrp="1"/>
          </p:cNvGraphicFramePr>
          <p:nvPr/>
        </p:nvGraphicFramePr>
        <p:xfrm>
          <a:off x="2571735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4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5" name="Прямоугольник 64"/>
          <p:cNvSpPr/>
          <p:nvPr/>
        </p:nvSpPr>
        <p:spPr>
          <a:xfrm>
            <a:off x="4465295" y="3429024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15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4357685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7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8" name="Прямоугольник 67"/>
          <p:cNvSpPr/>
          <p:nvPr/>
        </p:nvSpPr>
        <p:spPr>
          <a:xfrm>
            <a:off x="6179807" y="3429024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16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9" name="Таблица 68"/>
          <p:cNvGraphicFramePr>
            <a:graphicFrameLocks noGrp="1"/>
          </p:cNvGraphicFramePr>
          <p:nvPr/>
        </p:nvGraphicFramePr>
        <p:xfrm>
          <a:off x="6072197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0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821958" y="0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17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14348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7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8" name="Прямоугольник 37"/>
          <p:cNvSpPr/>
          <p:nvPr/>
        </p:nvSpPr>
        <p:spPr>
          <a:xfrm>
            <a:off x="2679346" y="0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18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2571736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5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41" name="Прямоугольник 40"/>
          <p:cNvSpPr/>
          <p:nvPr/>
        </p:nvSpPr>
        <p:spPr>
          <a:xfrm>
            <a:off x="4465297" y="0"/>
            <a:ext cx="1293945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19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4357686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3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44" name="Прямоугольник 43"/>
          <p:cNvSpPr/>
          <p:nvPr/>
        </p:nvSpPr>
        <p:spPr>
          <a:xfrm>
            <a:off x="6133321" y="0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20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6072198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6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7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59" name="Прямоугольник 58"/>
          <p:cNvSpPr/>
          <p:nvPr/>
        </p:nvSpPr>
        <p:spPr>
          <a:xfrm>
            <a:off x="821958" y="3429024"/>
            <a:ext cx="1293944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21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0" name="Таблица 59"/>
          <p:cNvGraphicFramePr>
            <a:graphicFrameLocks noGrp="1"/>
          </p:cNvGraphicFramePr>
          <p:nvPr/>
        </p:nvGraphicFramePr>
        <p:xfrm>
          <a:off x="714347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2" name="Прямоугольник 61"/>
          <p:cNvSpPr/>
          <p:nvPr/>
        </p:nvSpPr>
        <p:spPr>
          <a:xfrm>
            <a:off x="2632858" y="3429024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22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3" name="Таблица 62"/>
          <p:cNvGraphicFramePr>
            <a:graphicFrameLocks noGrp="1"/>
          </p:cNvGraphicFramePr>
          <p:nvPr/>
        </p:nvGraphicFramePr>
        <p:xfrm>
          <a:off x="2571735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4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5" name="Прямоугольник 64"/>
          <p:cNvSpPr/>
          <p:nvPr/>
        </p:nvSpPr>
        <p:spPr>
          <a:xfrm>
            <a:off x="4418808" y="3429024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23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4357685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7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8" name="Прямоугольник 67"/>
          <p:cNvSpPr/>
          <p:nvPr/>
        </p:nvSpPr>
        <p:spPr>
          <a:xfrm>
            <a:off x="6133320" y="3429024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24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9" name="Таблица 68"/>
          <p:cNvGraphicFramePr>
            <a:graphicFrameLocks noGrp="1"/>
          </p:cNvGraphicFramePr>
          <p:nvPr/>
        </p:nvGraphicFramePr>
        <p:xfrm>
          <a:off x="6072197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0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75471" y="0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25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714348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49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7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38" name="Прямоугольник 37"/>
          <p:cNvSpPr/>
          <p:nvPr/>
        </p:nvSpPr>
        <p:spPr>
          <a:xfrm>
            <a:off x="2632859" y="0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26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2571736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0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5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41" name="Прямоугольник 40"/>
          <p:cNvSpPr/>
          <p:nvPr/>
        </p:nvSpPr>
        <p:spPr>
          <a:xfrm>
            <a:off x="4418810" y="0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27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2" name="Таблица 41"/>
          <p:cNvGraphicFramePr>
            <a:graphicFrameLocks noGrp="1"/>
          </p:cNvGraphicFramePr>
          <p:nvPr/>
        </p:nvGraphicFramePr>
        <p:xfrm>
          <a:off x="4357686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3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5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44" name="Прямоугольник 43"/>
          <p:cNvSpPr/>
          <p:nvPr/>
        </p:nvSpPr>
        <p:spPr>
          <a:xfrm>
            <a:off x="6133321" y="0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28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6072198" y="214290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6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7" y="1285860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59" name="Прямоугольник 58"/>
          <p:cNvSpPr/>
          <p:nvPr/>
        </p:nvSpPr>
        <p:spPr>
          <a:xfrm>
            <a:off x="775470" y="3429024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29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0" name="Таблица 59"/>
          <p:cNvGraphicFramePr>
            <a:graphicFrameLocks noGrp="1"/>
          </p:cNvGraphicFramePr>
          <p:nvPr/>
        </p:nvGraphicFramePr>
        <p:xfrm>
          <a:off x="714347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1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2" name="Прямоугольник 61"/>
          <p:cNvSpPr/>
          <p:nvPr/>
        </p:nvSpPr>
        <p:spPr>
          <a:xfrm>
            <a:off x="2632858" y="3429024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30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3" name="Таблица 62"/>
          <p:cNvGraphicFramePr>
            <a:graphicFrameLocks noGrp="1"/>
          </p:cNvGraphicFramePr>
          <p:nvPr/>
        </p:nvGraphicFramePr>
        <p:xfrm>
          <a:off x="2571735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4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5" name="Прямоугольник 64"/>
          <p:cNvSpPr/>
          <p:nvPr/>
        </p:nvSpPr>
        <p:spPr>
          <a:xfrm>
            <a:off x="4465295" y="3429024"/>
            <a:ext cx="1293944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31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4357685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7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  <p:sp>
        <p:nvSpPr>
          <p:cNvPr id="68" name="Прямоугольник 67"/>
          <p:cNvSpPr/>
          <p:nvPr/>
        </p:nvSpPr>
        <p:spPr>
          <a:xfrm>
            <a:off x="6133320" y="3429024"/>
            <a:ext cx="1386919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Garamond" pitchFamily="18" charset="0"/>
              </a:rPr>
              <a:t>32</a:t>
            </a:r>
            <a:endParaRPr lang="ru-RU" sz="10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69" name="Таблица 68"/>
          <p:cNvGraphicFramePr>
            <a:graphicFrameLocks noGrp="1"/>
          </p:cNvGraphicFramePr>
          <p:nvPr/>
        </p:nvGraphicFramePr>
        <p:xfrm>
          <a:off x="6072197" y="3643314"/>
          <a:ext cx="1500198" cy="2666365"/>
        </p:xfrm>
        <a:graphic>
          <a:graphicData uri="http://schemas.openxmlformats.org/drawingml/2006/table">
            <a:tbl>
              <a:tblPr/>
              <a:tblGrid>
                <a:gridCol w="1500198"/>
              </a:tblGrid>
              <a:tr h="266636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0" name="Рисунок 3" descr="logo (копия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36" y="4714884"/>
            <a:ext cx="1357322" cy="1528763"/>
          </a:xfrm>
          <a:prstGeom prst="rect">
            <a:avLst/>
          </a:prstGeom>
          <a:noFill/>
          <a:ln w="9525" algn="in"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 Tj" pitchFamily="18" charset="-52"/>
              </a:rPr>
              <a:t/>
            </a:r>
            <a:br>
              <a:rPr lang="en-US" sz="3200" b="1" dirty="0" smtClean="0">
                <a:latin typeface="Times New Roman Tj" pitchFamily="18" charset="-52"/>
              </a:rPr>
            </a:br>
            <a:r>
              <a:rPr lang="ru-RU" sz="3200" dirty="0"/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Фармоишњои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ректор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супоришњои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000" b="1" dirty="0" err="1">
                <a:solidFill>
                  <a:srgbClr val="00B0F0"/>
                </a:solidFill>
                <a:latin typeface="Times New Roman Tj" pitchFamily="18" charset="-52"/>
              </a:rPr>
              <a:t>муовинони</a:t>
            </a:r>
            <a:r>
              <a:rPr lang="ru-RU" sz="4000" b="1" dirty="0">
                <a:solidFill>
                  <a:srgbClr val="00B0F0"/>
                </a:solidFill>
                <a:latin typeface="Times New Roman Tj" pitchFamily="18" charset="-52"/>
              </a:rPr>
              <a:t> он </a:t>
            </a:r>
            <a: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</a:br>
            <a:endParaRPr lang="ru-RU" sz="30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Ќарорњои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раёсат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,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Шўрои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36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lvl="0" algn="ctr"/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олимон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Шўрои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илмию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36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lvl="0" algn="ctr"/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методии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муассисви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таълимї</a:t>
            </a:r>
            <a:endParaRPr lang="ru-RU" sz="36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Ќарорњои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сардорати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36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algn="ctr"/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факултет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,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Шўрои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олимон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Шўрои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методии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факултет</a:t>
            </a: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 Tj" pitchFamily="18" charset="-52"/>
              </a:rPr>
              <a:t/>
            </a:r>
            <a:br>
              <a:rPr lang="en-US" sz="3200" b="1" dirty="0" smtClean="0">
                <a:latin typeface="Times New Roman Tj" pitchFamily="18" charset="-52"/>
              </a:rPr>
            </a:br>
            <a:r>
              <a:rPr lang="ru-RU" sz="3200" dirty="0"/>
              <a:t> </a:t>
            </a:r>
            <a:r>
              <a:rPr lang="ru-RU" sz="5400" b="1" dirty="0" err="1" smtClean="0">
                <a:solidFill>
                  <a:srgbClr val="00B0F0"/>
                </a:solidFill>
                <a:latin typeface="Times New Roman Tj" pitchFamily="18" charset="-52"/>
              </a:rPr>
              <a:t>Наќшањои</a:t>
            </a:r>
            <a:r>
              <a:rPr lang="ru-RU" sz="5400" b="1" dirty="0" smtClean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sz="5400" b="1" dirty="0" smtClean="0">
                <a:solidFill>
                  <a:srgbClr val="00B0F0"/>
                </a:solidFill>
                <a:latin typeface="Times New Roman Tj" pitchFamily="18" charset="-52"/>
              </a:rPr>
            </a:br>
            <a:r>
              <a:rPr lang="ru-RU" sz="54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5400" b="1" dirty="0">
                <a:solidFill>
                  <a:srgbClr val="00B0F0"/>
                </a:solidFill>
                <a:latin typeface="Times New Roman Tj" pitchFamily="18" charset="-52"/>
              </a:rPr>
              <a:t>кори кафедра </a:t>
            </a:r>
            <a: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</a:br>
            <a:endParaRPr lang="ru-RU" sz="30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5400" b="1" dirty="0" err="1">
                <a:solidFill>
                  <a:srgbClr val="00B0F0"/>
                </a:solidFill>
                <a:latin typeface="Times New Roman Tj" pitchFamily="18" charset="-52"/>
              </a:rPr>
              <a:t>Суратљаласањои</a:t>
            </a:r>
            <a:r>
              <a:rPr lang="ru-RU" sz="5400" b="1" dirty="0">
                <a:solidFill>
                  <a:srgbClr val="00B0F0"/>
                </a:solidFill>
                <a:latin typeface="Times New Roman Tj" pitchFamily="18" charset="-52"/>
              </a:rPr>
              <a:t> кафедра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6000" b="1" dirty="0" err="1">
                <a:solidFill>
                  <a:srgbClr val="00B0F0"/>
                </a:solidFill>
                <a:latin typeface="Times New Roman Tj" pitchFamily="18" charset="-52"/>
              </a:rPr>
              <a:t>Стандартњои</a:t>
            </a:r>
            <a:r>
              <a:rPr lang="ru-RU" sz="60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6000" b="1" dirty="0" err="1">
                <a:solidFill>
                  <a:srgbClr val="00B0F0"/>
                </a:solidFill>
                <a:latin typeface="Times New Roman Tj" pitchFamily="18" charset="-52"/>
              </a:rPr>
              <a:t>тахасусї</a:t>
            </a:r>
            <a:endParaRPr kumimoji="0" lang="ru-RU" sz="60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 Tj" pitchFamily="18" charset="-52"/>
              </a:rPr>
              <a:t/>
            </a:r>
            <a:br>
              <a:rPr lang="en-US" sz="3200" b="1" dirty="0" smtClean="0">
                <a:latin typeface="Times New Roman Tj" pitchFamily="18" charset="-52"/>
              </a:rPr>
            </a:br>
            <a:r>
              <a:rPr lang="ru-RU" sz="3200" dirty="0"/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Наќшањои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таълимии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аз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тарафи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вазорат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тасдиќшуда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</a:br>
            <a:endParaRPr lang="ru-RU" sz="30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Наќшаву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барномањои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 smtClean="0">
                <a:solidFill>
                  <a:srgbClr val="00B0F0"/>
                </a:solidFill>
                <a:latin typeface="Times New Roman Tj" pitchFamily="18" charset="-52"/>
              </a:rPr>
              <a:t>корї</a:t>
            </a:r>
            <a:r>
              <a:rPr lang="ru-RU" sz="44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оид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ба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раванди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таълим</a:t>
            </a:r>
            <a:endParaRPr lang="ru-RU" sz="44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Њисоби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соатњо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,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наќшањои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инфиродии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омўзгорон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љадвали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воњидњои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корї</a:t>
            </a: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 Tj" pitchFamily="18" charset="-52"/>
              </a:rPr>
              <a:t/>
            </a:r>
            <a:br>
              <a:rPr lang="en-US" sz="3200" b="1" dirty="0" smtClean="0">
                <a:latin typeface="Times New Roman Tj" pitchFamily="18" charset="-52"/>
              </a:rPr>
            </a:br>
            <a:r>
              <a:rPr lang="ru-RU" dirty="0">
                <a:latin typeface="Times New Roman Tj" pitchFamily="18" charset="-52"/>
              </a:rPr>
              <a:t> </a:t>
            </a:r>
            <a:r>
              <a:rPr lang="ru-RU" sz="4800" b="1" dirty="0" err="1">
                <a:solidFill>
                  <a:srgbClr val="00B0F0"/>
                </a:solidFill>
                <a:latin typeface="Times New Roman Tj" pitchFamily="18" charset="-52"/>
              </a:rPr>
              <a:t>Барномањои</a:t>
            </a:r>
            <a:r>
              <a:rPr lang="ru-RU" sz="48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800" b="1" dirty="0" err="1">
                <a:solidFill>
                  <a:srgbClr val="00B0F0"/>
                </a:solidFill>
                <a:latin typeface="Times New Roman Tj" pitchFamily="18" charset="-52"/>
              </a:rPr>
              <a:t>таълимї</a:t>
            </a:r>
            <a:r>
              <a:rPr lang="ru-RU" sz="48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800" b="1" dirty="0" smtClean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sz="4800" b="1" dirty="0" smtClean="0">
                <a:solidFill>
                  <a:srgbClr val="00B0F0"/>
                </a:solidFill>
                <a:latin typeface="Times New Roman Tj" pitchFamily="18" charset="-52"/>
              </a:rPr>
            </a:br>
            <a:r>
              <a:rPr lang="ru-RU" sz="4800" b="1" dirty="0" err="1" smtClean="0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48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800" b="1" dirty="0" err="1">
                <a:solidFill>
                  <a:srgbClr val="00B0F0"/>
                </a:solidFill>
                <a:latin typeface="Times New Roman Tj" pitchFamily="18" charset="-52"/>
              </a:rPr>
              <a:t>силабусњо</a:t>
            </a:r>
            <a:r>
              <a:rPr lang="ru-RU" sz="48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sz="3200" dirty="0">
                <a:solidFill>
                  <a:srgbClr val="00B0F0"/>
                </a:solidFill>
                <a:latin typeface="Times New Roman Tj" pitchFamily="18" charset="-52"/>
              </a:rPr>
            </a:br>
            <a:endParaRPr lang="ru-RU" sz="30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Номгўи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китобњои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умумитаълимї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тахассусї</a:t>
            </a:r>
            <a:endParaRPr lang="ru-RU" sz="44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Номгўи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китобу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дастурњои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smtClean="0">
                <a:solidFill>
                  <a:srgbClr val="00B0F0"/>
                </a:solidFill>
                <a:latin typeface="Times New Roman Tj" pitchFamily="18" charset="-52"/>
              </a:rPr>
              <a:t>аз </a:t>
            </a:r>
          </a:p>
          <a:p>
            <a:pPr algn="ctr"/>
            <a:r>
              <a:rPr lang="ru-RU" sz="3200" b="1" dirty="0" err="1" smtClean="0">
                <a:solidFill>
                  <a:srgbClr val="00B0F0"/>
                </a:solidFill>
                <a:latin typeface="Times New Roman Tj" pitchFamily="18" charset="-52"/>
              </a:rPr>
              <a:t>тарафи</a:t>
            </a:r>
            <a:r>
              <a:rPr lang="ru-RU" sz="32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устодони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кафедра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тањияшуда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бо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шаклњои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электронии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 smtClean="0">
                <a:solidFill>
                  <a:srgbClr val="00B0F0"/>
                </a:solidFill>
                <a:latin typeface="Times New Roman Tj" pitchFamily="18" charset="-52"/>
              </a:rPr>
              <a:t>онњо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 Tj" pitchFamily="18" charset="-52"/>
              </a:rPr>
              <a:t/>
            </a:r>
            <a:br>
              <a:rPr lang="en-US" sz="3200" b="1" dirty="0" smtClean="0">
                <a:latin typeface="Times New Roman Tj" pitchFamily="18" charset="-52"/>
              </a:rPr>
            </a:b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Билетњои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тасдиќшудаи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 </a:t>
            </a:r>
            <a:r>
              <a:rPr lang="ru-RU" sz="3200" b="1" dirty="0" err="1" smtClean="0">
                <a:solidFill>
                  <a:srgbClr val="00B0F0"/>
                </a:solidFill>
                <a:latin typeface="Times New Roman Tj" pitchFamily="18" charset="-52"/>
              </a:rPr>
              <a:t>имтињоноти</a:t>
            </a:r>
            <a:r>
              <a:rPr lang="ru-RU" sz="32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давлатї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аз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фанњои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200" b="1" dirty="0" err="1">
                <a:solidFill>
                  <a:srgbClr val="00B0F0"/>
                </a:solidFill>
                <a:latin typeface="Times New Roman Tj" pitchFamily="18" charset="-52"/>
              </a:rPr>
              <a:t>тахасусї</a:t>
            </a:r>
            <a: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br>
              <a:rPr lang="ru-RU" sz="3200" b="1" dirty="0">
                <a:solidFill>
                  <a:srgbClr val="00B0F0"/>
                </a:solidFill>
                <a:latin typeface="Times New Roman Tj" pitchFamily="18" charset="-52"/>
              </a:rPr>
            </a:br>
            <a:endParaRPr lang="ru-RU" sz="30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Саволномањои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фанњои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таълимии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кафедра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барои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маркази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тестї</a:t>
            </a:r>
            <a:endParaRPr lang="ru-RU" sz="36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Њисоботи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44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algn="ctr"/>
            <a:r>
              <a:rPr lang="ru-RU" sz="4400" b="1" dirty="0" err="1" smtClean="0">
                <a:solidFill>
                  <a:srgbClr val="00B0F0"/>
                </a:solidFill>
                <a:latin typeface="Times New Roman Tj" pitchFamily="18" charset="-52"/>
              </a:rPr>
              <a:t>солонаи</a:t>
            </a:r>
            <a:r>
              <a:rPr lang="ru-RU" sz="4400" b="1" dirty="0" smtClean="0">
                <a:solidFill>
                  <a:srgbClr val="00B0F0"/>
                </a:solidFill>
                <a:latin typeface="Times New Roman Tj" pitchFamily="18" charset="-52"/>
              </a:rPr>
              <a:t>  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кафедра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ru-RU" b="1" dirty="0" err="1" smtClean="0">
                <a:solidFill>
                  <a:srgbClr val="00B0F0"/>
                </a:solidFill>
                <a:latin typeface="Times New Roman Tj" pitchFamily="18" charset="-52"/>
              </a:rPr>
              <a:t>Дастурњои</a:t>
            </a:r>
            <a:r>
              <a:rPr lang="ru-RU" b="1" dirty="0" smtClean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Times New Roman Tj" pitchFamily="18" charset="-52"/>
              </a:rPr>
            </a:br>
            <a:r>
              <a:rPr lang="ru-RU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вазифавии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rgbClr val="00B0F0"/>
                </a:solidFill>
                <a:latin typeface="Times New Roman Tj" pitchFamily="18" charset="-52"/>
              </a:rPr>
              <a:t>кормандон</a:t>
            </a:r>
            <a:endParaRPr lang="ru-RU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4800" b="1" dirty="0" err="1">
                <a:solidFill>
                  <a:srgbClr val="00B0F0"/>
                </a:solidFill>
                <a:latin typeface="Times New Roman Tj" pitchFamily="18" charset="-52"/>
              </a:rPr>
              <a:t>Њуљљатњои</a:t>
            </a:r>
            <a:r>
              <a:rPr lang="ru-RU" sz="48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48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lvl="0" algn="ctr"/>
            <a:r>
              <a:rPr lang="ru-RU" sz="4800" b="1" dirty="0" err="1" smtClean="0">
                <a:solidFill>
                  <a:srgbClr val="00B0F0"/>
                </a:solidFill>
                <a:latin typeface="Times New Roman Tj" pitchFamily="18" charset="-52"/>
              </a:rPr>
              <a:t>татбиќи</a:t>
            </a:r>
            <a:r>
              <a:rPr lang="ru-RU" sz="48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800" b="1" dirty="0" err="1">
                <a:solidFill>
                  <a:srgbClr val="00B0F0"/>
                </a:solidFill>
                <a:latin typeface="Times New Roman Tj" pitchFamily="18" charset="-52"/>
              </a:rPr>
              <a:t>корњои</a:t>
            </a:r>
            <a:r>
              <a:rPr lang="ru-RU" sz="48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800" b="1" dirty="0" err="1">
                <a:solidFill>
                  <a:srgbClr val="00B0F0"/>
                </a:solidFill>
                <a:latin typeface="Times New Roman Tj" pitchFamily="18" charset="-52"/>
              </a:rPr>
              <a:t>илмї</a:t>
            </a:r>
            <a:endParaRPr lang="ru-RU" sz="48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Њисоботи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44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algn="ctr"/>
            <a:r>
              <a:rPr lang="ru-RU" sz="4400" b="1" dirty="0" err="1" smtClean="0">
                <a:solidFill>
                  <a:srgbClr val="00B0F0"/>
                </a:solidFill>
                <a:latin typeface="Times New Roman Tj" pitchFamily="18" charset="-52"/>
              </a:rPr>
              <a:t>солонаи</a:t>
            </a:r>
            <a:r>
              <a:rPr lang="ru-RU" sz="4400" b="1" dirty="0" smtClean="0">
                <a:solidFill>
                  <a:srgbClr val="00B0F0"/>
                </a:solidFill>
                <a:latin typeface="Times New Roman Tj" pitchFamily="18" charset="-52"/>
              </a:rPr>
              <a:t>  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кафедра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Њуљљатњои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такмили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 </a:t>
            </a:r>
            <a:b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</a:b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ихтисоси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омўзгорон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b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</a:b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кормандони</a:t>
            </a:r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кафедра</a:t>
            </a:r>
            <a:endParaRPr lang="ru-RU" sz="36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Њуљљатњо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оид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ба </a:t>
            </a:r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шуъбаи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магистратура, аспирантура, </a:t>
            </a:r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доктурантура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аз </a:t>
            </a:r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рўи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ихтисос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докторантура аз </a:t>
            </a:r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рўи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2600" b="1" dirty="0" err="1">
                <a:solidFill>
                  <a:srgbClr val="00B0F0"/>
                </a:solidFill>
                <a:latin typeface="Times New Roman Tj" pitchFamily="18" charset="-52"/>
              </a:rPr>
              <a:t>ихтисос</a:t>
            </a:r>
            <a:r>
              <a:rPr lang="ru-RU" sz="2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2600" b="1" dirty="0" err="1" smtClean="0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2600" b="1" dirty="0" smtClean="0">
                <a:solidFill>
                  <a:srgbClr val="00B0F0"/>
                </a:solidFill>
                <a:latin typeface="Times New Roman Tj" pitchFamily="18" charset="-52"/>
              </a:rPr>
              <a:t> докторантура</a:t>
            </a:r>
            <a:endParaRPr lang="ru-RU" sz="26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Номгўи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мавзўъњои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endParaRPr lang="ru-RU" sz="44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algn="ctr"/>
            <a:r>
              <a:rPr lang="ru-RU" sz="4400" b="1" dirty="0" err="1" smtClean="0">
                <a:solidFill>
                  <a:srgbClr val="00B0F0"/>
                </a:solidFill>
                <a:latin typeface="Times New Roman Tj" pitchFamily="18" charset="-52"/>
              </a:rPr>
              <a:t>корњои</a:t>
            </a:r>
            <a:r>
              <a:rPr lang="ru-RU" sz="44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хатми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донишљўён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358114" cy="1643074"/>
          </a:xfr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Њуљљатњои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мањфилињои</a:t>
            </a:r>
            <a:r>
              <a:rPr lang="ru-RU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smtClean="0">
                <a:solidFill>
                  <a:srgbClr val="00B0F0"/>
                </a:solidFill>
                <a:latin typeface="Times New Roman Tj" pitchFamily="18" charset="-52"/>
              </a:rPr>
              <a:t/>
            </a:r>
            <a:br>
              <a:rPr lang="ru-RU" b="1" dirty="0" smtClean="0">
                <a:solidFill>
                  <a:srgbClr val="00B0F0"/>
                </a:solidFill>
                <a:latin typeface="Times New Roman Tj" pitchFamily="18" charset="-52"/>
              </a:rPr>
            </a:br>
            <a:r>
              <a:rPr lang="ru-RU" b="1" dirty="0" err="1" smtClean="0">
                <a:solidFill>
                  <a:srgbClr val="00B0F0"/>
                </a:solidFill>
                <a:latin typeface="Times New Roman Tj" pitchFamily="18" charset="-52"/>
              </a:rPr>
              <a:t>илмии</a:t>
            </a:r>
            <a:r>
              <a:rPr lang="ru-RU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b="1" dirty="0" err="1">
                <a:solidFill>
                  <a:srgbClr val="00B0F0"/>
                </a:solidFill>
                <a:latin typeface="Times New Roman Tj" pitchFamily="18" charset="-52"/>
              </a:rPr>
              <a:t>донишљўён</a:t>
            </a:r>
            <a:endParaRPr lang="ru-RU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14348" y="2357430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lvl="0" algn="ctr"/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Њуљљатњо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оид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ба </a:t>
            </a:r>
            <a:r>
              <a:rPr lang="ru-RU" sz="3600" b="1" dirty="0" err="1" smtClean="0">
                <a:solidFill>
                  <a:srgbClr val="00B0F0"/>
                </a:solidFill>
                <a:latin typeface="Times New Roman Tj" pitchFamily="18" charset="-52"/>
              </a:rPr>
              <a:t>таъминоти</a:t>
            </a:r>
            <a:endParaRPr lang="ru-RU" sz="3600" b="1" dirty="0" smtClean="0">
              <a:solidFill>
                <a:srgbClr val="00B0F0"/>
              </a:solidFill>
              <a:latin typeface="Times New Roman Tj" pitchFamily="18" charset="-52"/>
            </a:endParaRPr>
          </a:p>
          <a:p>
            <a:pPr lvl="0" algn="ctr"/>
            <a:r>
              <a:rPr lang="ru-RU" sz="3600" b="1" dirty="0" smtClean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моддию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техники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љараёни</a:t>
            </a:r>
            <a:r>
              <a:rPr lang="ru-RU" sz="36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3600" b="1" dirty="0" err="1">
                <a:solidFill>
                  <a:srgbClr val="00B0F0"/>
                </a:solidFill>
                <a:latin typeface="Times New Roman Tj" pitchFamily="18" charset="-52"/>
              </a:rPr>
              <a:t>таълим</a:t>
            </a:r>
            <a:endParaRPr lang="ru-RU" sz="3600" b="1" dirty="0">
              <a:solidFill>
                <a:srgbClr val="00B0F0"/>
              </a:solidFill>
              <a:latin typeface="Times New Roman Tj" pitchFamily="18" charset="-52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14348" y="4643446"/>
            <a:ext cx="7358114" cy="1643074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Њуљљатњои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таљрибаомўзии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таълимї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ва</a:t>
            </a:r>
            <a:r>
              <a:rPr lang="ru-RU" sz="4400" b="1" dirty="0">
                <a:solidFill>
                  <a:srgbClr val="00B0F0"/>
                </a:solidFill>
                <a:latin typeface="Times New Roman Tj" pitchFamily="18" charset="-52"/>
              </a:rPr>
              <a:t> </a:t>
            </a:r>
            <a:r>
              <a:rPr lang="ru-RU" sz="4400" b="1" dirty="0" err="1">
                <a:solidFill>
                  <a:srgbClr val="00B0F0"/>
                </a:solidFill>
                <a:latin typeface="Times New Roman Tj" pitchFamily="18" charset="-52"/>
              </a:rPr>
              <a:t>истењсолї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 Tj" pitchFamily="18" charset="-52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212</Words>
  <Application>Microsoft Office PowerPoint</Application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Дастур ва мактубњои  вазорату идорањо ва маќомоти иљроияи мањалии њокимияти давлатї </vt:lpstr>
      <vt:lpstr>  Фармоишњои ректор ва супоришњои муовинони он  </vt:lpstr>
      <vt:lpstr>  Наќшањои  кори кафедра  </vt:lpstr>
      <vt:lpstr>  Наќшањои таълимии аз тарафи вазорат тасдиќшуда  </vt:lpstr>
      <vt:lpstr>  Барномањои таълимї  ва силабусњо  </vt:lpstr>
      <vt:lpstr>  Билетњои тасдиќшудаи  имтињоноти давлатї аз фанњои тахасусї  </vt:lpstr>
      <vt:lpstr>Дастурњои  вазифавии кормандон</vt:lpstr>
      <vt:lpstr>Њуљљатњои такмили   ихтисоси омўзгорон ва  кормандони кафедра</vt:lpstr>
      <vt:lpstr>Њуљљатњои мањфилињои  илмии донишљўён</vt:lpstr>
      <vt:lpstr>Дафтари баќайд гирии иштироки омўзгорон ба дарсњои њамдигар</vt:lpstr>
      <vt:lpstr>Љадвали ќабули корњои мустаќилонаи донишљўй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Ќарорњо, фармонњо ва дастуру супоришњои Призденти Љумњурии Тољикистон, Њукумати Љумњурии Тољикистон, санадњои меъёрии њуќуќї</dc:title>
  <dc:creator>Admin</dc:creator>
  <cp:lastModifiedBy>Admin</cp:lastModifiedBy>
  <cp:revision>19</cp:revision>
  <dcterms:created xsi:type="dcterms:W3CDTF">2017-09-23T05:02:25Z</dcterms:created>
  <dcterms:modified xsi:type="dcterms:W3CDTF">2017-09-23T08:05:19Z</dcterms:modified>
</cp:coreProperties>
</file>