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72" r:id="rId1"/>
  </p:sldMasterIdLst>
  <p:notesMasterIdLst>
    <p:notesMasterId r:id="rId78"/>
  </p:notesMasterIdLst>
  <p:sldIdLst>
    <p:sldId id="256" r:id="rId2"/>
    <p:sldId id="257" r:id="rId3"/>
    <p:sldId id="449" r:id="rId4"/>
    <p:sldId id="530" r:id="rId5"/>
    <p:sldId id="531" r:id="rId6"/>
    <p:sldId id="532" r:id="rId7"/>
    <p:sldId id="455" r:id="rId8"/>
    <p:sldId id="452" r:id="rId9"/>
    <p:sldId id="521" r:id="rId10"/>
    <p:sldId id="453" r:id="rId11"/>
    <p:sldId id="454" r:id="rId12"/>
    <p:sldId id="456" r:id="rId13"/>
    <p:sldId id="522" r:id="rId14"/>
    <p:sldId id="457" r:id="rId15"/>
    <p:sldId id="458" r:id="rId16"/>
    <p:sldId id="523" r:id="rId17"/>
    <p:sldId id="459" r:id="rId18"/>
    <p:sldId id="460" r:id="rId19"/>
    <p:sldId id="524" r:id="rId20"/>
    <p:sldId id="461" r:id="rId21"/>
    <p:sldId id="462" r:id="rId22"/>
    <p:sldId id="525" r:id="rId23"/>
    <p:sldId id="463" r:id="rId24"/>
    <p:sldId id="464" r:id="rId25"/>
    <p:sldId id="465" r:id="rId26"/>
    <p:sldId id="466" r:id="rId27"/>
    <p:sldId id="467" r:id="rId28"/>
    <p:sldId id="468" r:id="rId29"/>
    <p:sldId id="469" r:id="rId30"/>
    <p:sldId id="470" r:id="rId31"/>
    <p:sldId id="526" r:id="rId32"/>
    <p:sldId id="471" r:id="rId33"/>
    <p:sldId id="472" r:id="rId34"/>
    <p:sldId id="473" r:id="rId35"/>
    <p:sldId id="474" r:id="rId36"/>
    <p:sldId id="475" r:id="rId37"/>
    <p:sldId id="527" r:id="rId38"/>
    <p:sldId id="528" r:id="rId39"/>
    <p:sldId id="529" r:id="rId40"/>
    <p:sldId id="476" r:id="rId41"/>
    <p:sldId id="477" r:id="rId42"/>
    <p:sldId id="542" r:id="rId43"/>
    <p:sldId id="543" r:id="rId44"/>
    <p:sldId id="544" r:id="rId45"/>
    <p:sldId id="545" r:id="rId46"/>
    <p:sldId id="533" r:id="rId47"/>
    <p:sldId id="534" r:id="rId48"/>
    <p:sldId id="535" r:id="rId49"/>
    <p:sldId id="536" r:id="rId50"/>
    <p:sldId id="537" r:id="rId51"/>
    <p:sldId id="538" r:id="rId52"/>
    <p:sldId id="539" r:id="rId53"/>
    <p:sldId id="540" r:id="rId54"/>
    <p:sldId id="541" r:id="rId55"/>
    <p:sldId id="546" r:id="rId56"/>
    <p:sldId id="547" r:id="rId57"/>
    <p:sldId id="548" r:id="rId58"/>
    <p:sldId id="549" r:id="rId59"/>
    <p:sldId id="550" r:id="rId60"/>
    <p:sldId id="551" r:id="rId61"/>
    <p:sldId id="552" r:id="rId62"/>
    <p:sldId id="553" r:id="rId63"/>
    <p:sldId id="554" r:id="rId64"/>
    <p:sldId id="555" r:id="rId65"/>
    <p:sldId id="556" r:id="rId66"/>
    <p:sldId id="557" r:id="rId67"/>
    <p:sldId id="558" r:id="rId68"/>
    <p:sldId id="559" r:id="rId69"/>
    <p:sldId id="560" r:id="rId70"/>
    <p:sldId id="561" r:id="rId71"/>
    <p:sldId id="562" r:id="rId72"/>
    <p:sldId id="563" r:id="rId73"/>
    <p:sldId id="564" r:id="rId74"/>
    <p:sldId id="565" r:id="rId75"/>
    <p:sldId id="566" r:id="rId76"/>
    <p:sldId id="567" r:id="rId7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0" autoAdjust="0"/>
    <p:restoredTop sz="94033" autoAdjust="0"/>
  </p:normalViewPr>
  <p:slideViewPr>
    <p:cSldViewPr>
      <p:cViewPr>
        <p:scale>
          <a:sx n="100" d="100"/>
          <a:sy n="100" d="100"/>
        </p:scale>
        <p:origin x="-78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F7540-8258-4212-9AFC-A32A5F860183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AC566-B50D-4C36-BF50-0837774975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09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C00C18F-BCE5-4D93-9BEB-19EF82A1B7CD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36FBF9C-1258-4A1D-BC47-D229AA762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18F-BCE5-4D93-9BEB-19EF82A1B7CD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BF9C-1258-4A1D-BC47-D229AA762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18F-BCE5-4D93-9BEB-19EF82A1B7CD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BF9C-1258-4A1D-BC47-D229AA762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00C18F-BCE5-4D93-9BEB-19EF82A1B7CD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6FBF9C-1258-4A1D-BC47-D229AA762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C00C18F-BCE5-4D93-9BEB-19EF82A1B7CD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36FBF9C-1258-4A1D-BC47-D229AA762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18F-BCE5-4D93-9BEB-19EF82A1B7CD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BF9C-1258-4A1D-BC47-D229AA762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18F-BCE5-4D93-9BEB-19EF82A1B7CD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BF9C-1258-4A1D-BC47-D229AA762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00C18F-BCE5-4D93-9BEB-19EF82A1B7CD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6FBF9C-1258-4A1D-BC47-D229AA762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C18F-BCE5-4D93-9BEB-19EF82A1B7CD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BF9C-1258-4A1D-BC47-D229AA762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00C18F-BCE5-4D93-9BEB-19EF82A1B7CD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6FBF9C-1258-4A1D-BC47-D229AA762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00C18F-BCE5-4D93-9BEB-19EF82A1B7CD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6FBF9C-1258-4A1D-BC47-D229AA762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00C18F-BCE5-4D93-9BEB-19EF82A1B7CD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6FBF9C-1258-4A1D-BC47-D229AA762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uit.ru/department/network/iptele/1/2.html#image.1.10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736"/>
            <a:ext cx="8001056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IP – </a:t>
            </a:r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телефония</a:t>
            </a:r>
            <a:endParaRPr lang="ru-RU" sz="8800" b="1" i="1" u="sng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Каламов 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Азизмамад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Курбонмамадович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Ст.преподаватель кафедры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«СС и СК»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558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Рисунок 2" descr="Соединение с сетевым шлюз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1" y="142852"/>
            <a:ext cx="4549357" cy="219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0" name="Рисунок 3" descr="Оцифровка голосового сигнал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6743" y="142852"/>
            <a:ext cx="4101538" cy="2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4" descr="Сжатие канал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2936"/>
            <a:ext cx="3714776" cy="343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5" descr="Разбиение на пакет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928934"/>
            <a:ext cx="4714908" cy="338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6098" y="6460984"/>
            <a:ext cx="3070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Рис.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6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 Разбиение на пакеты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412686"/>
            <a:ext cx="2416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Рис.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5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 Сжатие канала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56742" y="2335768"/>
            <a:ext cx="410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Рис.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4.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 Оцифровка голосового сигнала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915" y="2299873"/>
            <a:ext cx="4121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Рис.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3.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 Соединение с сетевым шлюзом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58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154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000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Виды соединений, взаимодействие с компьютерной сетью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Можно выделить три наиболее часто используемых сценария IP-телефонии: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компьютер-компьютер; 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телефон-компьютер; 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телефон-телефон.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Первые сценарий "компьютер-компьютер" реализуется на базе стандартных компьютеров, оснащенных средствами мультимедиа и подключенных к сети Интернет.  Компоненты сценария "компьютер-компьютер" показаны на </a:t>
            </a:r>
            <a:r>
              <a:rPr lang="ru-RU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рис. </a:t>
            </a:r>
            <a:r>
              <a:rPr lang="ru-RU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7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В этом сценарии аналоговые речевые сигналы от микрофона абонента А преобразуются в цифровую форму с помощью аналого-цифрового преобразователя (АЦП). Отсчеты речевых данных в цифровой форме затем сжимаются кодирующим устройством для сокращения нужной для их передачи полосы в отношении 4:1, 8:1 или 10:1. Выходные данные после сжатия формируются в пакеты, к которым добавляются заголовки протоколов, и затем пакеты передаются через IP-сеть в систему IP-телефонии, обслуживающую абонента Б.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32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00042"/>
            <a:ext cx="8572560" cy="561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Когда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пакеты принимаются системой абонента Б, заголовки протокола удаляются, а сжатые речевые данные поступают в устройство, развертывающее их в первоначальную форму, после чего речевые данные снова преобразуются в аналоговую форму с помощью цифро-аналогового преобразователя (ЦАП) и попадают в динамик телефона абонента Б. Для обычного соединения между двумя абонентами системы IP-телефонии на каждом конце одновременно реализуют как функции передачи, так и функции приема. Под IP-сетью, изображенной на </a:t>
            </a:r>
            <a:r>
              <a:rPr lang="ru-RU" sz="2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рис.</a:t>
            </a:r>
            <a:r>
              <a:rPr lang="ru-RU" sz="2200" dirty="0" smtClean="0">
                <a:latin typeface="Times New Roman"/>
                <a:ea typeface="Times New Roman"/>
              </a:rPr>
              <a:t> 11.7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подразумевается либо глобальная сеть Интернет, либо корпоративная сеть предприятия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Intranet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3387" y="3026182"/>
            <a:ext cx="914400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7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572560" cy="6124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Для поддержки сценария "компьютер-компьютер" поставщику услуг Интернет необходимо иметь отдельный сервер (</a:t>
            </a:r>
            <a:r>
              <a:rPr lang="ru-RU" sz="2200" dirty="0" err="1" smtClean="0">
                <a:latin typeface="Times New Roman"/>
                <a:ea typeface="Times New Roman"/>
                <a:cs typeface="Times New Roman"/>
              </a:rPr>
              <a:t>Gate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 smtClean="0">
                <a:latin typeface="Times New Roman"/>
                <a:ea typeface="Times New Roman"/>
                <a:cs typeface="Times New Roman"/>
              </a:rPr>
              <a:t>Keeper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), преобразующий имена пользователей в динамические адреса IP. Сам сценарий ориентирован на пользователя, которому сеть нужна в основном для передачи данных, а программное обеспечение IP-телефонии требуется лишь иногда для разговоров с коллегами. Эффективное использование телефонной связи по сценарию "компьютер-компьютер" обычно связано с повышением продуктивности работы крупных компаний, например, при организации виртуальной презентации в корпоративной сети с возможностью не только видеть документы на </a:t>
            </a:r>
            <a:r>
              <a:rPr lang="ru-RU" sz="2200" dirty="0" err="1" smtClean="0">
                <a:latin typeface="Times New Roman"/>
                <a:ea typeface="Times New Roman"/>
                <a:cs typeface="Times New Roman"/>
              </a:rPr>
              <a:t>веб-сервере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, но и обсуждать их содержание с помощью IP-телефона.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3" descr="Сценарий IP-телефонии &quot;компьютер-компьюте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8429684" cy="57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282" y="6215082"/>
            <a:ext cx="8358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                    Рис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7.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 Сценарий IP-телефонии "компьютер-компьютер"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6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572528" cy="561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Для проведения телефонных разговоров друг с другом абоненты А и Б должны иметь доступ к Интернету или к другой сети с протоколом IP. Разберем возможный алгоритм организации связи между этими абонентами на примере протокола H.323.</a:t>
            </a:r>
            <a:endParaRPr lang="ru-RU" sz="22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>
                <a:latin typeface="Times New Roman"/>
                <a:ea typeface="Times New Roman"/>
                <a:cs typeface="Times New Roman"/>
              </a:rPr>
              <a:t>Абонент А запускает свое приложение IP-телефонии, поддерживающее протокол Н.323.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>
                <a:latin typeface="Times New Roman"/>
                <a:ea typeface="Times New Roman"/>
                <a:cs typeface="Times New Roman"/>
              </a:rPr>
              <a:t>Абонент Б также заранее запустил свое приложение IP-телефонии, поддерживающее протокол Н.323.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>
                <a:latin typeface="Times New Roman"/>
                <a:ea typeface="Times New Roman"/>
                <a:cs typeface="Times New Roman"/>
              </a:rPr>
              <a:t>Абонент А знает доменное имя абонента Б -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Domain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Name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System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(DNS), вводит это имя в раздел "кому позвонить" в своем приложении IP-телефонии и нажимает кнопку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Return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4488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66596"/>
            <a:ext cx="8143932" cy="5108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200" dirty="0" smtClean="0">
                <a:latin typeface="Times New Roman"/>
                <a:ea typeface="Times New Roman"/>
                <a:cs typeface="Times New Roman"/>
              </a:rPr>
              <a:t>4. 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Приложение IP-телефонии обращается к DNS-серверу (который в данном примере реализован непосредственно в персональном компьютере абонента А) для того, чтобы преобразовать доменное имя абонента Б в IP-адрес.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200" dirty="0" smtClean="0">
                <a:latin typeface="Times New Roman"/>
                <a:ea typeface="Times New Roman"/>
                <a:cs typeface="Times New Roman"/>
              </a:rPr>
              <a:t>5. 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Сервер DNS возвращает IP-адрес абонента Б.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200" dirty="0" smtClean="0">
                <a:latin typeface="Times New Roman"/>
                <a:ea typeface="Times New Roman"/>
                <a:cs typeface="Times New Roman"/>
              </a:rPr>
              <a:t>6. 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Приложение IP-телефонии абонента А получает IP-адрес абонента Б и отправляет по этому адресу сигнальное сообщение Н.225 </a:t>
            </a:r>
            <a:r>
              <a:rPr lang="ru-RU" sz="2200" dirty="0" err="1" smtClean="0">
                <a:latin typeface="Times New Roman"/>
                <a:ea typeface="Times New Roman"/>
                <a:cs typeface="Times New Roman"/>
              </a:rPr>
              <a:t>Setup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200" dirty="0" smtClean="0">
                <a:latin typeface="Times New Roman"/>
                <a:ea typeface="Times New Roman"/>
                <a:cs typeface="Times New Roman"/>
              </a:rPr>
              <a:t>7. 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При получении сообщения Н.225 </a:t>
            </a:r>
            <a:r>
              <a:rPr lang="ru-RU" sz="2200" dirty="0" err="1" smtClean="0">
                <a:latin typeface="Times New Roman"/>
                <a:ea typeface="Times New Roman"/>
                <a:cs typeface="Times New Roman"/>
              </a:rPr>
              <a:t>Setup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 приложение Б сигнализирует абоненту Б о входящем вызове.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16632"/>
            <a:ext cx="857256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65113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Абонент Б принимает вызов и приложение IP-телефонии отправляет ответное сообщение Н.225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Connect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65113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Приложение IP-телефонии у абонента А начинает взаимодействие с приложением у абонента Б в соответствии с рекомендацией Н.245.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65113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После окончания взаимодействия по протоколу Н.245 и открытия логических каналов абоненты А и Б могут разговаривать друг с другом через IP-сеть.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65113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При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этом блок "Управление и сигнализация" управляет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пакетизацией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депакетизацией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передаваемых фрагментов, а также осуществляет контроль при их передаче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</p:txBody>
      </p:sp>
      <p:pic>
        <p:nvPicPr>
          <p:cNvPr id="3" name="Рисунок 2" descr="Упрощенный сценарий IP-телефонии &quot;компьютер-компьютер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143380"/>
            <a:ext cx="7429552" cy="223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642491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Times New Roman"/>
                <a:cs typeface="Times New Roman"/>
              </a:rPr>
              <a:t>Рис.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8.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  Упрощенный сценарий IP-телефонии "компьютер-компьютер"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9595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572560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построения сетей 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IP</a:t>
            </a: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–телефонии первой стала </a:t>
            </a: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рекомендация </a:t>
            </a: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Н.323 МСЭ–Т, которая является первой </a:t>
            </a: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зонтичной </a:t>
            </a: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спецификацией систем мультимедийной связи для </a:t>
            </a: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работы </a:t>
            </a: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сетях с коммутацией пакетов, не обеспечивающих </a:t>
            </a: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гарантированное </a:t>
            </a: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качество </a:t>
            </a: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обслуживания</a:t>
            </a:r>
            <a:r>
              <a:rPr lang="ru-RU" sz="2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ITU</a:t>
            </a: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исторически занимался проблемами </a:t>
            </a: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телефонных </a:t>
            </a: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сетей, поэтому и предложенная рекомендация была в большей степени ориентирована на передачу телефонного трафика по сети с коммутацией пакетов. Сети, построенные на базе протоколов Н.323, ориентированы на интеграцию с телефонными сетями и могут рассматриваться как сети </a:t>
            </a: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ISDN</a:t>
            </a: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наложенные на сети передачи данных. </a:t>
            </a:r>
            <a:endParaRPr lang="ru-RU" sz="23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6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501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частности, процедура установления соединения в таких сетях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IP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–телефонии базируется на рекомендации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ITU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 Q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.931 и прак­тически идентична той же процедуре в сетях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ISDN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.При этом рекомендация Н.323 предусматривает применение разнообразных алгоритмов сжатия речевой информации, что позволяет использовать полосу пропускания ресурсов передачи гораздо более эффективно, чем в сетях с коммутацией каналов.</a:t>
            </a:r>
            <a:r>
              <a:rPr lang="ru-RU" sz="2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Этот вариант построения сетей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IP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–телефонии ориентирован на операторов местной телефонной связи (или на компании, владеющие транспортными сетями), которые хотят использовать сети с маршрутизацией пакетов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IP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для предоставления услуг междугородной и международной связи (рис</a:t>
            </a:r>
            <a:r>
              <a:rPr lang="kk-KZ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унок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1.9).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633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27622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Times New Roman"/>
                <a:cs typeface="Arial"/>
              </a:rPr>
              <a:t>                                      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СПИСОК ЛИТЕРАТУРЫ</a:t>
            </a:r>
            <a:endParaRPr lang="ru-RU" sz="2400" dirty="0" smtClean="0">
              <a:solidFill>
                <a:srgbClr val="C0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Кузнецов А.Е., Пинчук А. В.,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Суховицкий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А.Л. Построение сетей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-телефонии / Компьютерная телефония.- 2000.- №6.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Кульгин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 Технологии корпоративных сетей: Изд. «Питер», 1999.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В.Ю., Пономарев Б.А. Технологии обеспечения качества обслуживания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мультисервисных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сетях / Вестник связи.-, 2000.- №9.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Варакин Л. Телекоммуникационный феномен России / Вестник связи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.- 1999.-№4.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Варламова Е.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-телефония в России 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Connect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Мир связи.-1999.- №9.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Гольдштейн Б.С. Сигнализация в сетях связи. –т. 1.- М.: Радио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связь, 1998.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Гольдштейн Б.С. Протоколы сети доступа. –т. 2.- М.: Радио и связь, 1999.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Гольдштейн Б.С.,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Ехриель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И.М.,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Рерле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Р.Д. Интеллектуальные сети.- М.: Радио и связь, 2000.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Ломакин Д. Технические решения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-телефонии / Мобильные системы.-1999.- №8.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69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40812"/>
            <a:ext cx="8215370" cy="592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361217"/>
            <a:ext cx="3644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Рис. </a:t>
            </a:r>
            <a:r>
              <a:rPr lang="ru-RU" dirty="0" smtClean="0">
                <a:latin typeface="Arial"/>
                <a:ea typeface="Times New Roman"/>
              </a:rPr>
              <a:t>9. Архитектура </a:t>
            </a:r>
            <a:r>
              <a:rPr lang="ru-RU" dirty="0">
                <a:latin typeface="Arial"/>
                <a:ea typeface="Times New Roman"/>
              </a:rPr>
              <a:t>сети Н.323</a:t>
            </a:r>
            <a:endParaRPr lang="ru-RU" sz="11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2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0"/>
            <a:ext cx="8715436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20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рис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1.9.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представлена архитектура сети на базе рекомендации Н.323. Основными устройствами сети являются: терминал (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Terminal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), шлюз (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Gateway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), привратник (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Gatekeeper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и устройство управления конференциями (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Multipoint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Control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Unit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MCU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).Терминал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Н.323 - оконечное устройство пользователя сети IP-телефонии, которое обеспечивает двухстороннюю речевую (мультимедийную) связь с другим терминалом Н.323, шлюзом или устройством управления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конференциями. Шлюз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IP-телефонии реализует передачу речевого трафика по сетям с маршрутизацией пакетов IP по протоколу Н.323. Основное назначение шлюза - преобразование речевой информации, поступающей со стороны ТФОП, в вид, пригодный для передачи по сетям с маршрутизацией пакетов IP.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9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6439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Кроме того, шлюз преобразует сигнальные сообщения систем сигнализации DSS1 и ОКС7 в сигнальные сообщения Н.323 и производит обратное преобразование в соответствии с рекомендацией ITU H.246. В привратнике сосредоточен весь интеллект сети IP-телефонии. Сеть, построенная в соответствии с рекомендацией Н.323, имеет зонную архитектуру (рис.1.10). Привратник выполняет функции управления одной зоной сети IP-телефонии, в которую входят: терминалы, шлюзы, устройства управления конференциями, зарегистрированные у данного привратника. Отдельные фрагменты зоны сети Н.323 могут быть территориально разнесены и соединяться друг с другом через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маршрутизаторы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42852"/>
            <a:ext cx="7429552" cy="257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2069" y="2714620"/>
            <a:ext cx="257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Рис.10.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Зона сети Н.323</a:t>
            </a:r>
            <a:endParaRPr lang="ru-RU" sz="11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026182"/>
            <a:ext cx="871543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Наиболее важными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функциями привратника являются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indent="265113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регистрация оконечных и других устройств;</a:t>
            </a:r>
          </a:p>
          <a:p>
            <a:pPr indent="265113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контроль доступа пользователей системы к услугам IP-телефонии при помощи сигнализации RAS;</a:t>
            </a:r>
          </a:p>
          <a:p>
            <a:pPr indent="265113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преобразование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вызываемого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пользователя (объявленного имени абонента, телефонного номера, адреса электронной почты и др.) в транспортный адрес сетей с маршрутизацией пакетов IP (IP адрес + номер порта TCP);</a:t>
            </a:r>
          </a:p>
          <a:p>
            <a:pPr indent="265113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контроль, управление и резервирование пропускной способности сети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265113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ретрансляция сигнальных сообщений Н.323 между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терминалами.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828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60648"/>
            <a:ext cx="8572560" cy="603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одной сети IP-телефонии, отвечающей требованиям рекомендации ITU Н.323, может находиться несколько привратников, взаимодействующих друг с другом по протоколу RAS.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Кроме основных функций, определенных рекомендацией Н.323, привратник может отвечать за аутентификацию пользователей и начисление платы (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биллинг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за телефонные соединения.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Устройство управления конференциями обеспечивает возможность организации связи между тремя или более участниками. Рекомендация Н.323 предусматривает три вида конференции (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рис.11): централизованная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(т.е. управляемая MCU, с которым каждый участник конференции соединяется в режиме точка-точка), децентрализованная (когда каждый участник конференции соединяется с остальными ее участниками в режиме точка-группа точек) и смешанная.</a:t>
            </a:r>
            <a:endParaRPr lang="ru-RU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62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358246" cy="58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7878" y="6237312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Arial"/>
                <a:ea typeface="Times New Roman"/>
              </a:rPr>
              <a:t>Рис.11 </a:t>
            </a:r>
            <a:r>
              <a:rPr lang="ru-RU" dirty="0">
                <a:latin typeface="Arial"/>
                <a:ea typeface="Times New Roman"/>
              </a:rPr>
              <a:t>Виды конференции в сетях Н.323</a:t>
            </a:r>
            <a:endParaRPr lang="ru-RU" sz="11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7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64399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Преимуществом централизованной конференции является сравнительно простое терминальное оборудование, недостатком - большая стоимость устройства управления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конференциями. Для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децентрализованной конференции требуется более сложное терминальное оборудование и желательно, чтобы в сети IP поддерживалась передача пакетов IP в режиме многоадресной рассылки (IP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multicasting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). Если этот режим в сети не поддерживается, терминал должен передавать речевую информацию каждому из остальных участников конференции в режиме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точка-точка. Устройство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управления конференциями состоит из одного обязательного элемента-контроллера конференций (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Multipoint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Controller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МС), и, кроме того, может включать в себя один или более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процессоров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обработки пользовательской информации (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Multipoint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Processor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- МР). Контроллер может быть физически совмещен с привратником, шлюзом или устройством управления конференциями, а последнее, в свою очередь, может быть совмещено со шлюзом или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привратником. </a:t>
            </a:r>
            <a:endParaRPr lang="ru-RU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1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7154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Следующий сценарий "телефон-компьютер" находит применение в разного рода справочно-информационных службах Интернета, в службах сбыта товаров или в службах технической поддержки. Пользователь, подключившийся к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cepвepy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WWW какой-либо компании, имеет возможность обратиться к оператору справочной службы. Это вполне соответствует стилю жизни современных потребителей, связанному с потребностью в дополнительных удобствах и экономии времени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. Во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втором сценарии "телефон-компьютер" соединение устанавливается между пользователем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ТфОП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и пользователем IP-сети (</a:t>
            </a:r>
            <a:r>
              <a:rPr lang="ru-RU" sz="2000" dirty="0" smtClean="0">
                <a:latin typeface="Times New Roman"/>
                <a:ea typeface="Times New Roman"/>
              </a:rPr>
              <a:t>рис</a:t>
            </a:r>
            <a:r>
              <a:rPr lang="en-US" sz="2000" dirty="0" smtClean="0">
                <a:latin typeface="Times New Roman"/>
                <a:ea typeface="Times New Roman"/>
              </a:rPr>
              <a:t>.</a:t>
            </a:r>
            <a:r>
              <a:rPr lang="ru-RU" sz="2000" dirty="0" smtClean="0">
                <a:latin typeface="Times New Roman"/>
                <a:ea typeface="Times New Roman"/>
              </a:rPr>
              <a:t>12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).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Предполагается, что установление соединения инициирует пользователь сети коммутации каналов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0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5" descr="Пользователя IP-сети вызывает абонент ТфОП по сценарию &quot;телефон-компьюте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8358246" cy="55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752" y="5992840"/>
            <a:ext cx="9090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600575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Рис.12.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  Пользователя IP-сети вызывает абонент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ТфОП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по сценарию </a:t>
            </a: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600575" algn="l"/>
              </a:tabLs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"телефон-компьютер«.</a:t>
            </a:r>
            <a:endParaRPr lang="ru-RU" sz="16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00042"/>
            <a:ext cx="85011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Шлюз для взаимодействия сетей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ТфОП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 IP может быть реализован как отдельным устройством, так и интегрированным в существующее оборудование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ТфОП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или IP-сети. Показанная на рисунке сеть коммутации каналов может быть корпоративной сетью или сетью общего пользования.  Возможна и иная разновидность второго сценария, когда соединение устанавливается между пользователем IP-сети и абонентом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ТфОП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но инициирует его создание абонент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ТфОП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 Рассмотрим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несколько подробнее пример представленной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на упрощенной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архитектуры системы IP-телефонии по сценарию "телефон-компьютер". При попытке вызвать справочно-информационную службу, используя услуги пакетной телефонии и обычный телефон, на начальной фазе абонент А вызывает близлежащий шлюз IP-телефонии для минимизации затрат на услуги связи. От шлюза к абоненту А поступает запрос ввести номер, к которому должен быть направлен вызов (например, номер службы), и личный идентификационный номер (PIN) для аутентификации и последующего начисления платы, если эта служба платная.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42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786874" cy="667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Лекция №1. Сеть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IP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телефония</a:t>
            </a:r>
          </a:p>
          <a:p>
            <a:pPr indent="36195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1.1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Основные понятия IP телефонии и виды строения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сетей IP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телефонии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лекции: ознакомить студентов с основами технологии Интернет, протоколом IP, с основами IP-телефонии</a:t>
            </a:r>
            <a:r>
              <a:rPr lang="en-US" sz="1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</a:t>
            </a:r>
            <a:r>
              <a:rPr lang="en-US" sz="17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</a:t>
            </a:r>
            <a:r>
              <a:rPr lang="ru-RU" sz="17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IP-телефония </a:t>
            </a:r>
            <a:r>
              <a:rPr lang="ru-RU" sz="1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это технология, позволяющая использовать Интернет или любую другую IP-сеть для ведения международных, междугородных или других телефонных разговоров и передачи факсов в режиме реального времени. Для организации телефонной связи по IP-сетям используется специальное оборудование – шлюзы IP-телефонии. Каждый шлюз должен быть соединен с телефонным аппаратом или абонентской линией АТС, пользователи которых будут являться абонентами IP-шлюза.</a:t>
            </a:r>
          </a:p>
          <a:p>
            <a:pPr algn="just">
              <a:lnSpc>
                <a:spcPct val="150000"/>
              </a:lnSpc>
            </a:pPr>
            <a:r>
              <a:rPr lang="ru-RU" sz="1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Два абонента разных IP-шлюзов, разделенные расстоянием в тысячи километров, могут общаться в режиме реального времени, оплачивая только время подключения к IP-сети. С равным успехом IP-шлюз может использоваться и в локальной  IP-сети. Общий принцип действия телефонных шлюзов IP-телефонии таков: с одной стороны шлюз подключается к аналоговым телефонным линиям – и может соединиться с любым телефоном мира.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6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Основываясь на вызываемом номере, шлюз определяет наиболее доступный путь к данной службе. Кроме того, шлюз активизирует свои функции. Разъединение с любой стороны передается противоположной стороне по протоколу сигнализации и вызывает завершение установленных соединений и освобождение ресурсов шлюза для обслуживания следующего вызова. Третий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сценарий "телефон-телефон" в значительной степени отличается от первых двух сценариев IP-телефонии своей социальной значимостью, поскольку целью его применения является предоставление обычным абонентам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ТфОП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альтернативной возможности междугородной и международной телефонной связи. Как правило, обслуживание вызовов по такому сценарию IP-телефонии выглядит следующим образом. 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8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358246" cy="6154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Поставщик услуг IP-телефонии подключает свой шлюз к коммутационному узлу или станции </a:t>
            </a:r>
            <a:r>
              <a:rPr lang="ru-RU" sz="2000" dirty="0" err="1" smtClean="0">
                <a:latin typeface="Times New Roman"/>
                <a:ea typeface="Times New Roman"/>
                <a:cs typeface="Times New Roman"/>
              </a:rPr>
              <a:t>ТфОП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по сети Интернет или по выделенному каналу к аналогичному шлюзу, находящемуся в другом городе или другой стране.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Типичная услуга IP-телефонии по сценарию "телефон-телефон" использует стандартный IP-телефон, а вместо междугороднего компонента </a:t>
            </a:r>
            <a:r>
              <a:rPr lang="ru-RU" sz="2000" dirty="0" err="1" smtClean="0">
                <a:latin typeface="Times New Roman"/>
                <a:ea typeface="Times New Roman"/>
                <a:cs typeface="Times New Roman"/>
              </a:rPr>
              <a:t>ТфОП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задействует либо частную IP-сеть, либо сеть Интернет. Благодаря маршрутизации телефонного трафика по IP-сети стало возможным обходить сети общего пользования и, соответственно, не платить за междугороднюю/международную связь операторам этих сетей.</a:t>
            </a:r>
            <a:endParaRPr lang="ru-RU" sz="20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11" y="36149"/>
            <a:ext cx="9036496" cy="696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Как показано на </a:t>
            </a:r>
            <a:r>
              <a:rPr lang="ru-RU" sz="20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рис.</a:t>
            </a:r>
            <a:r>
              <a:rPr lang="ru-RU" sz="20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2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13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поставщики услуг IP-телефонии предоставляют услуги "телефон-телефон" путем установки шлюзов IP-телефонии на входе и выходе IP-сетей. Абоненты подключаются к шлюзу поставщика услуг IP-телефонии через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ТфОП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набирая специальный номер доступа. Абонент получает доступ к шлюзу, используя персональный идентификационный номер (PIN) или услугу идентификации номера вызывающего абонента (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Calling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Line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Identification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). После этого шлюз просит ввести телефонный номер вызываемого абонента, анализирует этот номер и определяет, какой шлюз имеет лучший доступ к нужному телефону. Как только между входным и выходным шлюзами устанавливается контакт, дальнейшее установление соединения к вызываемому абоненту выполняется выходным шлюзом через его местную телефонную сеть.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Полная стоимость такой связи будет складываться для пользователя из расценок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ТфОП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на связь с входным шлюзом, расценок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интернет-провайдера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на транспортировку данных и расценок удаленной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ТфОП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на связь выходного шлюза с вызванным абонентом.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8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6" descr="Соединение абонентов ТфОП через транзитную IP-сеть по сценарию &quot;телефон-телефон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42852"/>
            <a:ext cx="6715172" cy="378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844" y="3929066"/>
            <a:ext cx="878684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/>
                <a:ea typeface="Times New Roman"/>
                <a:cs typeface="Times New Roman"/>
              </a:rPr>
              <a:t>Рис.13.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 Соединение абонентов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ТфОП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через транзитную IP-сеть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dirty="0" smtClean="0"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сценарию "телефон-телефон" 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      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Одним из алгоритмов организации связи по сценарию "телефон-телефон" является выпуск поставщиком услуги своих телефонных карт. Имея такую карту, пользователь, желающий позвонить в другой город, набирает номер поставщика данной услуги, затем в режиме до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набора вводит свой идентификационный номер и PIN-код, указанный на карте. После процедуры аутентификации он набирает телефонный номер адресата.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53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15404" cy="457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6"/>
            <a:ext cx="835824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               1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.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.Преимущества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использования </a:t>
            </a:r>
            <a:r>
              <a:rPr lang="en-US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IP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-телефонии</a:t>
            </a:r>
            <a:endParaRPr lang="ru-RU" sz="20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Конечный пользователь </a:t>
            </a:r>
            <a:r>
              <a:rPr lang="en-US" sz="2000" dirty="0">
                <a:latin typeface="Times New Roman"/>
                <a:ea typeface="Times New Roman"/>
              </a:rPr>
              <a:t>IP</a:t>
            </a:r>
            <a:r>
              <a:rPr lang="ru-RU" sz="2000" dirty="0">
                <a:latin typeface="Times New Roman"/>
                <a:ea typeface="Times New Roman"/>
              </a:rPr>
              <a:t>-телефонии не только сохранит имеющиеся преимущества телефонной сети общего пользования, которые включают широкий диапазон услуг, простоту использования, надежность и качество голоса, но и получит следующие дополнительные преимущества: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- более низкие цены на традиционные услуги телефонной связи;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2000" dirty="0" smtClean="0">
                <a:latin typeface="Times New Roman"/>
                <a:ea typeface="Times New Roman"/>
              </a:rPr>
              <a:t>IP</a:t>
            </a:r>
            <a:r>
              <a:rPr lang="ru-RU" sz="2000" dirty="0">
                <a:latin typeface="Times New Roman"/>
                <a:ea typeface="Times New Roman"/>
              </a:rPr>
              <a:t>-телефония одновременно поддерживает голос и данные, удовлетворяя требованиям конвергенции. Это означает, что клиенты получат дополнительные преимущества от экономии в развитии, возможные за счет использования единой сети, а также за счет того, что объемы трафика и шаблоны быстро сменяются от данных к голосу и наоборот и это защищает клиента</a:t>
            </a:r>
            <a:r>
              <a:rPr lang="ru-RU" sz="2000" dirty="0" smtClean="0">
                <a:latin typeface="Times New Roman"/>
                <a:ea typeface="Times New Roman"/>
              </a:rPr>
              <a:t>;</a:t>
            </a:r>
            <a:endParaRPr lang="en-US" sz="2000" dirty="0" smtClean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8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5725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феноменальная мобильность пользователя, которую обеспечивает сеть </a:t>
            </a:r>
            <a:r>
              <a:rPr lang="en-US" dirty="0">
                <a:latin typeface="Times New Roman"/>
                <a:ea typeface="Times New Roman"/>
              </a:rPr>
              <a:t>IP</a:t>
            </a:r>
            <a:r>
              <a:rPr lang="ru-RU" dirty="0">
                <a:latin typeface="Times New Roman"/>
                <a:ea typeface="Times New Roman"/>
              </a:rPr>
              <a:t>-телефонии: звонки и факсы автоматически перенаправляются в любую точку мира, пользователи будут иметь доступ к одному и тому же набору услуг вне зависимости от того, где и как они подключаются к сети. Эта распределенная архитектура обеспечивает прекрасную  гибкость и делает возможным отсутствие привязки к месту предоставления услуги;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новый набор устройств доступа, от традиционных телефонов и факсов до компьютеров;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доступ к новым услугам (голосовая почта, конференцсвязь, передача факса и др.) через открытый интерфейс архитектуры на базе </a:t>
            </a:r>
            <a:r>
              <a:rPr lang="en-US" dirty="0">
                <a:latin typeface="Times New Roman"/>
                <a:ea typeface="Times New Roman"/>
              </a:rPr>
              <a:t>IP</a:t>
            </a:r>
            <a:r>
              <a:rPr lang="ru-RU" dirty="0">
                <a:latin typeface="Times New Roman"/>
                <a:ea typeface="Times New Roman"/>
              </a:rPr>
              <a:t>, что обеспечивает совместимость для широкого спектра разработчиков приложений;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возможность настройки набора услуг;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простота оплаты услуг </a:t>
            </a:r>
            <a:r>
              <a:rPr lang="en-US" dirty="0">
                <a:latin typeface="Times New Roman"/>
                <a:ea typeface="Times New Roman"/>
              </a:rPr>
              <a:t>IP</a:t>
            </a:r>
            <a:r>
              <a:rPr lang="ru-RU" dirty="0">
                <a:latin typeface="Times New Roman"/>
                <a:ea typeface="Times New Roman"/>
              </a:rPr>
              <a:t>-телефонии (обычно с помощью предоплаченных телефонных карточек</a:t>
            </a:r>
            <a:r>
              <a:rPr lang="ru-RU" dirty="0" smtClean="0">
                <a:latin typeface="Times New Roman"/>
                <a:ea typeface="Times New Roman"/>
              </a:rPr>
              <a:t>);</a:t>
            </a:r>
            <a:endParaRPr lang="ru-RU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3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42968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en-US" dirty="0" smtClean="0">
              <a:latin typeface="Times New Roman"/>
              <a:ea typeface="Times New Roman"/>
            </a:endParaRPr>
          </a:p>
          <a:p>
            <a:pPr indent="450215" algn="just">
              <a:lnSpc>
                <a:spcPct val="200000"/>
              </a:lnSpc>
            </a:pPr>
            <a:r>
              <a:rPr lang="ru-RU" dirty="0" smtClean="0">
                <a:latin typeface="Times New Roman"/>
                <a:ea typeface="Times New Roman"/>
              </a:rPr>
              <a:t>- простота контроля пользователем состояния его расчетного счета (через сеть Интернет).</a:t>
            </a:r>
          </a:p>
          <a:p>
            <a:pPr indent="450215" algn="just">
              <a:lnSpc>
                <a:spcPct val="20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Таким </a:t>
            </a:r>
            <a:r>
              <a:rPr lang="ru-RU" dirty="0">
                <a:latin typeface="Times New Roman"/>
                <a:ea typeface="Times New Roman"/>
              </a:rPr>
              <a:t>образом, для крупных операторов </a:t>
            </a:r>
            <a:r>
              <a:rPr lang="en-US" dirty="0">
                <a:latin typeface="Times New Roman"/>
                <a:ea typeface="Times New Roman"/>
              </a:rPr>
              <a:t>IP</a:t>
            </a:r>
            <a:r>
              <a:rPr lang="ru-RU" dirty="0">
                <a:latin typeface="Times New Roman"/>
                <a:ea typeface="Times New Roman"/>
              </a:rPr>
              <a:t>-телефония сегодня – это способ более эффективно использовать существующий сетевой ресурс и возможность предоставления своим клиентам современного спектра дополнительных услуг (голосовая почта, конференцсвязь, поиск номеров, контроль за расчетами и многое другое), которые не реализуемы в традиционной телефонной сети, и за счет которых оператор может получить дополнительную </a:t>
            </a:r>
            <a:r>
              <a:rPr lang="ru-RU" dirty="0" smtClean="0">
                <a:latin typeface="Times New Roman"/>
                <a:ea typeface="Times New Roman"/>
              </a:rPr>
              <a:t>прибыл.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1" name="Rectangle 1"/>
          <p:cNvSpPr>
            <a:spLocks noChangeArrowheads="1"/>
          </p:cNvSpPr>
          <p:nvPr/>
        </p:nvSpPr>
        <p:spPr bwMode="auto">
          <a:xfrm>
            <a:off x="214282" y="55798"/>
            <a:ext cx="8501154" cy="667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Сеть на базе протокола </a:t>
            </a: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SIP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Протокол инициирования сеансов -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Session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Initiation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Protocol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(SIP) является протоколом прикладного уровня и предназначается для организации, модификации и завершения сеансов связи (например, 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мультимедийных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конференций, телефонных соединений). Пользователи могут принимать участие в существующих сеансах связи, приглашать других пользователей и быть приглашенными ими к новому сеансу связи. 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Одной из важнейших особенностей протокола SIP является его независимость от транспортных технологий. Структура сообщений SIP не зависит от выбранной транспортной технологии. Но, в то же время, предпочтение отдается технологии маршрутизации пакетов IP и протоколу UDP. Следует оговориться, что для этого необходимо создать дополнительные механизмы для надежной доставки сигнальной информации. К таким механизмам относятся повторная передача информации при ее потере, подтверждение приема и др.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7" name="Rectangle 1"/>
          <p:cNvSpPr>
            <a:spLocks noChangeArrowheads="1"/>
          </p:cNvSpPr>
          <p:nvPr/>
        </p:nvSpPr>
        <p:spPr bwMode="auto">
          <a:xfrm>
            <a:off x="214282" y="115024"/>
            <a:ext cx="864399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Сигнальные сообщения могут переноситься не только протоколом транспортного уровня UDP, но и протоколом TCP. Протокол UDP позволяет быстрее, чем TCP, доставлять сигнальную информацию а также вести параллельный поиск местоположения пользователей и передавать приглашения к участию в сеансе связи в режиме многоадресной рассылки. В свою очередь, протокол TCP упрощает работу с межсетевыми экранами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firewall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а также гарантирует надежную доставку данных. На рисунке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показано место, занимаемое протоколом SIP в стеке протоколов TCP/IP.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r="8914"/>
          <a:stretch>
            <a:fillRect/>
          </a:stretch>
        </p:blipFill>
        <p:spPr bwMode="auto">
          <a:xfrm>
            <a:off x="1071538" y="3929066"/>
            <a:ext cx="67151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2978" name="Rectangle 2"/>
          <p:cNvSpPr>
            <a:spLocks noChangeArrowheads="1"/>
          </p:cNvSpPr>
          <p:nvPr/>
        </p:nvSpPr>
        <p:spPr bwMode="auto">
          <a:xfrm>
            <a:off x="1000100" y="6311792"/>
            <a:ext cx="72866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Рисунок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Место протокола SIP в стеке протоколов TCP/IP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1" name="Rectangle 1"/>
          <p:cNvSpPr>
            <a:spLocks noChangeArrowheads="1"/>
          </p:cNvSpPr>
          <p:nvPr/>
        </p:nvSpPr>
        <p:spPr bwMode="auto">
          <a:xfrm>
            <a:off x="214282" y="115024"/>
            <a:ext cx="850112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Сети SIP строятся из элементов трех основных типов: терминалов, прокси-серверов и серверов переадресации. На рисунке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приведен пример возможного построения сети SIP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714348" y="1938337"/>
            <a:ext cx="7572428" cy="420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02" name="Rectangle 2"/>
          <p:cNvSpPr>
            <a:spLocks noChangeArrowheads="1"/>
          </p:cNvSpPr>
          <p:nvPr/>
        </p:nvSpPr>
        <p:spPr bwMode="auto">
          <a:xfrm>
            <a:off x="857224" y="6311792"/>
            <a:ext cx="6429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Рисунок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Пример построения сети SIP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3" name="Rectangle 1"/>
          <p:cNvSpPr>
            <a:spLocks noChangeArrowheads="1"/>
          </p:cNvSpPr>
          <p:nvPr/>
        </p:nvSpPr>
        <p:spPr bwMode="auto">
          <a:xfrm>
            <a:off x="142844" y="357166"/>
            <a:ext cx="8572560" cy="597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Создатели технологии Интернет исходили из двух основополагающих соображений: невозможно создать единую физическую сеть, которая позволит удовлетворить потребности всех пользователей; пользователям нужен универсальный способ для установления соединений друг с другом.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пределах каждой физической сети подсоединённые компьютеры используют ту или иную технологию (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Ethernet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Token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Ring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FDDI, ISDN, соединения типа точка-точка, а в последнее время к этому списку добавились сеть АТМ и даже беспроводные технологии).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 механизмами коммуникаций, зависящими от данных физических сетей, и прикладными системами встраивается новое программное обеспечение, которое обеспечивает соединение различных физических сетей друг с другом. При этом детали этого соединения скрыты от пользователей и им предоставляется возможность работать как бы в одной большой физической сети. Такой способ соединения в единое целое множества физических сетей и получил название технологии Интернет, на базе которой реализована одноимённая сеть Интернет. Основной протокол, на базе которого строится сеть Интернет, называется Интернет протоколом или протоколом IP.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8786842" cy="649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63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57166"/>
            <a:ext cx="8501122" cy="609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00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72560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286520"/>
            <a:ext cx="750099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71543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66289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01122" cy="171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16"/>
            <a:ext cx="850112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42844" y="0"/>
            <a:ext cx="857256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Лекция 6 . Обеспечение качества IP-телефонии</a:t>
            </a:r>
            <a:endParaRPr kumimoji="0" lang="ru-RU" b="0" i="0" u="none" strike="noStrike" cap="none" normalizeH="0" baseline="0" dirty="0" smtClean="0" bmk="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6.1 Показатели качества </a:t>
            </a:r>
            <a:r>
              <a:rPr kumimoji="0" lang="ru-RU" b="1" i="0" u="none" strike="noStrike" cap="none" normalizeH="0" baseline="0" dirty="0" err="1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IP-телефони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Традиционные телефонные сети коммутируют электрические сигналы с гарантированной полосой пропускания, достаточной для передачи сигналов голосового спектра. При фиксированной пропускной способности передаваемого сигнала цена единицы времени связи зависит от удалённости и расположения точек вызова и места ответа.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Сети с коммутацией пакетов не обеспечивают гарантированной пропускной способности, поскольку не обеспечивают гарантированного пути между точками связи.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приложений, где не важен порядок и интервал прихода пакетов (например, электронная почта) время задержек между отдельными пакетами не имеет решающего значения. IP-телефония является одной из областей передачи данных, где важна динамика передачи сигнала, которая обеспечивается современными методами кодирования и передачи информации, а также увеличением пропускной способности каналов.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42844" y="468599"/>
            <a:ext cx="850112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714375" algn="l"/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Основными составляющими качества IP-телефонии являются качество речи и сигнализации (см. рисунок 14). Качество речи включает: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714375" algn="l"/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диалог или возможность пользователя связываться и разговаривать с другим пользователем в реальном времени и полнодуплексном режиме;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714375" algn="l"/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разборчивость или чистота и тональность речи;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714375" algn="l"/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эхо слышимость собственной речи;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714375" algn="l"/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или громкость речи.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714375" algn="l"/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Качество сигнализации включает: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714375" algn="l"/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установление вызова или скорость успешного доступа и время установления соединения;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714375" algn="l"/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завершение вызова или время отбоя и скорость разъединения;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714375" algn="l"/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DTMF или определение и фиксация сигналов многочастотного набора номера.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b.aipet.kz/aies/facultet/frts/kaf_tks/29/umm/tks_4.files/image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79296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42844" y="5357826"/>
            <a:ext cx="8643998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Рисунок 14 – Факторы, влияющие на качество IP-телефонии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Факторы, которые влияют на качество IP-телефонии, могут быть разделены на две категории: качества IP сети и шлюза.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42844" y="369332"/>
            <a:ext cx="871543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809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Факторы качества IP сети: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809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 максимальная пропускная способность или максимальное количество полезных и избыточных данных, которая она передаёт;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809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задержка или промежуток времени, требуемый для передачи пакета через сеть;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809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джиттер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задержка между двумя последовательными пакетами.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809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потеря пакета или пакеты, потерянные при передаче через сеть.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809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Факторы качества шлюза: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809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 требуемая полоса пропускания или различные вокодеры требуют различную полосу;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809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задержка или время, необходимое цифровому процессору или другим устройствам обработки для кодирования или декодирования речевого сигнала;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809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буфер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джиттера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сохранение пакетов данных до тех пор , пока все пакеты не будут получены и можно будет передать в требуемой последовательности для минимизации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джиттера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809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потеря пакетов или потеря пакетов при сжатии или передаче в оборудовании IP-телефонии;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809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 подавление эха или механизм для подавления эха, возникающего при передаче по сети;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8096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управление уровнем или возможность регулировать громкость речи.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1" name="Rectangle 1"/>
          <p:cNvSpPr>
            <a:spLocks noChangeArrowheads="1"/>
          </p:cNvSpPr>
          <p:nvPr/>
        </p:nvSpPr>
        <p:spPr bwMode="auto">
          <a:xfrm>
            <a:off x="142844" y="158624"/>
            <a:ext cx="8501122" cy="593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соединения двух и более сетей в сети Интернет используются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маршрутизаторы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устройства, которые физически соединяют сети друг с другом и с помощью специального программного обеспечения передают пакеты из одной сети в другую.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Интернет не навязывает какой-то определённой топологии межсетевых соединений. Добавление новой сети к сети Интернет не влечёт за собой её подсоединения к некоторой центральной точке коммутации или установке непосредственных физических соединений со всеми уже входящими в сеть Интернет сетями.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Маршрутизатор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знает топологию сети Интернет за пределами тех физических сетей, которые он соединяет, и, основываясь на адресе сети назначения, передаёт пакет по тому или иному маршруту. В сети Интернет используются универсальные идентификаторы подсоединённых к ней компьютеров (адреса), поэтому любые две машины имеют возможность взаимодействовать друг с другом. В Интернет должен также быть реализован принцип независимости пользовательского интерфейса от физической сети, то есть должно существовать множество способов установления соединений и передачи данных (см. рисунок 1), одинаковых для всех физических сетевых технологий.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142844" y="142852"/>
            <a:ext cx="8643998" cy="653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.2 Влияние сети на показатели качества IP-телефонии</a:t>
            </a:r>
            <a:endParaRPr kumimoji="0" lang="en-US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Задержка создаёт неудобство при ведении диалога, приводит к перекрытию разговоров и возникновению эха. Эхо возникает, когда отражённый речевой сигнал вместе с сигналом от удалённого конца возвращается опять к говорящему. Эхо становится трудной проблемой, когда задержка в петле передачи больше, чем 50 мс.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Затруднение диалога и перекрытие разговоров становится серьёзным вопросом качества, когда задержка в одном направлении превышает 250 мс.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выделить следующие источники задержки при передаче речи из конца в конец (см. рисунок 15):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7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задержка накопления (алгоритмическая задержка): эта задержка обусловлена необходимостью сбора кадра речевых отсчётов, выполняемая в речевом кодере;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задержка обработки: определённые задержки создаются в процессе кодирования и сбора закодированных отсчётов в пакеты для передачи через пакетную сеть;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сетевая задержка: задержка обусловлена физической средой и протоколами, а также буферами, используемыми для удаления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джиттера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приёмном конце. Сетевая задержка зависит от ёмкости сети и процессов передачи в сети.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b.aipet.kz/aies/facultet/frts/kaf_tks/29/umm/tks_4.files/image01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5725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85720" y="6357958"/>
            <a:ext cx="8501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Рисунок 15 – Составляющие задержки в сети IP-телефонии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142844" y="350769"/>
            <a:ext cx="8643966" cy="63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19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задержки можно отнести к одному из трёх уровней: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  первый уровень до 200 мс отличное качество связи. Для сравнения, в СТОП допустимы задержки 150, 200 мс;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  второй уровень до 400 мс хорошее качество связи. Но при сравнении с СТОП разница ощутима;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  третий уровень до 700 мс приемлемое качество связи для неделовых переговоров. Такое качество связи возможно и в спутниковой связи.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речь или данные разбиваются на пакеты для передачи через IP сеть, пакеты часто прибывают в различное время и в разной последовательности. Это создаёт разброс времени доставки пакетов (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джиттер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Джиттер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приводит к нарушениям передачи речи, слышимым как трески и щелчки. Различают три формы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джиттера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 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джиттер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зависимый от данных, происходит в случае ограниченной полосы пропускания или при нарушениях в сети;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  искажения рабочего цикла обусловлено выдержкой распространения между передачей снизу вверх и сверху вниз;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  случайный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джиттер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результатом теплового шума.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42844" y="142852"/>
            <a:ext cx="8643998" cy="336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Потерянные пакеты в IP-телефонии нарушают речь и создают искажения тембра. Все голосовые кадры обрабатываются как данные, поэтому при пиковых нагрузках голосовые кадры будут отбрасываться, как и кадры данных. Кадры данных не связаны со временем, и отброшенные пакеты могут быть успешно переданы путём повторения, а потеря голосовых пакетов приведёт к неполной передаче информации. Предполагается, что потеря до 5% пакетов незаметна, а свыше 10 – 15 % недопустима. Можно предположить, что с повышением трафика возрастают задержки и потери в канале.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42844" y="77450"/>
            <a:ext cx="8643998" cy="650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80975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Лекция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Процедуры обработки речи и методы кодирования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1809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Цель лекции: ознакомить студентов с методами кодирования в IP-телефонии 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1809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7.1 Процедуры обработки речи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1809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обеспечения качественной передачи речевых сигналов в IP-телефонии необходима их следующая обработка: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1809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устранение всех нежелательных компонентов из входного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аудиосигнала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После оцифровки речи надо удалить эхо из динамика в микрофон, комнатное эхо и непрерывный фоновой шум, а также отфильтровать шумы переменного тока на низких частотах звукового спектра. Эти функции реализуются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аудиокомпонентами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персонального компьютера, так что сама система IP-телефонии может их и не иметь;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1809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подавление пауз в речи; распознавание остаточного фонового шума (внешних шумов) и кодирование для восстановления на дальнем конце. Паузы лучше полностью подавлять на ближнем конце. Сигналы DTMF и другие сигналы можно заменить на короткие коды для восстановления на дальнем конце. Из-за того, что функция подавления пауз активизируется, когда громкость речи становится ниже определённого порога, некоторые системы обрезают начала и концы слов (в периоды нарастания и снижения энергии);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82871"/>
            <a:ext cx="8643998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сжатие голосовых данных. Сжать оцифрованный голос можно разными способами. В идеале решения, используемые в IP-телефонии, должны быть быстрыми, сохранять качество речи и давать на выходе небольшие массивы данных;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нарезание сжатых голосовых данных на короткие сегменты равной длины, их нумерация по порядку, добавление заголовков пакетов и передача;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приём и переупорядочивание пакетов в адаптивном буфере ресинхронизации для обеспечения интеллектуальной обработки потерь или задержек пакетов. Главной целью является преодоление влияния переменной задержки между пакетами. Решение этой проблемы состоит в буферизации достаточного числа поступающих пакетов с тем, чтобы воспроизведение было непрерывным, даже если время между поступлением пакетов разное.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Одним из важных факторов эффективного использования пропускной способности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канала, является выбор оптимального алгоритма кодирования/декодирования речевой информации кодека.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типы речевых кодеков по принципу действия можно разделить на три группы: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14282" y="46548"/>
            <a:ext cx="871543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кодеки с ИКМ и адаптивной дифференциальной ИКМ (АДИКМ), появившиеся в 50х годах и использующиеся сегодня в системах традиционной телефонии. В большинстве случаев представляют собой сочетание АЦП/ЦАП;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кодеки 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вокодерным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преобразованием речевого сигнала возникли в системах мобильной связи для снижения требований к пропускной способности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радиотракта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Эта группа кодеков использует гармонический синтез сигнала на основании информации о его вокальных составляющих фонемах. Обычно такие кодеки реализованы как аналоговые устройства;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комбинированные (гибридные) кодеки сочетают в себе технологию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вокодерного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преобразования/синтеза речи, но оперируют уже с цифровым сигналом посредством специализированных процессоров. Кодеки этого типа содержат в себе ИКМ или АДИКМ кодек и реализованный цифровым способом вокодер.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голосовых шлюзах IP-телефонии понятие кодека подразумевает не только алгоритмы кодирования/декодирования, но и их аппаратную реализацию. Большинство кодеков, используемых в IP-телефонии, описаны рекомендациями семейства «G» стандарта Н.323 (см. рисунок 16).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b.aipet.kz/aies/facultet/frts/kaf_tks/29/umm/tks_4.files/image0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286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357158" y="6383230"/>
            <a:ext cx="8358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Рисунок 16– Стандарты для кодирования речевых сигналов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214282" y="165783"/>
            <a:ext cx="8501122" cy="628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Рекомендация G.711, утверждённая МККТТ в 1984 году, описывает кодек, использующий ИКМ преобразование аналогового сигнала с точностью 8 кГц и простейшей компрессией амплитуды сигнала. Скорость потока данных на выходе преобразователя составляет 64 кбит/с (8 бит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 кГц). Для снижения шума квантования и улучшения преобразования сигналов с небольшой амплитудой при кодировании используется нелинейное квантование по уровню. Кодек G.711 широко распространён в системах традиционной телефонии. Несмотря на то, что рекомендация G.711 в стандарте Н.323 является основной и первичной, в шлюзах IP-телефонии данный кодек применяется редко из-за высоких требований к полосе пропускания и задержкам в канале передачи. Использование G.711 в системах IP-телефонии обосновано лишь в тех случаях, когда требуется обеспечить максимальное качество кодирования речевой информации при небольшом числе одновременных разговоров.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из старейших алгоритмов сжатия речи АДИКМ адаптивная дифференциальная ИКМ (стандарт G.726 был принят в 1984 году). Этот алгоритм даёт практически такое же качество воспроизведения речи, как и ИКМ, однако для передачи информации при его использовании требуется полоса всего 16 32 кбит/с. Метод основан на том, что в аналоговом сигнале, передающем речь, невозможны резкие скачки интенсивности. Поэтому, если кодировать не саму амплитуду сигнала, а её изменение по сравнению с предыдущим значением, то можно обойтись меньшим числом разрядов. Кодек предназначен для использования в системах видеоконференций.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142844" y="314349"/>
            <a:ext cx="878687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17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.2 Обеспечение качества на базе протоколов RSVP, RTP и RTCP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Одним из средств обеспечения качества IP-телефонии является использование протокола резервирования ресурсов (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Resourse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Reservation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Protocol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RSVP), рекомендованного комитетом IETF. С помощью RSVP мультимедиа программы могут потребовать специального качества обслуживания (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QoS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посредством любого из сетевых протоколов IP, а также UDP, чтобы обеспечить качественную передачу видео и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аудиосигналов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Протокол RSVP предусматривает гарантированное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QoS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благодаря тому, что через каждый компьютер, или узел, может передаваться определённое количество данных.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Протокол RSVP предназначен только для резервирования части пропускной способности. Используя RSVP, отправитель периодически информирует получателя о свободном количестве ресурсов сообщением RSVP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Path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(см. рисунок 17). Транзитные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маршрутизаторы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мере прохождения этого сообщения также анализируют имеющееся у них количество свободных ресурсов и подтверждают его соответствующим сообщением RSVP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Resv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передаваемых в обратном направлении. Если ресурсов достаточно, то отправитель начинает передачу. Если ресурсов недостаточно, получатель должен снизить требования или прекратить передачу информации.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b.aipet.kz/aies/facultet/frts/kaf_tks/29/umm/tks_4.files/image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71438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71472" y="6342569"/>
            <a:ext cx="8215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Рисунок 1 – Внутренняя структура сети Интернет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b.aipet.kz/aies/facultet/frts/kaf_tks/29/umm/tks_4.files/image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4296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285720" y="6311792"/>
            <a:ext cx="8572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Рисунок 17 – Применение протокола RSVP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214282" y="7503"/>
            <a:ext cx="857256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Лекция8. Принципы реализации IP-телефонии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8.1 Оборудование IP-телефонии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lang="ru-RU" sz="1600" dirty="0" smtClean="0" bmk="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ель лекции : рассмотреть вопросы реализации IP-телефонии.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Ниже приведены перечень  целого ряда компаний, преуспевших в разработке программных средств и оборудования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-телефонии, среди которых-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VocalTec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Dialogic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Cisco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Ascend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3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Nortel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Lucent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IBM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Motorola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Rock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well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Digitcom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Примером практической реализации концепции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Nortel Networks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платформа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MMCS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MultiMedia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Carrier Switch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прошедшая сертификацию для ВСС России и известная по публикациям в журналах. Другими примерами являются семейство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Magellan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пакетные коммутаторы серии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DPN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(протоколы Х.25,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 модельный ряд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Passport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устройства доступа с компрессией речи по протоколу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Passport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4400,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мультипротокольные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маршрутизаторы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серии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Passport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7000/6000, пограничные устройства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Passport Voice Gateway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сопрягающие телефонные сети и сети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также высокоскоростные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АТМ-коммутаторы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Passport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15000. Все это оборудование позволяет полностью интегрировать речь, факсимильные сообщения, видеоинформацию, данные по протоколам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SNA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.25,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HDLC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 обеспечивать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услуги, оптимизируя использование имеющихся ресурсов (например, при передаче речи применяется технология передачи пакетов с переменной скоростью).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214282" y="357166"/>
            <a:ext cx="850112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 одним примером оборудования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-телефонии может служить универсальный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маршрутизатор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1Р45/951 с функциями передачи речи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информации по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-сетям, входящий в гамму продуктов корпорации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NEC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Япония.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Маршрутизатор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1Р45/951 реализует функции шлюза и привратника.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Маршрутизатор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поддерживает большое количество алгоритмов кодирования речи, в том числе,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.729,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.729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.729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.729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.723.1,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.729.1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.711,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.711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.728 и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.728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Это позволяет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маршрутизатору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1Р45/951 соединяться практически со всеми шлюзами, поддерживающими протокол Н.323, в то время как возможности многих шлюзов ограничены небольшим количеством поддерживаемых алгоритмов кодирования.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Маршрутизатор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1Р45/951 обеспечивает хорошее качество передачи речи благодаря следующим особенностям: применение современных алгоритмов кодирования; подавление эха (64 мс); сглаживание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джиттера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подавление пауз в разговоре; генерация комфортного шума; поддержка протокола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RSVP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сжатие заголовков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UDP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поддержка приоритетов для различных видов трафика.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61936"/>
            <a:ext cx="8715436" cy="669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67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последнее время появились следующие виды оборудования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-телефонии для всех этих сценариев.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667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Автономные шлюзы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-телефонии, подключаемые к АТС через цифровые и аналоговые интерфейсы и осуществляющие предварительную обработку речевых сигналов, компрессию, упаковку в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-пакеты и передачу их по сети.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667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Магистральные речевые платы с интерфейсом 10/100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BaseT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(ЛВС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Ethernet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для подключения учрежденческих АТС существующих моделей к корпоративной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-сети. После установки в АТС такой платы речевой трафик в виде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-пакетов может быть направлен по локальной или глобальной пакетной сети подобно тому, как он сейчас передается от АТС по телефонной сети.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667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Телефонные аппараты, упаковывающие речевую информацию в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-пакеты 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-телефоны) и подключаемые не к телефонной сети, а непосредственно к ЛВС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Ethernet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 правило, такие аппараты требуют от сетевого администратора минимальных настроек, используя протокол динамической конфигурации -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Dynamic Host Configuration Protocol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DHCP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667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Специализированные коммутаторы речевых пакетов, предназначенные для выполнения функций традиционной АТС на базе протокола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литературе такие устройства часто называют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-АТС, но это название не совсем корректно, поскольку в данном случае осуществляется не автоматическая коммутация каналов, а коммутация пакетов.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142844" y="71426"/>
            <a:ext cx="8786874" cy="667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Другим, важным аспектом внедрения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-телефонии являются шлюзы, обеспечивающие взаимодействие сетей с коммутацией каналов и с коммутацией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пакетов.В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настоящее время несколько десятков компаний выпускают подобные изделия, среди них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Cisco Systems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VocalTec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Lucent Technologies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др. Более того, на базе этих шлюзов почти каждая крупная телекоммуникационная компания имеет или заявленное, или уже поставляемое изделие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-телефонии. Предлагаются АТС, реализованные на основе технологии маршрутизации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-пакетов. Компания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Cisco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выпустила интегрированный сервер доступа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5300 с коммутатором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Catalyst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5500. Компания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Ascend Communications Inc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объединила модем для коммутируемых каналов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TNT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гигабитным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маршрутизатором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GRF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Компания 3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добавила передачу речи по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факса в свой концентратор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Total Control Hub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.При внедрении технологии передачи речевой информации по сетям с маршрутизацией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-пакетов в единой телефонной сети помимо рассмотренных выше, возникают следующие специфические трудности: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 подключении оборудования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-телефонии к АТС телефонной сети общего пользования по двухпроводным аналоговым абонентским линиям препятствием часто становится большое затухание сигналов в этих линиях;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 подключении оборудования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-телефонии к коммутационному оборудованию СТОП по межстанционным соединительным линиям затруднения связаны с тем, что декадно-шаговые и координатные АТС имеют специфические системы сигнализации, основная из которых определяется неформальным, но весьма точным термином «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полтора»; присутствующие в СТОП декадно-шаговые АТС создают большие помехи и поддерживают только импульсный набор номера.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142844" y="214290"/>
            <a:ext cx="8643998" cy="628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Рассмотрим на примере оборудования Протей-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ITG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построение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-сети для казахстанских условий. Шлюз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-телефонии Протей-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ITG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реализует передачу речевого трафика и факсимильной информации по сетям с маршрутизацией пакетов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протоколу Н.323, версия 2. Основным функциональным назначением шлюза является преобразование речевой информации, поступающей от СТОП с постоянной скоростью передачи, в вид, пригодный для передачи по сетям с маршрутизацией пакетов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кодирование и упаковка речевой информации в пакеты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RTP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 DP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также обратное преобразование. Кроме того, шлюз конвертирует сигнальные сообщения систем сигнализации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DSS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и ОКС7 (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ISUP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российская версия) в сигнальные сообщения Н.323 и производит обратное преобразование по рекомендации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ITU H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.246.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Шлюз Протей-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ITG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подключается к СТОП по цифровым линиям со скоростью передачи 2048 Кбит/с (Е1) с использованием сигнализации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ISUP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системы общеканальной сигнализации ОКС7, абонентской сигнализации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DSS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 а также сигнализации по двум выделенным сигнальным каналам «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1.5», а к сетям с маршрутизацией пакетов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при помощи интерфейса 10/100Вазе-Т.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рисунке 18 изображена обобщенная структура шлюза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-телефонии Протей-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ITG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Следует отметить, что кодирование и пакетирование речевых сигналов, поступающих из СТОП для последующей их передачи по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-сети, реализованы в Протей-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ITG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базе специализированных процессоров обработки цифровых сигналов -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Digital Signal Processors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DSP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Остальные функции выполняются программным обеспечением, использующим универсальный процессор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b.aipet.kz/aies/facultet/frts/kaf_tks/29/umm/tks_4.files/image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285852" y="6398619"/>
            <a:ext cx="70723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Рисунок 18 – Структурная схема шлюза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Протей-ITC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142844" y="214290"/>
            <a:ext cx="8572560" cy="628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Модуль обработки телефонной сигнализации взаимодействует с телефонным оборудованием, преобразуя сигналы систем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DSS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и ОКС7 во внутрисистемные примитивы, которые отражают состояния процесса обслуживания вызова (соединения, отбой и т.п.) и используются модулем логики услуг шлюза для установления соединений между СТОП и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-сетью.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Модуль сигнализации Н.323 обрабатывает сигнальную информацию протоколов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RAS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Н.225.0 (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.931) и Н.245. Информация о состояниях процесса обслуживания вызова в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-сети передается в модуль логики услуг шлюза.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Модуль логики услуг шлюза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-телефонии отвечает за маршрутизацию вызова, поступившего из СТОП в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-сеть. Производятся такие операции, как контроль доступа и анализ телефонного номера вызываемого абонента с последующим определением и предоставлением требуемой услуги. При наличии в сети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-телефонии привратника многие функции могут быть возложены на него.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Модуль пакетирования речи выполняет функции подготовки речевого сигнала, поступающего из СТОП с постоянной скоростью, для дальнейшей его передачи по сети с маршрутизацией пакетов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Основными функциями модуля являются: преобразование речевого сигнала методом импульсно-кодовой модуляции,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эхокомпенсация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кодирование речевого сигнала, обнаружение активных периодов и пауз в речи и адаптация воспроизведения. Кроме того, модуль отвечает за детектирование и генерацию сигналов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DTMF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за обработку факсимильных и модемных сигналов. Структура модуля пакетирования речи представлена на рисунке 19.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142844" y="142852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Механизм обнаружения активных периодов речи проверяет получаемый из СТОП сигнал на наличие в нем речевой информации. Если в течение определенного времени речевая информация не обнаружена, передача речевых пакетов в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-сеть прекращается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lib.aipet.kz/aies/facultet/frts/kaf_tks/29/umm/tks_4.files/image0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814393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500166" y="6398619"/>
            <a:ext cx="6000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Рисунок 19 – Модуль пакетирования речи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142844" y="77450"/>
            <a:ext cx="8643998" cy="66325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9Лекция 9 . Адресация в 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-сетях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лекции: ознакомить студентов с принципами адресации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-сетях.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Принятый в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-сетях способ адресации узлов в немалой степени способствует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масштабируемости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данной технологии, которая позволяет однозначно иденти­фицировать миллионы сетевых интерфейсов (вспомним хотя бы Интернет с его многомиллионной армией пользователей). Однако чтобы обеспечить такую воз­можность в технологию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TCP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пришлось включить целый ряд специальных механизмов и протоколов.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9.1 Типы адресов стека 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TCP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стеке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TCP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используются три типа адресов: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-локальные,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аппаратные,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адреса, используемые для адресации узлов в пре­делах подсети;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-сетевые,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</a:t>
            </a:r>
            <a:r>
              <a:rPr kumimoji="0" lang="en-US" sz="17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-адреса,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используемые для однозначной идентификации узлов в пределах всей составной сети: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-доменные имена –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символьные идентификаторы узлов, к которым часто обращаются пользователи.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общем случае сетевой интерфейс может иметь одновременно один или не­сколько локальных адресов и один или несколько сетевых адресов, а также одно или несколько доменных имен.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Итак, аппаратный (локальный) адрес идентифицирует узел в пределах подсети. Если подсеть использует одну из базовых технологий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LAN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Ethernet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FDDI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Token Ring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– то для доставки данных любому узлу такой подсети достаточно указать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MAC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-адрес. Таким образом, в этом случае аппаратным адресом является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MAC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14290"/>
            <a:ext cx="7643866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385" y="3132517"/>
            <a:ext cx="87849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Рис.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Пример построения сети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IP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-телефонии с использованием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магистрали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3" name="Рисунок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7" y="3640348"/>
            <a:ext cx="7429553" cy="259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3385" y="6237312"/>
            <a:ext cx="87849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Рис.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Пример построения интегрированной сети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IP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-телефонии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9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142844" y="214290"/>
            <a:ext cx="8572528" cy="59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составную сеть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TCP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могут входить подсети, построенные на основе более сложных технологий, к примеру, технологии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IPX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SPX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Эта сеть сама может быть разделена на подсети, и, так же как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-сеть, она идентифицирует свои узлы аппаратными и сетевыми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IPX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-адресами. Но поскольку для составной сети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TCP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составная сеть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IPX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SPX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обычной подсетью, в качестве аппаратных адресов узлов этой подсети выступают те адреса, которые однозначно оп­ределяют узлы в данной подсети, а такими адресами являются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IPX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-адреса. Ана­логично, если в составную сеть включена сеть Х.25, то локальными адресами для протокола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соответственно будут адреса Х.25.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-адреса представляют собой основной тип адресов, на основании которых  сетевой уровень передает пакеты между сетями. Эти адреса состоят из 4 байт, на­пример 109.26.17.100.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 назначается администратором при конфигуриро­вании компьютеров и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маршрутизаторов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 состоит из двух частей: номера сети и номера узла. Номер сети может быть выбран администратором произ­вольно либо назначен по рекомендации специального подразделения Интернета</a:t>
            </a:r>
            <a:b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Internet Network Information Center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InterNI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С), если сеть должна работать как</a:t>
            </a:r>
            <a:b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составная часть Интернета. Обычно поставщики услуг Интернета получают диапазоны адресов у подразделений 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InterNIC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затем распределяют их между свои­ми абонентами. Номер узла в протоколе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назначается независимо от локально­го адреса узла.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Маршрутизатор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определению входит сразу в несколько сетей, поэтому каждый порт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маршрутизатора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имеет собственный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142844" y="0"/>
            <a:ext cx="8786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Конечный узел также может входить в несколько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-сетей. В этом случае компьютер дол­жен иметь несколько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-адресов, по числу сетевых связей. Таким образом,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 характеризует не отдельный компьютер или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маршрутизатор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одно сетевое соединение.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Символьные имена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-сетях называются 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доменными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строятся по иерархиче­скому признаку. Составляющие полного символьного имени в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-сетях разделяются точкой и перечисляются в следующем порядке: сначала простое имя хоста, затем имя группы узлов (например, имя организации), затем имя более крупной группы (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поддомена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 так до имени домена самого высокого уровня (например, домена, объединяющего организации по географическому принципу: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Россия,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UK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Великобритания,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США). Поэтому доменные имена называют также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DNS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-именами.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9.2Формы записи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-адреса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 имеет длину 4 байта (32 бита) и состоит из двух логических частей – номера сети и номера узла в сети.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употребляемой формой представления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-адреса является запись в виде четырех чисел, представляющих значения каждого байта в десятичной фор­ме и разделенных точками, например: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126.10.2.30.              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же адрес может быть представлен в двоичном формате: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10000000 00001010 00000010 00011110.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также в шестнадцатеричном формате: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80.0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.02.1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142844" y="142852"/>
            <a:ext cx="8858312" cy="68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Заметим, что запись адреса не предусматривает специального разграничительного знака между номером сети и номером узла. Каким образом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маршрутизаторы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 которые поступают пакеты, выделяют из адреса назначения номер сети, чтобы по нему определить дальнейший маршрут? Какая часть из 32 бит, отведенных под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-адрес, относится к номеру сети, а какая — к номеру узла? Можно предло­жить несколько вариантов решений этой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проблемы.Простейший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вариант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состоитв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том, что все 32-битовое поле адреса заранее делится на две части не обязатель­но равной, но фиксированной длины, в одной из которых всегда будет разме­щаться номер сети, а в другой – номер узла. Решение очень простое, но хорошее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ли? Поскольку поле, которое отводится для хранения номера узла, имеет фиксированную длину, все сети будут иметь одинаковое максимальное число узлов.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Если, например, под номер сети отвести один первый байт, то всё адресное про­странство распадется на сравнительно небольшое (2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число сетей огромного размера (2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узлов). Если границу передвинуть дальше вправо, то сетей станет больше, но все равно все они будут одинакового размера. Очевидно, что такой жесткий подход не позволяет дифференцированно подходить к потребностям отдельных предприятий и организаций. Именно поэтому такой способ структуризации адреса и не нашел применения.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подход основан на использовании маски, которая позволяет максимально гибко  устанавливать границу между номером сети и номером узла. В данном случае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маска 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число, которое используется в паре с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-адресом; двоичная запись маски содержит последовательность единиц в тех разрядах, которые должны в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-адресе интерпретироваться как номер сети. Поскольку номер сети является цельной частью адреса, единицы в маске также должны представлять непрерывную последовательность. Граница между последовательностью единиц и последовательностью нулей в маске соответствует границе между номером сети и номером узла в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-адресе. При таком подходе адресное пространство можно представить как совокупность множества сетей разного размера.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142844" y="285728"/>
            <a:ext cx="871540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19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Вводится несколько классов сетей, и для каждого класса определены свои размеры.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Классы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Традиционная схема деления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-адреса на номер сети и номер узла основана на понятии класса, который определяется значениями нескольких первых битов ад­реса. Именно потому, что первый байт адреса 185.23.44.206 попадает в диапазон 128-191, мы можем сказать, что этот адрес относится к классу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значит, номе­ром сети являются первые два байта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-адреса, дополненные двумя нулевыми байтами – 185.23,0.0, а номером узла – два младшие байта, дополненные с нача­ла двумя нулевыми байтами – 0.0.44.206.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19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Принадлежность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-адреса к классу определяется значениями первых битов ад­реса.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показана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IP-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адресов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разных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классов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lib.aipet.kz/aies/facultet/frts/kaf_tks/29/umm/tks_4.files/image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00306"/>
            <a:ext cx="521497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285852" y="6271131"/>
            <a:ext cx="65008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Рисунок 20. Структура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42844" y="142852"/>
            <a:ext cx="8572560" cy="632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первые два бита адреса равны 10, то адрес относится к классу В. В адресах: класса В под номер сети и под номер узла отводится по два байта. Сети, имеющие номера в диапазоне от 128.0 (1000000000000000) до 191.255 (1011111111111111), называются сетями класса В. Таким образом, сетей класса В больше, чем сетей класса А, но размеры их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меньше, максимальное количество узлов в них составляет 2</a:t>
            </a:r>
            <a:r>
              <a:rPr kumimoji="0" lang="ru-RU" sz="16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(65536).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адрес начинается с последовательности битов 110, то это адрес класса С. В этом случае под номер сети отводился 24 бита, а под номер узла – 8 бит. Сети класса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наиболее распространены, но число узлов в них ограничено значением 2</a:t>
            </a:r>
            <a:r>
              <a:rPr kumimoji="0" lang="ru-RU" sz="16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(256) узлов.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 два класса адресов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Е не связаны непосредственно с сетями.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адрес начинается с последовательности 1110, то он является адресом класса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обозначает особый,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групповой адрес (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multicast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Групповой адрес идентифицирует группу узлов (сетевых интерфейсов), которые в общем случае могут принадлежать разным сетям. Интерфейс, входящий в группу, получает наряду с обычным индивидуальным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-адресом еще один групповой адрес. Если при от­правке пакета в качестве адреса назначения указан адрес класса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такой па­кет должен быть доставлен всем узлам, которые входят в группу.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адрес начинается с последовательности 11110, то это значит, что данный адрес относится к классу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Адреса этого класса зарезервированы для будущих применений.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142844" y="142852"/>
            <a:ext cx="8572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19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табл. 1. приведены диапазоны номеров сетей и максимальное число узлов, соответствующих каждому классу сетей.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45720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Т а б л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1-.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4572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Характеристики адресов разного класса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2000240"/>
          <a:ext cx="8001056" cy="4000528"/>
        </p:xfrm>
        <a:graphic>
          <a:graphicData uri="http://schemas.openxmlformats.org/drawingml/2006/table">
            <a:tbl>
              <a:tblPr/>
              <a:tblGrid>
                <a:gridCol w="631273"/>
                <a:gridCol w="1399641"/>
                <a:gridCol w="1639105"/>
                <a:gridCol w="2340990"/>
                <a:gridCol w="1990047"/>
              </a:tblGrid>
              <a:tr h="1193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r>
                        <a:rPr lang="en-US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ласс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Первые</a:t>
                      </a: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биты</a:t>
                      </a: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Наименьший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номер</a:t>
                      </a: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сети</a:t>
                      </a: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Наибольший номер сети 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Максимальное число узлов в сети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spc="-3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1.0.0.0</a:t>
                      </a: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spc="-25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126.0.0.0</a:t>
                      </a: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1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spc="-25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128.0.0.0</a:t>
                      </a: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spc="-25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191.255.0.0</a:t>
                      </a: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</a:t>
                      </a: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spc="-2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192.0.1.0</a:t>
                      </a: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spc="-2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223.255.255.0</a:t>
                      </a: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600" baseline="30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</a:t>
                      </a: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spc="-25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1110</a:t>
                      </a: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spc="-15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224.0.0.0</a:t>
                      </a:r>
                      <a:r>
                        <a:rPr lang="en-US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spc="-15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239.255.255.255</a:t>
                      </a: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spc="1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Multicast</a:t>
                      </a: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6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spc="-2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11110</a:t>
                      </a: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spc="-15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240.0.0.0</a:t>
                      </a: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spc="-15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247.255.255.255</a:t>
                      </a: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spc="5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Зарезервирован</a:t>
                      </a: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927" marR="2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142844" y="214290"/>
            <a:ext cx="8572560" cy="484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Большие сети получают адреса класса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средние – класса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небольшие – класса С: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-если все двоичные разряды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-адреса равны 1, то пакет с таким адресом на­значения должен рассылаться всем узлам, находящимся в той же сети, что и источник этого пакета. Такая рассылка называется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ограниченным широковещательным сообщением (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limited broadcast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Ограниченность в данном случае означает, что пакет не выйдет за границы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маршрутизатора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 при каких усло­виях;.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-если в поле номера узла назначения стоят только единицы, то пакет, имеющий такой адрес, рассылается всем узлам сети с заданным номером сети. Напри­мер, пакет с адресом 192.190.21.255 доставляется всем узлам сети 192.190.21.0. Такая рассылка называется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широковещательным сообщением (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broadcast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Специальные адреса, состоящие из последовательностей нулей, могут быть ис­пользованы только в качестве адреса отправителя, а адреса, состоящие из после­довательностей единиц, — только в качестве адреса получателя.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28604"/>
            <a:ext cx="857256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</a:rPr>
              <a:t>С другой стороны шлюз подключен к IP-сети – и может связаться с любым компьютером в мире. Шлюз принимает телефонный сигнал, оцифровывает его (если он исходно не цифровой), значительно сжимает, разбивает на пакеты и отправляет через IP-сеть по назначению с использованием протокола IP. Для пакетов, приходящих из IP-сети на шлюз и направляемых в телефонную линию, операция происходит в обратном порядке. Обе составляющие процесса связи (вход сигнала в телефонную сеть и его выход из телефонной сети) происходят практически одновременно, что позволяет обеспечить полнодуплексный разговор. На основе этих базовых операций можно построить много различных конфигураций. </a:t>
            </a:r>
            <a:endParaRPr lang="ru-RU" sz="2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5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dirty="0" smtClean="0">
                <a:latin typeface="Times New Roman"/>
                <a:ea typeface="Times New Roman"/>
              </a:rPr>
              <a:t>Для того, чтобы осуществить междугородную (международную) связь с использованием технологии IP-телефонии, организация или оператор услуги должны иметь по шлюзу (или IP-телефону) в тех местах, куда и откуда планируются звонки. Стоимость такой связи на порядок меньше стоимости телефонного звонка по обычным телефонным линиям. Особенно велика эта разница для международных переговоров. IP-телефония опирается на две основных операции: преобразование (сжатие) речи внутри кодирующего/декодирующего устройства (кодека) и упаковку в пакеты для передачи по IP-сети. В IP-телефонии используется особая система передачи пакетов со звуковой информацией, что обусловлено спецификой передачи данных по IP-сетям.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5998</TotalTime>
  <Words>5890</Words>
  <Application>Microsoft Office PowerPoint</Application>
  <PresentationFormat>Экран (4:3)</PresentationFormat>
  <Paragraphs>274</Paragraphs>
  <Slides>76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7" baseType="lpstr">
      <vt:lpstr>Эркер</vt:lpstr>
      <vt:lpstr>IP – телефония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СЕТИ СВЯЗИ</dc:title>
  <dc:creator>User</dc:creator>
  <cp:lastModifiedBy>Admin</cp:lastModifiedBy>
  <cp:revision>319</cp:revision>
  <dcterms:created xsi:type="dcterms:W3CDTF">2013-08-31T08:35:03Z</dcterms:created>
  <dcterms:modified xsi:type="dcterms:W3CDTF">2020-01-11T05:08:11Z</dcterms:modified>
</cp:coreProperties>
</file>