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7B81-67AF-47A2-8B97-2569D8FDEF8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3828-8484-4218-8A9C-3E592DE5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75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B995-3DA0-4242-B0D3-FC83E050031C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A3C9-47B4-4225-A65D-A6EE9B53E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64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8F26-0027-42E1-AAE9-CCBE7EFC53B3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C3D0-19A8-4C95-876E-ABB3CFCF8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10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ru-RU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C775-B958-4B41-AA88-9EABCD16D0D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1BDF-AE93-46B7-AA73-41435A740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24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EB5A-45D1-498D-BD5B-2552C89BA2C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AF9D-039F-40DD-B016-A7126160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84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ru-RU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9301-F0A5-4FC0-9BB3-CC1FF0B1B69F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AA8E-64EE-429F-861E-08BE7691F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97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D381-CAD1-43D5-97C9-3E5CA982F92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DCA0-25AE-4B42-8BAE-90541B483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73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D236-9AE4-49DE-9BEA-7283D5C47A28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3E58-5281-4751-8ACD-41F5C376E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6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3050-5EAE-485E-AC0B-366FA087917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F720-83D1-4249-909E-8BEEF1595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6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0DBA-A918-44DC-B594-7F8EA0BEF523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2326-03B5-49A0-9219-766EE764F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82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4C71-8874-4730-8DF1-9B93A86ECEA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7029-F66D-41D5-B22A-0A1285C1F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5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EA84-FDA6-414D-8384-D37FBD1CE2B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CCD9-E7CF-4ABE-BACB-31FFA8508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15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F734-902F-4AA7-906F-88B84FD9524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0F04-D1CD-4898-BE7D-BF3F2C728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79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F247-D330-4AD7-9FAB-79FF50A7541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D0C7-8264-4853-84A2-17046EC8A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03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472B-7D07-4B57-9705-D52FFEAFF8DC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22F8-6836-4F64-94A8-6996C60A3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13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BB33-A7FB-4139-BD24-DEA8C94CAE9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3E49-348B-479C-8509-FCDD286F6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44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CD0B-E300-4774-9EA4-B5CF2E2C6AD6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28B5-BFB1-4584-9647-0F4029E67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0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EEDF2D1-68E3-45F2-A79D-86A91A84712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D74458A-6779-48AC-B815-F209F578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92" r:id="rId12"/>
    <p:sldLayoutId id="2147483787" r:id="rId13"/>
    <p:sldLayoutId id="2147483793" r:id="rId14"/>
    <p:sldLayoutId id="2147483788" r:id="rId15"/>
    <p:sldLayoutId id="2147483789" r:id="rId16"/>
    <p:sldLayoutId id="214748379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E%D0%BD%D0%B2%D0%B5%D1%80%D0%B3%D0%B5%D0%BD%D1%86%D0%B8%D1%8F_(%D1%82%D0%B5%D0%BB%D0%B5%D0%BA%D0%BE%D0%BC%D0%BC%D1%83%D0%BD%D0%B8%D0%BA%D0%B0%D1%86%D0%B8%D0%B8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34963"/>
            <a:ext cx="10099675" cy="28432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/>
              <a:t>Планирование сетей связи следующего поколения для сельской местности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7450" y="5799138"/>
            <a:ext cx="4576763" cy="9144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defRPr/>
            </a:pPr>
            <a:r>
              <a:rPr lang="ru-RU" sz="7200" dirty="0" smtClean="0">
                <a:solidFill>
                  <a:schemeClr val="bg1"/>
                </a:solidFill>
              </a:rPr>
              <a:t>Выполнила: студентка 4-го курса</a:t>
            </a:r>
          </a:p>
          <a:p>
            <a:pPr fontAlgn="auto">
              <a:defRPr/>
            </a:pPr>
            <a:r>
              <a:rPr lang="ru-RU" sz="7200" dirty="0" smtClean="0">
                <a:solidFill>
                  <a:schemeClr val="bg1"/>
                </a:solidFill>
              </a:rPr>
              <a:t>Группы: 450103-02 Б</a:t>
            </a:r>
          </a:p>
          <a:p>
            <a:pPr fontAlgn="auto">
              <a:defRPr/>
            </a:pPr>
            <a:r>
              <a:rPr lang="ru-RU" sz="7200" dirty="0" err="1" smtClean="0">
                <a:solidFill>
                  <a:schemeClr val="bg1"/>
                </a:solidFill>
              </a:rPr>
              <a:t>Хайрова</a:t>
            </a:r>
            <a:r>
              <a:rPr lang="ru-RU" sz="7200" dirty="0" smtClean="0">
                <a:solidFill>
                  <a:schemeClr val="bg1"/>
                </a:solidFill>
              </a:rPr>
              <a:t> Ф.</a:t>
            </a:r>
          </a:p>
          <a:p>
            <a:pPr fontAlgn="auto"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219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Комбинирование  различных  топологий  при  построении  сетей  связи  позволит обеспечить  полноценную  телефонизацию  районов  с  малой  абонентской  плотностью при использовании минимального набора  оборудования  как  транспортной  сети,  так и сети доступа.  Кроме повторения давно используемых принципов построения  сетей, развитие новых технологий  позволяет  строить  более  эффективные  с  точки  зрения  пропускной способности  и  надежности  сетевые  структуры.  Примером  может  служить использование топологии типа "кольцо", структура которой приведена на рис. 6. </a:t>
            </a:r>
          </a:p>
        </p:txBody>
      </p:sp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844675"/>
            <a:ext cx="45529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3621088" y="4654550"/>
            <a:ext cx="50609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6. Подключение MTU по топологии "кольцо"  </a:t>
            </a: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111125" y="5200650"/>
            <a:ext cx="12080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Причины популярности этой топологии лежат, что называется, на поверхности. Каналы в  кольце могут  обладать  огромной  пропускной  способностью,  а  кольцевая  структура позволяет  мультиплексировать,  транспортировать,  добавлять  и  выводить  трафик различных приложений. Ну и, конечно, к этому следует добавить такие "врожденные" качества  двойного  кольца,  как резервирование,  перемаршрутизация, отказоустойчивость. </a:t>
            </a:r>
            <a:endParaRPr lang="ru-RU" altLang="ru-RU" sz="1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07975" y="295275"/>
            <a:ext cx="11884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 сетью в районах с малой абонентской плотностью </a:t>
            </a:r>
            <a:endParaRPr lang="ru-RU" altLang="ru-RU" sz="3200">
              <a:solidFill>
                <a:schemeClr val="bg1"/>
              </a:solidFill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49225" y="881063"/>
            <a:ext cx="118824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Дополнительным  удобством,  которое  предоставляет IP-технология,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используемая на сетях NGN,  является  возможность  удаленного  администрирования  и  управления оборудованием. Так из одного управляющего центра можно следить за состоянием всех устройств,  функционирующих  на  сети  на  уровне  доступа,  транспортном  уровне  или уровне управления. Кроме  того,  с  центрального  рабочего  места  администратора  сети  можно  менять настройки  оборудования,  контролировать  состояние  устройств,  изменять  их конфигурацию,  перезагружать  и  перезапускать  их ПО. Все  это можно  производить  с одного рабочего места администратора сети при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помощи протоколов SSH/Telnet, HTTP (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TO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FTP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МР и др. </a:t>
            </a:r>
            <a:endParaRPr lang="en-US" altLang="ru-RU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Таким образом, управление сетью может производиться из любой точки, и присутствия оператора  непосредственно  рядом  с  устройством  не  требуется.  Это  обстоятельство является  крайне  удобным  для  оператора,  так  как  ему  нет  необходимости  держать многочисленный  обслуживающий  персонал  на  каждом  объекте,  а  достаточно организовать центральный пункт управления в удобном для него месте.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Как  показал  проведенный  анализ  решений,  комплексное  применение  различных технологий и типов оборудования дает возможность построить сеть любой сложности и  протяженности  при  минимальных  затратах  с  соблюдением  самых  высоких требований по надежности, живучести и качеству предоставляемых услуг.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N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858963"/>
            <a:ext cx="79375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571750" y="568325"/>
            <a:ext cx="7718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4400">
                <a:solidFill>
                  <a:schemeClr val="bg1"/>
                </a:solidFill>
              </a:rPr>
              <a:t>Благодарю за внимание!!!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743075"/>
            <a:ext cx="6891338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8113" y="215900"/>
            <a:ext cx="120538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NGN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 (от 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hlinkClick r:id="rId3" tooltip="Английский язык"/>
              </a:rPr>
              <a:t>англ.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altLang="ru-RU" i="1">
                <a:solidFill>
                  <a:schemeClr val="bg1"/>
                </a:solidFill>
                <a:latin typeface="Arial" panose="020B0604020202020204" pitchFamily="34" charset="0"/>
              </a:rPr>
              <a:t>next generation networks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, </a:t>
            </a:r>
            <a:r>
              <a:rPr lang="ru-RU" altLang="ru-RU" i="1">
                <a:solidFill>
                  <a:schemeClr val="bg1"/>
                </a:solidFill>
                <a:latin typeface="Arial" panose="020B0604020202020204" pitchFamily="34" charset="0"/>
              </a:rPr>
              <a:t>new generation networks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 — сети следующего/нового поколения) — мультисервисные сети связи, ядром которых являются опорные IP-сети, поддерживающие полную или частичную интеграцию услуг передачи речи, данных и мультимедиа. Реализует принцип 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hlinkClick r:id="rId4" tooltip="Конвергенция (телекоммуникации)"/>
              </a:rPr>
              <a:t>конвергенции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 услуг электросвязи.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0" y="103188"/>
            <a:ext cx="1219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Одним из наболевших вопросов для операторов связи республики Таджикистан, является проблема телефонизации районов с малой абонентской плотностью, например, построение или модификация сельской телефонной сети. Исторически для решения проблем, связанных с развертыванием СТС, использовались специальные подходы и устанавливалось специализированное оборудование.  Низкая  телефонная  плотность  и  неравномерное  распределение  абонентов  по территории привели к необходимости использования на СТС станций малой емкости и к  строительству  межстанционных  линий  большой  длины  при  малом  числе  линий  в пучках. Кроме того, была учтена большая протяженность абонентских линий (АЛ). На  СТС  различают  станции  следующих  видов:  центральные (ЦС),  узловые (УС)  и оконечные (ОС). Центральная станция, расположенная в райцентре, является основным коммутационным узлом СТС и одновременно выполняет функции телефонной станции райцентра. В узловые станции, расположенные в любом населенном пункте сельского района,  включаются  соединительные  линии  от  оконечных  станций,  отнесенных  к одному  узловому  району.  Оконечные  станции  расположены  в  любом  из  населенных пунктов  сельского  района.  Соединительные  линии  от  ОС  в  зависимости  от  способа построения сети включаются в ЦС или УС. Варианты построения сельских телефонных сетей приведены на рис. 1.</a:t>
            </a:r>
          </a:p>
          <a:p>
            <a:pPr eaLnBrk="1" hangingPunct="1"/>
            <a:endParaRPr lang="ru-RU" altLang="ru-RU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90988"/>
            <a:ext cx="592455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2197100" y="6489700"/>
            <a:ext cx="7135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1. Схемы построения СТС: а) радикальный, б) радикально-узловой</a:t>
            </a:r>
            <a:endParaRPr lang="ru-RU" altLang="ru-RU" sz="11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0" y="212725"/>
            <a:ext cx="1219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Традиционные варианты построения телефонных сетей в районах с малой абонентской емкостью имеют ряд недостатков: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549400" y="871538"/>
            <a:ext cx="9378950" cy="1527175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во-первых, требуется использование специализированного оборудования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49400" y="2649538"/>
            <a:ext cx="9378950" cy="1527175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во-вторых,  необходима  дополнительная  разработка  систем  сигнализаций  для работы по СЛ (двунаправленным)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549400" y="4429125"/>
            <a:ext cx="9378950" cy="152558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в-третьих,  ограниченная  емкость  используемых  станций  провоцирует  слабую  масштабируемость сети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0" y="222250"/>
            <a:ext cx="12109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Вообще,  построение  сетей NGN  для  телефонизации  районов  с  малой  абонентской плотностью  предполагает  использование  структуры,  схожей  с  радиально-узловой схемой  построения  СТС.  Только  в  качестве  оконечных  станций  предполагается использовать абонентские шлюзы большой емкости. Затем шлюзы будут подключаться к оборудованию Softswitch, исполняющему роль центральной станции (рис. 2). При  таком  варианте  построения  конечные  пользователи  будут  иметь  доступ  ко  всем услугам,  реализованным  на Softswitch,  а  также  возможность  выхода  в  другие телекоммуникационные  сети.  Доступ  к  сетям  будет  осуществляться  при  помощи граничных устройств (шлюзов IP-телефонии, SBC и др.). </a:t>
            </a:r>
          </a:p>
        </p:txBody>
      </p:sp>
      <p:pic>
        <p:nvPicPr>
          <p:cNvPr id="9219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2254250"/>
            <a:ext cx="4151313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1130300" y="6323013"/>
            <a:ext cx="8931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2. Телефонизация районов с малой абонентской плотностью</a:t>
            </a:r>
            <a:endParaRPr lang="ru-RU" altLang="ru-RU" sz="1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93663" y="209550"/>
            <a:ext cx="12004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 концепции NGN  в  большей  степени  подходит  использование  технологий, позволяющих  передавать IP-трафик  на  значительные  расстояния  при  поддержке достаточной  ширины  канала.  Для  операторов  связи  оптимальным  решением  в  этом случае стало использование технологии SHDSL и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WiMAX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SHDSL-модемов  позволяет  передавать  трафик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 расстояния порядка 10  км  со  скоростью  до 2,3  Мбит/с  по  одной  медной  паре,  что  идеально подходит  для  подключения  удаленных  объектов  с  малой  абонентской  емкостью (поселков,  сельских школ  и  т.д.). Одновременное  использование  нескольких SHDSL-модемов позволит увеличить ширину канала до необходимой величины. Для подключения труднодоступных объектов или в условиях, когда прокладка кабеля невозможна  или  сильно  затруднена,  наиболее  приемлемым  выходом  является использование  беспроводной  технологии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WiMAX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Данное  решение  позволяет обеспечить беспроводный интерфейс для передачи данных  со  скоростью до 4 Мбит/с на расстояния в пределах десятков километров. 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3355975"/>
            <a:ext cx="5961062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артинки по запросу ваймак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355975"/>
            <a:ext cx="57753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0" y="82550"/>
            <a:ext cx="12065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Подходы к телефонизации с использованием абонентских шлюзов малой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емкости. Для  преодоления  недостатков,  связанных  с  использованием МАК  большой  емкости, существует  вариант  развертывания  сети  с  установкой  на  сети  доступа  абонентских шлюзов  с  малым  количеством  двухпроводных  интерфейсов (MTU - Multiservice Telephone Unit).  Применение  таких  устройств  оправдано  в  случаях  телефонизации объектов  с  малым  количеством  абонентов  или  концентрации  абонентов  в  разных частях населенного пункта (жилые дома, школа, местное предприятие и  т.д.), как  это показано  на  рис. 3.  Кроме  того,  при  помощи  устройств  малой  емкости  можно обеспечить подключение аналоговых телефонных аппаратов к корпоративной IP-сети. </a:t>
            </a:r>
            <a:endParaRPr lang="ru-RU" altLang="ru-RU" sz="1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695575"/>
            <a:ext cx="45307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2393950" y="6367463"/>
            <a:ext cx="72771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3. Варианты установки абонентских шлюзов малой емкости </a:t>
            </a:r>
            <a:endParaRPr lang="ru-RU" altLang="ru-RU" sz="1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21920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установке на одном объекте нескольких MTU их можно соединить между собой, что позволит обеспечить дополнительную оперативность в экстренных ситуациях. При отсутствии  доступа  к  управляющему  устройству (Softswitch) или  узлам  транспортной сети  такое  соединение  позволит  организовывать  вызовы  между  абонентами  внутри объекта. А  с  учетом  того,  что  значительный  процент  абонентского  трафика  остается внутри объекта, данный вариант представляется наиболее заманчивым.   Наиболее  очевидный  недостаток  в  данном  случае —  отсутствие  возможности активизации дополнительных услуг. Решением проблемы является использование MTU с набором встроенных ДВО.</a:t>
            </a: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Вышеописанное радиальное подключение успешно может быть реализовано не только внутри одного объекта (поселка, предприятия и т.д.), но и в рамках всей сети, как это</a:t>
            </a:r>
            <a:endParaRPr lang="ru-RU" alt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865438"/>
            <a:ext cx="448627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563938" y="5508625"/>
            <a:ext cx="49815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4. Подключение MTU по топологии "звезда" </a:t>
            </a:r>
            <a:endParaRPr lang="ru-RU" altLang="ru-RU" sz="12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0" y="5932488"/>
            <a:ext cx="1219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Такое  подключение  повторяет  радиальный  принцип  построения  СТС.  В  качестве центральной  станции  выступает Softswitch,  а  оконечными  служат MTU.  На  этом схожие черты построения сетей заканчиваются.  </a:t>
            </a:r>
            <a:endParaRPr lang="ru-RU" altLang="ru-RU" sz="1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219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  того, для абонентских шлюзов малой емкости можно обеспечить подключение не  только  по  топологии "звезда",  но  и  использовать,  так  называемый,  метод "каскадирования"  оборудования.  Суть  его  заключается  в  том,  что  несколько MTU включаются  последовательно  друг  за  другом,  как  показано  на  рис. 5.  Внедрение данного  решения  экономит  объем  используемого  на  сети  оборудования,  а  также позволяет  подключать  удаленные  объекты.  При  этом MTU,  в  которые  включаются другие абонентские шлюзы, выступают в роли узловых станций. </a:t>
            </a:r>
          </a:p>
        </p:txBody>
      </p:sp>
      <p:pic>
        <p:nvPicPr>
          <p:cNvPr id="1331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870075"/>
            <a:ext cx="3790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208213" y="6394450"/>
            <a:ext cx="7537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5. Каскадирование абонентских шлюзов малой емкости  </a:t>
            </a:r>
            <a:endParaRPr lang="ru-RU" altLang="ru-RU" sz="1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1036</Words>
  <Application>Microsoft Office PowerPoint</Application>
  <PresentationFormat>Произвольный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Планирование сетей связи следующего поколения для сельской местности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2017-04-24T17:44:27Z</dcterms:created>
  <dcterms:modified xsi:type="dcterms:W3CDTF">2017-04-25T10:04:19Z</dcterms:modified>
</cp:coreProperties>
</file>