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90" r:id="rId2"/>
    <p:sldMasterId id="2147483811" r:id="rId3"/>
    <p:sldMasterId id="2147483828" r:id="rId4"/>
    <p:sldMasterId id="2147483852" r:id="rId5"/>
    <p:sldMasterId id="2147483873" r:id="rId6"/>
  </p:sldMasterIdLst>
  <p:notesMasterIdLst>
    <p:notesMasterId r:id="rId21"/>
  </p:notesMasterIdLst>
  <p:handoutMasterIdLst>
    <p:handoutMasterId r:id="rId22"/>
  </p:handoutMasterIdLst>
  <p:sldIdLst>
    <p:sldId id="274" r:id="rId7"/>
    <p:sldId id="275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5" r:id="rId17"/>
    <p:sldId id="288" r:id="rId18"/>
    <p:sldId id="287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7F7"/>
    <a:srgbClr val="FFC5C5"/>
    <a:srgbClr val="FF3300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8" autoAdjust="0"/>
  </p:normalViewPr>
  <p:slideViewPr>
    <p:cSldViewPr>
      <p:cViewPr>
        <p:scale>
          <a:sx n="93" d="100"/>
          <a:sy n="93" d="100"/>
        </p:scale>
        <p:origin x="-50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03136"/>
        <c:axId val="180613120"/>
      </c:barChart>
      <c:catAx>
        <c:axId val="18060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0613120"/>
        <c:crosses val="autoZero"/>
        <c:auto val="1"/>
        <c:lblAlgn val="ctr"/>
        <c:lblOffset val="100"/>
        <c:noMultiLvlLbl val="0"/>
      </c:catAx>
      <c:valAx>
        <c:axId val="180613120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060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899072"/>
        <c:axId val="182900608"/>
      </c:barChart>
      <c:catAx>
        <c:axId val="18289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82900608"/>
        <c:crosses val="autoZero"/>
        <c:auto val="1"/>
        <c:lblAlgn val="ctr"/>
        <c:lblOffset val="100"/>
        <c:noMultiLvlLbl val="0"/>
      </c:catAx>
      <c:valAx>
        <c:axId val="182900608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2899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13E-2"/>
          <c:w val="0.61264166531567643"/>
          <c:h val="0.80967045785943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448896"/>
        <c:axId val="184450432"/>
      </c:barChart>
      <c:catAx>
        <c:axId val="18444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4450432"/>
        <c:crosses val="autoZero"/>
        <c:auto val="1"/>
        <c:lblAlgn val="ctr"/>
        <c:lblOffset val="100"/>
        <c:noMultiLvlLbl val="0"/>
      </c:catAx>
      <c:valAx>
        <c:axId val="184450432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444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045"/>
          <c:y val="0"/>
          <c:w val="0.13454313210848606"/>
          <c:h val="0.187665589420370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171E-2"/>
          <c:y val="1.8042463001983909E-3"/>
          <c:w val="0.51317462083275178"/>
          <c:h val="0.799208655256121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78"/>
          <c:y val="2.2372555543233117E-3"/>
          <c:w val="0.14004103454331107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031680"/>
        <c:axId val="183033216"/>
      </c:barChart>
      <c:catAx>
        <c:axId val="18303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3033216"/>
        <c:crosses val="autoZero"/>
        <c:auto val="1"/>
        <c:lblAlgn val="ctr"/>
        <c:lblOffset val="100"/>
        <c:noMultiLvlLbl val="0"/>
      </c:catAx>
      <c:valAx>
        <c:axId val="183033216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303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45674883365E-2"/>
          <c:y val="1.8042463001983922E-3"/>
          <c:w val="0.51317462083275156"/>
          <c:h val="0.7992086552561216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1690259172324056"/>
          <c:y val="2.2372555543233139E-3"/>
          <c:w val="0.14004103454331132"/>
          <c:h val="0.1629746281714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14520880465813E-2"/>
          <c:y val="3.0873045631200982E-2"/>
          <c:w val="0.61264166531567743"/>
          <c:h val="0.80967045785943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93152"/>
        <c:axId val="185394688"/>
      </c:barChart>
      <c:catAx>
        <c:axId val="18539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85394688"/>
        <c:crosses val="autoZero"/>
        <c:auto val="1"/>
        <c:lblAlgn val="ctr"/>
        <c:lblOffset val="100"/>
        <c:noMultiLvlLbl val="0"/>
      </c:catAx>
      <c:valAx>
        <c:axId val="185394688"/>
        <c:scaling>
          <c:orientation val="minMax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5393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12353455818156"/>
          <c:y val="0"/>
          <c:w val="0.13454313210848626"/>
          <c:h val="0.18766558942037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i="1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E27E5A-2964-4DBB-81A6-6286B75D17BC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5E20A9-FBC2-4816-BBA6-8FAA3CCBC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E06F69-3C33-4BC0-A889-DBC2715FA2C8}" type="datetimeFigureOut">
              <a:rPr lang="en-US"/>
              <a:pPr>
                <a:defRPr/>
              </a:pPr>
              <a:t>4/26/2012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3ADF1-975F-4F09-85E6-70846FD6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9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Коллеги, на</a:t>
            </a:r>
            <a:r>
              <a:rPr lang="ru-RU" baseline="0" dirty="0" smtClean="0"/>
              <a:t> данном слайде Вы указываете название презентации.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514CF-6A29-154C-850E-BA8AE840DC4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www.corp.mts.ru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orp.mts.ru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corp.mts.ru/" TargetMode="Externa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chart" Target="../charts/chart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chart" Target="../charts/chart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corp.mts.r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612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051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554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502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898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59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388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5784341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7960345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4995416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304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053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628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603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83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675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23780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758602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9966766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4949973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28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5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9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5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1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412846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41701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76096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206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59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76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5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6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04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15235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9298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33765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04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63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7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20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23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8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02448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433406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717522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8168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91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55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14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7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430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13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9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>
                <a:solidFill>
                  <a:srgbClr val="E20713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89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981815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089079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09934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3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57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78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1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93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3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9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07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437143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9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597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75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085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35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 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77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 Lin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2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_cov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67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>
                <a:solidFill>
                  <a:srgbClr val="E20713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84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09184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176309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21119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1943880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67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6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955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62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3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>
                <a:solidFill>
                  <a:srgbClr val="E304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93018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smtClean="0"/>
                        <a:t>Lorem ipsum dolor sit amet</a:t>
                      </a:r>
                      <a:endParaRPr lang="en-US" sz="1400" b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100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500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E20713"/>
                          </a:solidFill>
                        </a:rPr>
                        <a:t>1000 Мб</a:t>
                      </a:r>
                      <a:endParaRPr lang="en-US" sz="1400">
                        <a:solidFill>
                          <a:srgbClr val="E2071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</a:t>
            </a:r>
            <a:r>
              <a:rPr lang="en-US" sz="1400" i="1" cap="none" smtClean="0">
                <a:solidFill>
                  <a:srgbClr val="E20713"/>
                </a:solidFill>
              </a:rPr>
              <a:t> </a:t>
            </a: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806421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73240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smtClean="0">
                <a:solidFill>
                  <a:srgbClr val="E20713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226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2498169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4375" y="3268119"/>
            <a:ext cx="5760000" cy="2865981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Подзаголовок </a:t>
            </a:r>
            <a:r>
              <a:rPr lang="ru-RU" dirty="0" smtClean="0"/>
              <a:t>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268119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32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2834" y="4343383"/>
            <a:ext cx="5751541" cy="732471"/>
          </a:xfrm>
          <a:prstGeom prst="rect">
            <a:avLst/>
          </a:prstGeom>
        </p:spPr>
        <p:txBody>
          <a:bodyPr wrap="square" lIns="180000" tIns="144000" rIns="180000" bIns="324000" anchor="t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="0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в одну, две или три строчки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699404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827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Lines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3810007"/>
            <a:ext cx="5757883" cy="1253402"/>
          </a:xfrm>
        </p:spPr>
        <p:txBody>
          <a:bodyPr wrap="square" lIns="180000" tIns="72000" rIns="180000" bIns="7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br>
              <a:rPr lang="ru-RU" smtClean="0"/>
            </a:br>
            <a:r>
              <a:rPr lang="ru-RU" smtClean="0"/>
              <a:t>в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526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Line_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14375" y="4513362"/>
            <a:ext cx="5760000" cy="1620738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16492" y="4513362"/>
            <a:ext cx="5757883" cy="1062920"/>
          </a:xfrm>
        </p:spPr>
        <p:txBody>
          <a:bodyPr wrap="square" lIns="180000" tIns="72000" rIns="180000" bIns="43200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ru-RU" smtClean="0"/>
              <a:t>Название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473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14375" y="3810007"/>
            <a:ext cx="5760000" cy="2324093"/>
          </a:xfrm>
          <a:prstGeom prst="rect">
            <a:avLst/>
          </a:prstGeom>
          <a:gradFill>
            <a:gsLst>
              <a:gs pos="0">
                <a:srgbClr val="E20713">
                  <a:alpha val="95000"/>
                </a:srgbClr>
              </a:gs>
              <a:gs pos="100000">
                <a:srgbClr val="960F0A">
                  <a:alpha val="9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 descr="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72" y="5590286"/>
            <a:ext cx="1438656" cy="719328"/>
          </a:xfrm>
          <a:prstGeom prst="rect">
            <a:avLst/>
          </a:prstGeom>
        </p:spPr>
      </p:pic>
      <p:pic>
        <p:nvPicPr>
          <p:cNvPr id="11" name="Picture 10" descr="slogan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760" y="5867400"/>
            <a:ext cx="1264962" cy="121924"/>
          </a:xfrm>
          <a:prstGeom prst="rect">
            <a:avLst/>
          </a:prstGeom>
        </p:spPr>
      </p:pic>
      <p:pic>
        <p:nvPicPr>
          <p:cNvPr id="12" name="Picture 11" descr="lin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952" y="5845936"/>
            <a:ext cx="1350309" cy="140213"/>
          </a:xfrm>
          <a:prstGeom prst="rect">
            <a:avLst/>
          </a:prstGeom>
        </p:spPr>
      </p:pic>
      <p:sp>
        <p:nvSpPr>
          <p:cNvPr id="13" name="Title 13"/>
          <p:cNvSpPr txBox="1">
            <a:spLocks/>
          </p:cNvSpPr>
          <p:nvPr userDrawn="1"/>
        </p:nvSpPr>
        <p:spPr>
          <a:xfrm>
            <a:off x="716492" y="3810007"/>
            <a:ext cx="5757883" cy="1253402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spcAft>
                <a:spcPts val="0"/>
              </a:spcAft>
              <a:defRPr/>
            </a:pPr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748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144000" cy="1083371"/>
          </a:xfrm>
        </p:spPr>
        <p:txBody>
          <a:bodyPr tIns="270000" bIns="72000">
            <a:spAutoFit/>
          </a:bodyPr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lIns="0" tIns="0" rIns="0" bIns="0" numCol="2" spcCol="28800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две колонки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54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Заголовок слайда в одну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4226942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/>
          <a:lstStyle>
            <a:lvl1pPr>
              <a:defRPr baseline="0"/>
            </a:lvl1pPr>
          </a:lstStyle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9724710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906364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anchor="t" anchorCtr="0"/>
          <a:lstStyle>
            <a:lvl1pPr>
              <a:defRPr baseline="0"/>
            </a:lvl1pPr>
          </a:lstStyle>
          <a:p>
            <a:r>
              <a:rPr lang="ru-RU" dirty="0" smtClean="0"/>
              <a:t>Таблица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</p:spTree>
    <p:extLst>
      <p:ext uri="{BB962C8B-B14F-4D97-AF65-F5344CB8AC3E}">
        <p14:creationId xmlns:p14="http://schemas.microsoft.com/office/powerpoint/2010/main" val="3642456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1717675"/>
            <a:ext cx="3781425" cy="4057650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 hasCustomPrompt="1"/>
          </p:nvPr>
        </p:nvSpPr>
        <p:spPr>
          <a:xfrm>
            <a:off x="647700" y="1717675"/>
            <a:ext cx="3781425" cy="405765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 i="0" baseline="0"/>
            </a:lvl1pPr>
          </a:lstStyle>
          <a:p>
            <a:r>
              <a:rPr lang="ru-RU" dirty="0" smtClean="0"/>
              <a:t>График или диаграмма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641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5" y="1717675"/>
            <a:ext cx="3781425" cy="1702858"/>
          </a:xfrm>
          <a:prstGeom prst="rect">
            <a:avLst/>
          </a:prstGeom>
        </p:spPr>
        <p:txBody>
          <a:bodyPr vert="horz" lIns="0" tIns="0"/>
          <a:lstStyle/>
          <a:p>
            <a:r>
              <a:rPr lang="ru-RU" dirty="0" smtClean="0"/>
              <a:t>Изображение из файла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14875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3640667"/>
            <a:ext cx="3781425" cy="2134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320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+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47700" y="1717675"/>
            <a:ext cx="1744663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714876" y="1717675"/>
            <a:ext cx="1747838" cy="3150658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ru-RU" dirty="0" smtClean="0"/>
              <a:t>Изображение </a:t>
            </a:r>
          </a:p>
          <a:p>
            <a:r>
              <a:rPr lang="ru-RU" dirty="0" smtClean="0"/>
              <a:t>из файла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750050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75" y="1717675"/>
            <a:ext cx="1746250" cy="3150658"/>
          </a:xfrm>
          <a:prstGeom prst="rect">
            <a:avLst/>
          </a:prstGeom>
        </p:spPr>
        <p:txBody>
          <a:bodyPr lIns="0" tIns="0" rIns="0" bIns="0"/>
          <a:lstStyle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Текст в одну колонку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24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47700" y="1717675"/>
            <a:ext cx="7848600" cy="4057650"/>
          </a:xfrm>
          <a:prstGeom prst="rect">
            <a:avLst/>
          </a:prstGeom>
        </p:spPr>
        <p:txBody>
          <a:bodyPr vert="horz" numCol="2" spcCol="288000"/>
          <a:lstStyle>
            <a:lvl1pPr indent="-108000">
              <a:lnSpc>
                <a:spcPts val="2000"/>
              </a:lnSpc>
              <a:buFont typeface="Arial"/>
              <a:buNone/>
              <a:defRPr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pPr lvl="0"/>
            <a:r>
              <a:rPr lang="ru-RU" dirty="0" smtClean="0"/>
              <a:t>Добавление объекта: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Таблица</a:t>
            </a:r>
          </a:p>
          <a:p>
            <a:pPr lvl="0"/>
            <a:r>
              <a:rPr lang="ru-RU" dirty="0" smtClean="0"/>
              <a:t>График или диаграмма</a:t>
            </a:r>
          </a:p>
          <a:p>
            <a:pPr lvl="0"/>
            <a:r>
              <a:rPr lang="ru-RU" dirty="0" smtClean="0"/>
              <a:t>Схема</a:t>
            </a:r>
          </a:p>
          <a:p>
            <a:pPr lvl="0"/>
            <a:r>
              <a:rPr lang="ru-RU" dirty="0" smtClean="0"/>
              <a:t>Фотография</a:t>
            </a:r>
          </a:p>
          <a:p>
            <a:pPr lvl="0"/>
            <a:r>
              <a:rPr lang="ru-RU" dirty="0" smtClean="0"/>
              <a:t>Клипарт</a:t>
            </a:r>
          </a:p>
          <a:p>
            <a:pPr lvl="0"/>
            <a:r>
              <a:rPr lang="ru-RU" dirty="0" smtClean="0"/>
              <a:t>Видео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5195"/>
          </a:xfrm>
        </p:spPr>
        <p:txBody>
          <a:bodyPr/>
          <a:lstStyle/>
          <a:p>
            <a:r>
              <a:rPr lang="ru-RU" dirty="0" smtClean="0"/>
              <a:t>Заголовок слайда в одну </a:t>
            </a:r>
            <a:br>
              <a:rPr lang="ru-RU" dirty="0" smtClean="0"/>
            </a:br>
            <a:r>
              <a:rPr lang="ru-RU" dirty="0" smtClean="0"/>
              <a:t>или две строчки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862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mutstitul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86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mutstitul">
    <p:bg>
      <p:bgPr>
        <a:gradFill flip="none" rotWithShape="1">
          <a:gsLst>
            <a:gs pos="5000">
              <a:schemeClr val="accent6">
                <a:lumMod val="10000"/>
              </a:schemeClr>
            </a:gs>
            <a:gs pos="100000">
              <a:srgbClr val="696969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9013"/>
            <a:ext cx="4429125" cy="1031052"/>
          </a:xfrm>
        </p:spPr>
        <p:txBody>
          <a:bodyPr tIns="0" rIns="0"/>
          <a:lstStyle>
            <a:lvl1pPr>
              <a:lnSpc>
                <a:spcPts val="3800"/>
              </a:lnSpc>
              <a:defRPr sz="3200" spc="1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br>
              <a:rPr lang="ru-RU" dirty="0" smtClean="0"/>
            </a:b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75" y="2607734"/>
            <a:ext cx="3965792" cy="444500"/>
          </a:xfrm>
          <a:prstGeom prst="rect">
            <a:avLst/>
          </a:prstGeom>
        </p:spPr>
        <p:txBody>
          <a:bodyPr vert="horz" lIns="648000" tIns="0" bIns="0"/>
          <a:lstStyle>
            <a:lvl1pPr>
              <a:lnSpc>
                <a:spcPts val="3800"/>
              </a:lnSpc>
              <a:defRPr sz="3200" b="1" baseline="0">
                <a:solidFill>
                  <a:srgbClr val="E30611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5" y="3106203"/>
            <a:ext cx="3781425" cy="3073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 baseline="0"/>
            </a:lvl1pPr>
            <a:lvl2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2pPr>
            <a:lvl3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3pPr>
            <a:lvl4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4pPr>
            <a:lvl5pPr marL="0" indent="-144000">
              <a:lnSpc>
                <a:spcPts val="2400"/>
              </a:lnSpc>
              <a:buClr>
                <a:schemeClr val="tx1"/>
              </a:buClr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ru-RU" dirty="0" smtClean="0"/>
              <a:t>Добавить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728969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таблицы</a:t>
            </a:r>
            <a:endParaRPr lang="en-US" dirty="0"/>
          </a:p>
        </p:txBody>
      </p:sp>
      <p:graphicFrame>
        <p:nvGraphicFramePr>
          <p:cNvPr id="8" name="Table Placeholder 8"/>
          <p:cNvGraphicFramePr>
            <a:graphicFrameLocks/>
          </p:cNvGraphicFramePr>
          <p:nvPr userDrawn="1"/>
        </p:nvGraphicFramePr>
        <p:xfrm>
          <a:off x="647700" y="1717675"/>
          <a:ext cx="7848600" cy="32268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32767"/>
                <a:gridCol w="1295400"/>
                <a:gridCol w="1329266"/>
                <a:gridCol w="1291167"/>
              </a:tblGrid>
              <a:tr h="358540">
                <a:tc gridSpan="4">
                  <a:txBody>
                    <a:bodyPr/>
                    <a:lstStyle/>
                    <a:p>
                      <a:r>
                        <a:rPr lang="en-US" sz="1400" b="0" dirty="0" err="1" smtClean="0"/>
                        <a:t>Lorem</a:t>
                      </a:r>
                      <a:r>
                        <a:rPr lang="en-US" sz="1400" b="0" dirty="0" smtClean="0"/>
                        <a:t> </a:t>
                      </a:r>
                      <a:r>
                        <a:rPr lang="en-US" sz="1400" b="0" dirty="0" err="1" smtClean="0"/>
                        <a:t>ipsum</a:t>
                      </a:r>
                      <a:r>
                        <a:rPr lang="en-US" sz="1400" b="0" dirty="0" smtClean="0"/>
                        <a:t> dolor sit </a:t>
                      </a:r>
                      <a:r>
                        <a:rPr lang="en-US" sz="1400" b="0" dirty="0" err="1" smtClean="0"/>
                        <a:t>amet</a:t>
                      </a:r>
                      <a:endParaRPr lang="en-US" sz="1400" b="0" dirty="0"/>
                    </a:p>
                  </a:txBody>
                  <a:tcPr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2"/>
                        </a:gs>
                      </a:gsLst>
                      <a:lin ang="180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5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E30611"/>
                          </a:solidFill>
                        </a:rPr>
                        <a:t>100 </a:t>
                      </a:r>
                      <a:r>
                        <a:rPr lang="en-US" sz="1400" baseline="0" dirty="0" err="1" smtClean="0">
                          <a:solidFill>
                            <a:srgbClr val="E30611"/>
                          </a:solidFill>
                        </a:rPr>
                        <a:t>Мб</a:t>
                      </a:r>
                      <a:endParaRPr lang="en-US" sz="1400" baseline="0" dirty="0">
                        <a:solidFill>
                          <a:srgbClr val="E3061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baseline="0" dirty="0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n-US" sz="1400" kern="1200" baseline="0" dirty="0" err="1" smtClean="0">
                          <a:solidFill>
                            <a:srgbClr val="E30611"/>
                          </a:solidFill>
                          <a:latin typeface="+mn-lt"/>
                          <a:ea typeface="+mn-ea"/>
                          <a:cs typeface="+mn-cs"/>
                        </a:rPr>
                        <a:t>Мб</a:t>
                      </a:r>
                      <a:endParaRPr lang="en-US" sz="1400" kern="1200" baseline="0" dirty="0">
                        <a:solidFill>
                          <a:srgbClr val="E3061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Vivamus tincidunt varius lorem vitae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Nunc lacinia adipiscing eleifend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500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600</a:t>
                      </a:r>
                      <a:endParaRPr lang="en-US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8540">
                <a:tc>
                  <a:txBody>
                    <a:bodyPr/>
                    <a:lstStyle/>
                    <a:p>
                      <a:r>
                        <a:rPr lang="en-US" sz="1400" smtClean="0"/>
                        <a:t>Nullam ut dui elit, id venenatis ligula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2,5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0" name="Title 13"/>
          <p:cNvSpPr txBox="1">
            <a:spLocks/>
          </p:cNvSpPr>
          <p:nvPr userDrawn="1"/>
        </p:nvSpPr>
        <p:spPr>
          <a:xfrm>
            <a:off x="474133" y="5096932"/>
            <a:ext cx="8022167" cy="576293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</a:t>
            </a:r>
            <a:r>
              <a:rPr lang="en-US" sz="1400" i="1" cap="none" dirty="0" smtClean="0">
                <a:solidFill>
                  <a:srgbClr val="E30611"/>
                </a:solidFill>
              </a:rPr>
              <a:t> </a:t>
            </a: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022764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>
                <a:solidFill>
                  <a:srgbClr val="E30611"/>
                </a:solidFill>
              </a:defRPr>
            </a:lvl1pPr>
          </a:lstStyle>
          <a:p>
            <a:r>
              <a:rPr lang="ru-RU" dirty="0" smtClean="0"/>
              <a:t>Пример графика</a:t>
            </a:r>
            <a:endParaRPr lang="en-US" dirty="0"/>
          </a:p>
        </p:txBody>
      </p:sp>
      <p:graphicFrame>
        <p:nvGraphicFramePr>
          <p:cNvPr id="10" name="Chart Placeholder 5"/>
          <p:cNvGraphicFramePr>
            <a:graphicFrameLocks/>
          </p:cNvGraphicFramePr>
          <p:nvPr userDrawn="1"/>
        </p:nvGraphicFramePr>
        <p:xfrm>
          <a:off x="300565" y="1706557"/>
          <a:ext cx="616214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3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13881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8" cy="1081319"/>
          </a:xfrm>
          <a:prstGeom prst="rect">
            <a:avLst/>
          </a:prstGeom>
        </p:spPr>
      </p:pic>
      <p:pic>
        <p:nvPicPr>
          <p:cNvPr id="7" name="Picture 6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612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Пример диаграммы</a:t>
            </a:r>
            <a:endParaRPr lang="en-US" dirty="0"/>
          </a:p>
        </p:txBody>
      </p:sp>
      <p:graphicFrame>
        <p:nvGraphicFramePr>
          <p:cNvPr id="9" name="Chart Placeholder 5"/>
          <p:cNvGraphicFramePr>
            <a:graphicFrameLocks/>
          </p:cNvGraphicFramePr>
          <p:nvPr userDrawn="1"/>
        </p:nvGraphicFramePr>
        <p:xfrm>
          <a:off x="43391" y="1706557"/>
          <a:ext cx="6319309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le 13"/>
          <p:cNvSpPr txBox="1">
            <a:spLocks/>
          </p:cNvSpPr>
          <p:nvPr userDrawn="1"/>
        </p:nvSpPr>
        <p:spPr>
          <a:xfrm>
            <a:off x="6750051" y="1717674"/>
            <a:ext cx="1746250" cy="1868955"/>
          </a:xfrm>
          <a:prstGeom prst="rect">
            <a:avLst/>
          </a:prstGeom>
        </p:spPr>
        <p:txBody>
          <a:bodyPr vert="horz" wrap="square" lIns="180000" tIns="72000" rIns="180000" bIns="72000" rtlCol="0" anchor="t" anchorCtr="0">
            <a:spAutoFit/>
          </a:bodyPr>
          <a:lstStyle>
            <a:lvl1pPr marL="0" algn="l">
              <a:lnSpc>
                <a:spcPts val="4300"/>
              </a:lnSpc>
              <a:spcBef>
                <a:spcPts val="0"/>
              </a:spcBef>
              <a:defRPr sz="3600" b="0" i="0" kern="60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Этот слайд 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Не является шаблоном!</a:t>
            </a:r>
          </a:p>
          <a:p>
            <a:pPr defTabSz="457200" fontAlgn="auto">
              <a:lnSpc>
                <a:spcPct val="100000"/>
              </a:lnSpc>
              <a:spcAft>
                <a:spcPts val="0"/>
              </a:spcAft>
            </a:pPr>
            <a:r>
              <a:rPr lang="ru-RU" sz="1400" i="1" cap="none" dirty="0" smtClean="0">
                <a:solidFill>
                  <a:srgbClr val="E20611"/>
                </a:solidFill>
              </a:rPr>
              <a:t>Отсюда можно скопировать объект для дальнейшей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79156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ka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1081319"/>
          </a:xfrm>
          <a:prstGeom prst="rect">
            <a:avLst/>
          </a:prstGeom>
        </p:spPr>
      </p:pic>
      <p:pic>
        <p:nvPicPr>
          <p:cNvPr id="6" name="Picture 5" descr="logo_slogan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6212586"/>
            <a:ext cx="1438656" cy="35966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30411"/>
                </a:solidFill>
                <a:latin typeface="Verdana"/>
              </a:defRPr>
            </a:lvl1pPr>
          </a:lstStyle>
          <a:p>
            <a:fld id="{487C51E5-1C29-EA44-8B37-9322789AF0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7701" y="5422927"/>
            <a:ext cx="78486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Verdana"/>
                <a:cs typeface="+mn-cs"/>
              </a:rPr>
              <a:t>Подробности на сайте МТС: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100" u="sng" dirty="0" smtClean="0">
                <a:solidFill>
                  <a:srgbClr val="E30611"/>
                </a:solidFill>
                <a:latin typeface="Verdana"/>
                <a:cs typeface="+mn-cs"/>
                <a:hlinkClick r:id="rId4"/>
              </a:rPr>
              <a:t>http://www.corp.mts.ru/</a:t>
            </a:r>
            <a:endParaRPr lang="ru-RU" sz="1100" u="sng" dirty="0">
              <a:solidFill>
                <a:srgbClr val="E30611"/>
              </a:solidFill>
              <a:latin typeface="Verdana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717675"/>
            <a:ext cx="3781425" cy="3512247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  <a:lvl4pPr>
              <a:defRPr b="0" i="0">
                <a:latin typeface="Verdana"/>
                <a:cs typeface="Verdana"/>
              </a:defRPr>
            </a:lvl4pPr>
            <a:lvl5pPr>
              <a:defRPr b="0" i="0">
                <a:latin typeface="Verdana"/>
                <a:cs typeface="Verdana"/>
              </a:defRPr>
            </a:lvl5pPr>
          </a:lstStyle>
          <a:p>
            <a:r>
              <a:rPr lang="ru-RU" sz="12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и оперативность в решении вопросов. 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dirty="0" smtClean="0">
                <a:cs typeface="Times New Roman" pitchFamily="18" charset="0"/>
              </a:rPr>
              <a:t>Позвоните и  мы подробно расскажем </a:t>
            </a:r>
            <a:br>
              <a:rPr lang="ru-RU" sz="1200" dirty="0" smtClean="0">
                <a:cs typeface="Times New Roman" pitchFamily="18" charset="0"/>
              </a:rPr>
            </a:br>
            <a:r>
              <a:rPr lang="ru-RU" sz="12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200" dirty="0" smtClean="0">
              <a:cs typeface="Times New Roman" pitchFamily="18" charset="0"/>
            </a:endParaRP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Ваш персональный менеджер:</a:t>
            </a:r>
          </a:p>
          <a:p>
            <a:r>
              <a:rPr lang="ru-RU" sz="1200" i="1" dirty="0" smtClean="0">
                <a:solidFill>
                  <a:srgbClr val="0D0D0D"/>
                </a:solidFill>
                <a:cs typeface="Arial" charset="0"/>
              </a:rPr>
              <a:t>Имя Фамилия</a:t>
            </a:r>
          </a:p>
          <a:p>
            <a:r>
              <a:rPr lang="ru-RU" sz="1200" i="1" dirty="0" err="1" smtClean="0">
                <a:solidFill>
                  <a:srgbClr val="0D0D0D"/>
                </a:solidFill>
                <a:cs typeface="Arial" charset="0"/>
              </a:rPr>
              <a:t>E-mai</a:t>
            </a:r>
            <a:r>
              <a:rPr lang="ru-RU" sz="1200" i="1" dirty="0" err="1" smtClean="0">
                <a:cs typeface="Arial" charset="0"/>
              </a:rPr>
              <a:t>l</a:t>
            </a:r>
            <a:r>
              <a:rPr lang="ru-RU" sz="1200" i="1" dirty="0" smtClean="0">
                <a:cs typeface="Arial" charset="0"/>
              </a:rPr>
              <a:t>: </a:t>
            </a:r>
            <a:r>
              <a:rPr lang="en-US" sz="1200" i="1" dirty="0" smtClean="0">
                <a:cs typeface="Arial" charset="0"/>
              </a:rPr>
              <a:t>xxx@yyy.ru</a:t>
            </a:r>
            <a:endParaRPr lang="ru-RU" sz="1200" i="1" dirty="0" smtClean="0">
              <a:cs typeface="Arial" charset="0"/>
            </a:endParaRPr>
          </a:p>
          <a:p>
            <a:r>
              <a:rPr lang="ru-RU" sz="1200" i="1" dirty="0" smtClean="0">
                <a:cs typeface="Arial" charset="0"/>
              </a:rPr>
              <a:t>Телефон: (XXX) XXX XX </a:t>
            </a:r>
            <a:endParaRPr lang="ru-RU" sz="1600" dirty="0">
              <a:cs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0441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9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1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4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6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>
          <a:solidFill>
            <a:srgbClr val="E20713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>
          <a:solidFill>
            <a:srgbClr val="E20713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2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5195"/>
          </a:xfrm>
          <a:prstGeom prst="rect">
            <a:avLst/>
          </a:prstGeom>
        </p:spPr>
        <p:txBody>
          <a:bodyPr vert="horz" wrap="square" lIns="648000" tIns="270000" rIns="2880000" bIns="72000" rtlCol="0" anchor="t" anchorCtr="0">
            <a:spAutoFit/>
          </a:bodyPr>
          <a:lstStyle/>
          <a:p>
            <a:r>
              <a:rPr lang="ru-RU" dirty="0" smtClean="0"/>
              <a:t>Click to edit Master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700" y="6207125"/>
            <a:ext cx="2133600" cy="365125"/>
          </a:xfrm>
          <a:prstGeom prst="rect">
            <a:avLst/>
          </a:prstGeom>
        </p:spPr>
        <p:txBody>
          <a:bodyPr vert="horz" lIns="91440" tIns="72000" rIns="0" bIns="180000" rtlCol="0" anchor="ctr"/>
          <a:lstStyle>
            <a:lvl1pPr algn="r">
              <a:defRPr sz="900" baseline="0">
                <a:solidFill>
                  <a:srgbClr val="E20713"/>
                </a:solidFill>
                <a:latin typeface="Verdana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87C51E5-1C29-EA44-8B37-9322789AF0B3}" type="slidenum">
              <a:rPr lang="en-US" smtClean="0"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3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</p:sldLayoutIdLst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 cap="all" baseline="0">
          <a:solidFill>
            <a:srgbClr val="E3061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680"/>
        </a:lnSpc>
        <a:spcBef>
          <a:spcPts val="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p.mts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hyperlink" Target="mailto:vipinfo@spb.mts.r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vipinfo@spb.mts.ru" TargetMode="External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2834" y="4343383"/>
            <a:ext cx="5751541" cy="729051"/>
          </a:xfrm>
        </p:spPr>
        <p:txBody>
          <a:bodyPr/>
          <a:lstStyle/>
          <a:p>
            <a:r>
              <a:rPr lang="ru-RU" dirty="0" smtClean="0"/>
              <a:t>Единое </a:t>
            </a:r>
            <a:r>
              <a:rPr lang="ru-RU" dirty="0"/>
              <a:t>корпоративное бизнес-пространство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492" y="3268119"/>
            <a:ext cx="5757883" cy="1248272"/>
          </a:xfrm>
        </p:spPr>
        <p:txBody>
          <a:bodyPr/>
          <a:lstStyle/>
          <a:p>
            <a:r>
              <a:rPr lang="ru-RU" dirty="0" smtClean="0"/>
              <a:t>ВИРТУАЛЬНАЯ </a:t>
            </a:r>
            <a:r>
              <a:rPr lang="ru-RU" dirty="0"/>
              <a:t>ЧАСТНАЯ СЕТЬ </a:t>
            </a:r>
            <a:r>
              <a:rPr lang="ru-RU" dirty="0" smtClean="0"/>
              <a:t>- </a:t>
            </a:r>
            <a:r>
              <a:rPr lang="en-US" dirty="0" smtClean="0"/>
              <a:t>VPN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 smtClean="0">
                <a:solidFill>
                  <a:srgbClr val="C00000"/>
                </a:solidFill>
                <a:latin typeface="Arial"/>
                <a:cs typeface="Arial"/>
              </a:rPr>
              <a:t>КАЧЕСТВЕННО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12679" y="4661136"/>
            <a:ext cx="822200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>
                <a:cs typeface="Times New Roman" pitchFamily="18" charset="0"/>
              </a:rPr>
              <a:t>В чем преимущества </a:t>
            </a:r>
            <a:r>
              <a:rPr lang="ru-RU" sz="1400" b="1" dirty="0" smtClean="0">
                <a:cs typeface="Times New Roman" pitchFamily="18" charset="0"/>
              </a:rPr>
              <a:t>SLA</a:t>
            </a:r>
            <a:r>
              <a:rPr lang="ru-RU" sz="1400" b="1" dirty="0">
                <a:cs typeface="Times New Roman" pitchFamily="18" charset="0"/>
              </a:rPr>
              <a:t>?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Оповещение клиента в случае ухудшения параметров качества услуги.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Возможность самостоятельного мониторинга и контроля параметров качества контролируемых каналов в режиме «</a:t>
            </a:r>
            <a:r>
              <a:rPr lang="ru-RU" sz="1200" dirty="0" err="1" smtClean="0">
                <a:ea typeface="Batang"/>
                <a:cs typeface="Batang"/>
              </a:rPr>
              <a:t>on</a:t>
            </a:r>
            <a:r>
              <a:rPr lang="en-US" sz="1200" dirty="0" smtClean="0">
                <a:ea typeface="Batang"/>
                <a:cs typeface="Batang"/>
              </a:rPr>
              <a:t>-</a:t>
            </a:r>
            <a:r>
              <a:rPr lang="ru-RU" sz="1200" dirty="0" err="1" smtClean="0">
                <a:ea typeface="Batang"/>
                <a:cs typeface="Batang"/>
              </a:rPr>
              <a:t>line</a:t>
            </a:r>
            <a:r>
              <a:rPr lang="ru-RU" sz="1200" dirty="0">
                <a:ea typeface="Batang"/>
                <a:cs typeface="Batang"/>
              </a:rPr>
              <a:t>».</a:t>
            </a:r>
          </a:p>
          <a:p>
            <a:pPr marL="285750" lvl="1" indent="-285750" eaLnBrk="0" hangingPunct="0">
              <a:buClr>
                <a:srgbClr val="FF0000"/>
              </a:buClr>
              <a:buFont typeface="Wingdings" pitchFamily="2" charset="2"/>
              <a:buChar char="n"/>
            </a:pPr>
            <a:r>
              <a:rPr lang="ru-RU" sz="1200" dirty="0">
                <a:ea typeface="Batang"/>
                <a:cs typeface="Batang"/>
              </a:rPr>
              <a:t>Возможность формирования отчетности по контролируемым каналам за требуемый </a:t>
            </a:r>
            <a:r>
              <a:rPr lang="ru-RU" sz="1200" dirty="0" smtClean="0">
                <a:ea typeface="Batang"/>
                <a:cs typeface="Batang"/>
              </a:rPr>
              <a:t>период </a:t>
            </a:r>
            <a:r>
              <a:rPr lang="ru-RU" sz="1200" dirty="0">
                <a:ea typeface="Batang"/>
                <a:cs typeface="Batang"/>
              </a:rPr>
              <a:t>с построением графиков по контролируемым точкам каналов</a:t>
            </a:r>
            <a:r>
              <a:rPr lang="ru-RU" sz="1200" dirty="0" smtClean="0">
                <a:ea typeface="Batang"/>
                <a:cs typeface="Batang"/>
              </a:rPr>
              <a:t>.</a:t>
            </a:r>
            <a:endParaRPr lang="ru-RU" sz="1200" dirty="0">
              <a:ea typeface="Batang"/>
              <a:cs typeface="Batang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372053"/>
            <a:ext cx="288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Соглашение </a:t>
            </a:r>
            <a:r>
              <a:rPr lang="en-US" sz="2400" dirty="0" smtClean="0"/>
              <a:t>SLA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39" y="1196752"/>
            <a:ext cx="407293" cy="56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880" y="1916832"/>
            <a:ext cx="8456240" cy="25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678" y="5892242"/>
            <a:ext cx="8387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Соглашение </a:t>
            </a:r>
            <a:r>
              <a:rPr lang="en-US" sz="1200" dirty="0"/>
              <a:t>SLA </a:t>
            </a:r>
            <a:r>
              <a:rPr lang="ru-RU" sz="1200" dirty="0" smtClean="0"/>
              <a:t>заключается </a:t>
            </a:r>
            <a:r>
              <a:rPr lang="ru-RU" sz="1200" dirty="0"/>
              <a:t>по требованию </a:t>
            </a:r>
            <a:r>
              <a:rPr lang="ru-RU" sz="1200" dirty="0" smtClean="0"/>
              <a:t>клиента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49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СКОЛЬКО СТОИТ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035" y="4179668"/>
            <a:ext cx="1717352" cy="19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533" y="1340768"/>
            <a:ext cx="20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Структура цены</a:t>
            </a:r>
            <a:endParaRPr lang="ru-RU" b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0855" y="1844824"/>
            <a:ext cx="1813068" cy="720082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Стоимость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подключения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876584" y="1844824"/>
            <a:ext cx="1813068" cy="720082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Стоимость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ежемесячного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Helvetica 35 Thin" pitchFamily="34" charset="0"/>
              </a:rPr>
              <a:t>обслуживания</a:t>
            </a:r>
          </a:p>
        </p:txBody>
      </p:sp>
      <p:sp>
        <p:nvSpPr>
          <p:cNvPr id="16" name="Плюс 15"/>
          <p:cNvSpPr/>
          <p:nvPr/>
        </p:nvSpPr>
        <p:spPr>
          <a:xfrm>
            <a:off x="2482754" y="2041740"/>
            <a:ext cx="326250" cy="326250"/>
          </a:xfrm>
          <a:prstGeom prst="mathPlus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28077"/>
            <a:ext cx="65341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54041" y="1340768"/>
            <a:ext cx="358334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 smtClean="0">
                <a:latin typeface="Helvetica 45 Light" pitchFamily="34" charset="0"/>
              </a:rPr>
              <a:t>Стоимость подключения и обслуживания каждого порта зависит от географического расположения порта,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Helvetica 45 Light" pitchFamily="34" charset="0"/>
              </a:rPr>
              <a:t>географического охвата </a:t>
            </a:r>
            <a:r>
              <a:rPr lang="en-US" sz="1600" dirty="0" smtClean="0">
                <a:latin typeface="Helvetica 45 Light" pitchFamily="34" charset="0"/>
              </a:rPr>
              <a:t>VPN </a:t>
            </a:r>
            <a:r>
              <a:rPr lang="ru-RU" sz="1600" dirty="0" smtClean="0">
                <a:latin typeface="Helvetica 45 Light" pitchFamily="34" charset="0"/>
              </a:rPr>
              <a:t>сети клиента и конфигурации порта (классов сервиса).</a:t>
            </a:r>
            <a:endParaRPr lang="en-US" sz="1600" dirty="0" smtClean="0">
              <a:latin typeface="Helvetica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КАК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ПОДКЛЮЧИТЬ</a:t>
            </a:r>
            <a:r>
              <a:rPr lang="en-US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7513" y="1600200"/>
            <a:ext cx="8280400" cy="312494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500"/>
              </a:spcAft>
              <a:buFont typeface="Wingdings" pitchFamily="2" charset="2"/>
              <a:buNone/>
            </a:pPr>
            <a:r>
              <a:rPr lang="ru-RU" sz="1600" b="1" u="sng" dirty="0" smtClean="0"/>
              <a:t>Подключение:</a:t>
            </a:r>
            <a:endParaRPr lang="ru-RU" sz="1600" dirty="0" smtClean="0"/>
          </a:p>
          <a:p>
            <a:pPr>
              <a:spcBef>
                <a:spcPct val="0"/>
              </a:spcBef>
              <a:spcAft>
                <a:spcPts val="1500"/>
              </a:spcAft>
              <a:buFont typeface="Wingdings" pitchFamily="2" charset="2"/>
              <a:buNone/>
            </a:pPr>
            <a:r>
              <a:rPr lang="ru-RU" dirty="0" smtClean="0"/>
              <a:t>Если вы хотите построить единую сеть из нескольких офисов по технологии VPN мы проведем для Вас обследование возможности подключения офисов, при необходимости осуществим построение необходимых каналов связи и выполним квалифицированный монтаж оборудования.</a:t>
            </a:r>
          </a:p>
          <a:p>
            <a:r>
              <a:rPr lang="ru-RU" dirty="0" smtClean="0"/>
              <a:t>Заполните опросный лист (на сайте </a:t>
            </a:r>
            <a:r>
              <a:rPr lang="ru-RU" dirty="0" err="1" smtClean="0">
                <a:hlinkClick r:id="rId3"/>
              </a:rPr>
              <a:t>www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corp.</a:t>
            </a:r>
            <a:r>
              <a:rPr lang="ru-RU" dirty="0" smtClean="0">
                <a:hlinkClick r:id="rId3"/>
              </a:rPr>
              <a:t>mts.ru</a:t>
            </a:r>
            <a:r>
              <a:rPr lang="ru-RU" dirty="0" smtClean="0"/>
              <a:t> в разделе Корпоративным клиентам/ Услуги фиксированной связи/ Корпоративные сети/ Виртуальные частные каналы и сети) и вышлите его в адрес своего персонального менеджера или по адресу  </a:t>
            </a:r>
            <a:r>
              <a:rPr lang="ru-RU" u="sng" dirty="0">
                <a:hlinkClick r:id="rId4"/>
              </a:rPr>
              <a:t>vipinfo@spb.mts.ru</a:t>
            </a:r>
            <a:r>
              <a:rPr lang="ru-RU" u="sng" dirty="0"/>
              <a:t> </a:t>
            </a:r>
            <a:endParaRPr lang="en-US" u="sng" dirty="0" smtClean="0"/>
          </a:p>
          <a:p>
            <a:endParaRPr lang="ru-RU" dirty="0" smtClean="0"/>
          </a:p>
          <a:p>
            <a:r>
              <a:rPr lang="ru-RU" dirty="0" smtClean="0"/>
              <a:t>Вы </a:t>
            </a:r>
            <a:r>
              <a:rPr lang="ru-RU" dirty="0"/>
              <a:t>также можете связаться с сотрудником отдела привлечения по тел +7 </a:t>
            </a:r>
            <a:r>
              <a:rPr lang="ru-RU" dirty="0" smtClean="0"/>
              <a:t>(</a:t>
            </a:r>
            <a:r>
              <a:rPr lang="en-US" dirty="0" smtClean="0"/>
              <a:t>812</a:t>
            </a:r>
            <a:r>
              <a:rPr lang="ru-RU" dirty="0" smtClean="0"/>
              <a:t>) 7</a:t>
            </a:r>
            <a:r>
              <a:rPr lang="en-US" dirty="0" smtClean="0"/>
              <a:t>18</a:t>
            </a:r>
            <a:r>
              <a:rPr lang="ru-RU" dirty="0" smtClean="0"/>
              <a:t>-</a:t>
            </a:r>
            <a:r>
              <a:rPr lang="en-US" dirty="0" smtClean="0"/>
              <a:t>8</a:t>
            </a:r>
            <a:r>
              <a:rPr lang="ru-RU" dirty="0" smtClean="0"/>
              <a:t>0-0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334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1400" dirty="0" smtClean="0">
                <a:cs typeface="Times New Roman" pitchFamily="18" charset="0"/>
              </a:rPr>
              <a:t>Мы предлагаем Вам надежное сотрудничество, профессиональный подход, гибкость и оперативность в решении вопросов. </a:t>
            </a: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Позвоните и мы подробно расскажем </a:t>
            </a:r>
            <a:br>
              <a:rPr lang="ru-RU" sz="1400" dirty="0" smtClean="0">
                <a:cs typeface="Times New Roman" pitchFamily="18" charset="0"/>
              </a:rPr>
            </a:br>
            <a:r>
              <a:rPr lang="ru-RU" sz="1400" dirty="0" smtClean="0">
                <a:cs typeface="Times New Roman" pitchFamily="18" charset="0"/>
              </a:rPr>
              <a:t>о специальных услугах, ответим на вопросы, подберем и реализуем наиболее эффективное и экономичное решение.</a:t>
            </a:r>
          </a:p>
          <a:p>
            <a:endParaRPr lang="ru-RU" sz="1400" dirty="0" smtClean="0"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rgbClr val="0D0D0D"/>
                </a:solidFill>
                <a:cs typeface="Arial" charset="0"/>
              </a:rPr>
              <a:t>Отдел продаж:</a:t>
            </a:r>
            <a:endParaRPr lang="en-US" sz="1400" i="1" dirty="0" smtClean="0">
              <a:solidFill>
                <a:srgbClr val="0D0D0D"/>
              </a:solidFill>
              <a:cs typeface="Arial" charset="0"/>
            </a:endParaRPr>
          </a:p>
          <a:p>
            <a:r>
              <a:rPr lang="ru-RU" sz="1400" i="1" dirty="0" smtClean="0">
                <a:solidFill>
                  <a:srgbClr val="0D0D0D"/>
                </a:solidFill>
                <a:cs typeface="Arial" charset="0"/>
              </a:rPr>
              <a:t>E-</a:t>
            </a:r>
            <a:r>
              <a:rPr lang="ru-RU" sz="1400" i="1" dirty="0" err="1" smtClean="0">
                <a:solidFill>
                  <a:srgbClr val="0D0D0D"/>
                </a:solidFill>
                <a:cs typeface="Arial" charset="0"/>
              </a:rPr>
              <a:t>mai</a:t>
            </a:r>
            <a:r>
              <a:rPr lang="ru-RU" sz="1400" i="1" dirty="0" err="1" smtClean="0">
                <a:cs typeface="Arial" charset="0"/>
              </a:rPr>
              <a:t>l</a:t>
            </a:r>
            <a:r>
              <a:rPr lang="ru-RU" sz="1400" i="1" dirty="0" smtClean="0">
                <a:cs typeface="Arial" charset="0"/>
              </a:rPr>
              <a:t>: </a:t>
            </a:r>
            <a:r>
              <a:rPr lang="ru-RU" sz="1400" i="1" u="sng" dirty="0">
                <a:hlinkClick r:id="rId2"/>
              </a:rPr>
              <a:t>vipinfo@spb.mts.ru</a:t>
            </a:r>
            <a:r>
              <a:rPr lang="ru-RU" sz="1400" i="1" u="sng" dirty="0"/>
              <a:t> </a:t>
            </a:r>
            <a:endParaRPr lang="en-US" sz="1400" i="1" u="sng" dirty="0"/>
          </a:p>
          <a:p>
            <a:r>
              <a:rPr lang="ru-RU" sz="1400" i="1" dirty="0" smtClean="0">
                <a:cs typeface="Arial" charset="0"/>
              </a:rPr>
              <a:t>Телефон</a:t>
            </a:r>
            <a:r>
              <a:rPr lang="ru-RU" sz="1400" i="1" dirty="0" smtClean="0">
                <a:cs typeface="Arial" charset="0"/>
              </a:rPr>
              <a:t>: </a:t>
            </a:r>
            <a:r>
              <a:rPr lang="ru-RU" sz="1400" dirty="0"/>
              <a:t>+</a:t>
            </a:r>
            <a:r>
              <a:rPr lang="ru-RU" sz="1400" i="1" dirty="0"/>
              <a:t>7 (</a:t>
            </a:r>
            <a:r>
              <a:rPr lang="en-US" sz="1400" i="1" dirty="0"/>
              <a:t>812</a:t>
            </a:r>
            <a:r>
              <a:rPr lang="ru-RU" sz="1400" i="1" dirty="0"/>
              <a:t>) 7</a:t>
            </a:r>
            <a:r>
              <a:rPr lang="en-US" sz="1400" i="1" dirty="0"/>
              <a:t>18</a:t>
            </a:r>
            <a:r>
              <a:rPr lang="ru-RU" sz="1400" i="1" dirty="0"/>
              <a:t>-</a:t>
            </a:r>
            <a:r>
              <a:rPr lang="en-US" sz="1400" i="1" dirty="0"/>
              <a:t>8</a:t>
            </a:r>
            <a:r>
              <a:rPr lang="ru-RU" sz="1400" i="1" dirty="0"/>
              <a:t>0-0</a:t>
            </a:r>
            <a:r>
              <a:rPr lang="en-US" sz="1400" i="1" dirty="0"/>
              <a:t>8</a:t>
            </a:r>
            <a:r>
              <a:rPr lang="ru-RU" sz="1400" i="1" dirty="0"/>
              <a:t> </a:t>
            </a:r>
          </a:p>
          <a:p>
            <a:endParaRPr lang="ru-RU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2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1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139013"/>
            <a:ext cx="4429125" cy="560016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42875" lvl="3" indent="-142875">
              <a:lnSpc>
                <a:spcPct val="100000"/>
              </a:lnSpc>
            </a:pPr>
            <a:r>
              <a:rPr lang="ru-RU" dirty="0" smtClean="0"/>
              <a:t>ПОТРЕБНОСТИ </a:t>
            </a:r>
            <a:r>
              <a:rPr lang="ru-RU" dirty="0"/>
              <a:t>ВАШЕЙ </a:t>
            </a:r>
            <a:r>
              <a:rPr lang="ru-RU" dirty="0" smtClean="0"/>
              <a:t>КОМПАНИИ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РЕШЕНИЕ ОТ МТС — «Виртуальная частная сеть - VPN»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ПРЕИМУЩЕСТВА РЕШЕНИЯ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КАК РАБОТАЕТ УСЛУГА?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>
                <a:solidFill>
                  <a:srgbClr val="C00000"/>
                </a:solidFill>
              </a:rPr>
              <a:t>	</a:t>
            </a:r>
            <a:r>
              <a:rPr lang="ru-RU" dirty="0"/>
              <a:t>ПРОСТО и БЫСТРО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/>
              <a:t>	НАДЕЖНО и БЕЗОПАСНО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  <a:tabLst>
                <a:tab pos="266700" algn="l"/>
              </a:tabLst>
            </a:pPr>
            <a:r>
              <a:rPr lang="ru-RU" dirty="0"/>
              <a:t>	КАЧЕСТВЕННО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СКОЛЬКО СТОИТ?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КАК ПОДКЛЮЧИТЬ?</a:t>
            </a:r>
          </a:p>
          <a:p>
            <a:pPr marL="142875" lvl="3" indent="-142875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01272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/>
          <a:lstStyle/>
          <a:p>
            <a:r>
              <a:rPr lang="ru-RU" dirty="0" smtClean="0"/>
              <a:t>ПОТРЕБНОСТИ </a:t>
            </a:r>
            <a:r>
              <a:rPr lang="ru-RU" dirty="0"/>
              <a:t>ВАШЕЙ КОМПАНИИ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ru-RU" sz="1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вам необходимо:</a:t>
            </a:r>
          </a:p>
          <a:p>
            <a:pPr lvl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Объединить компьютерные сети офисов, филиалов и складов предприятия и обеспечить высокоскоростной защищенный обмен информацией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Предоставить общий доступ сотрудникам к корпоративным информационным системам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Использовать аудио- и видео- конференцсвязь между удаленными офисами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Организовать централизованное видеонаблюдение за объектами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Обеспечить доступ к корпоративной сети мобильных сотрудников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07816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5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85"/>
          </a:xfrm>
        </p:spPr>
        <p:txBody>
          <a:bodyPr rIns="2844000"/>
          <a:lstStyle/>
          <a:p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РЕШЕНИЕ ОТ МТС — </a:t>
            </a:r>
            <a:r>
              <a:rPr lang="ru-RU" dirty="0" smtClean="0">
                <a:solidFill>
                  <a:srgbClr val="C00000"/>
                </a:solidFill>
                <a:latin typeface="Arial"/>
                <a:cs typeface="Arial"/>
              </a:rPr>
              <a:t>«Виртуальная 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частная сеть - </a:t>
            </a: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VPN</a:t>
            </a:r>
            <a:r>
              <a:rPr lang="ru-RU" dirty="0">
                <a:solidFill>
                  <a:srgbClr val="C00000"/>
                </a:solidFill>
                <a:latin typeface="Arial"/>
                <a:cs typeface="Arial"/>
              </a:rPr>
              <a:t>»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339752" y="1427163"/>
            <a:ext cx="517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VPN = Virtual Private Network</a:t>
            </a:r>
            <a:endParaRPr lang="ru-RU" sz="2400" dirty="0"/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1935219" y="2565400"/>
            <a:ext cx="2592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Virtual - </a:t>
            </a:r>
            <a:r>
              <a:rPr lang="ru-RU" b="1" dirty="0"/>
              <a:t>Виртуальная</a:t>
            </a:r>
            <a:endParaRPr lang="en-US" b="1" dirty="0"/>
          </a:p>
          <a:p>
            <a:r>
              <a:rPr lang="ru-RU" dirty="0"/>
              <a:t>работает на уже существующих линиях связи</a:t>
            </a: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015094" y="2578100"/>
            <a:ext cx="2693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Private - </a:t>
            </a:r>
            <a:r>
              <a:rPr lang="ru-RU" b="1" dirty="0"/>
              <a:t>Частная</a:t>
            </a:r>
          </a:p>
          <a:p>
            <a:r>
              <a:rPr lang="ru-RU" dirty="0"/>
              <a:t>защищенная сеть </a:t>
            </a:r>
            <a:r>
              <a:rPr lang="ru-RU" b="1" dirty="0"/>
              <a:t>Вашей</a:t>
            </a:r>
            <a:r>
              <a:rPr lang="ru-RU" dirty="0"/>
              <a:t> компании</a:t>
            </a:r>
          </a:p>
        </p:txBody>
      </p:sp>
      <p:pic>
        <p:nvPicPr>
          <p:cNvPr id="12" name="Рисунок 7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2" y="2532955"/>
            <a:ext cx="1530518" cy="12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562281" y="2003425"/>
            <a:ext cx="957263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11856" y="2003425"/>
            <a:ext cx="1008063" cy="43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37381" y="4149080"/>
            <a:ext cx="7869238" cy="93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Arial" charset="0"/>
                <a:cs typeface="+mn-cs"/>
              </a:rPr>
              <a:t>«Виртуальная частная сеть - </a:t>
            </a:r>
            <a:r>
              <a:rPr lang="en-US" b="1" kern="0" dirty="0">
                <a:latin typeface="Arial" charset="0"/>
                <a:cs typeface="+mn-cs"/>
              </a:rPr>
              <a:t>VPN</a:t>
            </a:r>
            <a:r>
              <a:rPr lang="ru-RU" b="1" kern="0" dirty="0">
                <a:latin typeface="Arial" charset="0"/>
                <a:cs typeface="+mn-cs"/>
              </a:rPr>
              <a:t>»</a:t>
            </a:r>
            <a:r>
              <a:rPr lang="ru-RU" sz="1400" b="1" kern="0" dirty="0">
                <a:latin typeface="Arial" charset="0"/>
                <a:cs typeface="+mn-cs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представляет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собой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объединение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отдельных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ru-RU" sz="1400" dirty="0"/>
              <a:t>устройств</a:t>
            </a:r>
            <a:r>
              <a:rPr lang="en-GB" sz="1400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или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локальных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сетей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в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единую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виртуальную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сеть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которая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обеспечивает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целостность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и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безопасность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передаваемых</a:t>
            </a:r>
            <a:r>
              <a:rPr lang="en-GB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данных</a:t>
            </a:r>
            <a:r>
              <a:rPr lang="ru-RU" sz="1400" kern="0" dirty="0">
                <a:solidFill>
                  <a:srgbClr val="000000"/>
                </a:solidFill>
                <a:latin typeface="Arial" charset="0"/>
                <a:cs typeface="+mn-cs"/>
              </a:rPr>
              <a:t>.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166" y="2435225"/>
            <a:ext cx="747379" cy="120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7381" y="5301208"/>
            <a:ext cx="7869238" cy="6386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Вместе с услугой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VPN </a:t>
            </a:r>
            <a:r>
              <a:rPr lang="ru-RU" sz="14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Вы можете подключить услуги Интернет и Телефонии и получить комплексное обеспечение своих офисов современными услугами связи.</a:t>
            </a:r>
          </a:p>
        </p:txBody>
      </p:sp>
    </p:spTree>
    <p:extLst>
      <p:ext uri="{BB962C8B-B14F-4D97-AF65-F5344CB8AC3E}">
        <p14:creationId xmlns:p14="http://schemas.microsoft.com/office/powerpoint/2010/main" val="335238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ПРЕИМУЩЕСТВА РЕШЕНИЯ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7700" y="1556792"/>
            <a:ext cx="7848600" cy="4339650"/>
          </a:xfrm>
        </p:spPr>
        <p:txBody>
          <a:bodyPr>
            <a:spAutoFit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ПРОСТО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услуги «ПОД КЛЮЧ», включая организацию линий доступа для каждой точки («последних миль»), предоставление оборудования и управление предоставленным оборудованием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БЫСТРО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Легкость и быстрота добавления в сеть новых офисов или увеличения пропускной способности каналов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подключения каналов по технологии 3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G/EDGE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БЕЗОПАСНО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VPN с использованием передовых технологий на канальном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L2 VPN (VPLS)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и/или сетевом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L3 VPN (IP VPN)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уровнях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НАДЕЖНО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Собственная магистральная сеть с использованием самых передовых технологий связи. Круглосуточная поддержка и мониторинг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КАЧЕСТВЕННО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Различные классы сервиса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разных видов трафика (данные, голос, видео) (для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L3 VPN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00050" lvl="1" defTabSz="91440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7F7F7F"/>
              </a:buClr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Возможность заключения соглашения об уровне обслуживания (SLA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2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</a:rPr>
              <a:t>КАК РАБОТАЕТ УСЛУГА</a:t>
            </a:r>
            <a:r>
              <a:rPr lang="en-US" sz="2800" dirty="0">
                <a:solidFill>
                  <a:srgbClr val="C00000"/>
                </a:solidFill>
              </a:rPr>
              <a:t>?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5" y="1196752"/>
            <a:ext cx="5537404" cy="38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3708" y="5229200"/>
            <a:ext cx="8497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/>
              <a:t>SDP</a:t>
            </a:r>
            <a:r>
              <a:rPr lang="ru-RU" sz="1000" b="1" dirty="0"/>
              <a:t> (</a:t>
            </a:r>
            <a:r>
              <a:rPr lang="ru-RU" sz="1000" b="1" dirty="0" err="1"/>
              <a:t>Service</a:t>
            </a:r>
            <a:r>
              <a:rPr lang="ru-RU" sz="1000" b="1" dirty="0"/>
              <a:t> </a:t>
            </a:r>
            <a:r>
              <a:rPr lang="ru-RU" sz="1000" b="1" dirty="0" err="1"/>
              <a:t>Delivery</a:t>
            </a:r>
            <a:r>
              <a:rPr lang="ru-RU" sz="1000" b="1" dirty="0"/>
              <a:t> </a:t>
            </a:r>
            <a:r>
              <a:rPr lang="ru-RU" sz="1000" b="1" dirty="0" err="1"/>
              <a:t>Point</a:t>
            </a:r>
            <a:r>
              <a:rPr lang="ru-RU" sz="1000" b="1" dirty="0"/>
              <a:t>)</a:t>
            </a:r>
            <a:r>
              <a:rPr lang="ru-RU" sz="1000" dirty="0"/>
              <a:t> – точка предоставления услуги </a:t>
            </a:r>
            <a:r>
              <a:rPr lang="en-US" sz="1000" dirty="0"/>
              <a:t>VPN</a:t>
            </a:r>
            <a:r>
              <a:rPr lang="ru-RU" sz="1000" dirty="0"/>
              <a:t>, в качестве которой используется </a:t>
            </a:r>
            <a:r>
              <a:rPr lang="en-US" sz="1000" dirty="0"/>
              <a:t>PE</a:t>
            </a:r>
            <a:r>
              <a:rPr lang="ru-RU" sz="1000" dirty="0"/>
              <a:t> (</a:t>
            </a:r>
            <a:r>
              <a:rPr lang="en-US" sz="1000" dirty="0"/>
              <a:t>Provider</a:t>
            </a:r>
            <a:r>
              <a:rPr lang="ru-RU" sz="1000" dirty="0"/>
              <a:t> </a:t>
            </a:r>
            <a:r>
              <a:rPr lang="en-US" sz="1000" dirty="0"/>
              <a:t>Edge</a:t>
            </a:r>
            <a:r>
              <a:rPr lang="ru-RU" sz="1000" dirty="0"/>
              <a:t>) маршрутизатор магистральной </a:t>
            </a:r>
            <a:r>
              <a:rPr lang="en-US" sz="1000" dirty="0"/>
              <a:t>IP</a:t>
            </a:r>
            <a:r>
              <a:rPr lang="ru-RU" sz="1000" dirty="0"/>
              <a:t>/</a:t>
            </a:r>
            <a:r>
              <a:rPr lang="en-US" sz="1000" dirty="0"/>
              <a:t>MPLS</a:t>
            </a:r>
            <a:r>
              <a:rPr lang="ru-RU" sz="1000" dirty="0"/>
              <a:t> сети </a:t>
            </a:r>
            <a:r>
              <a:rPr lang="ru-RU" sz="1000" dirty="0" smtClean="0"/>
              <a:t>МТС</a:t>
            </a:r>
            <a:r>
              <a:rPr lang="ru-RU" sz="1000" dirty="0"/>
              <a:t>.</a:t>
            </a:r>
            <a:endParaRPr lang="ru-RU" sz="1000" b="1" dirty="0"/>
          </a:p>
          <a:p>
            <a:pPr algn="just"/>
            <a:r>
              <a:rPr lang="en-US" sz="1000" b="1" dirty="0" smtClean="0"/>
              <a:t>CE</a:t>
            </a:r>
            <a:r>
              <a:rPr lang="ru-RU" sz="1000" b="1" dirty="0" smtClean="0"/>
              <a:t> </a:t>
            </a:r>
            <a:r>
              <a:rPr lang="ru-RU" sz="1000" b="1" dirty="0"/>
              <a:t>(</a:t>
            </a:r>
            <a:r>
              <a:rPr lang="en-US" sz="1000" b="1" dirty="0"/>
              <a:t>Customer</a:t>
            </a:r>
            <a:r>
              <a:rPr lang="ru-RU" sz="1000" b="1" dirty="0"/>
              <a:t> </a:t>
            </a:r>
            <a:r>
              <a:rPr lang="en-US" sz="1000" b="1" dirty="0"/>
              <a:t>Edge</a:t>
            </a:r>
            <a:r>
              <a:rPr lang="ru-RU" sz="1000" b="1" dirty="0"/>
              <a:t>) </a:t>
            </a:r>
            <a:r>
              <a:rPr lang="ru-RU" sz="1000" dirty="0"/>
              <a:t>– маршрутизатор, расположенный в помещении клиента и являющийся частью клиентской сети. Осуществляет взаимодействие с узлами </a:t>
            </a:r>
            <a:r>
              <a:rPr lang="en-US" sz="1000" dirty="0" smtClean="0"/>
              <a:t>SDP</a:t>
            </a:r>
            <a:r>
              <a:rPr lang="ru-RU" sz="1000" dirty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1847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ПРОСТО И БЫСТРО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231864"/>
            <a:ext cx="3024336" cy="265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00705"/>
            <a:ext cx="3478759" cy="266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74800" y="2444115"/>
            <a:ext cx="272779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Арендованные каналы </a:t>
            </a:r>
          </a:p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Frame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relay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АТМ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2080" y="2594156"/>
            <a:ext cx="2727796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IP/MPLS VPN</a:t>
            </a:r>
            <a:endParaRPr lang="ru-RU" kern="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Text Box 177"/>
          <p:cNvSpPr txBox="1">
            <a:spLocks noChangeArrowheads="1"/>
          </p:cNvSpPr>
          <p:nvPr/>
        </p:nvSpPr>
        <p:spPr bwMode="auto">
          <a:xfrm>
            <a:off x="755575" y="1412776"/>
            <a:ext cx="77992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Для подключения нового офиса к частной сети </a:t>
            </a:r>
            <a:r>
              <a:rPr lang="en-US" sz="1600" dirty="0" smtClean="0">
                <a:solidFill>
                  <a:schemeClr val="accent2"/>
                </a:solidFill>
                <a:latin typeface="Helvetica 45 Light" pitchFamily="34" charset="0"/>
              </a:rPr>
              <a:t>VPN </a:t>
            </a: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от МТС достаточно подключить дополнительный порт</a:t>
            </a:r>
            <a:r>
              <a:rPr lang="ru-RU" sz="1600" dirty="0">
                <a:solidFill>
                  <a:schemeClr val="accent2"/>
                </a:solidFill>
                <a:latin typeface="Helvetica 45 Light" pitchFamily="34" charset="0"/>
              </a:rPr>
              <a:t>,</a:t>
            </a:r>
            <a:r>
              <a:rPr lang="ru-RU" sz="1600" dirty="0" smtClean="0">
                <a:solidFill>
                  <a:schemeClr val="accent2"/>
                </a:solidFill>
                <a:latin typeface="Helvetica 45 Light" pitchFamily="34" charset="0"/>
              </a:rPr>
              <a:t> который автоматически будет связан со всеми остальными портами корпоративной сети</a:t>
            </a:r>
            <a:r>
              <a:rPr lang="en-US" sz="1600" dirty="0">
                <a:solidFill>
                  <a:schemeClr val="accent2"/>
                </a:solidFill>
                <a:latin typeface="Helvetica 45 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072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>
                <a:solidFill>
                  <a:srgbClr val="C00000"/>
                </a:solidFill>
                <a:latin typeface="Arial"/>
                <a:cs typeface="Arial"/>
              </a:rPr>
              <a:t>НАДЕЖНО и БЕЗОПАСНО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76315"/>
              </p:ext>
            </p:extLst>
          </p:nvPr>
        </p:nvGraphicFramePr>
        <p:xfrm>
          <a:off x="395288" y="1628800"/>
          <a:ext cx="8424862" cy="4513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2456"/>
                <a:gridCol w="3384376"/>
                <a:gridCol w="3168030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L2 VPN (VPLS) 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L3 VPN (IP VPN)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solidFill>
                      <a:schemeClr val="tx1"/>
                    </a:solidFill>
                  </a:tcPr>
                </a:tc>
              </a:tr>
              <a:tr h="761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Архитектура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Мостовое решение (виртуальный коммутатор). </a:t>
                      </a:r>
                      <a:r>
                        <a:rPr lang="ru-RU" sz="1100" u="none" strike="noStrike" dirty="0" smtClean="0">
                          <a:effectLst/>
                        </a:rPr>
                        <a:t>Маршрутизаторы абонента взаимодействуют </a:t>
                      </a:r>
                      <a:r>
                        <a:rPr lang="ru-RU" sz="1100" u="none" strike="noStrike" dirty="0">
                          <a:effectLst/>
                        </a:rPr>
                        <a:t>только между собой, сеть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оператора </a:t>
                      </a:r>
                      <a:r>
                        <a:rPr lang="ru-RU" sz="1100" u="none" strike="noStrike" dirty="0">
                          <a:effectLst/>
                        </a:rPr>
                        <a:t>- прозрачный WAN.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Роутерное</a:t>
                      </a:r>
                      <a:r>
                        <a:rPr lang="ru-RU" sz="1100" u="none" strike="noStrike" dirty="0">
                          <a:effectLst/>
                        </a:rPr>
                        <a:t> решение (виртуальный маршрутизатор). Реализуется за счет обмена </a:t>
                      </a:r>
                      <a:r>
                        <a:rPr lang="ru-RU" sz="1100" u="none" strike="noStrike" dirty="0" smtClean="0">
                          <a:effectLst/>
                        </a:rPr>
                        <a:t>данными </a:t>
                      </a:r>
                      <a:r>
                        <a:rPr lang="ru-RU" sz="1100" u="none" strike="noStrike" dirty="0">
                          <a:effectLst/>
                        </a:rPr>
                        <a:t>маршрутизатора </a:t>
                      </a:r>
                      <a:r>
                        <a:rPr lang="ru-RU" sz="1100" u="none" strike="noStrike" dirty="0" smtClean="0">
                          <a:effectLst/>
                        </a:rPr>
                        <a:t>абонента </a:t>
                      </a:r>
                      <a:r>
                        <a:rPr lang="ru-RU" sz="1100" u="none" strike="noStrike" dirty="0">
                          <a:effectLst/>
                        </a:rPr>
                        <a:t>с маршрутизаторами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683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>
                          <a:effectLst/>
                        </a:rPr>
                        <a:t>Мультипрокольность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Позволяет работать с любым протоколом уровня 3 и передавать любые </a:t>
                      </a:r>
                      <a:r>
                        <a:rPr lang="ru-RU" sz="1100" u="none" strike="noStrike" dirty="0" smtClean="0">
                          <a:effectLst/>
                        </a:rPr>
                        <a:t>пакеты: </a:t>
                      </a:r>
                      <a:r>
                        <a:rPr lang="ru-RU" sz="1100" u="none" strike="noStrike" dirty="0">
                          <a:effectLst/>
                        </a:rPr>
                        <a:t>IPv4, IPv6, </a:t>
                      </a:r>
                      <a:r>
                        <a:rPr lang="ru-RU" sz="1100" u="none" strike="noStrike" kern="1200" dirty="0">
                          <a:effectLst/>
                        </a:rPr>
                        <a:t>IPX, </a:t>
                      </a:r>
                      <a:r>
                        <a:rPr lang="en-US" sz="1100" u="none" strike="noStrike" kern="1200" dirty="0" smtClean="0">
                          <a:effectLst/>
                        </a:rPr>
                        <a:t>SNA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 </a:t>
                      </a:r>
                      <a:r>
                        <a:rPr lang="ru-RU" sz="1100" u="none" strike="noStrike" kern="1200" dirty="0">
                          <a:effectLst/>
                        </a:rPr>
                        <a:t>и т.д</a:t>
                      </a:r>
                      <a:r>
                        <a:rPr lang="ru-RU" sz="1100" u="none" strike="noStrike" kern="1200" dirty="0" smtClean="0">
                          <a:effectLst/>
                        </a:rPr>
                        <a:t>., но требует наличия квалифицированных специалистов у абонента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для настройки передачи данных по требуемому протоколу.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Предполагает передачу только </a:t>
                      </a:r>
                      <a:r>
                        <a:rPr lang="en-US" sz="1100" u="none" strike="noStrike" dirty="0">
                          <a:effectLst/>
                        </a:rPr>
                        <a:t>IP-</a:t>
                      </a:r>
                      <a:r>
                        <a:rPr lang="ru-RU" sz="1100" u="none" strike="noStrike" dirty="0" smtClean="0">
                          <a:effectLst/>
                        </a:rPr>
                        <a:t>трафика. Оператор полностью настраивает передачу данных по </a:t>
                      </a:r>
                      <a:r>
                        <a:rPr lang="en-US" sz="1100" u="none" strike="noStrike" dirty="0" smtClean="0">
                          <a:effectLst/>
                        </a:rPr>
                        <a:t>IP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протоколу.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444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Маршрутизация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>
                          <a:effectLst/>
                        </a:rPr>
                        <a:t>Абонент </a:t>
                      </a:r>
                      <a:r>
                        <a:rPr lang="ru-RU" sz="1100" u="none" strike="noStrike" kern="1200" dirty="0">
                          <a:effectLst/>
                        </a:rPr>
                        <a:t>может самостоятельно настраивать </a:t>
                      </a:r>
                      <a:r>
                        <a:rPr lang="ru-RU" sz="1100" u="none" strike="noStrike" dirty="0" smtClean="0">
                          <a:effectLst/>
                        </a:rPr>
                        <a:t>маршрутизацию силами своих специалистов.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>
                          <a:effectLst/>
                        </a:rPr>
                        <a:t>Оператор полностью настраивает маршрутизацию трафика.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394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Изменение </a:t>
                      </a:r>
                      <a:r>
                        <a:rPr lang="en-US" sz="1100" b="1" u="none" strike="noStrike">
                          <a:effectLst/>
                        </a:rPr>
                        <a:t>IP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Абонент может </a:t>
                      </a:r>
                      <a:r>
                        <a:rPr lang="ru-RU" sz="1100" u="none" strike="noStrike" dirty="0">
                          <a:effectLst/>
                        </a:rPr>
                        <a:t>самостоятельно изменять IP - адреса без согласования с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оператором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</a:rPr>
                        <a:t>силами своих специалистов.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Изменение IP адресов необходимо согласовывать с </a:t>
                      </a:r>
                      <a:r>
                        <a:rPr lang="ru-RU" sz="1100" u="none" strike="noStrike" dirty="0" smtClean="0">
                          <a:effectLst/>
                        </a:rPr>
                        <a:t>оператором.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603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 smtClean="0">
                          <a:effectLst/>
                        </a:rPr>
                        <a:t>Приоритезация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</a:rPr>
                        <a:t>трафика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Абонент может самостоятельно управлять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приоритезацией</a:t>
                      </a:r>
                      <a:r>
                        <a:rPr lang="ru-RU" sz="1100" u="none" strike="noStrike" dirty="0" smtClean="0">
                          <a:effectLst/>
                        </a:rPr>
                        <a:t> трафика, однако для этого требуется специальное оборудование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и квалифицированный персонал.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Оператор реализует</a:t>
                      </a:r>
                      <a:r>
                        <a:rPr lang="ru-RU" sz="1100" u="none" strike="noStrike" kern="1200" baseline="0" dirty="0" smtClean="0">
                          <a:effectLst/>
                        </a:rPr>
                        <a:t> р</a:t>
                      </a:r>
                      <a:r>
                        <a:rPr lang="ru-RU" sz="1100" dirty="0" smtClean="0"/>
                        <a:t>азличные классы сервиса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dirty="0" err="1" smtClean="0"/>
                        <a:t>CoS</a:t>
                      </a:r>
                      <a:r>
                        <a:rPr lang="en-US" sz="1100" dirty="0" smtClean="0"/>
                        <a:t>) </a:t>
                      </a:r>
                      <a:r>
                        <a:rPr lang="ru-RU" sz="1100" dirty="0" smtClean="0"/>
                        <a:t>для разных видов трафика (данные, голос, видео)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>
                    <a:noFill/>
                  </a:tcPr>
                </a:tc>
              </a:tr>
              <a:tr h="57076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 по выбору конфигурации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Идеальное решение для больших корпораций, имеющих специфические требования по организации передачи данных и высококвалифицированный технический персонал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Идеальное решение для небольших и средних предприятий, которым требуется стандартная передача данных по </a:t>
                      </a:r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протоколу с минимальными затратами на собственный технический персонал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95288" y="1240437"/>
            <a:ext cx="84251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/>
              <a:t>Самые прогрессивные технологии построения </a:t>
            </a:r>
            <a:r>
              <a:rPr lang="en-US" sz="1300" dirty="0" smtClean="0"/>
              <a:t>VPN </a:t>
            </a:r>
            <a:r>
              <a:rPr lang="ru-RU" sz="1300" dirty="0" smtClean="0"/>
              <a:t>с высоким уровнем надежности и безопасности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32514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G_FixirovanayaSvyaz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413"/>
          </a:xfrm>
        </p:spPr>
        <p:txBody>
          <a:bodyPr rIns="2880000"/>
          <a:lstStyle/>
          <a:p>
            <a:r>
              <a:rPr lang="ru-RU" sz="2800" dirty="0" smtClean="0">
                <a:solidFill>
                  <a:srgbClr val="C00000"/>
                </a:solidFill>
                <a:latin typeface="Arial"/>
                <a:cs typeface="Arial"/>
              </a:rPr>
              <a:t>КАЧЕСТВЕННО</a:t>
            </a:r>
            <a:endParaRPr lang="ru-RU" sz="28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7C51E5-1C29-EA44-8B37-9322789AF0B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605687"/>
              </p:ext>
            </p:extLst>
          </p:nvPr>
        </p:nvGraphicFramePr>
        <p:xfrm>
          <a:off x="323528" y="4891038"/>
          <a:ext cx="8568952" cy="1232585"/>
        </p:xfrm>
        <a:graphic>
          <a:graphicData uri="http://schemas.openxmlformats.org/drawingml/2006/table">
            <a:tbl>
              <a:tblPr firstRow="1" bandRow="1"/>
              <a:tblGrid>
                <a:gridCol w="6675742"/>
                <a:gridCol w="1893210"/>
              </a:tblGrid>
              <a:tr h="25462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Тип приложения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799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Аудио-,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Видео- конференцсвязь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Real Time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 (R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Обращения к базам данных </a:t>
                      </a:r>
                      <a:r>
                        <a:rPr lang="en-US" sz="1100" dirty="0" smtClean="0"/>
                        <a:t>ERP</a:t>
                      </a:r>
                      <a:r>
                        <a:rPr lang="ru-RU" sz="1100" dirty="0" smtClean="0"/>
                        <a:t> и </a:t>
                      </a:r>
                      <a:r>
                        <a:rPr lang="en-US" sz="1100" dirty="0" smtClean="0"/>
                        <a:t>CRM </a:t>
                      </a:r>
                      <a:r>
                        <a:rPr lang="ru-RU" sz="1100" dirty="0" smtClean="0"/>
                        <a:t>систем, интерактивные офисные приложения (корпоративные порталы, терминальные сервисы), резервирование данных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0070C0"/>
                          </a:solidFill>
                        </a:rPr>
                        <a:t>Business Critical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en-US" sz="1100" b="1" dirty="0" smtClean="0">
                          <a:solidFill>
                            <a:srgbClr val="0070C0"/>
                          </a:solidFill>
                        </a:rPr>
                        <a:t>BC</a:t>
                      </a:r>
                      <a:r>
                        <a:rPr lang="ru-RU" sz="11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</a:tr>
              <a:tr h="3531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dirty="0" smtClean="0"/>
                        <a:t>Просмотр веб-страниц, передача файлов, работа с электронной почтой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Best Effort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 (BE)</a:t>
                      </a:r>
                      <a:endParaRPr lang="ru-RU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55576" y="1094038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Классы сервиса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для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L3 VPN (IP VPN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95838"/>
            <a:ext cx="7776864" cy="305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489637"/>
      </p:ext>
    </p:extLst>
  </p:cSld>
  <p:clrMapOvr>
    <a:masterClrMapping/>
  </p:clrMapOvr>
</p:sld>
</file>

<file path=ppt/theme/theme1.xml><?xml version="1.0" encoding="utf-8"?>
<a:theme xmlns:a="http://schemas.openxmlformats.org/drawingml/2006/main" name="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MTS_b2b_template">
  <a:themeElements>
    <a:clrScheme name="MTS_b2b_colors">
      <a:dk1>
        <a:srgbClr val="000000"/>
      </a:dk1>
      <a:lt1>
        <a:sysClr val="window" lastClr="FFFFFF"/>
      </a:lt1>
      <a:dk2>
        <a:srgbClr val="595959"/>
      </a:dk2>
      <a:lt2>
        <a:srgbClr val="FFFFFF"/>
      </a:lt2>
      <a:accent1>
        <a:srgbClr val="262626"/>
      </a:accent1>
      <a:accent2>
        <a:srgbClr val="737373"/>
      </a:accent2>
      <a:accent3>
        <a:srgbClr val="8C8C8C"/>
      </a:accent3>
      <a:accent4>
        <a:srgbClr val="A6A6A6"/>
      </a:accent4>
      <a:accent5>
        <a:srgbClr val="BFBFBF"/>
      </a:accent5>
      <a:accent6>
        <a:srgbClr val="D9D9D9"/>
      </a:accent6>
      <a:hlink>
        <a:srgbClr val="E20713"/>
      </a:hlink>
      <a:folHlink>
        <a:srgbClr val="A6A6A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>
          <a:defRPr sz="1200" dirty="0" smtClean="0">
            <a:cs typeface="Times New Roman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905</Words>
  <Application>Microsoft Office PowerPoint</Application>
  <PresentationFormat>Экран (4:3)</PresentationFormat>
  <Paragraphs>124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MTS_b2b_template</vt:lpstr>
      <vt:lpstr>1_MTS_b2b_template</vt:lpstr>
      <vt:lpstr>2_MTS_b2b_template</vt:lpstr>
      <vt:lpstr>3_MTS_b2b_template</vt:lpstr>
      <vt:lpstr>4_MTS_b2b_template</vt:lpstr>
      <vt:lpstr>5_MTS_b2b_template</vt:lpstr>
      <vt:lpstr>ВИРТУАЛЬНАЯ ЧАСТНАЯ СЕТЬ - VPN</vt:lpstr>
      <vt:lpstr>Содержание</vt:lpstr>
      <vt:lpstr>ПОТРЕБНОСТИ ВАШЕЙ КОМПАНИИ</vt:lpstr>
      <vt:lpstr>РЕШЕНИЕ ОТ МТС — «Виртуальная частная сеть - VPN»</vt:lpstr>
      <vt:lpstr>ПРЕИМУЩЕСТВА РЕШЕНИЯ</vt:lpstr>
      <vt:lpstr>КАК РАБОТАЕТ УСЛУГА?</vt:lpstr>
      <vt:lpstr>ПРОСТО И БЫСТРО</vt:lpstr>
      <vt:lpstr>НАДЕЖНО и БЕЗОПАСНО</vt:lpstr>
      <vt:lpstr>КАЧЕСТВЕННО</vt:lpstr>
      <vt:lpstr>КАЧЕСТВЕННО</vt:lpstr>
      <vt:lpstr>СКОЛЬКО СТОИТ?</vt:lpstr>
      <vt:lpstr>КАК ПОДКЛЮЧИТЬ?</vt:lpstr>
      <vt:lpstr>Контактная информация</vt:lpstr>
      <vt:lpstr>Презентация PowerPoint</vt:lpstr>
    </vt:vector>
  </TitlesOfParts>
  <Company>BBDO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ivorlov</cp:lastModifiedBy>
  <cp:revision>150</cp:revision>
  <dcterms:created xsi:type="dcterms:W3CDTF">2010-10-06T14:30:23Z</dcterms:created>
  <dcterms:modified xsi:type="dcterms:W3CDTF">2012-04-26T11:09:16Z</dcterms:modified>
</cp:coreProperties>
</file>