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60"/>
  </p:notesMasterIdLst>
  <p:sldIdLst>
    <p:sldId id="256" r:id="rId5"/>
    <p:sldId id="259" r:id="rId6"/>
    <p:sldId id="260" r:id="rId7"/>
    <p:sldId id="261" r:id="rId8"/>
    <p:sldId id="262" r:id="rId9"/>
    <p:sldId id="311" r:id="rId10"/>
    <p:sldId id="312" r:id="rId11"/>
    <p:sldId id="313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10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4C8C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48" autoAdjust="0"/>
    <p:restoredTop sz="94660"/>
  </p:normalViewPr>
  <p:slideViewPr>
    <p:cSldViewPr>
      <p:cViewPr varScale="1">
        <p:scale>
          <a:sx n="60" d="100"/>
          <a:sy n="60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2920792079207939E-2"/>
          <c:y val="5.0699300699300703E-2"/>
          <c:w val="0.90594059405940608"/>
          <c:h val="0.8444055944055946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66FF"/>
            </a:solidFill>
            <a:ln w="11854">
              <a:solidFill>
                <a:srgbClr val="FFFFFF"/>
              </a:solidFill>
              <a:prstDash val="solid"/>
            </a:ln>
          </c:spPr>
          <c:dLbls>
            <c:spPr>
              <a:noFill/>
              <a:ln w="23707">
                <a:noFill/>
              </a:ln>
            </c:spPr>
            <c:txPr>
              <a:bodyPr/>
              <a:lstStyle/>
              <a:p>
                <a:pPr>
                  <a:defRPr sz="214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108.4</c:v>
                </c:pt>
                <c:pt idx="1">
                  <c:v>161.80000000000001</c:v>
                </c:pt>
                <c:pt idx="2">
                  <c:v>182.2</c:v>
                </c:pt>
                <c:pt idx="3">
                  <c:v>201.3</c:v>
                </c:pt>
                <c:pt idx="4">
                  <c:v>241.9</c:v>
                </c:pt>
              </c:numCache>
            </c:numRef>
          </c:val>
        </c:ser>
        <c:gapWidth val="10"/>
        <c:overlap val="100"/>
        <c:axId val="197140480"/>
        <c:axId val="126230912"/>
      </c:barChart>
      <c:catAx>
        <c:axId val="197140480"/>
        <c:scaling>
          <c:orientation val="minMax"/>
        </c:scaling>
        <c:axPos val="b"/>
        <c:numFmt formatCode="General" sourceLinked="1"/>
        <c:majorTickMark val="none"/>
        <c:tickLblPos val="low"/>
        <c:spPr>
          <a:ln w="29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6230912"/>
        <c:crosses val="autoZero"/>
        <c:auto val="1"/>
        <c:lblAlgn val="ctr"/>
        <c:lblOffset val="100"/>
        <c:tickLblSkip val="1"/>
        <c:tickMarkSkip val="1"/>
      </c:catAx>
      <c:valAx>
        <c:axId val="126230912"/>
        <c:scaling>
          <c:orientation val="minMax"/>
        </c:scaling>
        <c:axPos val="l"/>
        <c:majorGridlines>
          <c:spPr>
            <a:ln w="11854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spPr>
          <a:ln w="29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7140480"/>
        <c:crosses val="autoZero"/>
        <c:crossBetween val="between"/>
      </c:valAx>
      <c:spPr>
        <a:solidFill>
          <a:srgbClr val="C0C0C0"/>
        </a:solidFill>
        <a:ln w="2370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4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AF57F-33C4-4E0D-9735-7961C729CE30}" type="datetimeFigureOut">
              <a:rPr lang="ru-RU" smtClean="0"/>
              <a:pPr/>
              <a:t>03.06.2011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1D382-B1D2-4C2C-8A31-E30F479B3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EDC6A5-6AA4-4561-888C-F0740A5908B8}" type="slidenum">
              <a:rPr lang="he-IL" altLang="en-US"/>
              <a:pPr/>
              <a:t>2</a:t>
            </a:fld>
            <a:endParaRPr lang="en-US" altLang="en-US"/>
          </a:p>
        </p:txBody>
      </p:sp>
      <p:sp>
        <p:nvSpPr>
          <p:cNvPr id="211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766" y="4351664"/>
            <a:ext cx="4996588" cy="25755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37EE2-2AB6-4C4B-9BBE-187D14CFC2DB}" type="slidenum">
              <a:rPr lang="he-IL" altLang="en-US"/>
              <a:pPr/>
              <a:t>14</a:t>
            </a:fld>
            <a:endParaRPr lang="en-US" altLang="en-US"/>
          </a:p>
        </p:txBody>
      </p:sp>
      <p:sp>
        <p:nvSpPr>
          <p:cNvPr id="233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33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24" y="4342731"/>
            <a:ext cx="5028353" cy="25755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B9C33-23C9-4FBC-A5C1-6D912943ED8C}" type="slidenum">
              <a:rPr lang="he-IL" altLang="en-US"/>
              <a:pPr/>
              <a:t>15</a:t>
            </a:fld>
            <a:endParaRPr lang="en-US" altLang="en-US"/>
          </a:p>
        </p:txBody>
      </p:sp>
      <p:sp>
        <p:nvSpPr>
          <p:cNvPr id="234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34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24" y="4342731"/>
            <a:ext cx="5028353" cy="25309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73659-ACBF-45DA-8C79-8826EBE9734E}" type="slidenum">
              <a:rPr lang="he-IL" altLang="en-US"/>
              <a:pPr/>
              <a:t>16</a:t>
            </a:fld>
            <a:endParaRPr lang="en-US" altLang="en-US"/>
          </a:p>
        </p:txBody>
      </p:sp>
      <p:sp>
        <p:nvSpPr>
          <p:cNvPr id="234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34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24" y="4342731"/>
            <a:ext cx="5028353" cy="25309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27E06-A763-42AA-AF63-92C4B594B01E}" type="slidenum">
              <a:rPr lang="he-IL" altLang="en-US"/>
              <a:pPr/>
              <a:t>17</a:t>
            </a:fld>
            <a:endParaRPr lang="en-US" altLang="en-US"/>
          </a:p>
        </p:txBody>
      </p:sp>
      <p:sp>
        <p:nvSpPr>
          <p:cNvPr id="242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0403E-55EB-4C50-85B0-728FCD522E00}" type="slidenum">
              <a:rPr lang="he-IL" altLang="en-US"/>
              <a:pPr/>
              <a:t>18</a:t>
            </a:fld>
            <a:endParaRPr lang="en-US" altLang="en-US"/>
          </a:p>
        </p:txBody>
      </p:sp>
      <p:sp>
        <p:nvSpPr>
          <p:cNvPr id="256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701675"/>
            <a:ext cx="4586287" cy="3440113"/>
          </a:xfrm>
          <a:ln/>
        </p:spPr>
      </p:sp>
      <p:sp>
        <p:nvSpPr>
          <p:cNvPr id="256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766" y="4351664"/>
            <a:ext cx="4996588" cy="25755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2AC06-2FC2-4061-BACD-8ED694BED871}" type="slidenum">
              <a:rPr lang="he-IL" altLang="en-US"/>
              <a:pPr/>
              <a:t>19</a:t>
            </a:fld>
            <a:endParaRPr lang="en-US" altLang="en-US"/>
          </a:p>
        </p:txBody>
      </p:sp>
      <p:sp>
        <p:nvSpPr>
          <p:cNvPr id="257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701675"/>
            <a:ext cx="4586287" cy="3440113"/>
          </a:xfrm>
          <a:ln/>
        </p:spPr>
      </p:sp>
      <p:sp>
        <p:nvSpPr>
          <p:cNvPr id="257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766" y="4351664"/>
            <a:ext cx="4996588" cy="25755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20B2B-270F-4394-BC18-454891500571}" type="slidenum">
              <a:rPr lang="he-IL" altLang="en-US"/>
              <a:pPr/>
              <a:t>20</a:t>
            </a:fld>
            <a:endParaRPr lang="en-US" altLang="en-US"/>
          </a:p>
        </p:txBody>
      </p:sp>
      <p:sp>
        <p:nvSpPr>
          <p:cNvPr id="257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701675"/>
            <a:ext cx="4586287" cy="3440113"/>
          </a:xfrm>
          <a:ln/>
        </p:spPr>
      </p:sp>
      <p:sp>
        <p:nvSpPr>
          <p:cNvPr id="257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766" y="4351664"/>
            <a:ext cx="4996588" cy="25755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14C2E-83AC-4797-928E-5B810D4478F0}" type="slidenum">
              <a:rPr lang="he-IL" altLang="en-US"/>
              <a:pPr/>
              <a:t>21</a:t>
            </a:fld>
            <a:endParaRPr lang="en-US" altLang="en-US"/>
          </a:p>
        </p:txBody>
      </p:sp>
      <p:sp>
        <p:nvSpPr>
          <p:cNvPr id="257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703263"/>
            <a:ext cx="4584700" cy="3438525"/>
          </a:xfrm>
          <a:ln/>
        </p:spPr>
      </p:sp>
      <p:sp>
        <p:nvSpPr>
          <p:cNvPr id="257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766" y="4351664"/>
            <a:ext cx="4996588" cy="25755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5D436-91A8-44D9-90D1-DA4459BBC333}" type="slidenum">
              <a:rPr lang="he-IL" altLang="en-US"/>
              <a:pPr/>
              <a:t>22</a:t>
            </a:fld>
            <a:endParaRPr lang="en-US" altLang="en-US"/>
          </a:p>
        </p:txBody>
      </p:sp>
      <p:sp>
        <p:nvSpPr>
          <p:cNvPr id="257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57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8" y="4342730"/>
            <a:ext cx="5485765" cy="411494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CA670E-ACC9-4386-80EF-11C36DEADCB2}" type="slidenum">
              <a:rPr lang="he-IL" altLang="en-US"/>
              <a:pPr/>
              <a:t>23</a:t>
            </a:fld>
            <a:endParaRPr lang="en-US" altLang="en-US"/>
          </a:p>
        </p:txBody>
      </p:sp>
      <p:sp>
        <p:nvSpPr>
          <p:cNvPr id="257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5175" cy="3430587"/>
          </a:xfrm>
          <a:ln/>
        </p:spPr>
      </p:sp>
      <p:sp>
        <p:nvSpPr>
          <p:cNvPr id="257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24" y="4344219"/>
            <a:ext cx="5028353" cy="4114949"/>
          </a:xfrm>
        </p:spPr>
        <p:txBody>
          <a:bodyPr lIns="91440" tIns="45720" rIns="91440" bIns="4572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E57BB-14C3-4F17-990F-5F6D7C24C075}" type="slidenum">
              <a:rPr lang="he-IL" altLang="en-US"/>
              <a:pPr/>
              <a:t>3</a:t>
            </a:fld>
            <a:endParaRPr lang="en-US" altLang="en-US"/>
          </a:p>
        </p:txBody>
      </p:sp>
      <p:sp>
        <p:nvSpPr>
          <p:cNvPr id="249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249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24" y="4341242"/>
            <a:ext cx="5028353" cy="4117926"/>
          </a:xfrm>
        </p:spPr>
        <p:txBody>
          <a:bodyPr lIns="91404" tIns="45701" rIns="91404" bIns="45701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5302E-F307-41FE-B83D-B2198EA87909}" type="slidenum">
              <a:rPr lang="he-IL" altLang="en-US"/>
              <a:pPr/>
              <a:t>24</a:t>
            </a:fld>
            <a:endParaRPr lang="en-US" altLang="en-US"/>
          </a:p>
        </p:txBody>
      </p:sp>
      <p:sp>
        <p:nvSpPr>
          <p:cNvPr id="258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58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8" y="4342730"/>
            <a:ext cx="5485765" cy="411494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C6453-E095-4977-B26C-CB653B6183D7}" type="slidenum">
              <a:rPr lang="he-IL" altLang="en-US"/>
              <a:pPr/>
              <a:t>25</a:t>
            </a:fld>
            <a:endParaRPr lang="en-US" altLang="en-US"/>
          </a:p>
        </p:txBody>
      </p:sp>
      <p:sp>
        <p:nvSpPr>
          <p:cNvPr id="258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5175" cy="3430587"/>
          </a:xfrm>
          <a:ln/>
        </p:spPr>
      </p:sp>
      <p:sp>
        <p:nvSpPr>
          <p:cNvPr id="258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24" y="4344219"/>
            <a:ext cx="5028353" cy="4114949"/>
          </a:xfrm>
        </p:spPr>
        <p:txBody>
          <a:bodyPr lIns="91440" tIns="45720" rIns="91440" bIns="4572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03461-D609-4715-A73D-7C1314A497C7}" type="slidenum">
              <a:rPr lang="he-IL" altLang="en-US"/>
              <a:pPr/>
              <a:t>26</a:t>
            </a:fld>
            <a:endParaRPr lang="en-US" altLang="en-US"/>
          </a:p>
        </p:txBody>
      </p:sp>
      <p:sp>
        <p:nvSpPr>
          <p:cNvPr id="258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58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8" y="4342730"/>
            <a:ext cx="5485765" cy="411494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A49B6-B94A-495A-A412-41681B944FA0}" type="slidenum">
              <a:rPr lang="he-IL" altLang="en-US"/>
              <a:pPr/>
              <a:t>27</a:t>
            </a:fld>
            <a:endParaRPr lang="en-US" altLang="en-US"/>
          </a:p>
        </p:txBody>
      </p:sp>
      <p:sp>
        <p:nvSpPr>
          <p:cNvPr id="258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58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8" y="4342730"/>
            <a:ext cx="5485765" cy="4114949"/>
          </a:xfrm>
        </p:spPr>
        <p:txBody>
          <a:bodyPr lIns="91440" tIns="45720" rIns="91440" bIns="4572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3D0B1-00B6-48D7-BF49-7CB221EE0B31}" type="slidenum">
              <a:rPr lang="he-IL" altLang="en-US"/>
              <a:pPr/>
              <a:t>28</a:t>
            </a:fld>
            <a:endParaRPr lang="en-US" altLang="en-US"/>
          </a:p>
        </p:txBody>
      </p:sp>
      <p:sp>
        <p:nvSpPr>
          <p:cNvPr id="258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58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8" y="4342730"/>
            <a:ext cx="5485765" cy="4114949"/>
          </a:xfrm>
        </p:spPr>
        <p:txBody>
          <a:bodyPr lIns="91440" tIns="45720" rIns="91440" bIns="4572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DDB1B-888A-4E37-A4E4-E974593E72DC}" type="slidenum">
              <a:rPr lang="he-IL" altLang="en-US"/>
              <a:pPr/>
              <a:t>30</a:t>
            </a:fld>
            <a:endParaRPr lang="en-US" altLang="en-US"/>
          </a:p>
        </p:txBody>
      </p:sp>
      <p:sp>
        <p:nvSpPr>
          <p:cNvPr id="259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5175" cy="3430587"/>
          </a:xfrm>
          <a:ln/>
        </p:spPr>
      </p:sp>
      <p:sp>
        <p:nvSpPr>
          <p:cNvPr id="259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36" y="4344219"/>
            <a:ext cx="5031529" cy="257557"/>
          </a:xfrm>
        </p:spPr>
        <p:txBody>
          <a:bodyPr lIns="91440" tIns="45720" rIns="91440" bIns="4572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B0635-9387-48D6-B215-5E1C5285ACF5}" type="slidenum">
              <a:rPr lang="he-IL" altLang="en-US"/>
              <a:pPr/>
              <a:t>34</a:t>
            </a:fld>
            <a:endParaRPr lang="en-US" altLang="en-US"/>
          </a:p>
        </p:txBody>
      </p:sp>
      <p:sp>
        <p:nvSpPr>
          <p:cNvPr id="259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59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8" y="4342730"/>
            <a:ext cx="5485765" cy="4114949"/>
          </a:xfrm>
        </p:spPr>
        <p:txBody>
          <a:bodyPr lIns="91440" tIns="45720" rIns="91440" bIns="4572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82BED-A2FE-4CFC-B984-5952A16FC86D}" type="slidenum">
              <a:rPr lang="he-IL" altLang="en-US"/>
              <a:pPr/>
              <a:t>35</a:t>
            </a:fld>
            <a:endParaRPr lang="en-US" altLang="en-US"/>
          </a:p>
        </p:txBody>
      </p:sp>
      <p:sp>
        <p:nvSpPr>
          <p:cNvPr id="259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59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8" y="4342730"/>
            <a:ext cx="5485765" cy="4114949"/>
          </a:xfrm>
        </p:spPr>
        <p:txBody>
          <a:bodyPr lIns="91440" tIns="45720" rIns="91440" bIns="4572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DC0AF-019F-4704-B037-340039BDB39A}" type="slidenum">
              <a:rPr lang="he-IL" altLang="en-US"/>
              <a:pPr/>
              <a:t>36</a:t>
            </a:fld>
            <a:endParaRPr lang="en-US" altLang="en-US"/>
          </a:p>
        </p:txBody>
      </p:sp>
      <p:sp>
        <p:nvSpPr>
          <p:cNvPr id="260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60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8" y="4342730"/>
            <a:ext cx="5485765" cy="4114949"/>
          </a:xfrm>
        </p:spPr>
        <p:txBody>
          <a:bodyPr lIns="91440" tIns="45720" rIns="91440" bIns="4572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85F31-33A4-4FDD-9331-80A59FBAD2E2}" type="slidenum">
              <a:rPr lang="he-IL" altLang="en-US"/>
              <a:pPr/>
              <a:t>42</a:t>
            </a:fld>
            <a:endParaRPr lang="en-US" altLang="en-US"/>
          </a:p>
        </p:txBody>
      </p:sp>
      <p:sp>
        <p:nvSpPr>
          <p:cNvPr id="260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766" y="4351664"/>
            <a:ext cx="4996588" cy="25755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8F176-74BB-4A79-9B75-6635C9AD60A2}" type="slidenum">
              <a:rPr lang="he-IL" altLang="en-US"/>
              <a:pPr/>
              <a:t>4</a:t>
            </a:fld>
            <a:endParaRPr lang="en-US" altLang="en-US"/>
          </a:p>
        </p:txBody>
      </p:sp>
      <p:sp>
        <p:nvSpPr>
          <p:cNvPr id="249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249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24" y="4339754"/>
            <a:ext cx="5028353" cy="4117926"/>
          </a:xfrm>
        </p:spPr>
        <p:txBody>
          <a:bodyPr lIns="93031" tIns="46516" rIns="93031" bIns="46516"/>
          <a:lstStyle/>
          <a:p>
            <a:pPr>
              <a:buFontTx/>
              <a:buChar char="•"/>
            </a:pPr>
            <a:r>
              <a:rPr lang="en-US"/>
              <a:t>Amazing growth until CLEC fall </a:t>
            </a:r>
            <a:r>
              <a:rPr lang="en-US">
                <a:latin typeface="Arial"/>
              </a:rPr>
              <a:t>–</a:t>
            </a:r>
            <a:r>
              <a:rPr lang="en-US"/>
              <a:t> Q1 2001</a:t>
            </a:r>
          </a:p>
          <a:p>
            <a:pPr>
              <a:buFontTx/>
              <a:buChar char="•"/>
            </a:pPr>
            <a:r>
              <a:rPr lang="en-US"/>
              <a:t>Hit the bottom in Q3</a:t>
            </a:r>
          </a:p>
          <a:p>
            <a:pPr>
              <a:buFontTx/>
              <a:buChar char="•"/>
            </a:pPr>
            <a:r>
              <a:rPr lang="en-US"/>
              <a:t>Transition in the revenue </a:t>
            </a:r>
            <a:r>
              <a:rPr lang="en-US">
                <a:latin typeface="Arial"/>
              </a:rPr>
              <a:t>–</a:t>
            </a:r>
            <a:r>
              <a:rPr lang="en-US"/>
              <a:t> cellular replace while CLEC decline</a:t>
            </a:r>
          </a:p>
          <a:p>
            <a:pPr>
              <a:buFontTx/>
              <a:buChar char="•"/>
            </a:pPr>
            <a:r>
              <a:rPr lang="en-US"/>
              <a:t>Q4 </a:t>
            </a:r>
            <a:r>
              <a:rPr lang="en-US">
                <a:latin typeface="Arial"/>
              </a:rPr>
              <a:t>–</a:t>
            </a:r>
            <a:r>
              <a:rPr lang="en-US"/>
              <a:t> first time material revenue from cellular, over 20%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046D4-7121-47CB-A5C7-E215C316AF4F}" type="slidenum">
              <a:rPr lang="he-IL" altLang="en-US"/>
              <a:pPr/>
              <a:t>43</a:t>
            </a:fld>
            <a:endParaRPr lang="en-US" altLang="en-US"/>
          </a:p>
        </p:txBody>
      </p:sp>
      <p:sp>
        <p:nvSpPr>
          <p:cNvPr id="261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0118" y="693765"/>
            <a:ext cx="4856824" cy="3415229"/>
          </a:xfrm>
          <a:ln w="12700" cap="flat">
            <a:solidFill>
              <a:schemeClr val="tx1"/>
            </a:solidFill>
          </a:ln>
        </p:spPr>
      </p:sp>
      <p:sp>
        <p:nvSpPr>
          <p:cNvPr id="261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36" y="4344219"/>
            <a:ext cx="5031529" cy="4111971"/>
          </a:xfrm>
          <a:ln/>
        </p:spPr>
        <p:txBody>
          <a:bodyPr lIns="91635" tIns="45042" rIns="91635" bIns="45042"/>
          <a:lstStyle/>
          <a:p>
            <a:pPr defTabSz="893763" eaLnBrk="0" hangingPunct="0">
              <a:spcBef>
                <a:spcPct val="0"/>
              </a:spcBef>
            </a:pPr>
            <a:endParaRPr lang="ru-RU" sz="24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6B4E2-A704-4355-BECB-4689B3CDC854}" type="slidenum">
              <a:rPr lang="he-IL" altLang="en-US"/>
              <a:pPr/>
              <a:t>44</a:t>
            </a:fld>
            <a:endParaRPr lang="en-US" altLang="en-US"/>
          </a:p>
        </p:txBody>
      </p:sp>
      <p:sp>
        <p:nvSpPr>
          <p:cNvPr id="261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61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36" y="4344219"/>
            <a:ext cx="5031529" cy="257557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F8B4A-CFAA-4CC2-B34C-DB1B2FF32E53}" type="slidenum">
              <a:rPr lang="he-IL" altLang="en-US"/>
              <a:pPr/>
              <a:t>45</a:t>
            </a:fld>
            <a:endParaRPr lang="en-US" altLang="en-US"/>
          </a:p>
        </p:txBody>
      </p:sp>
      <p:sp>
        <p:nvSpPr>
          <p:cNvPr id="261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61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8" y="4342730"/>
            <a:ext cx="5485765" cy="411494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579A8-828C-4BF2-AAA1-18C2F44754E5}" type="slidenum">
              <a:rPr lang="he-IL" altLang="en-US"/>
              <a:pPr/>
              <a:t>46</a:t>
            </a:fld>
            <a:endParaRPr lang="en-US" altLang="en-US"/>
          </a:p>
        </p:txBody>
      </p:sp>
      <p:sp>
        <p:nvSpPr>
          <p:cNvPr id="261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61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8" y="4342730"/>
            <a:ext cx="5485765" cy="411494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262E7-D4F0-4604-A866-D932A8CB520D}" type="slidenum">
              <a:rPr lang="he-IL" altLang="en-US"/>
              <a:pPr/>
              <a:t>47</a:t>
            </a:fld>
            <a:endParaRPr lang="en-US" altLang="en-US"/>
          </a:p>
        </p:txBody>
      </p:sp>
      <p:sp>
        <p:nvSpPr>
          <p:cNvPr id="261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61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8" y="4342730"/>
            <a:ext cx="5485765" cy="411494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4A03D-7F49-457B-ADA9-5927FF1D449F}" type="slidenum">
              <a:rPr lang="he-IL" altLang="en-US"/>
              <a:pPr/>
              <a:t>48</a:t>
            </a:fld>
            <a:endParaRPr lang="en-US" altLang="en-US"/>
          </a:p>
        </p:txBody>
      </p:sp>
      <p:sp>
        <p:nvSpPr>
          <p:cNvPr id="262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62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8" y="4342730"/>
            <a:ext cx="5485765" cy="411494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BE1C27-A870-4E1C-9329-F7D0BE10F8F3}" type="slidenum">
              <a:rPr lang="he-IL" altLang="en-US"/>
              <a:pPr/>
              <a:t>49</a:t>
            </a:fld>
            <a:endParaRPr lang="en-US" altLang="en-US"/>
          </a:p>
        </p:txBody>
      </p:sp>
      <p:sp>
        <p:nvSpPr>
          <p:cNvPr id="262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703263"/>
            <a:ext cx="4584700" cy="3438525"/>
          </a:xfrm>
          <a:ln/>
        </p:spPr>
      </p:sp>
      <p:sp>
        <p:nvSpPr>
          <p:cNvPr id="262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766" y="4351664"/>
            <a:ext cx="4996588" cy="25755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8E87C-C8F2-4A30-9587-7C238CF1309E}" type="slidenum">
              <a:rPr lang="he-IL" altLang="en-US"/>
              <a:pPr/>
              <a:t>50</a:t>
            </a:fld>
            <a:endParaRPr lang="en-US" altLang="en-US"/>
          </a:p>
        </p:txBody>
      </p:sp>
      <p:sp>
        <p:nvSpPr>
          <p:cNvPr id="262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0118" y="693765"/>
            <a:ext cx="4856824" cy="3415229"/>
          </a:xfrm>
          <a:ln w="12700" cap="flat">
            <a:solidFill>
              <a:schemeClr val="tx1"/>
            </a:solidFill>
          </a:ln>
        </p:spPr>
      </p:sp>
      <p:sp>
        <p:nvSpPr>
          <p:cNvPr id="262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36" y="4345709"/>
            <a:ext cx="5031529" cy="4110482"/>
          </a:xfrm>
          <a:ln/>
        </p:spPr>
        <p:txBody>
          <a:bodyPr lIns="93239" tIns="45830" rIns="93239" bIns="45830"/>
          <a:lstStyle/>
          <a:p>
            <a:pPr defTabSz="909638" eaLnBrk="0" hangingPunct="0">
              <a:spcBef>
                <a:spcPct val="0"/>
              </a:spcBef>
            </a:pPr>
            <a:endParaRPr lang="ru-RU" sz="240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95058-F962-472B-A332-70BAEFFB6F29}" type="slidenum">
              <a:rPr lang="he-IL" altLang="en-US"/>
              <a:pPr/>
              <a:t>51</a:t>
            </a:fld>
            <a:endParaRPr lang="en-US" altLang="en-US"/>
          </a:p>
        </p:txBody>
      </p:sp>
      <p:sp>
        <p:nvSpPr>
          <p:cNvPr id="262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3738"/>
            <a:ext cx="4552950" cy="3414712"/>
          </a:xfrm>
          <a:ln w="12700" cap="flat">
            <a:solidFill>
              <a:schemeClr val="tx1"/>
            </a:solidFill>
          </a:ln>
        </p:spPr>
      </p:sp>
      <p:sp>
        <p:nvSpPr>
          <p:cNvPr id="262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36" y="4345709"/>
            <a:ext cx="5031529" cy="4110482"/>
          </a:xfrm>
          <a:ln/>
        </p:spPr>
        <p:txBody>
          <a:bodyPr lIns="93239" tIns="45830" rIns="93239" bIns="45830"/>
          <a:lstStyle/>
          <a:p>
            <a:pPr defTabSz="909638" eaLnBrk="0" hangingPunct="0">
              <a:spcBef>
                <a:spcPct val="0"/>
              </a:spcBef>
            </a:pPr>
            <a:endParaRPr lang="ru-RU" sz="24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7977A-286B-4E6B-8A63-FC2B8677F253}" type="slidenum">
              <a:rPr lang="he-IL" altLang="en-US"/>
              <a:pPr/>
              <a:t>52</a:t>
            </a:fld>
            <a:endParaRPr lang="en-US" altLang="en-US"/>
          </a:p>
        </p:txBody>
      </p:sp>
      <p:sp>
        <p:nvSpPr>
          <p:cNvPr id="262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703263"/>
            <a:ext cx="4584700" cy="3438525"/>
          </a:xfrm>
          <a:ln/>
        </p:spPr>
      </p:sp>
      <p:sp>
        <p:nvSpPr>
          <p:cNvPr id="262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766" y="4351664"/>
            <a:ext cx="4996588" cy="25755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0697C-3893-41A5-9DBF-839418CB7073}" type="slidenum">
              <a:rPr lang="he-IL" altLang="en-US"/>
              <a:pPr/>
              <a:t>5</a:t>
            </a:fld>
            <a:endParaRPr lang="en-US" altLang="en-US"/>
          </a:p>
        </p:txBody>
      </p:sp>
      <p:sp>
        <p:nvSpPr>
          <p:cNvPr id="250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2501635" name="Notes Placeholder 2"/>
          <p:cNvSpPr>
            <a:spLocks noGrp="1"/>
          </p:cNvSpPr>
          <p:nvPr>
            <p:ph type="body" idx="1"/>
          </p:nvPr>
        </p:nvSpPr>
        <p:spPr>
          <a:xfrm>
            <a:off x="684530" y="4342731"/>
            <a:ext cx="5488941" cy="4116437"/>
          </a:xfrm>
        </p:spPr>
        <p:txBody>
          <a:bodyPr lIns="91440" tIns="45720" rIns="91440" bIns="45720"/>
          <a:lstStyle/>
          <a:p>
            <a:endParaRPr lang="ru-RU"/>
          </a:p>
        </p:txBody>
      </p:sp>
      <p:sp>
        <p:nvSpPr>
          <p:cNvPr id="2501636" name="Slide Number Placeholder 3"/>
          <p:cNvSpPr txBox="1">
            <a:spLocks noGrp="1"/>
          </p:cNvSpPr>
          <p:nvPr/>
        </p:nvSpPr>
        <p:spPr bwMode="auto">
          <a:xfrm>
            <a:off x="1589" y="8685460"/>
            <a:ext cx="2973176" cy="45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rtl="1"/>
            <a:fld id="{7E8FFAA6-FE55-4E1A-A763-2979468C9410}" type="slidenum">
              <a:rPr lang="he-IL" sz="1200" b="0">
                <a:latin typeface="Arial" charset="0"/>
                <a:ea typeface="ヒラギノ角ゴ Pro W3" pitchFamily="-80" charset="-128"/>
                <a:cs typeface="Arial" charset="0"/>
              </a:rPr>
              <a:pPr algn="l" rtl="1"/>
              <a:t>5</a:t>
            </a:fld>
            <a:endParaRPr lang="en-US" sz="1200" b="0">
              <a:latin typeface="Arial" charset="0"/>
              <a:ea typeface="ヒラギノ角ゴ Pro W3" pitchFamily="-80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2F56A-9D44-4D13-8635-B24BF57FF6CA}" type="slidenum">
              <a:rPr lang="he-IL" altLang="en-US"/>
              <a:pPr/>
              <a:t>53</a:t>
            </a:fld>
            <a:endParaRPr lang="en-US" altLang="en-US"/>
          </a:p>
        </p:txBody>
      </p:sp>
      <p:sp>
        <p:nvSpPr>
          <p:cNvPr id="263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62656-DAD3-42A4-985F-81033B82A648}" type="slidenum">
              <a:rPr lang="he-IL" altLang="en-US"/>
              <a:pPr/>
              <a:t>9</a:t>
            </a:fld>
            <a:endParaRPr lang="en-US" altLang="en-US"/>
          </a:p>
        </p:txBody>
      </p:sp>
      <p:sp>
        <p:nvSpPr>
          <p:cNvPr id="249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2625"/>
            <a:ext cx="4576762" cy="3432175"/>
          </a:xfrm>
          <a:ln/>
        </p:spPr>
      </p:sp>
      <p:sp>
        <p:nvSpPr>
          <p:cNvPr id="249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24" y="4344219"/>
            <a:ext cx="5028353" cy="41164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3E5A3-A46B-4180-8D56-09B2C3B75E25}" type="slidenum">
              <a:rPr lang="he-IL" altLang="en-US"/>
              <a:pPr/>
              <a:t>10</a:t>
            </a:fld>
            <a:endParaRPr lang="en-US" altLang="en-US"/>
          </a:p>
        </p:txBody>
      </p:sp>
      <p:sp>
        <p:nvSpPr>
          <p:cNvPr id="250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2625"/>
            <a:ext cx="4576762" cy="3432175"/>
          </a:xfrm>
          <a:ln/>
        </p:spPr>
      </p:sp>
      <p:sp>
        <p:nvSpPr>
          <p:cNvPr id="250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24" y="4344219"/>
            <a:ext cx="5028353" cy="41164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4BF779-CF16-4B61-9ED0-D29585E6E647}" type="slidenum">
              <a:rPr lang="he-IL" altLang="en-US"/>
              <a:pPr/>
              <a:t>11</a:t>
            </a:fld>
            <a:endParaRPr lang="en-US" altLang="en-US"/>
          </a:p>
        </p:txBody>
      </p:sp>
      <p:sp>
        <p:nvSpPr>
          <p:cNvPr id="229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701675"/>
            <a:ext cx="4586287" cy="3440113"/>
          </a:xfrm>
          <a:ln/>
        </p:spPr>
      </p:sp>
      <p:sp>
        <p:nvSpPr>
          <p:cNvPr id="229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766" y="4351664"/>
            <a:ext cx="4996588" cy="25755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E1BB3-FDE9-47DB-B25A-198A0D3968E0}" type="slidenum">
              <a:rPr lang="he-IL" altLang="en-US"/>
              <a:pPr/>
              <a:t>12</a:t>
            </a:fld>
            <a:endParaRPr lang="en-US" altLang="en-US"/>
          </a:p>
        </p:txBody>
      </p:sp>
      <p:sp>
        <p:nvSpPr>
          <p:cNvPr id="233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703263"/>
            <a:ext cx="4584700" cy="3438525"/>
          </a:xfrm>
          <a:ln/>
        </p:spPr>
      </p:sp>
      <p:sp>
        <p:nvSpPr>
          <p:cNvPr id="233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766" y="4351664"/>
            <a:ext cx="4996588" cy="25755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865A8-D18A-4E96-A51F-F9D06BA41AF2}" type="slidenum">
              <a:rPr lang="he-IL" altLang="en-US"/>
              <a:pPr/>
              <a:t>13</a:t>
            </a:fld>
            <a:endParaRPr lang="en-US" altLang="en-US"/>
          </a:p>
        </p:txBody>
      </p:sp>
      <p:sp>
        <p:nvSpPr>
          <p:cNvPr id="233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33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24" y="4342731"/>
            <a:ext cx="5028353" cy="25309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38304" y="3786190"/>
            <a:ext cx="6505596" cy="990600"/>
          </a:xfrm>
        </p:spPr>
        <p:txBody>
          <a:bodyPr anchor="t" anchorCtr="0"/>
          <a:lstStyle>
            <a:lvl1pPr algn="r">
              <a:defRPr sz="3200" b="1">
                <a:solidFill>
                  <a:srgbClr val="002060"/>
                </a:solidFill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571604" y="3648075"/>
            <a:ext cx="6648470" cy="1280160"/>
          </a:xfrm>
          <a:prstGeom prst="rect">
            <a:avLst/>
          </a:prstGeom>
          <a:noFill/>
          <a:ln w="15875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E905-75DA-45B8-BD2D-BB1E598EBBE4}" type="datetime3">
              <a:rPr lang="ru-RU" smtClean="0"/>
              <a:pPr/>
              <a:t>03/06/11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5072074"/>
            <a:ext cx="5429288" cy="566726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cxnSp>
        <p:nvCxnSpPr>
          <p:cNvPr id="7" name="Прямая со стрелкой 6"/>
          <p:cNvCxnSpPr/>
          <p:nvPr userDrawn="1"/>
        </p:nvCxnSpPr>
        <p:spPr>
          <a:xfrm>
            <a:off x="357158" y="1212834"/>
            <a:ext cx="85011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ая соединительная линия 7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 userDrawn="1"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57356" y="274638"/>
            <a:ext cx="4619644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Равнобедренный треугольник 10"/>
          <p:cNvSpPr>
            <a:spLocks noChangeAspect="1"/>
          </p:cNvSpPr>
          <p:nvPr userDrawn="1"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. Черно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0" y="2357430"/>
            <a:ext cx="5762642" cy="321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2071686" y="3643314"/>
            <a:ext cx="192881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i="1" dirty="0" smtClean="0">
                <a:solidFill>
                  <a:srgbClr val="0B4C8C"/>
                </a:solidFill>
              </a:rPr>
              <a:t>Комплексные </a:t>
            </a:r>
          </a:p>
          <a:p>
            <a:r>
              <a:rPr lang="ru-RU" sz="1050" b="1" i="1" dirty="0" smtClean="0">
                <a:solidFill>
                  <a:srgbClr val="0B4C8C"/>
                </a:solidFill>
              </a:rPr>
              <a:t>телекоммуникационные </a:t>
            </a:r>
          </a:p>
          <a:p>
            <a:r>
              <a:rPr lang="ru-RU" sz="1050" b="1" i="1" dirty="0" smtClean="0">
                <a:solidFill>
                  <a:srgbClr val="0B4C8C"/>
                </a:solidFill>
              </a:rPr>
              <a:t>решения</a:t>
            </a:r>
            <a:endParaRPr lang="ru-RU" sz="1050" b="1" i="1" dirty="0">
              <a:solidFill>
                <a:srgbClr val="0B4C8C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28794" y="152400"/>
            <a:ext cx="5786478" cy="990600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cxnSp>
        <p:nvCxnSpPr>
          <p:cNvPr id="8" name="Прямая со стрелкой 7"/>
          <p:cNvCxnSpPr/>
          <p:nvPr userDrawn="1"/>
        </p:nvCxnSpPr>
        <p:spPr>
          <a:xfrm>
            <a:off x="357158" y="1212834"/>
            <a:ext cx="85011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>
            <a:spLocks noChangeArrowheads="1"/>
          </p:cNvSpPr>
          <p:nvPr userDrawn="1"/>
        </p:nvSpPr>
        <p:spPr bwMode="auto">
          <a:xfrm>
            <a:off x="3714744" y="2428868"/>
            <a:ext cx="3854465" cy="2857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r"/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Чернова </a:t>
            </a:r>
          </a:p>
          <a:p>
            <a:pPr algn="r"/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Наталья </a:t>
            </a:r>
          </a:p>
          <a:p>
            <a:pPr algn="r"/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Сергеевна</a:t>
            </a:r>
          </a:p>
          <a:p>
            <a:pPr algn="r"/>
            <a:r>
              <a:rPr lang="ru-RU" sz="1200" b="0" i="1" dirty="0" smtClean="0">
                <a:solidFill>
                  <a:schemeClr val="bg1"/>
                </a:solidFill>
                <a:latin typeface="+mn-lt"/>
              </a:rPr>
              <a:t>Исполнительный Директор</a:t>
            </a:r>
          </a:p>
          <a:p>
            <a:pPr algn="r"/>
            <a:endParaRPr lang="ru-RU" sz="1200" b="1" dirty="0" smtClean="0">
              <a:solidFill>
                <a:schemeClr val="bg1"/>
              </a:solidFill>
              <a:latin typeface="+mn-lt"/>
            </a:endParaRPr>
          </a:p>
          <a:p>
            <a:pPr algn="r"/>
            <a:endParaRPr lang="ru-RU" sz="1200" b="1" dirty="0" smtClean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ru-RU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Россия, Москва, 125171</a:t>
            </a:r>
          </a:p>
          <a:p>
            <a:pPr algn="r"/>
            <a:r>
              <a:rPr lang="ru-RU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Ленинградское шоссе, д. 16, стр. 3 </a:t>
            </a:r>
          </a:p>
          <a:p>
            <a:pPr algn="r"/>
            <a:r>
              <a:rPr lang="ru-RU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тел.: +7 495 797 6875 </a:t>
            </a:r>
          </a:p>
          <a:p>
            <a:pPr algn="r"/>
            <a:r>
              <a:rPr lang="ru-RU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факс: +7 495 797 6879</a:t>
            </a:r>
          </a:p>
          <a:p>
            <a:pPr algn="r"/>
            <a:r>
              <a:rPr lang="ru-RU" sz="12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моб</a:t>
            </a:r>
            <a:r>
              <a:rPr lang="ru-RU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тел.: +7 903 618 9080</a:t>
            </a:r>
          </a:p>
          <a:p>
            <a:pPr algn="r"/>
            <a:r>
              <a: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nataliach@ufts.ru</a:t>
            </a:r>
            <a:endParaRPr lang="ru-RU" sz="12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ru-RU" sz="12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www.ufts.ru</a:t>
            </a:r>
            <a:endParaRPr lang="ru-RU" sz="12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ru-RU" sz="1600" dirty="0" smtClean="0"/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None/>
            </a:pPr>
            <a:endParaRPr kumimoji="1" lang="en-US" sz="1700" b="0" dirty="0">
              <a:solidFill>
                <a:srgbClr val="000066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56B97-9E0D-4186-9257-3E9DB01DC8E1}" type="datetimeFigureOut">
              <a:rPr lang="ru-RU"/>
              <a:pPr>
                <a:defRPr/>
              </a:pPr>
              <a:t>03.06.2011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F2AA-E6C5-4E9F-8EBD-4F485E334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" y="1752600"/>
            <a:ext cx="43053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3053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0" y="6537325"/>
            <a:ext cx="381000" cy="320675"/>
          </a:xfrm>
        </p:spPr>
        <p:txBody>
          <a:bodyPr/>
          <a:lstStyle>
            <a:lvl1pPr>
              <a:defRPr/>
            </a:lvl1pPr>
          </a:lstStyle>
          <a:p>
            <a:fld id="{C7FE6D8F-7473-46AD-917F-F80C8336C681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52400" y="1752600"/>
            <a:ext cx="8763000" cy="4876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0" y="6537325"/>
            <a:ext cx="381000" cy="320675"/>
          </a:xfrm>
        </p:spPr>
        <p:txBody>
          <a:bodyPr/>
          <a:lstStyle>
            <a:lvl1pPr>
              <a:defRPr/>
            </a:lvl1pPr>
          </a:lstStyle>
          <a:p>
            <a:fld id="{F4A3A162-F022-4938-8CCA-1EF611C8171A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3053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752600"/>
            <a:ext cx="43053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4267200"/>
            <a:ext cx="43053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0" y="6537325"/>
            <a:ext cx="381000" cy="320675"/>
          </a:xfrm>
        </p:spPr>
        <p:txBody>
          <a:bodyPr/>
          <a:lstStyle>
            <a:lvl1pPr>
              <a:defRPr/>
            </a:lvl1pPr>
          </a:lstStyle>
          <a:p>
            <a:fld id="{2096FFFC-B9D7-4798-9125-DD614A57D801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 dirty="0"/>
          </a:p>
        </p:txBody>
      </p:sp>
      <p:cxnSp>
        <p:nvCxnSpPr>
          <p:cNvPr id="7" name="Прямая со стрелкой 6"/>
          <p:cNvCxnSpPr/>
          <p:nvPr userDrawn="1"/>
        </p:nvCxnSpPr>
        <p:spPr>
          <a:xfrm>
            <a:off x="357158" y="1212834"/>
            <a:ext cx="85011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ая соединительная линия 8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 userDrawn="1"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00206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002060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 userDrawn="1"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6900882" cy="9144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cxnSp>
        <p:nvCxnSpPr>
          <p:cNvPr id="8" name="Прямая со стрелкой 7"/>
          <p:cNvCxnSpPr/>
          <p:nvPr userDrawn="1"/>
        </p:nvCxnSpPr>
        <p:spPr>
          <a:xfrm>
            <a:off x="357158" y="1212834"/>
            <a:ext cx="85011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ая соединительная линия 9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Равнобедренный треугольник 11"/>
          <p:cNvSpPr>
            <a:spLocks noChangeAspect="1"/>
          </p:cNvSpPr>
          <p:nvPr userDrawn="1"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6900882" cy="914400"/>
          </a:xfrm>
        </p:spPr>
        <p:txBody>
          <a:bodyPr anchor="b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cxnSp>
        <p:nvCxnSpPr>
          <p:cNvPr id="10" name="Прямая со стрелкой 9"/>
          <p:cNvCxnSpPr/>
          <p:nvPr userDrawn="1"/>
        </p:nvCxnSpPr>
        <p:spPr>
          <a:xfrm>
            <a:off x="357158" y="1212834"/>
            <a:ext cx="85011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ая соединительная линия 11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Равнобедренный треугольник 13"/>
          <p:cNvSpPr>
            <a:spLocks noChangeAspect="1"/>
          </p:cNvSpPr>
          <p:nvPr userDrawn="1"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28600"/>
            <a:ext cx="6829444" cy="9144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7" name="Прямая со стрелкой 6"/>
          <p:cNvCxnSpPr/>
          <p:nvPr userDrawn="1"/>
        </p:nvCxnSpPr>
        <p:spPr>
          <a:xfrm>
            <a:off x="357158" y="1212834"/>
            <a:ext cx="85011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ая соединительная линия 7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 userDrawn="1"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/>
          <p:nvPr userDrawn="1"/>
        </p:nvCxnSpPr>
        <p:spPr>
          <a:xfrm>
            <a:off x="357158" y="1212834"/>
            <a:ext cx="85011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ая соединительная линия 7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 userDrawn="1"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rgbClr val="002060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srgbClr val="00206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1214422"/>
            <a:ext cx="5715000" cy="480537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cxnSp>
        <p:nvCxnSpPr>
          <p:cNvPr id="11" name="Прямая со стрелкой 10"/>
          <p:cNvCxnSpPr/>
          <p:nvPr userDrawn="1"/>
        </p:nvCxnSpPr>
        <p:spPr>
          <a:xfrm>
            <a:off x="357158" y="1212834"/>
            <a:ext cx="85011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ая соединительная линия 12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Равнобедренный треугольник 13"/>
          <p:cNvSpPr>
            <a:spLocks noChangeAspect="1"/>
          </p:cNvSpPr>
          <p:nvPr userDrawn="1"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00856"/>
            <a:ext cx="6829444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rgbClr val="002060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>
                <a:solidFill>
                  <a:srgbClr val="002060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>
                <a:solidFill>
                  <a:srgbClr val="002060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/>
          <p:cNvCxnSpPr/>
          <p:nvPr userDrawn="1"/>
        </p:nvCxnSpPr>
        <p:spPr>
          <a:xfrm>
            <a:off x="357158" y="1212834"/>
            <a:ext cx="85011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ая соединительная линия 11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Равнобедренный треугольник 12"/>
          <p:cNvSpPr>
            <a:spLocks noChangeAspect="1"/>
          </p:cNvSpPr>
          <p:nvPr userDrawn="1"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928794" y="152400"/>
            <a:ext cx="6758006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13EE905-75DA-45B8-BD2D-BB1E598EBBE4}" type="datetime3">
              <a:rPr lang="ru-RU" smtClean="0"/>
              <a:pPr/>
              <a:t>03/06/11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8976A0-08ED-46A0-8F6B-E859555203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6" r:id="rId12"/>
    <p:sldLayoutId id="2147483673" r:id="rId13"/>
    <p:sldLayoutId id="2147483677" r:id="rId14"/>
    <p:sldLayoutId id="2147483678" r:id="rId15"/>
    <p:sldLayoutId id="2147483679" r:id="rId16"/>
  </p:sldLayoutIdLst>
  <p:hf sldNum="0" hdr="0" ftr="0"/>
  <p:txStyles>
    <p:titleStyle>
      <a:lvl1pPr algn="r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2.jpe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4.jpeg"/><Relationship Id="rId7" Type="http://schemas.openxmlformats.org/officeDocument/2006/relationships/image" Target="../media/image42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5.png"/><Relationship Id="rId5" Type="http://schemas.openxmlformats.org/officeDocument/2006/relationships/image" Target="../media/image40.jpeg"/><Relationship Id="rId10" Type="http://schemas.openxmlformats.org/officeDocument/2006/relationships/image" Target="../media/image37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1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image" Target="../media/image51.png"/><Relationship Id="rId7" Type="http://schemas.openxmlformats.org/officeDocument/2006/relationships/image" Target="../media/image59.jpeg"/><Relationship Id="rId12" Type="http://schemas.openxmlformats.org/officeDocument/2006/relationships/image" Target="../media/image7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69.jpeg"/><Relationship Id="rId5" Type="http://schemas.openxmlformats.org/officeDocument/2006/relationships/image" Target="../media/image64.jpeg"/><Relationship Id="rId15" Type="http://schemas.openxmlformats.org/officeDocument/2006/relationships/image" Target="../media/image62.emf"/><Relationship Id="rId10" Type="http://schemas.openxmlformats.org/officeDocument/2006/relationships/image" Target="../media/image68.jpeg"/><Relationship Id="rId4" Type="http://schemas.openxmlformats.org/officeDocument/2006/relationships/image" Target="../media/image63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1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0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emf"/><Relationship Id="rId11" Type="http://schemas.openxmlformats.org/officeDocument/2006/relationships/image" Target="../media/image69.jpeg"/><Relationship Id="rId5" Type="http://schemas.openxmlformats.org/officeDocument/2006/relationships/image" Target="../media/image67.jpeg"/><Relationship Id="rId10" Type="http://schemas.openxmlformats.org/officeDocument/2006/relationships/image" Target="../media/image68.jpeg"/><Relationship Id="rId4" Type="http://schemas.openxmlformats.org/officeDocument/2006/relationships/image" Target="../media/image66.jpeg"/><Relationship Id="rId9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jpe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9.jpeg"/><Relationship Id="rId4" Type="http://schemas.openxmlformats.org/officeDocument/2006/relationships/image" Target="../media/image9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5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Решения </a:t>
            </a:r>
            <a:r>
              <a:rPr lang="en-US" dirty="0" smtClean="0"/>
              <a:t>Ceragon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Группа изделий</a:t>
            </a:r>
            <a:r>
              <a:rPr lang="en-US"/>
              <a:t> FibeAir</a:t>
            </a:r>
          </a:p>
        </p:txBody>
      </p:sp>
      <p:pic>
        <p:nvPicPr>
          <p:cNvPr id="2502659" name="Picture 3" descr="FibeAir_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1306513"/>
            <a:ext cx="1447800" cy="357187"/>
          </a:xfrm>
          <a:prstGeom prst="rect">
            <a:avLst/>
          </a:prstGeom>
          <a:noFill/>
        </p:spPr>
      </p:pic>
      <p:sp>
        <p:nvSpPr>
          <p:cNvPr id="2502660" name="Line 4"/>
          <p:cNvSpPr>
            <a:spLocks noChangeShapeType="1"/>
          </p:cNvSpPr>
          <p:nvPr/>
        </p:nvSpPr>
        <p:spPr bwMode="auto">
          <a:xfrm>
            <a:off x="3124200" y="1752600"/>
            <a:ext cx="2590800" cy="0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02661" name="Line 5"/>
          <p:cNvSpPr>
            <a:spLocks noChangeShapeType="1"/>
          </p:cNvSpPr>
          <p:nvPr/>
        </p:nvSpPr>
        <p:spPr bwMode="auto">
          <a:xfrm>
            <a:off x="1524000" y="1981200"/>
            <a:ext cx="6553200" cy="0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02662" name="Line 6"/>
          <p:cNvSpPr>
            <a:spLocks noChangeShapeType="1"/>
          </p:cNvSpPr>
          <p:nvPr/>
        </p:nvSpPr>
        <p:spPr bwMode="auto">
          <a:xfrm flipV="1">
            <a:off x="4572000" y="1752600"/>
            <a:ext cx="0" cy="228600"/>
          </a:xfrm>
          <a:prstGeom prst="line">
            <a:avLst/>
          </a:prstGeom>
          <a:noFill/>
          <a:ln w="28575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02663" name="Line 7"/>
          <p:cNvSpPr>
            <a:spLocks noChangeShapeType="1"/>
          </p:cNvSpPr>
          <p:nvPr/>
        </p:nvSpPr>
        <p:spPr bwMode="auto">
          <a:xfrm flipV="1">
            <a:off x="1519238" y="1981200"/>
            <a:ext cx="0" cy="228600"/>
          </a:xfrm>
          <a:prstGeom prst="line">
            <a:avLst/>
          </a:prstGeom>
          <a:noFill/>
          <a:ln w="28575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02664" name="Line 8"/>
          <p:cNvSpPr>
            <a:spLocks noChangeShapeType="1"/>
          </p:cNvSpPr>
          <p:nvPr/>
        </p:nvSpPr>
        <p:spPr bwMode="auto">
          <a:xfrm flipV="1">
            <a:off x="4284663" y="1981200"/>
            <a:ext cx="0" cy="228600"/>
          </a:xfrm>
          <a:prstGeom prst="line">
            <a:avLst/>
          </a:prstGeom>
          <a:noFill/>
          <a:ln w="28575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02665" name="Line 9"/>
          <p:cNvSpPr>
            <a:spLocks noChangeShapeType="1"/>
          </p:cNvSpPr>
          <p:nvPr/>
        </p:nvSpPr>
        <p:spPr bwMode="auto">
          <a:xfrm flipV="1">
            <a:off x="8001000" y="1989138"/>
            <a:ext cx="0" cy="228600"/>
          </a:xfrm>
          <a:prstGeom prst="line">
            <a:avLst/>
          </a:prstGeom>
          <a:noFill/>
          <a:ln w="28575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43213" y="2276475"/>
            <a:ext cx="2881312" cy="2225675"/>
            <a:chOff x="1927" y="1434"/>
            <a:chExt cx="1815" cy="1402"/>
          </a:xfrm>
        </p:grpSpPr>
        <p:pic>
          <p:nvPicPr>
            <p:cNvPr id="2502670" name="Picture 14" descr="640 front ppt 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18" y="1434"/>
              <a:ext cx="1633" cy="907"/>
            </a:xfrm>
            <a:prstGeom prst="rect">
              <a:avLst/>
            </a:prstGeom>
            <a:noFill/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2653" y="1448"/>
              <a:ext cx="795" cy="349"/>
              <a:chOff x="2653" y="1448"/>
              <a:chExt cx="795" cy="349"/>
            </a:xfrm>
          </p:grpSpPr>
          <p:sp>
            <p:nvSpPr>
              <p:cNvPr id="2502672" name="Text Box 16"/>
              <p:cNvSpPr txBox="1">
                <a:spLocks noChangeArrowheads="1"/>
              </p:cNvSpPr>
              <p:nvPr/>
            </p:nvSpPr>
            <p:spPr bwMode="auto">
              <a:xfrm>
                <a:off x="2763" y="1448"/>
                <a:ext cx="476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871538" eaLnBrk="0" hangingPunct="0">
                  <a:lnSpc>
                    <a:spcPct val="85000"/>
                  </a:lnSpc>
                  <a:spcBef>
                    <a:spcPct val="5000"/>
                  </a:spcBef>
                </a:pPr>
                <a:r>
                  <a:rPr kumimoji="1" lang="en-US" sz="1600">
                    <a:solidFill>
                      <a:srgbClr val="000066"/>
                    </a:solidFill>
                  </a:rPr>
                  <a:t>FA640</a:t>
                </a:r>
                <a:endParaRPr kumimoji="1" lang="en-US" sz="1600" u="sng">
                  <a:solidFill>
                    <a:srgbClr val="000066"/>
                  </a:solidFill>
                </a:endParaRPr>
              </a:p>
            </p:txBody>
          </p:sp>
          <p:sp>
            <p:nvSpPr>
              <p:cNvPr id="2502673" name="Rectangle 17"/>
              <p:cNvSpPr>
                <a:spLocks noChangeArrowheads="1"/>
              </p:cNvSpPr>
              <p:nvPr/>
            </p:nvSpPr>
            <p:spPr bwMode="auto">
              <a:xfrm>
                <a:off x="2653" y="1509"/>
                <a:ext cx="795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ru-RU" sz="1600" b="0">
                    <a:solidFill>
                      <a:srgbClr val="000066"/>
                    </a:solidFill>
                  </a:rPr>
                  <a:t>Супер </a:t>
                </a:r>
                <a:r>
                  <a:rPr kumimoji="1" lang="en-US" sz="1600" b="0">
                    <a:solidFill>
                      <a:srgbClr val="000066"/>
                    </a:solidFill>
                  </a:rPr>
                  <a:t>PDH</a:t>
                </a:r>
                <a:r>
                  <a:rPr kumimoji="1" lang="ru-RU" sz="2400" b="0">
                    <a:solidFill>
                      <a:srgbClr val="000066"/>
                    </a:solidFill>
                    <a:latin typeface="Arial" charset="0"/>
                  </a:rPr>
                  <a:t>.</a:t>
                </a:r>
                <a:endParaRPr kumimoji="1" lang="en-US" sz="2400" b="0">
                  <a:solidFill>
                    <a:srgbClr val="000066"/>
                  </a:solidFill>
                  <a:latin typeface="Arial" charset="0"/>
                </a:endParaRPr>
              </a:p>
            </p:txBody>
          </p:sp>
        </p:grpSp>
        <p:sp>
          <p:nvSpPr>
            <p:cNvPr id="2502674" name="Text Box 18"/>
            <p:cNvSpPr txBox="1">
              <a:spLocks noChangeArrowheads="1"/>
            </p:cNvSpPr>
            <p:nvPr/>
          </p:nvSpPr>
          <p:spPr bwMode="auto">
            <a:xfrm>
              <a:off x="1927" y="2432"/>
              <a:ext cx="1815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ru-RU" sz="1800" b="0">
                  <a:solidFill>
                    <a:schemeClr val="tx2"/>
                  </a:solidFill>
                  <a:latin typeface="Arial" charset="0"/>
                </a:rPr>
                <a:t>Построение транспортных сетей по типу «звезда»</a:t>
              </a:r>
              <a:endParaRPr lang="en-US" sz="1800" b="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69863" y="2298700"/>
            <a:ext cx="2746375" cy="2622550"/>
            <a:chOff x="107" y="1448"/>
            <a:chExt cx="1730" cy="1652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07" y="1831"/>
              <a:ext cx="1481" cy="571"/>
              <a:chOff x="107" y="1831"/>
              <a:chExt cx="1481" cy="571"/>
            </a:xfrm>
          </p:grpSpPr>
          <p:pic>
            <p:nvPicPr>
              <p:cNvPr id="2502677" name="Picture 2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1" y="1831"/>
                <a:ext cx="1467" cy="257"/>
              </a:xfrm>
              <a:prstGeom prst="rect">
                <a:avLst/>
              </a:prstGeom>
              <a:noFill/>
            </p:spPr>
          </p:pic>
          <p:pic>
            <p:nvPicPr>
              <p:cNvPr id="2502678" name="Picture 2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07" y="2139"/>
                <a:ext cx="1481" cy="263"/>
              </a:xfrm>
              <a:prstGeom prst="rect">
                <a:avLst/>
              </a:prstGeom>
              <a:noFill/>
            </p:spPr>
          </p:pic>
        </p:grpSp>
        <p:sp>
          <p:nvSpPr>
            <p:cNvPr id="2502679" name="Rectangle 23"/>
            <p:cNvSpPr>
              <a:spLocks noChangeArrowheads="1"/>
            </p:cNvSpPr>
            <p:nvPr/>
          </p:nvSpPr>
          <p:spPr bwMode="auto">
            <a:xfrm>
              <a:off x="158" y="1616"/>
              <a:ext cx="1604" cy="1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ru-RU" sz="1600" b="0">
                  <a:solidFill>
                    <a:srgbClr val="000066"/>
                  </a:solidFill>
                </a:rPr>
                <a:t>Многомодульная платформа.</a:t>
              </a:r>
              <a:endParaRPr kumimoji="1" lang="en-US" sz="1600" b="0">
                <a:solidFill>
                  <a:srgbClr val="000066"/>
                </a:solidFill>
              </a:endParaRPr>
            </a:p>
          </p:txBody>
        </p:sp>
        <p:sp>
          <p:nvSpPr>
            <p:cNvPr id="2502680" name="Text Box 24"/>
            <p:cNvSpPr txBox="1">
              <a:spLocks noChangeArrowheads="1"/>
            </p:cNvSpPr>
            <p:nvPr/>
          </p:nvSpPr>
          <p:spPr bwMode="auto">
            <a:xfrm>
              <a:off x="799" y="1448"/>
              <a:ext cx="448" cy="189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871538" eaLnBrk="0" hangingPunct="0">
                <a:lnSpc>
                  <a:spcPct val="85000"/>
                </a:lnSpc>
                <a:spcBef>
                  <a:spcPct val="5000"/>
                </a:spcBef>
              </a:pPr>
              <a:r>
                <a:rPr kumimoji="1" lang="en-US" sz="1600">
                  <a:solidFill>
                    <a:srgbClr val="000066"/>
                  </a:solidFill>
                </a:rPr>
                <a:t>1500P</a:t>
              </a:r>
              <a:endParaRPr kumimoji="1" lang="en-US" sz="1600" u="sng">
                <a:solidFill>
                  <a:srgbClr val="000066"/>
                </a:solidFill>
              </a:endParaRPr>
            </a:p>
          </p:txBody>
        </p:sp>
        <p:sp>
          <p:nvSpPr>
            <p:cNvPr id="2502681" name="Text Box 25"/>
            <p:cNvSpPr txBox="1">
              <a:spLocks noChangeArrowheads="1"/>
            </p:cNvSpPr>
            <p:nvPr/>
          </p:nvSpPr>
          <p:spPr bwMode="auto">
            <a:xfrm>
              <a:off x="113" y="2523"/>
              <a:ext cx="1724" cy="5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800" b="0">
                  <a:solidFill>
                    <a:schemeClr val="tx2"/>
                  </a:solidFill>
                </a:rPr>
                <a:t>SDH</a:t>
              </a:r>
              <a:r>
                <a:rPr lang="en-US" sz="1800" b="0">
                  <a:solidFill>
                    <a:schemeClr val="tx2"/>
                  </a:solidFill>
                  <a:latin typeface="Arial" charset="0"/>
                </a:rPr>
                <a:t>-</a:t>
              </a:r>
              <a:r>
                <a:rPr lang="ru-RU" sz="1800" b="0">
                  <a:solidFill>
                    <a:schemeClr val="tx2"/>
                  </a:solidFill>
                  <a:latin typeface="Arial" charset="0"/>
                </a:rPr>
                <a:t> транспортные сети</a:t>
              </a:r>
            </a:p>
            <a:p>
              <a:pPr algn="l" eaLnBrk="0" hangingPunct="0"/>
              <a:r>
                <a:rPr lang="ru-RU" sz="1800" b="0">
                  <a:solidFill>
                    <a:schemeClr val="tx2"/>
                  </a:solidFill>
                  <a:latin typeface="Arial" charset="0"/>
                </a:rPr>
                <a:t>для </a:t>
              </a:r>
              <a:r>
                <a:rPr lang="en-US" sz="1800" b="0">
                  <a:solidFill>
                    <a:schemeClr val="tx2"/>
                  </a:solidFill>
                  <a:latin typeface="Arial" charset="0"/>
                </a:rPr>
                <a:t>TDM </a:t>
              </a:r>
              <a:r>
                <a:rPr lang="ru-RU" sz="1800" b="0">
                  <a:solidFill>
                    <a:schemeClr val="tx2"/>
                  </a:solidFill>
                  <a:latin typeface="Arial" charset="0"/>
                </a:rPr>
                <a:t>и </a:t>
              </a:r>
              <a:r>
                <a:rPr lang="en-US" sz="1800" b="0">
                  <a:solidFill>
                    <a:schemeClr val="tx2"/>
                  </a:solidFill>
                  <a:latin typeface="Arial" charset="0"/>
                </a:rPr>
                <a:t>IP</a:t>
              </a:r>
              <a:r>
                <a:rPr lang="en-US"/>
                <a:t> </a:t>
              </a:r>
              <a:r>
                <a:rPr lang="ru-RU" sz="1800" b="0">
                  <a:solidFill>
                    <a:schemeClr val="tx2"/>
                  </a:solidFill>
                  <a:latin typeface="Arial" charset="0"/>
                </a:rPr>
                <a:t>от </a:t>
              </a:r>
              <a:endParaRPr lang="en-US" sz="1800" b="0">
                <a:solidFill>
                  <a:schemeClr val="tx2"/>
                </a:solidFill>
                <a:latin typeface="Arial" charset="0"/>
              </a:endParaRPr>
            </a:p>
            <a:p>
              <a:pPr algn="l" eaLnBrk="0" hangingPunct="0"/>
              <a:r>
                <a:rPr lang="en-US" sz="1800" b="0">
                  <a:solidFill>
                    <a:schemeClr val="tx2"/>
                  </a:solidFill>
                </a:rPr>
                <a:t>50</a:t>
              </a:r>
              <a:r>
                <a:rPr lang="ru-RU" sz="1800" b="0">
                  <a:solidFill>
                    <a:schemeClr val="tx2"/>
                  </a:solidFill>
                  <a:latin typeface="Arial" charset="0"/>
                </a:rPr>
                <a:t>Мбитс до </a:t>
              </a:r>
              <a:r>
                <a:rPr lang="ru-RU" sz="1800" b="0">
                  <a:solidFill>
                    <a:schemeClr val="tx2"/>
                  </a:solidFill>
                </a:rPr>
                <a:t>622</a:t>
              </a:r>
              <a:r>
                <a:rPr lang="ru-RU" sz="1800" b="0">
                  <a:solidFill>
                    <a:schemeClr val="tx2"/>
                  </a:solidFill>
                  <a:latin typeface="Arial" charset="0"/>
                </a:rPr>
                <a:t>М</a:t>
              </a:r>
              <a:r>
                <a:rPr lang="ru-RU" sz="1800" b="0">
                  <a:solidFill>
                    <a:schemeClr val="tx2"/>
                  </a:solidFill>
                </a:rPr>
                <a:t>битс</a:t>
              </a:r>
              <a:endParaRPr lang="en-US" sz="1800" b="0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6659563" y="2205038"/>
            <a:ext cx="2160587" cy="2500312"/>
            <a:chOff x="4195" y="1389"/>
            <a:chExt cx="1361" cy="1575"/>
          </a:xfrm>
        </p:grpSpPr>
        <p:graphicFrame>
          <p:nvGraphicFramePr>
            <p:cNvPr id="2502683" name="Object 27"/>
            <p:cNvGraphicFramePr>
              <a:graphicFrameLocks noChangeAspect="1"/>
            </p:cNvGraphicFramePr>
            <p:nvPr/>
          </p:nvGraphicFramePr>
          <p:xfrm>
            <a:off x="4195" y="1797"/>
            <a:ext cx="1316" cy="544"/>
          </p:xfrm>
          <a:graphic>
            <a:graphicData uri="http://schemas.openxmlformats.org/presentationml/2006/ole">
              <p:oleObj spid="_x0000_s2050" name="Photo Editor Photo" r:id="rId8" imgW="10964806" imgH="5706272" progId="">
                <p:embed/>
              </p:oleObj>
            </a:graphicData>
          </a:graphic>
        </p:graphicFrame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4616" y="1389"/>
              <a:ext cx="623" cy="348"/>
              <a:chOff x="4616" y="1389"/>
              <a:chExt cx="623" cy="348"/>
            </a:xfrm>
          </p:grpSpPr>
          <p:sp>
            <p:nvSpPr>
              <p:cNvPr id="2502685" name="Text Box 29"/>
              <p:cNvSpPr txBox="1">
                <a:spLocks noChangeArrowheads="1"/>
              </p:cNvSpPr>
              <p:nvPr/>
            </p:nvSpPr>
            <p:spPr bwMode="auto">
              <a:xfrm>
                <a:off x="4616" y="1389"/>
                <a:ext cx="62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871538" eaLnBrk="0" hangingPunct="0">
                  <a:lnSpc>
                    <a:spcPct val="85000"/>
                  </a:lnSpc>
                  <a:spcBef>
                    <a:spcPct val="5000"/>
                  </a:spcBef>
                </a:pPr>
                <a:r>
                  <a:rPr kumimoji="1" lang="en-US" sz="1600" u="sng">
                    <a:solidFill>
                      <a:srgbClr val="000066"/>
                    </a:solidFill>
                  </a:rPr>
                  <a:t>FA1500T</a:t>
                </a:r>
              </a:p>
            </p:txBody>
          </p:sp>
          <p:sp>
            <p:nvSpPr>
              <p:cNvPr id="2502686" name="Rectangle 30"/>
              <p:cNvSpPr>
                <a:spLocks noChangeArrowheads="1"/>
              </p:cNvSpPr>
              <p:nvPr/>
            </p:nvSpPr>
            <p:spPr bwMode="auto">
              <a:xfrm>
                <a:off x="4805" y="1525"/>
                <a:ext cx="34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1" lang="en-US" sz="1600" b="0">
                    <a:solidFill>
                      <a:srgbClr val="000066"/>
                    </a:solidFill>
                  </a:rPr>
                  <a:t>N+1</a:t>
                </a:r>
              </a:p>
            </p:txBody>
          </p:sp>
        </p:grpSp>
        <p:sp>
          <p:nvSpPr>
            <p:cNvPr id="2502687" name="Text Box 31"/>
            <p:cNvSpPr txBox="1">
              <a:spLocks noChangeArrowheads="1"/>
            </p:cNvSpPr>
            <p:nvPr/>
          </p:nvSpPr>
          <p:spPr bwMode="auto">
            <a:xfrm>
              <a:off x="4422" y="2387"/>
              <a:ext cx="1134" cy="5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ru-RU" sz="1800" b="0">
                  <a:solidFill>
                    <a:schemeClr val="tx2"/>
                  </a:solidFill>
                  <a:latin typeface="Arial" charset="0"/>
                </a:rPr>
                <a:t>Магистральные транспортные сети </a:t>
              </a:r>
              <a:endParaRPr lang="en-US" sz="1800" b="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4616450" y="4624388"/>
            <a:ext cx="3168650" cy="1773237"/>
            <a:chOff x="2472" y="2981"/>
            <a:chExt cx="1996" cy="1117"/>
          </a:xfrm>
        </p:grpSpPr>
        <p:pic>
          <p:nvPicPr>
            <p:cNvPr id="2502689" name="Picture 33" descr="IP 10 finel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62" y="3115"/>
              <a:ext cx="1497" cy="497"/>
            </a:xfrm>
            <a:prstGeom prst="rect">
              <a:avLst/>
            </a:prstGeom>
            <a:noFill/>
          </p:spPr>
        </p:pic>
        <p:sp>
          <p:nvSpPr>
            <p:cNvPr id="2502690" name="Rectangle 34"/>
            <p:cNvSpPr>
              <a:spLocks noChangeArrowheads="1"/>
            </p:cNvSpPr>
            <p:nvPr/>
          </p:nvSpPr>
          <p:spPr bwMode="auto">
            <a:xfrm>
              <a:off x="2472" y="3521"/>
              <a:ext cx="1996" cy="5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l" eaLnBrk="0" hangingPunct="0"/>
              <a:r>
                <a:rPr lang="ru-RU" sz="1800" b="0">
                  <a:solidFill>
                    <a:schemeClr val="tx2"/>
                  </a:solidFill>
                  <a:latin typeface="Arial" charset="0"/>
                </a:rPr>
                <a:t>Транспортные сети для </a:t>
              </a:r>
              <a:r>
                <a:rPr lang="en-US" sz="1800" b="0">
                  <a:solidFill>
                    <a:schemeClr val="tx2"/>
                  </a:solidFill>
                  <a:latin typeface="Arial" charset="0"/>
                </a:rPr>
                <a:t>    TDM </a:t>
              </a:r>
              <a:r>
                <a:rPr lang="ru-RU" sz="1800" b="0">
                  <a:solidFill>
                    <a:schemeClr val="tx2"/>
                  </a:solidFill>
                  <a:latin typeface="Arial" charset="0"/>
                </a:rPr>
                <a:t>и </a:t>
              </a:r>
              <a:r>
                <a:rPr lang="en-US" sz="1800" b="0">
                  <a:solidFill>
                    <a:schemeClr val="tx2"/>
                  </a:solidFill>
                  <a:latin typeface="Arial" charset="0"/>
                </a:rPr>
                <a:t>IP </a:t>
              </a:r>
              <a:r>
                <a:rPr lang="ru-RU" sz="1800" b="0">
                  <a:solidFill>
                    <a:schemeClr val="tx2"/>
                  </a:solidFill>
                  <a:latin typeface="Arial" charset="0"/>
                </a:rPr>
                <a:t>от </a:t>
              </a:r>
              <a:r>
                <a:rPr lang="en-US" sz="1800" b="0">
                  <a:solidFill>
                    <a:schemeClr val="tx2"/>
                  </a:solidFill>
                  <a:latin typeface="Arial" charset="0"/>
                </a:rPr>
                <a:t>10</a:t>
              </a:r>
              <a:r>
                <a:rPr lang="ru-RU" sz="1800" b="0">
                  <a:solidFill>
                    <a:schemeClr val="tx2"/>
                  </a:solidFill>
                  <a:latin typeface="Arial" charset="0"/>
                </a:rPr>
                <a:t>Мбитс до</a:t>
              </a:r>
              <a:r>
                <a:rPr lang="en-US" sz="1800" b="0">
                  <a:solidFill>
                    <a:schemeClr val="tx2"/>
                  </a:solidFill>
                  <a:latin typeface="Arial" charset="0"/>
                </a:rPr>
                <a:t> 500 </a:t>
              </a:r>
              <a:r>
                <a:rPr lang="ru-RU" sz="1800" b="0">
                  <a:solidFill>
                    <a:schemeClr val="tx2"/>
                  </a:solidFill>
                  <a:latin typeface="Arial" charset="0"/>
                </a:rPr>
                <a:t>Мбитс, вкл.Узловые решения </a:t>
              </a:r>
              <a:endParaRPr lang="en-US" sz="1800" b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502691" name="Rectangle 35"/>
            <p:cNvSpPr>
              <a:spLocks noChangeArrowheads="1"/>
            </p:cNvSpPr>
            <p:nvPr/>
          </p:nvSpPr>
          <p:spPr bwMode="auto">
            <a:xfrm>
              <a:off x="2971" y="2981"/>
              <a:ext cx="372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>
                <a:lnSpc>
                  <a:spcPct val="80000"/>
                </a:lnSpc>
                <a:spcAft>
                  <a:spcPct val="45000"/>
                </a:spcAft>
                <a:buClr>
                  <a:srgbClr val="CC0000"/>
                </a:buClr>
                <a:buFont typeface="Wingdings" pitchFamily="2" charset="2"/>
                <a:buNone/>
              </a:pPr>
              <a:r>
                <a:rPr kumimoji="1" lang="en-US" sz="1600">
                  <a:solidFill>
                    <a:srgbClr val="000066"/>
                  </a:solidFill>
                </a:rPr>
                <a:t>IP10</a:t>
              </a:r>
            </a:p>
          </p:txBody>
        </p:sp>
      </p:grpSp>
      <p:sp>
        <p:nvSpPr>
          <p:cNvPr id="2502692" name="Line 36"/>
          <p:cNvSpPr>
            <a:spLocks noChangeShapeType="1"/>
          </p:cNvSpPr>
          <p:nvPr/>
        </p:nvSpPr>
        <p:spPr bwMode="auto">
          <a:xfrm flipV="1">
            <a:off x="6156325" y="1989138"/>
            <a:ext cx="0" cy="2952750"/>
          </a:xfrm>
          <a:prstGeom prst="line">
            <a:avLst/>
          </a:prstGeom>
          <a:noFill/>
          <a:ln w="28575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5926138" y="1057275"/>
            <a:ext cx="1406525" cy="828675"/>
            <a:chOff x="3733" y="666"/>
            <a:chExt cx="886" cy="522"/>
          </a:xfrm>
        </p:grpSpPr>
        <p:pic>
          <p:nvPicPr>
            <p:cNvPr id="2502694" name="Picture 13" descr="FibeAir 1500_C_1_RFU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21" y="765"/>
              <a:ext cx="398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02698" name="Picture 42" descr="1500hp one unit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3" y="666"/>
              <a:ext cx="357" cy="5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786" name="Rectangle 2"/>
          <p:cNvSpPr>
            <a:spLocks noChangeArrowheads="1"/>
          </p:cNvSpPr>
          <p:nvPr/>
        </p:nvSpPr>
        <p:spPr bwMode="auto">
          <a:xfrm>
            <a:off x="1257300" y="5054600"/>
            <a:ext cx="6045200" cy="1422400"/>
          </a:xfrm>
          <a:prstGeom prst="rect">
            <a:avLst/>
          </a:prstGeom>
          <a:solidFill>
            <a:srgbClr val="87AFC1">
              <a:alpha val="50000"/>
            </a:srgbClr>
          </a:solidFill>
          <a:ln w="9525" algn="ctr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94787" name="Rectangle 3"/>
          <p:cNvSpPr>
            <a:spLocks noGrp="1" noChangeArrowheads="1"/>
          </p:cNvSpPr>
          <p:nvPr>
            <p:ph type="title"/>
          </p:nvPr>
        </p:nvSpPr>
        <p:spPr>
          <a:xfrm>
            <a:off x="333375" y="80963"/>
            <a:ext cx="4284663" cy="622300"/>
          </a:xfrm>
          <a:noFill/>
        </p:spPr>
        <p:txBody>
          <a:bodyPr/>
          <a:lstStyle/>
          <a:p>
            <a:r>
              <a:rPr lang="ru-RU"/>
              <a:t>Радио блоки</a:t>
            </a:r>
            <a:endParaRPr lang="en-US"/>
          </a:p>
        </p:txBody>
      </p:sp>
      <p:sp>
        <p:nvSpPr>
          <p:cNvPr id="2294788" name="Rectangle 4"/>
          <p:cNvSpPr>
            <a:spLocks noChangeArrowheads="1"/>
          </p:cNvSpPr>
          <p:nvPr/>
        </p:nvSpPr>
        <p:spPr bwMode="auto">
          <a:xfrm>
            <a:off x="1128713" y="1763713"/>
            <a:ext cx="6400800" cy="137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2294789" name="Rectangle 5"/>
          <p:cNvSpPr>
            <a:spLocks noChangeArrowheads="1"/>
          </p:cNvSpPr>
          <p:nvPr/>
        </p:nvSpPr>
        <p:spPr bwMode="auto">
          <a:xfrm>
            <a:off x="1096963" y="6338888"/>
            <a:ext cx="1857375" cy="1825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endParaRPr kumimoji="1" lang="ru-RU" sz="12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2294791" name="Picture 7" descr="3200 ne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8213" y="3548063"/>
            <a:ext cx="487362" cy="1395412"/>
          </a:xfrm>
          <a:prstGeom prst="rect">
            <a:avLst/>
          </a:prstGeom>
          <a:noFill/>
        </p:spPr>
      </p:pic>
      <p:sp>
        <p:nvSpPr>
          <p:cNvPr id="2294793" name="Rectangle 9"/>
          <p:cNvSpPr>
            <a:spLocks noChangeArrowheads="1"/>
          </p:cNvSpPr>
          <p:nvPr/>
        </p:nvSpPr>
        <p:spPr bwMode="auto">
          <a:xfrm>
            <a:off x="3998913" y="3279775"/>
            <a:ext cx="671512" cy="212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400">
                <a:solidFill>
                  <a:srgbClr val="000066"/>
                </a:solidFill>
                <a:latin typeface="Arial" charset="0"/>
                <a:cs typeface="Arial" charset="0"/>
              </a:rPr>
              <a:t>RFU-HP</a:t>
            </a:r>
          </a:p>
        </p:txBody>
      </p:sp>
      <p:sp>
        <p:nvSpPr>
          <p:cNvPr id="2294794" name="Rectangle 10"/>
          <p:cNvSpPr>
            <a:spLocks noChangeArrowheads="1"/>
          </p:cNvSpPr>
          <p:nvPr/>
        </p:nvSpPr>
        <p:spPr bwMode="auto">
          <a:xfrm>
            <a:off x="1717675" y="3609975"/>
            <a:ext cx="552450" cy="212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400">
                <a:solidFill>
                  <a:srgbClr val="000066"/>
                </a:solidFill>
                <a:latin typeface="Arial" charset="0"/>
                <a:cs typeface="Arial" charset="0"/>
              </a:rPr>
              <a:t>RFU-C</a:t>
            </a:r>
          </a:p>
        </p:txBody>
      </p:sp>
      <p:sp>
        <p:nvSpPr>
          <p:cNvPr id="2294796" name="Rectangle 12"/>
          <p:cNvSpPr>
            <a:spLocks noChangeArrowheads="1"/>
          </p:cNvSpPr>
          <p:nvPr/>
        </p:nvSpPr>
        <p:spPr bwMode="auto">
          <a:xfrm>
            <a:off x="3389313" y="5100638"/>
            <a:ext cx="1843087" cy="1346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  <a:spcBef>
                <a:spcPct val="30000"/>
              </a:spcBef>
              <a:buClr>
                <a:srgbClr val="678FB3"/>
              </a:buClr>
              <a:buFont typeface="CommonBullets" pitchFamily="34" charset="2"/>
              <a:buNone/>
            </a:pPr>
            <a:r>
              <a:rPr kumimoji="1" lang="ru-RU" sz="1200">
                <a:solidFill>
                  <a:srgbClr val="000066"/>
                </a:solidFill>
                <a:latin typeface="Arial" charset="0"/>
                <a:cs typeface="Arial" charset="0"/>
              </a:rPr>
              <a:t>Повышенная Мощность</a:t>
            </a:r>
          </a:p>
          <a:p>
            <a:pPr eaLnBrk="0" hangingPunct="0">
              <a:lnSpc>
                <a:spcPct val="125000"/>
              </a:lnSpc>
              <a:spcBef>
                <a:spcPct val="30000"/>
              </a:spcBef>
              <a:buClr>
                <a:srgbClr val="678FB3"/>
              </a:buClr>
              <a:buFont typeface="CommonBullets" pitchFamily="34" charset="2"/>
              <a:buNone/>
            </a:pPr>
            <a:r>
              <a:rPr kumimoji="1" lang="en-US" sz="1200" b="0">
                <a:solidFill>
                  <a:srgbClr val="000066"/>
                </a:solidFill>
                <a:latin typeface="Arial" charset="0"/>
                <a:cs typeface="Arial" charset="0"/>
              </a:rPr>
              <a:t>2RX, IF combining,</a:t>
            </a:r>
            <a:r>
              <a:rPr kumimoji="1" lang="ru-RU" sz="1200" b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</a:p>
          <a:p>
            <a:pPr eaLnBrk="0" hangingPunct="0">
              <a:lnSpc>
                <a:spcPct val="125000"/>
              </a:lnSpc>
              <a:spcBef>
                <a:spcPct val="30000"/>
              </a:spcBef>
              <a:buClr>
                <a:srgbClr val="678FB3"/>
              </a:buClr>
              <a:buFont typeface="CommonBullets" pitchFamily="34" charset="2"/>
              <a:buNone/>
            </a:pPr>
            <a:r>
              <a:rPr kumimoji="1" lang="ru-RU" sz="1200" b="0">
                <a:solidFill>
                  <a:srgbClr val="000066"/>
                </a:solidFill>
                <a:latin typeface="Arial" charset="0"/>
                <a:cs typeface="Arial" charset="0"/>
              </a:rPr>
              <a:t>встроенное</a:t>
            </a:r>
            <a:r>
              <a:rPr kumimoji="1" lang="en-US" sz="1200" b="0">
                <a:solidFill>
                  <a:srgbClr val="000066"/>
                </a:solidFill>
                <a:latin typeface="Arial" charset="0"/>
                <a:cs typeface="Arial" charset="0"/>
              </a:rPr>
              <a:t> SD,</a:t>
            </a:r>
            <a:br>
              <a:rPr kumimoji="1" lang="en-US" sz="1200" b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kumimoji="1" lang="ru-RU" sz="1200" b="0">
                <a:solidFill>
                  <a:srgbClr val="000066"/>
                </a:solidFill>
                <a:latin typeface="Arial" charset="0"/>
                <a:cs typeface="Arial" charset="0"/>
              </a:rPr>
              <a:t>поддержка </a:t>
            </a:r>
            <a:r>
              <a:rPr kumimoji="1" lang="en-US" sz="1200" b="0">
                <a:solidFill>
                  <a:srgbClr val="000066"/>
                </a:solidFill>
                <a:latin typeface="Arial" charset="0"/>
                <a:cs typeface="Arial" charset="0"/>
              </a:rPr>
              <a:t> N+</a:t>
            </a:r>
            <a:r>
              <a:rPr kumimoji="1" lang="ru-RU" sz="1200" b="0">
                <a:solidFill>
                  <a:srgbClr val="000066"/>
                </a:solidFill>
                <a:latin typeface="Arial" charset="0"/>
                <a:cs typeface="Arial" charset="0"/>
              </a:rPr>
              <a:t>1</a:t>
            </a:r>
            <a:endParaRPr kumimoji="1" lang="en-US" sz="1200" b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2294797" name="Rectangle 13"/>
          <p:cNvSpPr>
            <a:spLocks noChangeArrowheads="1"/>
          </p:cNvSpPr>
          <p:nvPr/>
        </p:nvSpPr>
        <p:spPr bwMode="auto">
          <a:xfrm>
            <a:off x="5530850" y="5214938"/>
            <a:ext cx="1728788" cy="1095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1200">
                <a:solidFill>
                  <a:srgbClr val="000066"/>
                </a:solidFill>
                <a:latin typeface="Arial" charset="0"/>
                <a:cs typeface="Arial" charset="0"/>
              </a:rPr>
              <a:t>Сверх Повышенная</a:t>
            </a:r>
            <a:r>
              <a:rPr kumimoji="1" lang="ru-RU" sz="1200" b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kumimoji="1" lang="ru-RU" sz="1200">
                <a:solidFill>
                  <a:srgbClr val="000066"/>
                </a:solidFill>
                <a:latin typeface="Arial" charset="0"/>
                <a:cs typeface="Arial" charset="0"/>
              </a:rPr>
              <a:t>Мощность</a:t>
            </a:r>
            <a:r>
              <a:rPr kumimoji="1" lang="ru-RU" sz="1200" b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kumimoji="1" lang="en-US" sz="1200" b="0">
                <a:solidFill>
                  <a:srgbClr val="000066"/>
                </a:solidFill>
                <a:latin typeface="Arial" charset="0"/>
                <a:cs typeface="Arial" charset="0"/>
              </a:rPr>
              <a:t/>
            </a:r>
            <a:br>
              <a:rPr kumimoji="1" lang="en-US" sz="1200" b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kumimoji="1" lang="en-US" sz="1200" b="0">
                <a:solidFill>
                  <a:srgbClr val="000066"/>
                </a:solidFill>
                <a:latin typeface="Arial" charset="0"/>
                <a:cs typeface="Arial" charset="0"/>
              </a:rPr>
              <a:t>2RX, IF combining,</a:t>
            </a:r>
            <a:br>
              <a:rPr kumimoji="1" lang="en-US" sz="1200" b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kumimoji="1" lang="en-US" sz="1200" b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kumimoji="1" lang="ru-RU" sz="1200" b="0">
                <a:solidFill>
                  <a:srgbClr val="000066"/>
                </a:solidFill>
                <a:latin typeface="Arial" charset="0"/>
                <a:cs typeface="Arial" charset="0"/>
              </a:rPr>
              <a:t>встроенное</a:t>
            </a:r>
            <a:r>
              <a:rPr kumimoji="1" lang="en-US" sz="1200" b="0">
                <a:solidFill>
                  <a:srgbClr val="000066"/>
                </a:solidFill>
                <a:latin typeface="Arial" charset="0"/>
                <a:cs typeface="Arial" charset="0"/>
              </a:rPr>
              <a:t> SD,</a:t>
            </a:r>
            <a:br>
              <a:rPr kumimoji="1" lang="en-US" sz="1200" b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kumimoji="1" lang="en-US" sz="1200" b="0">
                <a:solidFill>
                  <a:srgbClr val="000066"/>
                </a:solidFill>
                <a:latin typeface="Arial" charset="0"/>
                <a:cs typeface="Arial" charset="0"/>
              </a:rPr>
              <a:t>All Indoor, N+1 carriers</a:t>
            </a:r>
            <a:br>
              <a:rPr kumimoji="1" lang="en-US" sz="1200" b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kumimoji="1" lang="en-US" sz="1200" b="0">
                <a:solidFill>
                  <a:srgbClr val="000066"/>
                </a:solidFill>
                <a:latin typeface="Arial" charset="0"/>
                <a:cs typeface="Arial" charset="0"/>
              </a:rPr>
              <a:t>(up to 9+1)</a:t>
            </a:r>
          </a:p>
        </p:txBody>
      </p:sp>
      <p:pic>
        <p:nvPicPr>
          <p:cNvPr id="2294800" name="Picture 16" descr="1500hp one uni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5275" y="3778250"/>
            <a:ext cx="466725" cy="854075"/>
          </a:xfrm>
          <a:prstGeom prst="rect">
            <a:avLst/>
          </a:prstGeom>
          <a:noFill/>
        </p:spPr>
      </p:pic>
      <p:sp>
        <p:nvSpPr>
          <p:cNvPr id="2294801" name="Rectangle 17"/>
          <p:cNvSpPr>
            <a:spLocks noChangeArrowheads="1"/>
          </p:cNvSpPr>
          <p:nvPr/>
        </p:nvSpPr>
        <p:spPr bwMode="auto">
          <a:xfrm>
            <a:off x="322263" y="4906963"/>
            <a:ext cx="858837" cy="2016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kumimoji="1" lang="en-US" sz="1400">
                <a:solidFill>
                  <a:srgbClr val="000066"/>
                </a:solidFill>
                <a:latin typeface="Arial" charset="0"/>
                <a:cs typeface="Arial" charset="0"/>
              </a:rPr>
              <a:t>6 GHz</a:t>
            </a:r>
          </a:p>
        </p:txBody>
      </p:sp>
      <p:sp>
        <p:nvSpPr>
          <p:cNvPr id="2294802" name="Rectangle 18"/>
          <p:cNvSpPr>
            <a:spLocks noChangeArrowheads="1"/>
          </p:cNvSpPr>
          <p:nvPr/>
        </p:nvSpPr>
        <p:spPr bwMode="auto">
          <a:xfrm>
            <a:off x="649288" y="1287463"/>
            <a:ext cx="893762" cy="368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l" eaLnBrk="0" hangingPunct="0">
              <a:lnSpc>
                <a:spcPct val="125000"/>
              </a:lnSpc>
              <a:spcBef>
                <a:spcPct val="30000"/>
              </a:spcBef>
              <a:buClr>
                <a:srgbClr val="678FB3"/>
              </a:buClr>
              <a:buFont typeface="CommonBullets" pitchFamily="34" charset="2"/>
              <a:buNone/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Частоты</a:t>
            </a:r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294803" name="Rectangle 19"/>
          <p:cNvSpPr>
            <a:spLocks noChangeArrowheads="1"/>
          </p:cNvSpPr>
          <p:nvPr/>
        </p:nvSpPr>
        <p:spPr bwMode="auto">
          <a:xfrm>
            <a:off x="7713663" y="4741863"/>
            <a:ext cx="1100137" cy="635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 eaLnBrk="0" hangingPunct="0">
              <a:lnSpc>
                <a:spcPct val="125000"/>
              </a:lnSpc>
              <a:spcBef>
                <a:spcPct val="30000"/>
              </a:spcBef>
              <a:buClr>
                <a:srgbClr val="678FB3"/>
              </a:buClr>
              <a:buFont typeface="CommonBullets" pitchFamily="34" charset="2"/>
              <a:buNone/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Основные отличия</a:t>
            </a:r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294804" name="Rectangle 20"/>
          <p:cNvSpPr>
            <a:spLocks noChangeArrowheads="1"/>
          </p:cNvSpPr>
          <p:nvPr/>
        </p:nvSpPr>
        <p:spPr bwMode="auto">
          <a:xfrm>
            <a:off x="1343025" y="5138738"/>
            <a:ext cx="200977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  <a:spcBef>
                <a:spcPct val="30000"/>
              </a:spcBef>
              <a:buClr>
                <a:srgbClr val="678FB3"/>
              </a:buClr>
              <a:buFont typeface="CommonBullets" pitchFamily="34" charset="2"/>
              <a:buNone/>
            </a:pPr>
            <a:r>
              <a:rPr kumimoji="1" lang="ru-RU" sz="1200">
                <a:solidFill>
                  <a:srgbClr val="000066"/>
                </a:solidFill>
                <a:latin typeface="Arial" charset="0"/>
                <a:cs typeface="Arial" charset="0"/>
              </a:rPr>
              <a:t>Стандартная Мощность</a:t>
            </a:r>
            <a:r>
              <a:rPr kumimoji="1" lang="ru-RU" sz="1200" b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kumimoji="1" lang="en-US" sz="1200" b="0">
                <a:solidFill>
                  <a:srgbClr val="000066"/>
                </a:solidFill>
                <a:latin typeface="Arial" charset="0"/>
                <a:cs typeface="Arial" charset="0"/>
              </a:rPr>
              <a:t>1RX</a:t>
            </a:r>
            <a:r>
              <a:rPr kumimoji="1" lang="ru-RU" sz="1200" b="0">
                <a:solidFill>
                  <a:srgbClr val="000066"/>
                </a:solidFill>
                <a:latin typeface="Arial" charset="0"/>
                <a:cs typeface="Arial" charset="0"/>
              </a:rPr>
              <a:t>, установка на антенне или с волноводом</a:t>
            </a:r>
            <a:endParaRPr kumimoji="1" lang="en-US" sz="1200" b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2294805" name="Line 21"/>
          <p:cNvSpPr>
            <a:spLocks noChangeShapeType="1"/>
          </p:cNvSpPr>
          <p:nvPr/>
        </p:nvSpPr>
        <p:spPr bwMode="auto">
          <a:xfrm flipV="1">
            <a:off x="1282700" y="1841500"/>
            <a:ext cx="0" cy="32004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94806" name="Line 22"/>
          <p:cNvSpPr>
            <a:spLocks noChangeShapeType="1"/>
          </p:cNvSpPr>
          <p:nvPr/>
        </p:nvSpPr>
        <p:spPr bwMode="auto">
          <a:xfrm>
            <a:off x="1257300" y="5041900"/>
            <a:ext cx="6273800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94807" name="Rectangle 23"/>
          <p:cNvSpPr>
            <a:spLocks noChangeArrowheads="1"/>
          </p:cNvSpPr>
          <p:nvPr/>
        </p:nvSpPr>
        <p:spPr bwMode="auto">
          <a:xfrm>
            <a:off x="322263" y="3103563"/>
            <a:ext cx="858837" cy="2016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kumimoji="1" lang="en-US" sz="1400">
                <a:solidFill>
                  <a:srgbClr val="000066"/>
                </a:solidFill>
                <a:latin typeface="Arial" charset="0"/>
                <a:cs typeface="Arial" charset="0"/>
              </a:rPr>
              <a:t>11 GHz</a:t>
            </a:r>
          </a:p>
        </p:txBody>
      </p:sp>
      <p:sp>
        <p:nvSpPr>
          <p:cNvPr id="2294808" name="Rectangle 24"/>
          <p:cNvSpPr>
            <a:spLocks noChangeArrowheads="1"/>
          </p:cNvSpPr>
          <p:nvPr/>
        </p:nvSpPr>
        <p:spPr bwMode="auto">
          <a:xfrm>
            <a:off x="322263" y="1858963"/>
            <a:ext cx="858837" cy="2016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kumimoji="1" lang="en-US" sz="1400">
                <a:solidFill>
                  <a:srgbClr val="000066"/>
                </a:solidFill>
                <a:latin typeface="Arial" charset="0"/>
                <a:cs typeface="Arial" charset="0"/>
              </a:rPr>
              <a:t>38 GHz</a:t>
            </a:r>
          </a:p>
        </p:txBody>
      </p:sp>
      <p:sp>
        <p:nvSpPr>
          <p:cNvPr id="2294812" name="Line 28"/>
          <p:cNvSpPr>
            <a:spLocks noChangeShapeType="1"/>
          </p:cNvSpPr>
          <p:nvPr/>
        </p:nvSpPr>
        <p:spPr bwMode="auto">
          <a:xfrm>
            <a:off x="3533775" y="3171825"/>
            <a:ext cx="3717925" cy="15875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94814" name="Rectangle 30"/>
          <p:cNvSpPr>
            <a:spLocks noChangeArrowheads="1"/>
          </p:cNvSpPr>
          <p:nvPr/>
        </p:nvSpPr>
        <p:spPr bwMode="auto">
          <a:xfrm>
            <a:off x="296863" y="3662363"/>
            <a:ext cx="858837" cy="2016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kumimoji="1" lang="en-US" sz="1400">
                <a:solidFill>
                  <a:srgbClr val="000066"/>
                </a:solidFill>
                <a:latin typeface="Arial" charset="0"/>
                <a:cs typeface="Arial" charset="0"/>
              </a:rPr>
              <a:t>8 GHz</a:t>
            </a:r>
          </a:p>
        </p:txBody>
      </p:sp>
      <p:pic>
        <p:nvPicPr>
          <p:cNvPr id="2294821" name="Picture 13" descr="FibeAir 1500_C_1_RF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9263" y="2898775"/>
            <a:ext cx="5302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4823" name="Rectangle 39"/>
          <p:cNvSpPr>
            <a:spLocks noChangeArrowheads="1"/>
          </p:cNvSpPr>
          <p:nvPr/>
        </p:nvSpPr>
        <p:spPr bwMode="auto">
          <a:xfrm>
            <a:off x="5876925" y="3284538"/>
            <a:ext cx="671513" cy="212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400">
                <a:solidFill>
                  <a:srgbClr val="000066"/>
                </a:solidFill>
                <a:latin typeface="Arial" charset="0"/>
                <a:cs typeface="Arial" charset="0"/>
              </a:rPr>
              <a:t>RFU-HP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603375" y="1622425"/>
            <a:ext cx="2654300" cy="3448050"/>
            <a:chOff x="635" y="1378"/>
            <a:chExt cx="1672" cy="2172"/>
          </a:xfrm>
        </p:grpSpPr>
        <p:pic>
          <p:nvPicPr>
            <p:cNvPr id="2294826" name="Picture 13" descr="FibeAir 1500_C_1_RFU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" y="1378"/>
              <a:ext cx="1622" cy="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94827" name="Rectangle 43"/>
            <p:cNvSpPr>
              <a:spLocks noChangeArrowheads="1"/>
            </p:cNvSpPr>
            <p:nvPr/>
          </p:nvSpPr>
          <p:spPr bwMode="auto">
            <a:xfrm rot="-1395791">
              <a:off x="1038" y="3108"/>
              <a:ext cx="1269" cy="44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lnSpc>
                  <a:spcPct val="125000"/>
                </a:lnSpc>
                <a:spcBef>
                  <a:spcPct val="30000"/>
                </a:spcBef>
                <a:buClr>
                  <a:srgbClr val="678FB3"/>
                </a:buClr>
                <a:buFont typeface="CommonBullets" pitchFamily="34" charset="2"/>
                <a:buNone/>
              </a:pPr>
              <a:r>
                <a:rPr lang="en-US" sz="3200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RFU-C</a:t>
              </a: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5224463" y="936625"/>
            <a:ext cx="2162175" cy="3762375"/>
            <a:chOff x="4398" y="179"/>
            <a:chExt cx="1362" cy="2370"/>
          </a:xfrm>
        </p:grpSpPr>
        <p:pic>
          <p:nvPicPr>
            <p:cNvPr id="2294819" name="Picture 35" descr="1500hp one uni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66" y="179"/>
              <a:ext cx="1294" cy="2370"/>
            </a:xfrm>
            <a:prstGeom prst="rect">
              <a:avLst/>
            </a:prstGeom>
            <a:noFill/>
          </p:spPr>
        </p:pic>
        <p:sp>
          <p:nvSpPr>
            <p:cNvPr id="2294820" name="Rectangle 36"/>
            <p:cNvSpPr>
              <a:spLocks noChangeArrowheads="1"/>
            </p:cNvSpPr>
            <p:nvPr/>
          </p:nvSpPr>
          <p:spPr bwMode="auto">
            <a:xfrm rot="-1395791">
              <a:off x="4398" y="1112"/>
              <a:ext cx="1269" cy="44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lnSpc>
                  <a:spcPct val="125000"/>
                </a:lnSpc>
                <a:spcBef>
                  <a:spcPct val="30000"/>
                </a:spcBef>
                <a:buClr>
                  <a:srgbClr val="678FB3"/>
                </a:buClr>
                <a:buFont typeface="CommonBullets" pitchFamily="34" charset="2"/>
                <a:buNone/>
              </a:pPr>
              <a:r>
                <a:rPr lang="en-US" sz="3200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RFU-HP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33699" name="Rectangle 3"/>
          <p:cNvSpPr>
            <a:spLocks noChangeArrowheads="1"/>
          </p:cNvSpPr>
          <p:nvPr/>
        </p:nvSpPr>
        <p:spPr bwMode="auto">
          <a:xfrm>
            <a:off x="0" y="2565400"/>
            <a:ext cx="9144000" cy="1295400"/>
          </a:xfrm>
          <a:prstGeom prst="rect">
            <a:avLst/>
          </a:prstGeom>
          <a:solidFill>
            <a:srgbClr val="FF0000"/>
          </a:solidFill>
          <a:ln w="9525">
            <a:solidFill>
              <a:srgbClr val="9BBCC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33701" name="Rectangle 5"/>
          <p:cNvSpPr>
            <a:spLocks noChangeArrowheads="1"/>
          </p:cNvSpPr>
          <p:nvPr/>
        </p:nvSpPr>
        <p:spPr bwMode="auto">
          <a:xfrm>
            <a:off x="3167063" y="2609850"/>
            <a:ext cx="2605087" cy="1095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/>
            <a:endParaRPr lang="en-US" sz="2400">
              <a:solidFill>
                <a:schemeClr val="bg1"/>
              </a:solidFill>
              <a:latin typeface="Arial" charset="0"/>
            </a:endParaRPr>
          </a:p>
          <a:p>
            <a:pPr algn="l" eaLnBrk="0" hangingPunct="0"/>
            <a:r>
              <a:rPr lang="en-US" sz="2400">
                <a:solidFill>
                  <a:schemeClr val="bg1"/>
                </a:solidFill>
                <a:latin typeface="Arial" charset="0"/>
              </a:rPr>
              <a:t>High Power Radio</a:t>
            </a:r>
          </a:p>
          <a:p>
            <a:pPr algn="l" eaLnBrk="0" hangingPunct="0"/>
            <a:endParaRPr kumimoji="1" 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33702" name="Oval 6"/>
          <p:cNvSpPr>
            <a:spLocks noChangeArrowheads="1"/>
          </p:cNvSpPr>
          <p:nvPr/>
        </p:nvSpPr>
        <p:spPr bwMode="auto">
          <a:xfrm>
            <a:off x="617538" y="2063750"/>
            <a:ext cx="2278062" cy="2278063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333703" name="Rectangle 7"/>
          <p:cNvSpPr>
            <a:spLocks noChangeArrowheads="1"/>
          </p:cNvSpPr>
          <p:nvPr/>
        </p:nvSpPr>
        <p:spPr bwMode="auto">
          <a:xfrm>
            <a:off x="838200" y="187325"/>
            <a:ext cx="6400800" cy="137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2333705" name="Rectangle 9"/>
          <p:cNvSpPr>
            <a:spLocks noChangeArrowheads="1"/>
          </p:cNvSpPr>
          <p:nvPr/>
        </p:nvSpPr>
        <p:spPr bwMode="auto">
          <a:xfrm>
            <a:off x="4440238" y="2073275"/>
            <a:ext cx="1344612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2800">
                <a:solidFill>
                  <a:srgbClr val="000066"/>
                </a:solidFill>
                <a:latin typeface="Arial" charset="0"/>
              </a:rPr>
              <a:t>RFU-HP</a:t>
            </a:r>
          </a:p>
        </p:txBody>
      </p:sp>
      <p:pic>
        <p:nvPicPr>
          <p:cNvPr id="2333707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425" y="2181225"/>
            <a:ext cx="2084388" cy="2084388"/>
          </a:xfrm>
          <a:prstGeom prst="rect">
            <a:avLst/>
          </a:prstGeom>
          <a:noFill/>
        </p:spPr>
      </p:pic>
      <p:pic>
        <p:nvPicPr>
          <p:cNvPr id="233370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150" y="3970338"/>
            <a:ext cx="2081213" cy="269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8788400" cy="533400"/>
          </a:xfrm>
          <a:noFill/>
          <a:ln/>
        </p:spPr>
        <p:txBody>
          <a:bodyPr>
            <a:normAutofit fontScale="90000"/>
          </a:bodyPr>
          <a:lstStyle/>
          <a:p>
            <a:pPr rtl="0"/>
            <a:r>
              <a:rPr lang="en-US" sz="3600"/>
              <a:t>RFU-HP </a:t>
            </a:r>
          </a:p>
        </p:txBody>
      </p:sp>
      <p:sp>
        <p:nvSpPr>
          <p:cNvPr id="2335748" name="Rectangle 4"/>
          <p:cNvSpPr>
            <a:spLocks noChangeArrowheads="1"/>
          </p:cNvSpPr>
          <p:nvPr/>
        </p:nvSpPr>
        <p:spPr bwMode="auto">
          <a:xfrm>
            <a:off x="346075" y="1460500"/>
            <a:ext cx="5937250" cy="4208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Blip>
                <a:blip r:embed="rId3"/>
              </a:buBlip>
            </a:pPr>
            <a:r>
              <a:rPr kumimoji="1" lang="ru-RU" sz="1700" b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Высокая мощность передачи</a:t>
            </a:r>
            <a:endParaRPr kumimoji="1" lang="en-US" sz="1700" b="0">
              <a:solidFill>
                <a:srgbClr val="000066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Blip>
                <a:blip r:embed="rId3"/>
              </a:buBlip>
            </a:pPr>
            <a:r>
              <a:rPr kumimoji="1" lang="ru-RU" sz="1700" b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Покрытие больших расстояний</a:t>
            </a:r>
            <a:endParaRPr kumimoji="1" lang="en-US" sz="1700" b="0">
              <a:solidFill>
                <a:srgbClr val="000066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Blip>
                <a:blip r:embed="rId3"/>
              </a:buBlip>
            </a:pPr>
            <a:r>
              <a:rPr kumimoji="1" lang="ru-RU" sz="1700" b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Оптимальное решение для </a:t>
            </a:r>
          </a:p>
          <a:p>
            <a:pPr marL="342900" indent="-342900" algn="l" eaLnBrk="0" hangingPunct="0"/>
            <a:r>
              <a:rPr kumimoji="1" lang="ru-RU" sz="1700" b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    пространственного разнесения</a:t>
            </a:r>
            <a:endParaRPr kumimoji="1" lang="en-US" sz="1700" b="0">
              <a:solidFill>
                <a:srgbClr val="000066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Blip>
                <a:blip r:embed="rId3"/>
              </a:buBlip>
            </a:pPr>
            <a:r>
              <a:rPr kumimoji="1" lang="ru-RU" sz="1700" b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Простота</a:t>
            </a:r>
            <a:r>
              <a:rPr kumimoji="1" lang="en-US" sz="1700" b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 </a:t>
            </a:r>
            <a:r>
              <a:rPr kumimoji="1" lang="ru-RU" sz="1700" b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конструкции</a:t>
            </a:r>
            <a:endParaRPr kumimoji="1" lang="en-US" sz="1700" b="0">
              <a:solidFill>
                <a:srgbClr val="000066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Blip>
                <a:blip r:embed="rId3"/>
              </a:buBlip>
            </a:pPr>
            <a:r>
              <a:rPr kumimoji="1" lang="ru-RU" sz="1700" b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Возможности установки:</a:t>
            </a:r>
          </a:p>
          <a:p>
            <a:pPr marL="342900" indent="-342900" algn="l" eaLnBrk="0" hangingPunct="0"/>
            <a:r>
              <a:rPr kumimoji="1" lang="ru-RU" sz="1700" b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	</a:t>
            </a:r>
            <a:r>
              <a:rPr kumimoji="1" lang="en-US" sz="1700" b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N+N Split Mount FA 1500</a:t>
            </a:r>
          </a:p>
          <a:p>
            <a:pPr marL="342900" indent="-342900" algn="l" eaLnBrk="0" hangingPunct="0"/>
            <a:r>
              <a:rPr kumimoji="1" lang="en-US" sz="1700" b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    </a:t>
            </a:r>
          </a:p>
          <a:p>
            <a:pPr marL="342900" indent="-342900" algn="l" eaLnBrk="0" hangingPunct="0"/>
            <a:r>
              <a:rPr kumimoji="1" lang="en-US" sz="1700" b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     N+1 Split Mount FA 1500T</a:t>
            </a:r>
          </a:p>
          <a:p>
            <a:pPr marL="342900" indent="-342900" algn="l" eaLnBrk="0" hangingPunct="0"/>
            <a:r>
              <a:rPr kumimoji="1" lang="en-US" sz="1700" b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     </a:t>
            </a:r>
            <a:endParaRPr kumimoji="1" lang="ru-RU" sz="1700" b="0">
              <a:solidFill>
                <a:srgbClr val="000066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/>
            <a:r>
              <a:rPr kumimoji="1" lang="ru-RU" sz="1700" b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	</a:t>
            </a:r>
            <a:r>
              <a:rPr kumimoji="1" lang="en-US" sz="1700" b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N+N All Indoor FA 1500</a:t>
            </a:r>
          </a:p>
          <a:p>
            <a:pPr marL="342900" indent="-342900" algn="l" eaLnBrk="0" hangingPunct="0"/>
            <a:endParaRPr kumimoji="1" lang="en-US" sz="1700" b="0">
              <a:solidFill>
                <a:srgbClr val="000066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/>
            <a:r>
              <a:rPr kumimoji="1" lang="en-US" sz="1700" b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     N+1 All Indoor FA 1500T</a:t>
            </a:r>
          </a:p>
        </p:txBody>
      </p:sp>
      <p:sp>
        <p:nvSpPr>
          <p:cNvPr id="2335749" name="Text Box 5"/>
          <p:cNvSpPr txBox="1">
            <a:spLocks noChangeArrowheads="1"/>
          </p:cNvSpPr>
          <p:nvPr/>
        </p:nvSpPr>
        <p:spPr bwMode="auto">
          <a:xfrm>
            <a:off x="4457700" y="1922463"/>
            <a:ext cx="2230438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Algerian" pitchFamily="82" charset="0"/>
              </a:rPr>
              <a:t> </a:t>
            </a:r>
            <a:r>
              <a:rPr lang="en-US" sz="1200">
                <a:solidFill>
                  <a:srgbClr val="000066"/>
                </a:solidFill>
                <a:latin typeface="Arial" charset="0"/>
                <a:cs typeface="Arial" charset="0"/>
              </a:rPr>
              <a:t>RFU-HP</a:t>
            </a:r>
          </a:p>
        </p:txBody>
      </p:sp>
      <p:pic>
        <p:nvPicPr>
          <p:cNvPr id="2335751" name="Picture 7" descr="1500hp one uni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2475" y="2284413"/>
            <a:ext cx="1925638" cy="3524250"/>
          </a:xfrm>
          <a:prstGeom prst="rect">
            <a:avLst/>
          </a:prstGeom>
          <a:noFill/>
        </p:spPr>
      </p:pic>
      <p:pic>
        <p:nvPicPr>
          <p:cNvPr id="2335752" name="Picture 8" descr="3200 ne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6100" y="1960563"/>
            <a:ext cx="1539875" cy="4410075"/>
          </a:xfrm>
          <a:prstGeom prst="rect">
            <a:avLst/>
          </a:prstGeom>
          <a:noFill/>
        </p:spPr>
      </p:pic>
      <p:sp>
        <p:nvSpPr>
          <p:cNvPr id="2335753" name="Text Box 9"/>
          <p:cNvSpPr txBox="1">
            <a:spLocks noChangeArrowheads="1"/>
          </p:cNvSpPr>
          <p:nvPr/>
        </p:nvSpPr>
        <p:spPr bwMode="auto">
          <a:xfrm>
            <a:off x="6540500" y="1820863"/>
            <a:ext cx="2230438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Algerian" pitchFamily="82" charset="0"/>
              </a:rPr>
              <a:t> </a:t>
            </a:r>
            <a:r>
              <a:rPr lang="en-US" sz="1200">
                <a:solidFill>
                  <a:srgbClr val="000066"/>
                </a:solidFill>
                <a:latin typeface="Arial" charset="0"/>
                <a:cs typeface="Arial" charset="0"/>
              </a:rPr>
              <a:t>1500T</a:t>
            </a:r>
          </a:p>
        </p:txBody>
      </p:sp>
      <p:pic>
        <p:nvPicPr>
          <p:cNvPr id="2335754" name="Picture 10" descr="FibeAir_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4538" y="1373188"/>
            <a:ext cx="1174750" cy="290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0"/>
            <a:ext cx="7643834" cy="989013"/>
          </a:xfrm>
          <a:noFill/>
          <a:ln/>
        </p:spPr>
        <p:txBody>
          <a:bodyPr/>
          <a:lstStyle/>
          <a:p>
            <a:r>
              <a:rPr lang="en-US" sz="2400" dirty="0"/>
              <a:t>RFU-HP Split Mount -  </a:t>
            </a:r>
            <a:r>
              <a:rPr lang="ru-RU" sz="2400" dirty="0"/>
              <a:t>Общие технические параметры </a:t>
            </a:r>
            <a:r>
              <a:rPr lang="en-US" sz="2400" dirty="0"/>
              <a:t>ODU</a:t>
            </a:r>
          </a:p>
        </p:txBody>
      </p:sp>
      <p:sp>
        <p:nvSpPr>
          <p:cNvPr id="2337796" name="Rectangle 4"/>
          <p:cNvSpPr>
            <a:spLocks noChangeArrowheads="1"/>
          </p:cNvSpPr>
          <p:nvPr/>
        </p:nvSpPr>
        <p:spPr bwMode="auto">
          <a:xfrm>
            <a:off x="0" y="1285860"/>
            <a:ext cx="6896100" cy="5006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Blip>
                <a:blip r:embed="rId3"/>
              </a:buBlip>
            </a:pPr>
            <a:r>
              <a:rPr kumimoji="1" lang="ru-RU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Поддерживаемые частоты:</a:t>
            </a:r>
            <a:r>
              <a:rPr kumimoji="1" lang="en-GB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 6, 7, 8 </a:t>
            </a:r>
            <a:r>
              <a:rPr kumimoji="1" lang="ru-RU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и </a:t>
            </a:r>
            <a:r>
              <a:rPr kumimoji="1" lang="en-GB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11 GHz</a:t>
            </a:r>
            <a:endParaRPr kumimoji="1" lang="en-US" sz="1700" b="0" dirty="0">
              <a:solidFill>
                <a:srgbClr val="000066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Blip>
                <a:blip r:embed="rId3"/>
              </a:buBlip>
            </a:pPr>
            <a:r>
              <a:rPr kumimoji="1" lang="ru-RU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Выходная мощность сигнала: </a:t>
            </a:r>
            <a:endParaRPr kumimoji="1" lang="en-US" sz="1700" b="0" dirty="0">
              <a:solidFill>
                <a:srgbClr val="000066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170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    </a:t>
            </a:r>
            <a:r>
              <a:rPr kumimoji="1" lang="en-US" sz="170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128QAM: 29 </a:t>
            </a:r>
            <a:r>
              <a:rPr kumimoji="1" lang="en-US" sz="1700" dirty="0" err="1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dBm</a:t>
            </a:r>
            <a:r>
              <a:rPr kumimoji="1" lang="en-US" sz="170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(6, 7, </a:t>
            </a:r>
            <a:r>
              <a:rPr kumimoji="1" lang="ru-RU" sz="170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8</a:t>
            </a:r>
            <a:r>
              <a:rPr kumimoji="1" lang="en-US" sz="170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GHz), </a:t>
            </a: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170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27 </a:t>
            </a:r>
            <a:r>
              <a:rPr kumimoji="1" lang="en-US" sz="1700" dirty="0" err="1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dBm</a:t>
            </a:r>
            <a:r>
              <a:rPr kumimoji="1" lang="en-US" sz="170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(11GHz)</a:t>
            </a: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Blip>
                <a:blip r:embed="rId3"/>
              </a:buBlip>
            </a:pPr>
            <a:r>
              <a:rPr kumimoji="1" lang="ru-RU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Типы резервирования: </a:t>
            </a:r>
            <a:r>
              <a:rPr kumimoji="1" lang="en-US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HSB, SD, FD</a:t>
            </a: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Blip>
                <a:blip r:embed="rId3"/>
              </a:buBlip>
            </a:pPr>
            <a:r>
              <a:rPr kumimoji="1" lang="ru-RU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Встроенное пространственное разнесение </a:t>
            </a:r>
            <a:r>
              <a:rPr kumimoji="1" lang="en-US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– </a:t>
            </a:r>
            <a:r>
              <a:rPr kumimoji="1" lang="ru-RU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один радио блок имеет один передатчик и два приёмника</a:t>
            </a:r>
            <a:r>
              <a:rPr kumimoji="1" lang="en-US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 ( 2RT) </a:t>
            </a: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Blip>
                <a:blip r:embed="rId3"/>
              </a:buBlip>
            </a:pPr>
            <a:r>
              <a:rPr kumimoji="1" lang="ru-RU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Пространственное разнесение основано на</a:t>
            </a:r>
            <a:r>
              <a:rPr kumimoji="1" lang="en-US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 </a:t>
            </a: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17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   digital multi-mode IF combiner</a:t>
            </a: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Blip>
                <a:blip r:embed="rId3"/>
              </a:buBlip>
            </a:pPr>
            <a:r>
              <a:rPr kumimoji="1" lang="en-US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XPIC</a:t>
            </a: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Blip>
                <a:blip r:embed="rId3"/>
              </a:buBlip>
            </a:pPr>
            <a:r>
              <a:rPr kumimoji="1" lang="ru-RU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В</a:t>
            </a:r>
            <a:r>
              <a:rPr kumimoji="1" lang="en-US" sz="1700" b="0" dirty="0" err="1">
                <a:solidFill>
                  <a:srgbClr val="000066"/>
                </a:solidFill>
                <a:latin typeface="Verdana" pitchFamily="34" charset="0"/>
                <a:cs typeface="Arial" charset="0"/>
              </a:rPr>
              <a:t>ысота</a:t>
            </a:r>
            <a:r>
              <a:rPr kumimoji="1" lang="en-US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: 490 </a:t>
            </a:r>
            <a:r>
              <a:rPr kumimoji="1" lang="ru-RU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мм</a:t>
            </a:r>
            <a:r>
              <a:rPr kumimoji="1" lang="en-US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, </a:t>
            </a:r>
            <a:r>
              <a:rPr kumimoji="1" lang="en-US" sz="1700" b="0" dirty="0" err="1">
                <a:solidFill>
                  <a:srgbClr val="000066"/>
                </a:solidFill>
                <a:latin typeface="Verdana" pitchFamily="34" charset="0"/>
                <a:cs typeface="Arial" charset="0"/>
              </a:rPr>
              <a:t>ширина</a:t>
            </a:r>
            <a:r>
              <a:rPr kumimoji="1" lang="en-US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 144 </a:t>
            </a:r>
            <a:r>
              <a:rPr kumimoji="1" lang="ru-RU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мм, </a:t>
            </a: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kumimoji="1" lang="ru-RU" sz="1700" b="0" dirty="0">
                <a:solidFill>
                  <a:srgbClr val="000066"/>
                </a:solidFill>
                <a:cs typeface="Arial" charset="0"/>
              </a:rPr>
              <a:t>      </a:t>
            </a:r>
            <a:r>
              <a:rPr kumimoji="1" lang="en-US" sz="1700" b="0" dirty="0" err="1">
                <a:solidFill>
                  <a:srgbClr val="000066"/>
                </a:solidFill>
                <a:latin typeface="Verdana" pitchFamily="34" charset="0"/>
                <a:cs typeface="Arial" charset="0"/>
              </a:rPr>
              <a:t>глубина</a:t>
            </a:r>
            <a:r>
              <a:rPr kumimoji="1" lang="en-US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 280 </a:t>
            </a:r>
            <a:r>
              <a:rPr kumimoji="1" lang="ru-RU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мм, вес 17кг</a:t>
            </a:r>
            <a:endParaRPr kumimoji="1" lang="en-US" sz="1700" b="0" dirty="0">
              <a:solidFill>
                <a:srgbClr val="000066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Blip>
                <a:blip r:embed="rId3"/>
              </a:buBlip>
            </a:pPr>
            <a:endParaRPr kumimoji="1" lang="en-US" sz="1700" b="0" dirty="0">
              <a:solidFill>
                <a:srgbClr val="000066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337797" name="Text Box 5"/>
          <p:cNvSpPr txBox="1">
            <a:spLocks noChangeArrowheads="1"/>
          </p:cNvSpPr>
          <p:nvPr/>
        </p:nvSpPr>
        <p:spPr bwMode="auto">
          <a:xfrm>
            <a:off x="5580063" y="2011363"/>
            <a:ext cx="1531937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Algerian" pitchFamily="82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charset="0"/>
                <a:cs typeface="Arial" charset="0"/>
              </a:rPr>
              <a:t>RFU-HP</a:t>
            </a:r>
          </a:p>
        </p:txBody>
      </p:sp>
      <p:pic>
        <p:nvPicPr>
          <p:cNvPr id="2337799" name="Picture 7" descr="1500hp one uni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7525" y="1651000"/>
            <a:ext cx="1730375" cy="3167063"/>
          </a:xfrm>
          <a:prstGeom prst="rect">
            <a:avLst/>
          </a:prstGeom>
          <a:noFill/>
        </p:spPr>
      </p:pic>
      <p:pic>
        <p:nvPicPr>
          <p:cNvPr id="2337800" name="Picture 8"/>
          <p:cNvPicPr>
            <a:picLocks noChangeAspect="1" noChangeArrowheads="1"/>
          </p:cNvPicPr>
          <p:nvPr/>
        </p:nvPicPr>
        <p:blipFill>
          <a:blip r:embed="rId5" cstate="print"/>
          <a:srcRect t="17395" b="16925"/>
          <a:stretch>
            <a:fillRect/>
          </a:stretch>
        </p:blipFill>
        <p:spPr bwMode="auto">
          <a:xfrm>
            <a:off x="5072063" y="4876800"/>
            <a:ext cx="1881187" cy="1855788"/>
          </a:xfrm>
          <a:prstGeom prst="rect">
            <a:avLst/>
          </a:prstGeom>
          <a:noFill/>
        </p:spPr>
      </p:pic>
      <p:pic>
        <p:nvPicPr>
          <p:cNvPr id="2337801" name="Picture 9"/>
          <p:cNvPicPr>
            <a:picLocks noChangeAspect="1" noChangeArrowheads="1"/>
          </p:cNvPicPr>
          <p:nvPr/>
        </p:nvPicPr>
        <p:blipFill>
          <a:blip r:embed="rId6" cstate="print"/>
          <a:srcRect t="15671" b="19432"/>
          <a:stretch>
            <a:fillRect/>
          </a:stretch>
        </p:blipFill>
        <p:spPr bwMode="auto">
          <a:xfrm>
            <a:off x="7096125" y="4902200"/>
            <a:ext cx="1866900" cy="1817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39713"/>
            <a:ext cx="7431110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2400" dirty="0"/>
              <a:t>RFU-HP </a:t>
            </a:r>
            <a:r>
              <a:rPr lang="ru-RU" sz="2400" dirty="0"/>
              <a:t>для </a:t>
            </a:r>
            <a:r>
              <a:rPr lang="en-US" sz="2400" dirty="0"/>
              <a:t>All Indoor  - </a:t>
            </a:r>
            <a:r>
              <a:rPr lang="ru-RU" sz="2400" dirty="0"/>
              <a:t>Общие технические параметры</a:t>
            </a:r>
            <a:endParaRPr lang="en-US" sz="2400" dirty="0"/>
          </a:p>
        </p:txBody>
      </p:sp>
      <p:sp>
        <p:nvSpPr>
          <p:cNvPr id="2339844" name="Text Box 4"/>
          <p:cNvSpPr txBox="1">
            <a:spLocks noChangeArrowheads="1"/>
          </p:cNvSpPr>
          <p:nvPr/>
        </p:nvSpPr>
        <p:spPr bwMode="auto">
          <a:xfrm>
            <a:off x="6197600" y="1655763"/>
            <a:ext cx="2230438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Algerian" pitchFamily="82" charset="0"/>
              </a:rPr>
              <a:t> </a:t>
            </a:r>
            <a:r>
              <a:rPr lang="en-US" sz="1200">
                <a:solidFill>
                  <a:srgbClr val="000066"/>
                </a:solidFill>
                <a:latin typeface="Arial" charset="0"/>
                <a:cs typeface="Arial" charset="0"/>
              </a:rPr>
              <a:t>1500T</a:t>
            </a:r>
          </a:p>
        </p:txBody>
      </p:sp>
      <p:pic>
        <p:nvPicPr>
          <p:cNvPr id="2339845" name="Picture 5" descr="FibeAir_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0838" y="1284288"/>
            <a:ext cx="1174750" cy="290512"/>
          </a:xfrm>
          <a:prstGeom prst="rect">
            <a:avLst/>
          </a:prstGeom>
          <a:noFill/>
        </p:spPr>
      </p:pic>
      <p:pic>
        <p:nvPicPr>
          <p:cNvPr id="2339846" name="Picture 6" descr="3200 ne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1690" y="2049463"/>
            <a:ext cx="1477962" cy="4230687"/>
          </a:xfrm>
          <a:prstGeom prst="rect">
            <a:avLst/>
          </a:prstGeom>
          <a:noFill/>
        </p:spPr>
      </p:pic>
      <p:sp>
        <p:nvSpPr>
          <p:cNvPr id="2339847" name="Rectangle 7"/>
          <p:cNvSpPr>
            <a:spLocks noChangeArrowheads="1"/>
          </p:cNvSpPr>
          <p:nvPr/>
        </p:nvSpPr>
        <p:spPr bwMode="auto">
          <a:xfrm>
            <a:off x="0" y="1285860"/>
            <a:ext cx="6896100" cy="5006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Blip>
                <a:blip r:embed="rId5"/>
              </a:buBlip>
            </a:pPr>
            <a:r>
              <a:rPr kumimoji="1" lang="ru-RU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Поддерживаемые частоты:</a:t>
            </a:r>
            <a:r>
              <a:rPr kumimoji="1" lang="en-GB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 6, 7, 8 </a:t>
            </a:r>
            <a:r>
              <a:rPr kumimoji="1" lang="ru-RU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и </a:t>
            </a:r>
            <a:r>
              <a:rPr kumimoji="1" lang="en-GB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11 GHz</a:t>
            </a:r>
            <a:endParaRPr kumimoji="1" lang="en-US" sz="1700" b="0" dirty="0">
              <a:solidFill>
                <a:srgbClr val="000066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Blip>
                <a:blip r:embed="rId5"/>
              </a:buBlip>
            </a:pPr>
            <a:r>
              <a:rPr kumimoji="1" lang="ru-RU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Выходная мощность сигнала: </a:t>
            </a:r>
            <a:endParaRPr kumimoji="1" lang="en-US" sz="1700" b="0" dirty="0">
              <a:solidFill>
                <a:srgbClr val="000066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170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    </a:t>
            </a:r>
            <a:r>
              <a:rPr kumimoji="1" lang="en-US" sz="170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128QAM: 32 </a:t>
            </a:r>
            <a:r>
              <a:rPr kumimoji="1" lang="en-US" sz="1700" dirty="0" err="1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dBm</a:t>
            </a:r>
            <a:r>
              <a:rPr kumimoji="1" lang="en-US" sz="170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(6, 7, </a:t>
            </a:r>
            <a:r>
              <a:rPr kumimoji="1" lang="ru-RU" sz="170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8</a:t>
            </a:r>
            <a:r>
              <a:rPr kumimoji="1" lang="en-US" sz="170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GHz), </a:t>
            </a: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170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29 </a:t>
            </a:r>
            <a:r>
              <a:rPr kumimoji="1" lang="en-US" sz="1700" dirty="0" err="1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dBm</a:t>
            </a:r>
            <a:r>
              <a:rPr kumimoji="1" lang="en-US" sz="170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(11GHz)</a:t>
            </a: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Blip>
                <a:blip r:embed="rId5"/>
              </a:buBlip>
            </a:pPr>
            <a:r>
              <a:rPr kumimoji="1" lang="ru-RU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Типы резервирования: </a:t>
            </a:r>
            <a:r>
              <a:rPr kumimoji="1" lang="en-US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HSB, SD, FD</a:t>
            </a: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Blip>
                <a:blip r:embed="rId5"/>
              </a:buBlip>
            </a:pPr>
            <a:r>
              <a:rPr kumimoji="1" lang="ru-RU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Встроенное пространственное разнесение </a:t>
            </a:r>
            <a:r>
              <a:rPr kumimoji="1" lang="en-US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– </a:t>
            </a:r>
            <a:r>
              <a:rPr kumimoji="1" lang="ru-RU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один радио блок имеет один передатчик и два приёмника</a:t>
            </a:r>
            <a:r>
              <a:rPr kumimoji="1" lang="en-US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 </a:t>
            </a:r>
            <a:r>
              <a:rPr kumimoji="1" lang="en-US" sz="1700" b="0" dirty="0" smtClean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(2RT</a:t>
            </a:r>
            <a:r>
              <a:rPr kumimoji="1" lang="en-US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) </a:t>
            </a: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Blip>
                <a:blip r:embed="rId5"/>
              </a:buBlip>
            </a:pPr>
            <a:r>
              <a:rPr kumimoji="1" lang="ru-RU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Пространственное разнесение основано на</a:t>
            </a:r>
            <a:r>
              <a:rPr kumimoji="1" lang="en-US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 </a:t>
            </a: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17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   digital multi-mode IF combiner</a:t>
            </a: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Blip>
                <a:blip r:embed="rId5"/>
              </a:buBlip>
            </a:pPr>
            <a:r>
              <a:rPr kumimoji="1" lang="en-US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XPIC</a:t>
            </a: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Blip>
                <a:blip r:embed="rId5"/>
              </a:buBlip>
            </a:pPr>
            <a:r>
              <a:rPr kumimoji="1" lang="ru-RU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В</a:t>
            </a:r>
            <a:r>
              <a:rPr kumimoji="1" lang="en-US" sz="1700" b="0" dirty="0" err="1">
                <a:solidFill>
                  <a:srgbClr val="000066"/>
                </a:solidFill>
                <a:latin typeface="Verdana" pitchFamily="34" charset="0"/>
                <a:cs typeface="Arial" charset="0"/>
              </a:rPr>
              <a:t>ысота</a:t>
            </a:r>
            <a:r>
              <a:rPr kumimoji="1" lang="en-US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: 490 </a:t>
            </a:r>
            <a:r>
              <a:rPr kumimoji="1" lang="ru-RU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мм</a:t>
            </a:r>
            <a:r>
              <a:rPr kumimoji="1" lang="en-US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, </a:t>
            </a:r>
            <a:r>
              <a:rPr kumimoji="1" lang="en-US" sz="1700" b="0" dirty="0" err="1">
                <a:solidFill>
                  <a:srgbClr val="000066"/>
                </a:solidFill>
                <a:latin typeface="Verdana" pitchFamily="34" charset="0"/>
                <a:cs typeface="Arial" charset="0"/>
              </a:rPr>
              <a:t>ширина</a:t>
            </a:r>
            <a:r>
              <a:rPr kumimoji="1" lang="en-US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 144 </a:t>
            </a:r>
            <a:r>
              <a:rPr kumimoji="1" lang="ru-RU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мм, </a:t>
            </a: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kumimoji="1" lang="ru-RU" sz="1700" b="0" dirty="0">
                <a:solidFill>
                  <a:srgbClr val="000066"/>
                </a:solidFill>
                <a:cs typeface="Arial" charset="0"/>
              </a:rPr>
              <a:t>      </a:t>
            </a:r>
            <a:r>
              <a:rPr kumimoji="1" lang="en-US" sz="1700" b="0" dirty="0" err="1">
                <a:solidFill>
                  <a:srgbClr val="000066"/>
                </a:solidFill>
                <a:latin typeface="Verdana" pitchFamily="34" charset="0"/>
                <a:cs typeface="Arial" charset="0"/>
              </a:rPr>
              <a:t>глубина</a:t>
            </a:r>
            <a:r>
              <a:rPr kumimoji="1" lang="en-US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 280 </a:t>
            </a:r>
            <a:r>
              <a:rPr kumimoji="1" lang="ru-RU" sz="1700" b="0" dirty="0">
                <a:solidFill>
                  <a:srgbClr val="000066"/>
                </a:solidFill>
                <a:latin typeface="Verdana" pitchFamily="34" charset="0"/>
                <a:cs typeface="Arial" charset="0"/>
              </a:rPr>
              <a:t>мм, вес 17кг</a:t>
            </a:r>
            <a:endParaRPr kumimoji="1" lang="en-US" sz="1700" b="0" dirty="0">
              <a:solidFill>
                <a:srgbClr val="000066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Blip>
                <a:blip r:embed="rId5"/>
              </a:buBlip>
            </a:pPr>
            <a:endParaRPr kumimoji="1" lang="en-US" sz="1700" b="0" dirty="0">
              <a:solidFill>
                <a:srgbClr val="000066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9238"/>
            <a:ext cx="8788400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/>
              <a:t>Внешний вид</a:t>
            </a:r>
            <a:endParaRPr lang="en-US"/>
          </a:p>
        </p:txBody>
      </p:sp>
      <p:pic>
        <p:nvPicPr>
          <p:cNvPr id="2341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25" y="1717675"/>
            <a:ext cx="2644775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41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3488" y="1717675"/>
            <a:ext cx="2541587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418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257300"/>
            <a:ext cx="2519362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41895" name="Text Box 7"/>
          <p:cNvSpPr txBox="1">
            <a:spLocks noChangeArrowheads="1"/>
          </p:cNvSpPr>
          <p:nvPr/>
        </p:nvSpPr>
        <p:spPr bwMode="auto">
          <a:xfrm>
            <a:off x="3348038" y="1185863"/>
            <a:ext cx="863600" cy="365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OCB</a:t>
            </a:r>
          </a:p>
        </p:txBody>
      </p:sp>
      <p:sp>
        <p:nvSpPr>
          <p:cNvPr id="2341896" name="Line 8"/>
          <p:cNvSpPr>
            <a:spLocks noChangeShapeType="1"/>
          </p:cNvSpPr>
          <p:nvPr/>
        </p:nvSpPr>
        <p:spPr bwMode="auto">
          <a:xfrm flipH="1">
            <a:off x="2627313" y="1550988"/>
            <a:ext cx="1081087" cy="912812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341897" name="Text Box 9"/>
          <p:cNvSpPr txBox="1">
            <a:spLocks noChangeArrowheads="1"/>
          </p:cNvSpPr>
          <p:nvPr/>
        </p:nvSpPr>
        <p:spPr bwMode="auto">
          <a:xfrm>
            <a:off x="3276600" y="5938838"/>
            <a:ext cx="863600" cy="365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RFU</a:t>
            </a:r>
          </a:p>
        </p:txBody>
      </p:sp>
      <p:sp>
        <p:nvSpPr>
          <p:cNvPr id="2341898" name="Line 10"/>
          <p:cNvSpPr>
            <a:spLocks noChangeShapeType="1"/>
          </p:cNvSpPr>
          <p:nvPr/>
        </p:nvSpPr>
        <p:spPr bwMode="auto">
          <a:xfrm flipH="1" flipV="1">
            <a:off x="1258888" y="4311650"/>
            <a:ext cx="2017712" cy="1824038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341899" name="Text Box 11"/>
          <p:cNvSpPr txBox="1">
            <a:spLocks noChangeArrowheads="1"/>
          </p:cNvSpPr>
          <p:nvPr/>
        </p:nvSpPr>
        <p:spPr bwMode="auto">
          <a:xfrm>
            <a:off x="5867400" y="3509963"/>
            <a:ext cx="863600" cy="365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TX</a:t>
            </a:r>
          </a:p>
        </p:txBody>
      </p:sp>
      <p:sp>
        <p:nvSpPr>
          <p:cNvPr id="2341900" name="Text Box 12"/>
          <p:cNvSpPr txBox="1">
            <a:spLocks noChangeArrowheads="1"/>
          </p:cNvSpPr>
          <p:nvPr/>
        </p:nvSpPr>
        <p:spPr bwMode="auto">
          <a:xfrm>
            <a:off x="7500938" y="3144838"/>
            <a:ext cx="1643062" cy="365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RX main</a:t>
            </a:r>
          </a:p>
        </p:txBody>
      </p:sp>
      <p:sp>
        <p:nvSpPr>
          <p:cNvPr id="2341901" name="Text Box 13"/>
          <p:cNvSpPr txBox="1">
            <a:spLocks noChangeArrowheads="1"/>
          </p:cNvSpPr>
          <p:nvPr/>
        </p:nvSpPr>
        <p:spPr bwMode="auto">
          <a:xfrm>
            <a:off x="5292725" y="5953125"/>
            <a:ext cx="2506663" cy="365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RX diversity</a:t>
            </a:r>
          </a:p>
        </p:txBody>
      </p:sp>
      <p:sp>
        <p:nvSpPr>
          <p:cNvPr id="2341902" name="Line 14"/>
          <p:cNvSpPr>
            <a:spLocks noChangeShapeType="1"/>
          </p:cNvSpPr>
          <p:nvPr/>
        </p:nvSpPr>
        <p:spPr bwMode="auto">
          <a:xfrm flipV="1">
            <a:off x="6313488" y="5224463"/>
            <a:ext cx="646112" cy="714375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341903" name="Line 15"/>
          <p:cNvSpPr>
            <a:spLocks noChangeShapeType="1"/>
          </p:cNvSpPr>
          <p:nvPr/>
        </p:nvSpPr>
        <p:spPr bwMode="auto">
          <a:xfrm flipH="1">
            <a:off x="7019925" y="3581400"/>
            <a:ext cx="1081088" cy="912813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341904" name="Line 16"/>
          <p:cNvSpPr>
            <a:spLocks noChangeShapeType="1"/>
          </p:cNvSpPr>
          <p:nvPr/>
        </p:nvSpPr>
        <p:spPr bwMode="auto">
          <a:xfrm flipV="1">
            <a:off x="6313488" y="3111500"/>
            <a:ext cx="706437" cy="398463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537325"/>
            <a:ext cx="571472" cy="320675"/>
          </a:xfrm>
          <a:prstGeom prst="rect">
            <a:avLst/>
          </a:prstGeom>
        </p:spPr>
        <p:txBody>
          <a:bodyPr/>
          <a:lstStyle/>
          <a:p>
            <a:fld id="{128AD2E8-9A62-424A-A3B8-C036589A312C}" type="slidenum">
              <a:rPr lang="he-IL" smtClean="0"/>
              <a:pPr/>
              <a:t>17</a:t>
            </a:fld>
            <a:endParaRPr lang="en-US" dirty="0"/>
          </a:p>
        </p:txBody>
      </p:sp>
      <p:sp>
        <p:nvSpPr>
          <p:cNvPr id="24238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49238"/>
            <a:ext cx="8788400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/>
              <a:t>Внешний вид</a:t>
            </a:r>
            <a:endParaRPr lang="en-US"/>
          </a:p>
        </p:txBody>
      </p:sp>
      <p:pic>
        <p:nvPicPr>
          <p:cNvPr id="24238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0"/>
              <a:t>Оптимальное решение</a:t>
            </a:r>
            <a:r>
              <a:rPr lang="en-US" sz="2600" b="0"/>
              <a:t> </a:t>
            </a:r>
            <a:r>
              <a:rPr lang="ru-RU" sz="2600" b="0"/>
              <a:t>пространственного</a:t>
            </a:r>
            <a:r>
              <a:rPr lang="en-US" sz="2600" b="0"/>
              <a:t> </a:t>
            </a:r>
            <a:r>
              <a:rPr lang="ru-RU" sz="2600" b="0"/>
              <a:t>разнесения</a:t>
            </a:r>
          </a:p>
        </p:txBody>
      </p:sp>
      <p:sp>
        <p:nvSpPr>
          <p:cNvPr id="2568195" name="Rectangle 3"/>
          <p:cNvSpPr>
            <a:spLocks noChangeArrowheads="1"/>
          </p:cNvSpPr>
          <p:nvPr/>
        </p:nvSpPr>
        <p:spPr bwMode="auto">
          <a:xfrm>
            <a:off x="7326313" y="1630363"/>
            <a:ext cx="1052512" cy="231775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2568196" name="AutoShape 4"/>
          <p:cNvSpPr>
            <a:spLocks noChangeArrowheads="1"/>
          </p:cNvSpPr>
          <p:nvPr/>
        </p:nvSpPr>
        <p:spPr bwMode="auto">
          <a:xfrm>
            <a:off x="858838" y="2700338"/>
            <a:ext cx="693737" cy="703262"/>
          </a:xfrm>
          <a:prstGeom prst="cube">
            <a:avLst>
              <a:gd name="adj" fmla="val 64384"/>
            </a:avLst>
          </a:prstGeom>
          <a:solidFill>
            <a:srgbClr val="5043A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2568197" name="AutoShape 5"/>
          <p:cNvSpPr>
            <a:spLocks noChangeArrowheads="1"/>
          </p:cNvSpPr>
          <p:nvPr/>
        </p:nvSpPr>
        <p:spPr bwMode="auto">
          <a:xfrm>
            <a:off x="863600" y="2387600"/>
            <a:ext cx="692150" cy="703263"/>
          </a:xfrm>
          <a:prstGeom prst="cube">
            <a:avLst>
              <a:gd name="adj" fmla="val 64384"/>
            </a:avLst>
          </a:prstGeom>
          <a:solidFill>
            <a:srgbClr val="5043A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2568198" name="AutoShape 6"/>
          <p:cNvSpPr>
            <a:spLocks noChangeArrowheads="1"/>
          </p:cNvSpPr>
          <p:nvPr/>
        </p:nvSpPr>
        <p:spPr bwMode="auto">
          <a:xfrm>
            <a:off x="860425" y="1530350"/>
            <a:ext cx="693738" cy="1289050"/>
          </a:xfrm>
          <a:prstGeom prst="cube">
            <a:avLst>
              <a:gd name="adj" fmla="val 64384"/>
            </a:avLst>
          </a:prstGeom>
          <a:solidFill>
            <a:srgbClr val="FF0000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2568199" name="Text Box 7"/>
          <p:cNvSpPr txBox="1">
            <a:spLocks noChangeArrowheads="1"/>
          </p:cNvSpPr>
          <p:nvPr/>
        </p:nvSpPr>
        <p:spPr bwMode="auto">
          <a:xfrm>
            <a:off x="382588" y="2062163"/>
            <a:ext cx="354012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TX</a:t>
            </a:r>
          </a:p>
        </p:txBody>
      </p:sp>
      <p:sp>
        <p:nvSpPr>
          <p:cNvPr id="2568200" name="Text Box 8"/>
          <p:cNvSpPr txBox="1">
            <a:spLocks noChangeArrowheads="1"/>
          </p:cNvSpPr>
          <p:nvPr/>
        </p:nvSpPr>
        <p:spPr bwMode="auto">
          <a:xfrm>
            <a:off x="150813" y="2819400"/>
            <a:ext cx="581025" cy="3048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RXm</a:t>
            </a:r>
          </a:p>
        </p:txBody>
      </p:sp>
      <p:sp>
        <p:nvSpPr>
          <p:cNvPr id="2568201" name="Text Box 9"/>
          <p:cNvSpPr txBox="1">
            <a:spLocks noChangeArrowheads="1"/>
          </p:cNvSpPr>
          <p:nvPr/>
        </p:nvSpPr>
        <p:spPr bwMode="auto">
          <a:xfrm>
            <a:off x="152400" y="3160713"/>
            <a:ext cx="5080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RXd</a:t>
            </a:r>
          </a:p>
        </p:txBody>
      </p:sp>
      <p:sp>
        <p:nvSpPr>
          <p:cNvPr id="2568202" name="AutoShape 10"/>
          <p:cNvSpPr>
            <a:spLocks noChangeArrowheads="1"/>
          </p:cNvSpPr>
          <p:nvPr/>
        </p:nvSpPr>
        <p:spPr bwMode="auto">
          <a:xfrm>
            <a:off x="7685088" y="2760663"/>
            <a:ext cx="693737" cy="703262"/>
          </a:xfrm>
          <a:prstGeom prst="cube">
            <a:avLst>
              <a:gd name="adj" fmla="val 64384"/>
            </a:avLst>
          </a:prstGeom>
          <a:solidFill>
            <a:srgbClr val="5043A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2568203" name="AutoShape 11"/>
          <p:cNvSpPr>
            <a:spLocks noChangeArrowheads="1"/>
          </p:cNvSpPr>
          <p:nvPr/>
        </p:nvSpPr>
        <p:spPr bwMode="auto">
          <a:xfrm>
            <a:off x="7689850" y="2447925"/>
            <a:ext cx="692150" cy="703263"/>
          </a:xfrm>
          <a:prstGeom prst="cube">
            <a:avLst>
              <a:gd name="adj" fmla="val 64384"/>
            </a:avLst>
          </a:prstGeom>
          <a:solidFill>
            <a:srgbClr val="5043A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2568204" name="Text Box 12"/>
          <p:cNvSpPr txBox="1">
            <a:spLocks noChangeArrowheads="1"/>
          </p:cNvSpPr>
          <p:nvPr/>
        </p:nvSpPr>
        <p:spPr bwMode="auto">
          <a:xfrm>
            <a:off x="8447088" y="1906588"/>
            <a:ext cx="354012" cy="3048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TX</a:t>
            </a:r>
          </a:p>
        </p:txBody>
      </p:sp>
      <p:sp>
        <p:nvSpPr>
          <p:cNvPr id="2568205" name="Text Box 13"/>
          <p:cNvSpPr txBox="1">
            <a:spLocks noChangeArrowheads="1"/>
          </p:cNvSpPr>
          <p:nvPr/>
        </p:nvSpPr>
        <p:spPr bwMode="auto">
          <a:xfrm>
            <a:off x="8443913" y="2879725"/>
            <a:ext cx="581025" cy="3048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RXm</a:t>
            </a:r>
          </a:p>
        </p:txBody>
      </p:sp>
      <p:sp>
        <p:nvSpPr>
          <p:cNvPr id="2568206" name="Text Box 14"/>
          <p:cNvSpPr txBox="1">
            <a:spLocks noChangeArrowheads="1"/>
          </p:cNvSpPr>
          <p:nvPr/>
        </p:nvSpPr>
        <p:spPr bwMode="auto">
          <a:xfrm>
            <a:off x="8431213" y="3132138"/>
            <a:ext cx="508000" cy="3048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RXd</a:t>
            </a:r>
          </a:p>
        </p:txBody>
      </p:sp>
      <p:sp>
        <p:nvSpPr>
          <p:cNvPr id="2568207" name="Line 15"/>
          <p:cNvSpPr>
            <a:spLocks noChangeShapeType="1"/>
          </p:cNvSpPr>
          <p:nvPr/>
        </p:nvSpPr>
        <p:spPr bwMode="auto">
          <a:xfrm>
            <a:off x="1636713" y="6272213"/>
            <a:ext cx="52578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08" name="Line 16"/>
          <p:cNvSpPr>
            <a:spLocks noChangeShapeType="1"/>
          </p:cNvSpPr>
          <p:nvPr/>
        </p:nvSpPr>
        <p:spPr bwMode="auto">
          <a:xfrm flipH="1">
            <a:off x="1876425" y="6272213"/>
            <a:ext cx="227013" cy="287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09" name="Line 17"/>
          <p:cNvSpPr>
            <a:spLocks noChangeShapeType="1"/>
          </p:cNvSpPr>
          <p:nvPr/>
        </p:nvSpPr>
        <p:spPr bwMode="auto">
          <a:xfrm flipH="1">
            <a:off x="2092325" y="6272213"/>
            <a:ext cx="227013" cy="287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10" name="Line 18"/>
          <p:cNvSpPr>
            <a:spLocks noChangeShapeType="1"/>
          </p:cNvSpPr>
          <p:nvPr/>
        </p:nvSpPr>
        <p:spPr bwMode="auto">
          <a:xfrm flipH="1">
            <a:off x="2274888" y="6272213"/>
            <a:ext cx="227012" cy="287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11" name="Line 19"/>
          <p:cNvSpPr>
            <a:spLocks noChangeShapeType="1"/>
          </p:cNvSpPr>
          <p:nvPr/>
        </p:nvSpPr>
        <p:spPr bwMode="auto">
          <a:xfrm flipH="1">
            <a:off x="2490788" y="6272213"/>
            <a:ext cx="227012" cy="287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12" name="Line 20"/>
          <p:cNvSpPr>
            <a:spLocks noChangeShapeType="1"/>
          </p:cNvSpPr>
          <p:nvPr/>
        </p:nvSpPr>
        <p:spPr bwMode="auto">
          <a:xfrm flipH="1">
            <a:off x="2740025" y="6272213"/>
            <a:ext cx="227013" cy="287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13" name="Line 21"/>
          <p:cNvSpPr>
            <a:spLocks noChangeShapeType="1"/>
          </p:cNvSpPr>
          <p:nvPr/>
        </p:nvSpPr>
        <p:spPr bwMode="auto">
          <a:xfrm flipH="1">
            <a:off x="2955925" y="6272213"/>
            <a:ext cx="227013" cy="287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14" name="Line 22"/>
          <p:cNvSpPr>
            <a:spLocks noChangeShapeType="1"/>
          </p:cNvSpPr>
          <p:nvPr/>
        </p:nvSpPr>
        <p:spPr bwMode="auto">
          <a:xfrm flipH="1">
            <a:off x="3138488" y="6272213"/>
            <a:ext cx="227012" cy="287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15" name="Line 23"/>
          <p:cNvSpPr>
            <a:spLocks noChangeShapeType="1"/>
          </p:cNvSpPr>
          <p:nvPr/>
        </p:nvSpPr>
        <p:spPr bwMode="auto">
          <a:xfrm flipH="1">
            <a:off x="3354388" y="6272213"/>
            <a:ext cx="227012" cy="287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16" name="Line 24"/>
          <p:cNvSpPr>
            <a:spLocks noChangeShapeType="1"/>
          </p:cNvSpPr>
          <p:nvPr/>
        </p:nvSpPr>
        <p:spPr bwMode="auto">
          <a:xfrm flipH="1">
            <a:off x="3581400" y="6272213"/>
            <a:ext cx="227013" cy="287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17" name="Line 25"/>
          <p:cNvSpPr>
            <a:spLocks noChangeShapeType="1"/>
          </p:cNvSpPr>
          <p:nvPr/>
        </p:nvSpPr>
        <p:spPr bwMode="auto">
          <a:xfrm flipH="1">
            <a:off x="3797300" y="6272213"/>
            <a:ext cx="227013" cy="287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18" name="Line 26"/>
          <p:cNvSpPr>
            <a:spLocks noChangeShapeType="1"/>
          </p:cNvSpPr>
          <p:nvPr/>
        </p:nvSpPr>
        <p:spPr bwMode="auto">
          <a:xfrm flipH="1">
            <a:off x="3979863" y="6272213"/>
            <a:ext cx="227012" cy="287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19" name="Line 27"/>
          <p:cNvSpPr>
            <a:spLocks noChangeShapeType="1"/>
          </p:cNvSpPr>
          <p:nvPr/>
        </p:nvSpPr>
        <p:spPr bwMode="auto">
          <a:xfrm flipH="1">
            <a:off x="4195763" y="6272213"/>
            <a:ext cx="227012" cy="287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20" name="Line 28"/>
          <p:cNvSpPr>
            <a:spLocks noChangeShapeType="1"/>
          </p:cNvSpPr>
          <p:nvPr/>
        </p:nvSpPr>
        <p:spPr bwMode="auto">
          <a:xfrm flipH="1">
            <a:off x="4445000" y="6272213"/>
            <a:ext cx="227013" cy="287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21" name="Line 29"/>
          <p:cNvSpPr>
            <a:spLocks noChangeShapeType="1"/>
          </p:cNvSpPr>
          <p:nvPr/>
        </p:nvSpPr>
        <p:spPr bwMode="auto">
          <a:xfrm flipH="1">
            <a:off x="4660900" y="6272213"/>
            <a:ext cx="227013" cy="287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22" name="Line 30"/>
          <p:cNvSpPr>
            <a:spLocks noChangeShapeType="1"/>
          </p:cNvSpPr>
          <p:nvPr/>
        </p:nvSpPr>
        <p:spPr bwMode="auto">
          <a:xfrm flipH="1">
            <a:off x="4843463" y="6272213"/>
            <a:ext cx="227012" cy="287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23" name="Line 31"/>
          <p:cNvSpPr>
            <a:spLocks noChangeShapeType="1"/>
          </p:cNvSpPr>
          <p:nvPr/>
        </p:nvSpPr>
        <p:spPr bwMode="auto">
          <a:xfrm flipH="1">
            <a:off x="5059363" y="6272213"/>
            <a:ext cx="227012" cy="287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24" name="Line 32"/>
          <p:cNvSpPr>
            <a:spLocks noChangeShapeType="1"/>
          </p:cNvSpPr>
          <p:nvPr/>
        </p:nvSpPr>
        <p:spPr bwMode="auto">
          <a:xfrm flipH="1">
            <a:off x="5260975" y="6272213"/>
            <a:ext cx="227013" cy="287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25" name="Line 33"/>
          <p:cNvSpPr>
            <a:spLocks noChangeShapeType="1"/>
          </p:cNvSpPr>
          <p:nvPr/>
        </p:nvSpPr>
        <p:spPr bwMode="auto">
          <a:xfrm flipH="1">
            <a:off x="5476875" y="6272213"/>
            <a:ext cx="227013" cy="287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26" name="Line 34"/>
          <p:cNvSpPr>
            <a:spLocks noChangeShapeType="1"/>
          </p:cNvSpPr>
          <p:nvPr/>
        </p:nvSpPr>
        <p:spPr bwMode="auto">
          <a:xfrm flipH="1">
            <a:off x="5659438" y="6272213"/>
            <a:ext cx="227012" cy="287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27" name="Line 35"/>
          <p:cNvSpPr>
            <a:spLocks noChangeShapeType="1"/>
          </p:cNvSpPr>
          <p:nvPr/>
        </p:nvSpPr>
        <p:spPr bwMode="auto">
          <a:xfrm flipH="1">
            <a:off x="5875338" y="6272213"/>
            <a:ext cx="227012" cy="287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28" name="Line 36"/>
          <p:cNvSpPr>
            <a:spLocks noChangeShapeType="1"/>
          </p:cNvSpPr>
          <p:nvPr/>
        </p:nvSpPr>
        <p:spPr bwMode="auto">
          <a:xfrm flipH="1">
            <a:off x="6124575" y="6272213"/>
            <a:ext cx="227013" cy="287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29" name="Line 37"/>
          <p:cNvSpPr>
            <a:spLocks noChangeShapeType="1"/>
          </p:cNvSpPr>
          <p:nvPr/>
        </p:nvSpPr>
        <p:spPr bwMode="auto">
          <a:xfrm flipH="1">
            <a:off x="6340475" y="6272213"/>
            <a:ext cx="227013" cy="287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30" name="Line 38"/>
          <p:cNvSpPr>
            <a:spLocks noChangeShapeType="1"/>
          </p:cNvSpPr>
          <p:nvPr/>
        </p:nvSpPr>
        <p:spPr bwMode="auto">
          <a:xfrm flipH="1">
            <a:off x="6523038" y="6272213"/>
            <a:ext cx="227012" cy="287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31" name="Line 39"/>
          <p:cNvSpPr>
            <a:spLocks noChangeShapeType="1"/>
          </p:cNvSpPr>
          <p:nvPr/>
        </p:nvSpPr>
        <p:spPr bwMode="auto">
          <a:xfrm>
            <a:off x="2357438" y="2311400"/>
            <a:ext cx="44640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pic>
        <p:nvPicPr>
          <p:cNvPr id="2568232" name="Picture 40" descr="Scalability2+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202" t="16588" r="60832" b="38646"/>
          <a:stretch>
            <a:fillRect/>
          </a:stretch>
        </p:blipFill>
        <p:spPr bwMode="auto">
          <a:xfrm>
            <a:off x="1852613" y="1519238"/>
            <a:ext cx="514350" cy="1876425"/>
          </a:xfrm>
          <a:prstGeom prst="rect">
            <a:avLst/>
          </a:prstGeom>
          <a:noFill/>
        </p:spPr>
      </p:pic>
      <p:pic>
        <p:nvPicPr>
          <p:cNvPr id="2568233" name="Picture 41" descr="Scalability2+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202" t="16588" r="60832" b="38646"/>
          <a:stretch>
            <a:fillRect/>
          </a:stretch>
        </p:blipFill>
        <p:spPr bwMode="auto">
          <a:xfrm>
            <a:off x="1858963" y="3403600"/>
            <a:ext cx="514350" cy="1876425"/>
          </a:xfrm>
          <a:prstGeom prst="rect">
            <a:avLst/>
          </a:prstGeom>
          <a:noFill/>
        </p:spPr>
      </p:pic>
      <p:sp>
        <p:nvSpPr>
          <p:cNvPr id="2568234" name="Rectangle 42"/>
          <p:cNvSpPr>
            <a:spLocks noChangeArrowheads="1"/>
          </p:cNvSpPr>
          <p:nvPr/>
        </p:nvSpPr>
        <p:spPr bwMode="auto">
          <a:xfrm>
            <a:off x="1554163" y="1530350"/>
            <a:ext cx="298450" cy="231775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2568235" name="Freeform 43"/>
          <p:cNvSpPr>
            <a:spLocks/>
          </p:cNvSpPr>
          <p:nvPr/>
        </p:nvSpPr>
        <p:spPr bwMode="auto">
          <a:xfrm>
            <a:off x="1566863" y="2133600"/>
            <a:ext cx="393700" cy="234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24"/>
              </a:cxn>
              <a:cxn ang="0">
                <a:pos x="144" y="144"/>
              </a:cxn>
              <a:cxn ang="0">
                <a:pos x="248" y="144"/>
              </a:cxn>
            </a:cxnLst>
            <a:rect l="0" t="0" r="r" b="b"/>
            <a:pathLst>
              <a:path w="248" h="148">
                <a:moveTo>
                  <a:pt x="0" y="0"/>
                </a:moveTo>
                <a:cubicBezTo>
                  <a:pt x="19" y="3"/>
                  <a:pt x="57" y="3"/>
                  <a:pt x="72" y="24"/>
                </a:cubicBezTo>
                <a:cubicBezTo>
                  <a:pt x="84" y="41"/>
                  <a:pt x="117" y="141"/>
                  <a:pt x="144" y="144"/>
                </a:cubicBezTo>
                <a:cubicBezTo>
                  <a:pt x="178" y="148"/>
                  <a:pt x="213" y="144"/>
                  <a:pt x="248" y="144"/>
                </a:cubicBezTo>
              </a:path>
            </a:pathLst>
          </a:custGeom>
          <a:noFill/>
          <a:ln w="381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36" name="Freeform 44"/>
          <p:cNvSpPr>
            <a:spLocks/>
          </p:cNvSpPr>
          <p:nvPr/>
        </p:nvSpPr>
        <p:spPr bwMode="auto">
          <a:xfrm>
            <a:off x="1566863" y="2819400"/>
            <a:ext cx="469900" cy="1231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" y="48"/>
              </a:cxn>
              <a:cxn ang="0">
                <a:pos x="88" y="112"/>
              </a:cxn>
              <a:cxn ang="0">
                <a:pos x="24" y="448"/>
              </a:cxn>
              <a:cxn ang="0">
                <a:pos x="40" y="664"/>
              </a:cxn>
              <a:cxn ang="0">
                <a:pos x="152" y="736"/>
              </a:cxn>
              <a:cxn ang="0">
                <a:pos x="296" y="776"/>
              </a:cxn>
            </a:cxnLst>
            <a:rect l="0" t="0" r="r" b="b"/>
            <a:pathLst>
              <a:path w="296" h="776">
                <a:moveTo>
                  <a:pt x="0" y="0"/>
                </a:moveTo>
                <a:cubicBezTo>
                  <a:pt x="37" y="22"/>
                  <a:pt x="38" y="15"/>
                  <a:pt x="56" y="48"/>
                </a:cubicBezTo>
                <a:cubicBezTo>
                  <a:pt x="67" y="69"/>
                  <a:pt x="88" y="112"/>
                  <a:pt x="88" y="112"/>
                </a:cubicBezTo>
                <a:cubicBezTo>
                  <a:pt x="78" y="357"/>
                  <a:pt x="88" y="272"/>
                  <a:pt x="24" y="448"/>
                </a:cubicBezTo>
                <a:cubicBezTo>
                  <a:pt x="27" y="520"/>
                  <a:pt x="8" y="599"/>
                  <a:pt x="40" y="664"/>
                </a:cubicBezTo>
                <a:cubicBezTo>
                  <a:pt x="63" y="710"/>
                  <a:pt x="107" y="724"/>
                  <a:pt x="152" y="736"/>
                </a:cubicBezTo>
                <a:cubicBezTo>
                  <a:pt x="200" y="749"/>
                  <a:pt x="246" y="776"/>
                  <a:pt x="296" y="776"/>
                </a:cubicBezTo>
              </a:path>
            </a:pathLst>
          </a:custGeom>
          <a:noFill/>
          <a:ln w="381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pic>
        <p:nvPicPr>
          <p:cNvPr id="2568237" name="Picture 45" descr="Scalability2+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589" t="14287" r="28485" b="41852"/>
          <a:stretch>
            <a:fillRect/>
          </a:stretch>
        </p:blipFill>
        <p:spPr bwMode="auto">
          <a:xfrm>
            <a:off x="6802438" y="1446213"/>
            <a:ext cx="523875" cy="1838325"/>
          </a:xfrm>
          <a:prstGeom prst="rect">
            <a:avLst/>
          </a:prstGeom>
          <a:noFill/>
        </p:spPr>
      </p:pic>
      <p:pic>
        <p:nvPicPr>
          <p:cNvPr id="2568238" name="Picture 46" descr="Scalability2+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589" t="14287" r="28485" b="41852"/>
          <a:stretch>
            <a:fillRect/>
          </a:stretch>
        </p:blipFill>
        <p:spPr bwMode="auto">
          <a:xfrm>
            <a:off x="6802438" y="3319463"/>
            <a:ext cx="523875" cy="1838325"/>
          </a:xfrm>
          <a:prstGeom prst="rect">
            <a:avLst/>
          </a:prstGeom>
          <a:noFill/>
        </p:spPr>
      </p:pic>
      <p:sp>
        <p:nvSpPr>
          <p:cNvPr id="2568239" name="Freeform 47"/>
          <p:cNvSpPr>
            <a:spLocks/>
          </p:cNvSpPr>
          <p:nvPr/>
        </p:nvSpPr>
        <p:spPr bwMode="auto">
          <a:xfrm>
            <a:off x="7192963" y="2222500"/>
            <a:ext cx="508000" cy="177800"/>
          </a:xfrm>
          <a:custGeom>
            <a:avLst/>
            <a:gdLst/>
            <a:ahLst/>
            <a:cxnLst>
              <a:cxn ang="0">
                <a:pos x="320" y="112"/>
              </a:cxn>
              <a:cxn ang="0">
                <a:pos x="256" y="40"/>
              </a:cxn>
              <a:cxn ang="0">
                <a:pos x="80" y="0"/>
              </a:cxn>
              <a:cxn ang="0">
                <a:pos x="0" y="8"/>
              </a:cxn>
            </a:cxnLst>
            <a:rect l="0" t="0" r="r" b="b"/>
            <a:pathLst>
              <a:path w="320" h="112">
                <a:moveTo>
                  <a:pt x="320" y="112"/>
                </a:moveTo>
                <a:cubicBezTo>
                  <a:pt x="302" y="68"/>
                  <a:pt x="302" y="52"/>
                  <a:pt x="256" y="40"/>
                </a:cubicBezTo>
                <a:cubicBezTo>
                  <a:pt x="202" y="4"/>
                  <a:pt x="138" y="29"/>
                  <a:pt x="80" y="0"/>
                </a:cubicBezTo>
                <a:cubicBezTo>
                  <a:pt x="53" y="3"/>
                  <a:pt x="0" y="8"/>
                  <a:pt x="0" y="8"/>
                </a:cubicBezTo>
              </a:path>
            </a:pathLst>
          </a:custGeom>
          <a:noFill/>
          <a:ln w="381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40" name="Freeform 48"/>
          <p:cNvSpPr>
            <a:spLocks/>
          </p:cNvSpPr>
          <p:nvPr/>
        </p:nvSpPr>
        <p:spPr bwMode="auto">
          <a:xfrm>
            <a:off x="7192963" y="3365500"/>
            <a:ext cx="495300" cy="647700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224" y="56"/>
              </a:cxn>
              <a:cxn ang="0">
                <a:pos x="216" y="232"/>
              </a:cxn>
              <a:cxn ang="0">
                <a:pos x="176" y="304"/>
              </a:cxn>
              <a:cxn ang="0">
                <a:pos x="152" y="360"/>
              </a:cxn>
              <a:cxn ang="0">
                <a:pos x="0" y="408"/>
              </a:cxn>
            </a:cxnLst>
            <a:rect l="0" t="0" r="r" b="b"/>
            <a:pathLst>
              <a:path w="312" h="408">
                <a:moveTo>
                  <a:pt x="312" y="0"/>
                </a:moveTo>
                <a:cubicBezTo>
                  <a:pt x="260" y="9"/>
                  <a:pt x="252" y="14"/>
                  <a:pt x="224" y="56"/>
                </a:cubicBezTo>
                <a:cubicBezTo>
                  <a:pt x="221" y="115"/>
                  <a:pt x="221" y="173"/>
                  <a:pt x="216" y="232"/>
                </a:cubicBezTo>
                <a:cubicBezTo>
                  <a:pt x="214" y="259"/>
                  <a:pt x="176" y="304"/>
                  <a:pt x="176" y="304"/>
                </a:cubicBezTo>
                <a:cubicBezTo>
                  <a:pt x="173" y="317"/>
                  <a:pt x="168" y="351"/>
                  <a:pt x="152" y="360"/>
                </a:cubicBezTo>
                <a:cubicBezTo>
                  <a:pt x="140" y="366"/>
                  <a:pt x="26" y="408"/>
                  <a:pt x="0" y="408"/>
                </a:cubicBezTo>
              </a:path>
            </a:pathLst>
          </a:custGeom>
          <a:noFill/>
          <a:ln w="381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41" name="Line 49"/>
          <p:cNvSpPr>
            <a:spLocks noChangeShapeType="1"/>
          </p:cNvSpPr>
          <p:nvPr/>
        </p:nvSpPr>
        <p:spPr bwMode="auto">
          <a:xfrm>
            <a:off x="2373313" y="2311400"/>
            <a:ext cx="2287587" cy="396081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42" name="Line 50"/>
          <p:cNvSpPr>
            <a:spLocks noChangeShapeType="1"/>
          </p:cNvSpPr>
          <p:nvPr/>
        </p:nvSpPr>
        <p:spPr bwMode="auto">
          <a:xfrm flipV="1">
            <a:off x="4660900" y="2387600"/>
            <a:ext cx="2141538" cy="388461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 type="none" w="sm" len="sm"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43" name="Rectangle 51"/>
          <p:cNvSpPr>
            <a:spLocks noChangeArrowheads="1"/>
          </p:cNvSpPr>
          <p:nvPr/>
        </p:nvSpPr>
        <p:spPr bwMode="auto">
          <a:xfrm>
            <a:off x="2508250" y="1350952"/>
            <a:ext cx="3981450" cy="506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Blip>
                <a:blip r:embed="rId4"/>
              </a:buBlip>
            </a:pPr>
            <a:r>
              <a:rPr kumimoji="1" lang="en-US" sz="1800" b="0" dirty="0">
                <a:solidFill>
                  <a:srgbClr val="000066"/>
                </a:solidFill>
                <a:latin typeface="Arial" charset="0"/>
              </a:rPr>
              <a:t>Space Diversity </a:t>
            </a:r>
            <a:r>
              <a:rPr kumimoji="1" lang="ru-RU" sz="1800" b="0" dirty="0">
                <a:solidFill>
                  <a:srgbClr val="000066"/>
                </a:solidFill>
                <a:latin typeface="Arial" charset="0"/>
              </a:rPr>
              <a:t>с</a:t>
            </a:r>
            <a:r>
              <a:rPr kumimoji="1" lang="en-US" sz="1800" b="0" dirty="0">
                <a:solidFill>
                  <a:srgbClr val="000066"/>
                </a:solidFill>
                <a:latin typeface="Arial" charset="0"/>
              </a:rPr>
              <a:t> IF Combining</a:t>
            </a:r>
            <a:endParaRPr kumimoji="1" lang="en-US" sz="1800" b="0" dirty="0">
              <a:solidFill>
                <a:srgbClr val="000066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568244" name="Line 52"/>
          <p:cNvSpPr>
            <a:spLocks noChangeShapeType="1"/>
          </p:cNvSpPr>
          <p:nvPr/>
        </p:nvSpPr>
        <p:spPr bwMode="auto">
          <a:xfrm flipV="1">
            <a:off x="3122613" y="4352925"/>
            <a:ext cx="3702050" cy="1900238"/>
          </a:xfrm>
          <a:prstGeom prst="line">
            <a:avLst/>
          </a:prstGeom>
          <a:noFill/>
          <a:ln w="28575">
            <a:solidFill>
              <a:srgbClr val="5043AF"/>
            </a:solidFill>
            <a:prstDash val="sysDot"/>
            <a:round/>
            <a:headEnd type="none" w="sm" len="sm"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45" name="Line 53"/>
          <p:cNvSpPr>
            <a:spLocks noChangeShapeType="1"/>
          </p:cNvSpPr>
          <p:nvPr/>
        </p:nvSpPr>
        <p:spPr bwMode="auto">
          <a:xfrm>
            <a:off x="2365375" y="2400300"/>
            <a:ext cx="760413" cy="3852863"/>
          </a:xfrm>
          <a:prstGeom prst="line">
            <a:avLst/>
          </a:prstGeom>
          <a:noFill/>
          <a:ln w="28575">
            <a:solidFill>
              <a:srgbClr val="5043A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46" name="Line 54"/>
          <p:cNvSpPr>
            <a:spLocks noChangeShapeType="1"/>
          </p:cNvSpPr>
          <p:nvPr/>
        </p:nvSpPr>
        <p:spPr bwMode="auto">
          <a:xfrm>
            <a:off x="2355850" y="2405063"/>
            <a:ext cx="4471988" cy="1920875"/>
          </a:xfrm>
          <a:prstGeom prst="line">
            <a:avLst/>
          </a:prstGeom>
          <a:noFill/>
          <a:ln w="38100">
            <a:solidFill>
              <a:srgbClr val="5043AF"/>
            </a:solidFill>
            <a:round/>
            <a:headEnd type="none" w="sm" len="sm"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68247" name="AutoShape 55"/>
          <p:cNvSpPr>
            <a:spLocks noChangeArrowheads="1"/>
          </p:cNvSpPr>
          <p:nvPr/>
        </p:nvSpPr>
        <p:spPr bwMode="auto">
          <a:xfrm>
            <a:off x="7686675" y="1590675"/>
            <a:ext cx="693738" cy="1289050"/>
          </a:xfrm>
          <a:prstGeom prst="cube">
            <a:avLst>
              <a:gd name="adj" fmla="val 64384"/>
            </a:avLst>
          </a:prstGeom>
          <a:solidFill>
            <a:srgbClr val="FF0000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537325"/>
            <a:ext cx="571472" cy="320675"/>
          </a:xfrm>
          <a:prstGeom prst="rect">
            <a:avLst/>
          </a:prstGeom>
        </p:spPr>
        <p:txBody>
          <a:bodyPr/>
          <a:lstStyle/>
          <a:p>
            <a:fld id="{06B26459-E342-4931-8D06-25B33AC92FEB}" type="slidenum">
              <a:rPr lang="he-IL"/>
              <a:pPr/>
              <a:t>19</a:t>
            </a:fld>
            <a:endParaRPr lang="en-US" dirty="0"/>
          </a:p>
        </p:txBody>
      </p:sp>
      <p:sp>
        <p:nvSpPr>
          <p:cNvPr id="257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3300"/>
          </a:xfrm>
        </p:spPr>
        <p:txBody>
          <a:bodyPr/>
          <a:lstStyle/>
          <a:p>
            <a:pPr rtl="0"/>
            <a:r>
              <a:rPr lang="ru-RU" sz="2600" b="0"/>
              <a:t>Пространственное разнесение</a:t>
            </a:r>
            <a:r>
              <a:rPr lang="en-US" sz="2600" b="0"/>
              <a:t> </a:t>
            </a:r>
            <a:r>
              <a:rPr lang="ru-RU" sz="2600" b="0"/>
              <a:t>с</a:t>
            </a:r>
            <a:r>
              <a:rPr lang="en-US" sz="2600"/>
              <a:t> </a:t>
            </a:r>
            <a:r>
              <a:rPr lang="ru-RU" sz="2600" b="0"/>
              <a:t>использованием </a:t>
            </a:r>
            <a:r>
              <a:rPr lang="en-US" sz="2600" b="0"/>
              <a:t/>
            </a:r>
            <a:br>
              <a:rPr lang="en-US" sz="2600" b="0"/>
            </a:br>
            <a:r>
              <a:rPr lang="en-US" sz="2600" b="0"/>
              <a:t>RFU-HP</a:t>
            </a:r>
            <a:endParaRPr lang="ru-RU" sz="2600" b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55650" y="1752600"/>
            <a:ext cx="3768725" cy="257175"/>
            <a:chOff x="3530" y="3125"/>
            <a:chExt cx="1625" cy="162"/>
          </a:xfrm>
        </p:grpSpPr>
        <p:sp>
          <p:nvSpPr>
            <p:cNvPr id="2570244" name="Text Box 4"/>
            <p:cNvSpPr txBox="1">
              <a:spLocks noChangeArrowheads="1"/>
            </p:cNvSpPr>
            <p:nvPr/>
          </p:nvSpPr>
          <p:spPr bwMode="auto">
            <a:xfrm>
              <a:off x="3738" y="3125"/>
              <a:ext cx="1208" cy="1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ru-RU" sz="1600">
                  <a:solidFill>
                    <a:srgbClr val="000066"/>
                  </a:solidFill>
                  <a:latin typeface="Arial" charset="0"/>
                  <a:cs typeface="Arial" charset="0"/>
                </a:rPr>
                <a:t>Традиционное</a:t>
              </a:r>
              <a:r>
                <a:rPr kumimoji="1" lang="en-US" sz="1600">
                  <a:solidFill>
                    <a:srgbClr val="000066"/>
                  </a:solidFill>
                  <a:latin typeface="Arial" charset="0"/>
                  <a:cs typeface="Arial" charset="0"/>
                </a:rPr>
                <a:t> </a:t>
              </a:r>
              <a:r>
                <a:rPr kumimoji="1" lang="ru-RU" sz="1600">
                  <a:solidFill>
                    <a:srgbClr val="000066"/>
                  </a:solidFill>
                  <a:latin typeface="Arial" charset="0"/>
                  <a:cs typeface="Arial" charset="0"/>
                </a:rPr>
                <a:t>решение</a:t>
              </a:r>
              <a:r>
                <a:rPr lang="en-US" sz="1600">
                  <a:solidFill>
                    <a:srgbClr val="000066"/>
                  </a:solidFill>
                  <a:latin typeface="Arial" charset="0"/>
                  <a:cs typeface="Arial" charset="0"/>
                </a:rPr>
                <a:t>  SD</a:t>
              </a:r>
            </a:p>
          </p:txBody>
        </p:sp>
        <p:sp>
          <p:nvSpPr>
            <p:cNvPr id="2570245" name="Rectangle 5"/>
            <p:cNvSpPr>
              <a:spLocks noChangeArrowheads="1"/>
            </p:cNvSpPr>
            <p:nvPr/>
          </p:nvSpPr>
          <p:spPr bwMode="auto">
            <a:xfrm>
              <a:off x="3530" y="3125"/>
              <a:ext cx="1625" cy="162"/>
            </a:xfrm>
            <a:prstGeom prst="rect">
              <a:avLst/>
            </a:prstGeom>
            <a:noFill/>
            <a:ln w="12700" cap="sq">
              <a:solidFill>
                <a:srgbClr val="000066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1600" b="0">
                <a:solidFill>
                  <a:schemeClr val="bg2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049588" y="2393950"/>
            <a:ext cx="523875" cy="1139825"/>
            <a:chOff x="4242" y="3323"/>
            <a:chExt cx="212" cy="393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4242" y="3323"/>
              <a:ext cx="212" cy="393"/>
              <a:chOff x="2178" y="1782"/>
              <a:chExt cx="410" cy="758"/>
            </a:xfrm>
          </p:grpSpPr>
          <p:pic>
            <p:nvPicPr>
              <p:cNvPr id="2570248" name="Picture 8" descr="Scalability2+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501" r="60832" b="24557"/>
              <a:stretch>
                <a:fillRect/>
              </a:stretch>
            </p:blipFill>
            <p:spPr bwMode="auto">
              <a:xfrm>
                <a:off x="2178" y="1782"/>
                <a:ext cx="410" cy="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70249" name="Rectangle 9"/>
              <p:cNvSpPr>
                <a:spLocks noChangeArrowheads="1"/>
              </p:cNvSpPr>
              <p:nvPr/>
            </p:nvSpPr>
            <p:spPr bwMode="auto">
              <a:xfrm>
                <a:off x="2178" y="1802"/>
                <a:ext cx="126" cy="2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 type="none" w="sm" len="sm"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570250" name="Line 10"/>
              <p:cNvSpPr>
                <a:spLocks noChangeShapeType="1"/>
              </p:cNvSpPr>
              <p:nvPr/>
            </p:nvSpPr>
            <p:spPr bwMode="auto">
              <a:xfrm flipH="1">
                <a:off x="2178" y="2004"/>
                <a:ext cx="92" cy="50"/>
              </a:xfrm>
              <a:prstGeom prst="line">
                <a:avLst/>
              </a:prstGeom>
              <a:noFill/>
              <a:ln w="38100">
                <a:noFill/>
                <a:round/>
                <a:headEnd type="none" w="sm" len="sm"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2570251" name="Rectangle 11"/>
            <p:cNvSpPr>
              <a:spLocks noChangeArrowheads="1"/>
            </p:cNvSpPr>
            <p:nvPr/>
          </p:nvSpPr>
          <p:spPr bwMode="auto">
            <a:xfrm>
              <a:off x="4244" y="3437"/>
              <a:ext cx="65" cy="117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2570252" name="Rectangle 12"/>
          <p:cNvSpPr>
            <a:spLocks noChangeArrowheads="1"/>
          </p:cNvSpPr>
          <p:nvPr/>
        </p:nvSpPr>
        <p:spPr bwMode="auto">
          <a:xfrm>
            <a:off x="3621088" y="3998913"/>
            <a:ext cx="831850" cy="47625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1300">
                <a:latin typeface="Verdana" pitchFamily="34" charset="0"/>
                <a:cs typeface="Tahoma" pitchFamily="34" charset="0"/>
              </a:rPr>
              <a:t>Diversity</a:t>
            </a:r>
            <a:br>
              <a:rPr kumimoji="1" lang="en-US" sz="1300">
                <a:latin typeface="Verdana" pitchFamily="34" charset="0"/>
                <a:cs typeface="Tahoma" pitchFamily="34" charset="0"/>
              </a:rPr>
            </a:br>
            <a:r>
              <a:rPr kumimoji="1" lang="en-US" sz="1300">
                <a:latin typeface="Verdana" pitchFamily="34" charset="0"/>
                <a:cs typeface="Tahoma" pitchFamily="34" charset="0"/>
              </a:rPr>
              <a:t>Antenna</a:t>
            </a:r>
          </a:p>
        </p:txBody>
      </p:sp>
      <p:sp>
        <p:nvSpPr>
          <p:cNvPr id="2570253" name="Rectangle 13"/>
          <p:cNvSpPr>
            <a:spLocks noChangeArrowheads="1"/>
          </p:cNvSpPr>
          <p:nvPr/>
        </p:nvSpPr>
        <p:spPr bwMode="auto">
          <a:xfrm>
            <a:off x="3630613" y="2643188"/>
            <a:ext cx="774700" cy="56515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1300">
                <a:latin typeface="Verdana" pitchFamily="34" charset="0"/>
                <a:cs typeface="Tahoma" pitchFamily="34" charset="0"/>
              </a:rPr>
              <a:t>Main</a:t>
            </a:r>
          </a:p>
          <a:p>
            <a:pPr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1300">
                <a:latin typeface="Verdana" pitchFamily="34" charset="0"/>
                <a:cs typeface="Tahoma" pitchFamily="34" charset="0"/>
              </a:rPr>
              <a:t>Antenna</a:t>
            </a:r>
          </a:p>
        </p:txBody>
      </p:sp>
      <p:sp>
        <p:nvSpPr>
          <p:cNvPr id="2570254" name="Rectangle 14"/>
          <p:cNvSpPr>
            <a:spLocks noChangeArrowheads="1"/>
          </p:cNvSpPr>
          <p:nvPr/>
        </p:nvSpPr>
        <p:spPr bwMode="auto">
          <a:xfrm>
            <a:off x="1050925" y="5280025"/>
            <a:ext cx="1073150" cy="23812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1300">
                <a:latin typeface="Verdana" pitchFamily="34" charset="0"/>
                <a:cs typeface="Tahoma" pitchFamily="34" charset="0"/>
              </a:rPr>
              <a:t>2 x Indoors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005138" y="3678238"/>
            <a:ext cx="561975" cy="1166812"/>
            <a:chOff x="4242" y="3323"/>
            <a:chExt cx="212" cy="393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4242" y="3323"/>
              <a:ext cx="212" cy="393"/>
              <a:chOff x="2178" y="1782"/>
              <a:chExt cx="410" cy="758"/>
            </a:xfrm>
          </p:grpSpPr>
          <p:pic>
            <p:nvPicPr>
              <p:cNvPr id="2570257" name="Picture 17" descr="Scalability2+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501" r="60832" b="24557"/>
              <a:stretch>
                <a:fillRect/>
              </a:stretch>
            </p:blipFill>
            <p:spPr bwMode="auto">
              <a:xfrm>
                <a:off x="2178" y="1782"/>
                <a:ext cx="410" cy="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70258" name="Rectangle 18"/>
              <p:cNvSpPr>
                <a:spLocks noChangeArrowheads="1"/>
              </p:cNvSpPr>
              <p:nvPr/>
            </p:nvSpPr>
            <p:spPr bwMode="auto">
              <a:xfrm>
                <a:off x="2178" y="1802"/>
                <a:ext cx="126" cy="2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 type="none" w="sm" len="sm"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570259" name="Line 19"/>
              <p:cNvSpPr>
                <a:spLocks noChangeShapeType="1"/>
              </p:cNvSpPr>
              <p:nvPr/>
            </p:nvSpPr>
            <p:spPr bwMode="auto">
              <a:xfrm flipH="1">
                <a:off x="2178" y="2004"/>
                <a:ext cx="92" cy="50"/>
              </a:xfrm>
              <a:prstGeom prst="line">
                <a:avLst/>
              </a:prstGeom>
              <a:noFill/>
              <a:ln w="38100">
                <a:noFill/>
                <a:round/>
                <a:headEnd type="none" w="sm" len="sm"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2570260" name="Rectangle 20"/>
            <p:cNvSpPr>
              <a:spLocks noChangeArrowheads="1"/>
            </p:cNvSpPr>
            <p:nvPr/>
          </p:nvSpPr>
          <p:spPr bwMode="auto">
            <a:xfrm>
              <a:off x="4244" y="3437"/>
              <a:ext cx="65" cy="117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2570261" name="Picture 21" descr="ant a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3600" y="2425700"/>
            <a:ext cx="1435100" cy="27686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</p:pic>
      <p:sp>
        <p:nvSpPr>
          <p:cNvPr id="2570262" name="Rectangle 22"/>
          <p:cNvSpPr>
            <a:spLocks noChangeArrowheads="1"/>
          </p:cNvSpPr>
          <p:nvPr/>
        </p:nvSpPr>
        <p:spPr bwMode="auto">
          <a:xfrm>
            <a:off x="6910388" y="5499100"/>
            <a:ext cx="831850" cy="47625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1300">
                <a:latin typeface="Verdana" pitchFamily="34" charset="0"/>
                <a:cs typeface="Tahoma" pitchFamily="34" charset="0"/>
              </a:rPr>
              <a:t>Diversity</a:t>
            </a:r>
            <a:br>
              <a:rPr kumimoji="1" lang="en-US" sz="1300">
                <a:latin typeface="Verdana" pitchFamily="34" charset="0"/>
                <a:cs typeface="Tahoma" pitchFamily="34" charset="0"/>
              </a:rPr>
            </a:br>
            <a:r>
              <a:rPr kumimoji="1" lang="en-US" sz="1300">
                <a:latin typeface="Verdana" pitchFamily="34" charset="0"/>
                <a:cs typeface="Tahoma" pitchFamily="34" charset="0"/>
              </a:rPr>
              <a:t>Antenna</a:t>
            </a:r>
          </a:p>
        </p:txBody>
      </p:sp>
      <p:sp>
        <p:nvSpPr>
          <p:cNvPr id="2570263" name="Rectangle 23"/>
          <p:cNvSpPr>
            <a:spLocks noChangeArrowheads="1"/>
          </p:cNvSpPr>
          <p:nvPr/>
        </p:nvSpPr>
        <p:spPr bwMode="auto">
          <a:xfrm>
            <a:off x="5384800" y="2227263"/>
            <a:ext cx="1273175" cy="2381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1300">
                <a:latin typeface="Verdana" pitchFamily="34" charset="0"/>
                <a:cs typeface="Tahoma" pitchFamily="34" charset="0"/>
              </a:rPr>
              <a:t>Main Antenna</a:t>
            </a:r>
          </a:p>
        </p:txBody>
      </p:sp>
      <p:sp>
        <p:nvSpPr>
          <p:cNvPr id="2570264" name="Line 24"/>
          <p:cNvSpPr>
            <a:spLocks noChangeShapeType="1"/>
          </p:cNvSpPr>
          <p:nvPr/>
        </p:nvSpPr>
        <p:spPr bwMode="auto">
          <a:xfrm>
            <a:off x="7712075" y="3662363"/>
            <a:ext cx="0" cy="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 rot="5400000">
            <a:off x="6798469" y="4617244"/>
            <a:ext cx="889000" cy="357188"/>
            <a:chOff x="295" y="1616"/>
            <a:chExt cx="1573" cy="496"/>
          </a:xfrm>
        </p:grpSpPr>
        <p:sp>
          <p:nvSpPr>
            <p:cNvPr id="2570266" name="Freeform 26"/>
            <p:cNvSpPr>
              <a:spLocks/>
            </p:cNvSpPr>
            <p:nvPr/>
          </p:nvSpPr>
          <p:spPr bwMode="auto">
            <a:xfrm>
              <a:off x="295" y="1911"/>
              <a:ext cx="1573" cy="201"/>
            </a:xfrm>
            <a:custGeom>
              <a:avLst/>
              <a:gdLst/>
              <a:ahLst/>
              <a:cxnLst>
                <a:cxn ang="0">
                  <a:pos x="2605" y="33"/>
                </a:cxn>
                <a:cxn ang="0">
                  <a:pos x="2596" y="53"/>
                </a:cxn>
                <a:cxn ang="0">
                  <a:pos x="2580" y="75"/>
                </a:cxn>
                <a:cxn ang="0">
                  <a:pos x="2547" y="102"/>
                </a:cxn>
                <a:cxn ang="0">
                  <a:pos x="2502" y="130"/>
                </a:cxn>
                <a:cxn ang="0">
                  <a:pos x="2446" y="156"/>
                </a:cxn>
                <a:cxn ang="0">
                  <a:pos x="2361" y="189"/>
                </a:cxn>
                <a:cxn ang="0">
                  <a:pos x="2261" y="220"/>
                </a:cxn>
                <a:cxn ang="0">
                  <a:pos x="2123" y="252"/>
                </a:cxn>
                <a:cxn ang="0">
                  <a:pos x="1968" y="281"/>
                </a:cxn>
                <a:cxn ang="0">
                  <a:pos x="1856" y="297"/>
                </a:cxn>
                <a:cxn ang="0">
                  <a:pos x="1677" y="317"/>
                </a:cxn>
                <a:cxn ang="0">
                  <a:pos x="1487" y="328"/>
                </a:cxn>
                <a:cxn ang="0">
                  <a:pos x="1355" y="332"/>
                </a:cxn>
                <a:cxn ang="0">
                  <a:pos x="1187" y="332"/>
                </a:cxn>
                <a:cxn ang="0">
                  <a:pos x="1090" y="328"/>
                </a:cxn>
                <a:cxn ang="0">
                  <a:pos x="902" y="317"/>
                </a:cxn>
                <a:cxn ang="0">
                  <a:pos x="725" y="297"/>
                </a:cxn>
                <a:cxn ang="0">
                  <a:pos x="563" y="272"/>
                </a:cxn>
                <a:cxn ang="0">
                  <a:pos x="419" y="242"/>
                </a:cxn>
                <a:cxn ang="0">
                  <a:pos x="311" y="214"/>
                </a:cxn>
                <a:cxn ang="0">
                  <a:pos x="217" y="183"/>
                </a:cxn>
                <a:cxn ang="0">
                  <a:pos x="125" y="143"/>
                </a:cxn>
                <a:cxn ang="0">
                  <a:pos x="56" y="102"/>
                </a:cxn>
                <a:cxn ang="0">
                  <a:pos x="32" y="82"/>
                </a:cxn>
                <a:cxn ang="0">
                  <a:pos x="14" y="61"/>
                </a:cxn>
                <a:cxn ang="0">
                  <a:pos x="3" y="40"/>
                </a:cxn>
                <a:cxn ang="0">
                  <a:pos x="0" y="19"/>
                </a:cxn>
                <a:cxn ang="0">
                  <a:pos x="20" y="14"/>
                </a:cxn>
                <a:cxn ang="0">
                  <a:pos x="90" y="41"/>
                </a:cxn>
                <a:cxn ang="0">
                  <a:pos x="145" y="59"/>
                </a:cxn>
                <a:cxn ang="0">
                  <a:pos x="241" y="83"/>
                </a:cxn>
                <a:cxn ang="0">
                  <a:pos x="351" y="105"/>
                </a:cxn>
                <a:cxn ang="0">
                  <a:pos x="474" y="126"/>
                </a:cxn>
                <a:cxn ang="0">
                  <a:pos x="606" y="143"/>
                </a:cxn>
                <a:cxn ang="0">
                  <a:pos x="795" y="162"/>
                </a:cxn>
                <a:cxn ang="0">
                  <a:pos x="943" y="172"/>
                </a:cxn>
                <a:cxn ang="0">
                  <a:pos x="1095" y="179"/>
                </a:cxn>
                <a:cxn ang="0">
                  <a:pos x="1300" y="183"/>
                </a:cxn>
                <a:cxn ang="0">
                  <a:pos x="1455" y="181"/>
                </a:cxn>
                <a:cxn ang="0">
                  <a:pos x="1610" y="175"/>
                </a:cxn>
                <a:cxn ang="0">
                  <a:pos x="1859" y="156"/>
                </a:cxn>
                <a:cxn ang="0">
                  <a:pos x="2047" y="136"/>
                </a:cxn>
                <a:cxn ang="0">
                  <a:pos x="2218" y="111"/>
                </a:cxn>
                <a:cxn ang="0">
                  <a:pos x="2332" y="88"/>
                </a:cxn>
                <a:cxn ang="0">
                  <a:pos x="2433" y="64"/>
                </a:cxn>
                <a:cxn ang="0">
                  <a:pos x="2518" y="38"/>
                </a:cxn>
                <a:cxn ang="0">
                  <a:pos x="2566" y="19"/>
                </a:cxn>
                <a:cxn ang="0">
                  <a:pos x="2605" y="5"/>
                </a:cxn>
                <a:cxn ang="0">
                  <a:pos x="2607" y="19"/>
                </a:cxn>
              </a:cxnLst>
              <a:rect l="0" t="0" r="r" b="b"/>
              <a:pathLst>
                <a:path w="2607" h="333">
                  <a:moveTo>
                    <a:pt x="2607" y="19"/>
                  </a:moveTo>
                  <a:lnTo>
                    <a:pt x="2607" y="26"/>
                  </a:lnTo>
                  <a:lnTo>
                    <a:pt x="2605" y="33"/>
                  </a:lnTo>
                  <a:lnTo>
                    <a:pt x="2603" y="40"/>
                  </a:lnTo>
                  <a:lnTo>
                    <a:pt x="2600" y="46"/>
                  </a:lnTo>
                  <a:lnTo>
                    <a:pt x="2596" y="53"/>
                  </a:lnTo>
                  <a:lnTo>
                    <a:pt x="2592" y="61"/>
                  </a:lnTo>
                  <a:lnTo>
                    <a:pt x="2586" y="68"/>
                  </a:lnTo>
                  <a:lnTo>
                    <a:pt x="2580" y="75"/>
                  </a:lnTo>
                  <a:lnTo>
                    <a:pt x="2573" y="82"/>
                  </a:lnTo>
                  <a:lnTo>
                    <a:pt x="2565" y="88"/>
                  </a:lnTo>
                  <a:lnTo>
                    <a:pt x="2547" y="102"/>
                  </a:lnTo>
                  <a:lnTo>
                    <a:pt x="2525" y="116"/>
                  </a:lnTo>
                  <a:lnTo>
                    <a:pt x="2514" y="123"/>
                  </a:lnTo>
                  <a:lnTo>
                    <a:pt x="2502" y="130"/>
                  </a:lnTo>
                  <a:lnTo>
                    <a:pt x="2475" y="143"/>
                  </a:lnTo>
                  <a:lnTo>
                    <a:pt x="2461" y="150"/>
                  </a:lnTo>
                  <a:lnTo>
                    <a:pt x="2446" y="156"/>
                  </a:lnTo>
                  <a:lnTo>
                    <a:pt x="2414" y="170"/>
                  </a:lnTo>
                  <a:lnTo>
                    <a:pt x="2380" y="183"/>
                  </a:lnTo>
                  <a:lnTo>
                    <a:pt x="2361" y="189"/>
                  </a:lnTo>
                  <a:lnTo>
                    <a:pt x="2342" y="195"/>
                  </a:lnTo>
                  <a:lnTo>
                    <a:pt x="2303" y="207"/>
                  </a:lnTo>
                  <a:lnTo>
                    <a:pt x="2261" y="220"/>
                  </a:lnTo>
                  <a:lnTo>
                    <a:pt x="2218" y="231"/>
                  </a:lnTo>
                  <a:lnTo>
                    <a:pt x="2171" y="242"/>
                  </a:lnTo>
                  <a:lnTo>
                    <a:pt x="2123" y="252"/>
                  </a:lnTo>
                  <a:lnTo>
                    <a:pt x="2074" y="263"/>
                  </a:lnTo>
                  <a:lnTo>
                    <a:pt x="2021" y="272"/>
                  </a:lnTo>
                  <a:lnTo>
                    <a:pt x="1968" y="281"/>
                  </a:lnTo>
                  <a:lnTo>
                    <a:pt x="1913" y="289"/>
                  </a:lnTo>
                  <a:lnTo>
                    <a:pt x="1885" y="293"/>
                  </a:lnTo>
                  <a:lnTo>
                    <a:pt x="1856" y="297"/>
                  </a:lnTo>
                  <a:lnTo>
                    <a:pt x="1798" y="304"/>
                  </a:lnTo>
                  <a:lnTo>
                    <a:pt x="1738" y="310"/>
                  </a:lnTo>
                  <a:lnTo>
                    <a:pt x="1677" y="317"/>
                  </a:lnTo>
                  <a:lnTo>
                    <a:pt x="1615" y="321"/>
                  </a:lnTo>
                  <a:lnTo>
                    <a:pt x="1552" y="325"/>
                  </a:lnTo>
                  <a:lnTo>
                    <a:pt x="1487" y="328"/>
                  </a:lnTo>
                  <a:lnTo>
                    <a:pt x="1454" y="330"/>
                  </a:lnTo>
                  <a:lnTo>
                    <a:pt x="1422" y="331"/>
                  </a:lnTo>
                  <a:lnTo>
                    <a:pt x="1355" y="332"/>
                  </a:lnTo>
                  <a:lnTo>
                    <a:pt x="1288" y="333"/>
                  </a:lnTo>
                  <a:lnTo>
                    <a:pt x="1220" y="332"/>
                  </a:lnTo>
                  <a:lnTo>
                    <a:pt x="1187" y="332"/>
                  </a:lnTo>
                  <a:lnTo>
                    <a:pt x="1155" y="331"/>
                  </a:lnTo>
                  <a:lnTo>
                    <a:pt x="1122" y="330"/>
                  </a:lnTo>
                  <a:lnTo>
                    <a:pt x="1090" y="328"/>
                  </a:lnTo>
                  <a:lnTo>
                    <a:pt x="1025" y="325"/>
                  </a:lnTo>
                  <a:lnTo>
                    <a:pt x="963" y="321"/>
                  </a:lnTo>
                  <a:lnTo>
                    <a:pt x="902" y="317"/>
                  </a:lnTo>
                  <a:lnTo>
                    <a:pt x="841" y="310"/>
                  </a:lnTo>
                  <a:lnTo>
                    <a:pt x="783" y="304"/>
                  </a:lnTo>
                  <a:lnTo>
                    <a:pt x="725" y="297"/>
                  </a:lnTo>
                  <a:lnTo>
                    <a:pt x="670" y="289"/>
                  </a:lnTo>
                  <a:lnTo>
                    <a:pt x="616" y="281"/>
                  </a:lnTo>
                  <a:lnTo>
                    <a:pt x="563" y="272"/>
                  </a:lnTo>
                  <a:lnTo>
                    <a:pt x="513" y="263"/>
                  </a:lnTo>
                  <a:lnTo>
                    <a:pt x="465" y="252"/>
                  </a:lnTo>
                  <a:lnTo>
                    <a:pt x="419" y="242"/>
                  </a:lnTo>
                  <a:lnTo>
                    <a:pt x="373" y="231"/>
                  </a:lnTo>
                  <a:lnTo>
                    <a:pt x="331" y="220"/>
                  </a:lnTo>
                  <a:lnTo>
                    <a:pt x="311" y="214"/>
                  </a:lnTo>
                  <a:lnTo>
                    <a:pt x="291" y="207"/>
                  </a:lnTo>
                  <a:lnTo>
                    <a:pt x="253" y="195"/>
                  </a:lnTo>
                  <a:lnTo>
                    <a:pt x="217" y="183"/>
                  </a:lnTo>
                  <a:lnTo>
                    <a:pt x="184" y="170"/>
                  </a:lnTo>
                  <a:lnTo>
                    <a:pt x="153" y="156"/>
                  </a:lnTo>
                  <a:lnTo>
                    <a:pt x="125" y="143"/>
                  </a:lnTo>
                  <a:lnTo>
                    <a:pt x="100" y="130"/>
                  </a:lnTo>
                  <a:lnTo>
                    <a:pt x="77" y="116"/>
                  </a:lnTo>
                  <a:lnTo>
                    <a:pt x="56" y="102"/>
                  </a:lnTo>
                  <a:lnTo>
                    <a:pt x="48" y="95"/>
                  </a:lnTo>
                  <a:lnTo>
                    <a:pt x="39" y="88"/>
                  </a:lnTo>
                  <a:lnTo>
                    <a:pt x="32" y="82"/>
                  </a:lnTo>
                  <a:lnTo>
                    <a:pt x="25" y="75"/>
                  </a:lnTo>
                  <a:lnTo>
                    <a:pt x="19" y="68"/>
                  </a:lnTo>
                  <a:lnTo>
                    <a:pt x="14" y="61"/>
                  </a:lnTo>
                  <a:lnTo>
                    <a:pt x="10" y="53"/>
                  </a:lnTo>
                  <a:lnTo>
                    <a:pt x="6" y="46"/>
                  </a:lnTo>
                  <a:lnTo>
                    <a:pt x="3" y="40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2" y="5"/>
                  </a:lnTo>
                  <a:lnTo>
                    <a:pt x="20" y="14"/>
                  </a:lnTo>
                  <a:lnTo>
                    <a:pt x="41" y="23"/>
                  </a:lnTo>
                  <a:lnTo>
                    <a:pt x="64" y="32"/>
                  </a:lnTo>
                  <a:lnTo>
                    <a:pt x="90" y="41"/>
                  </a:lnTo>
                  <a:lnTo>
                    <a:pt x="103" y="45"/>
                  </a:lnTo>
                  <a:lnTo>
                    <a:pt x="116" y="49"/>
                  </a:lnTo>
                  <a:lnTo>
                    <a:pt x="145" y="59"/>
                  </a:lnTo>
                  <a:lnTo>
                    <a:pt x="175" y="67"/>
                  </a:lnTo>
                  <a:lnTo>
                    <a:pt x="207" y="75"/>
                  </a:lnTo>
                  <a:lnTo>
                    <a:pt x="241" y="83"/>
                  </a:lnTo>
                  <a:lnTo>
                    <a:pt x="277" y="90"/>
                  </a:lnTo>
                  <a:lnTo>
                    <a:pt x="313" y="98"/>
                  </a:lnTo>
                  <a:lnTo>
                    <a:pt x="351" y="105"/>
                  </a:lnTo>
                  <a:lnTo>
                    <a:pt x="390" y="113"/>
                  </a:lnTo>
                  <a:lnTo>
                    <a:pt x="432" y="119"/>
                  </a:lnTo>
                  <a:lnTo>
                    <a:pt x="474" y="126"/>
                  </a:lnTo>
                  <a:lnTo>
                    <a:pt x="516" y="132"/>
                  </a:lnTo>
                  <a:lnTo>
                    <a:pt x="560" y="137"/>
                  </a:lnTo>
                  <a:lnTo>
                    <a:pt x="606" y="143"/>
                  </a:lnTo>
                  <a:lnTo>
                    <a:pt x="698" y="153"/>
                  </a:lnTo>
                  <a:lnTo>
                    <a:pt x="747" y="157"/>
                  </a:lnTo>
                  <a:lnTo>
                    <a:pt x="795" y="162"/>
                  </a:lnTo>
                  <a:lnTo>
                    <a:pt x="843" y="166"/>
                  </a:lnTo>
                  <a:lnTo>
                    <a:pt x="893" y="169"/>
                  </a:lnTo>
                  <a:lnTo>
                    <a:pt x="943" y="172"/>
                  </a:lnTo>
                  <a:lnTo>
                    <a:pt x="993" y="175"/>
                  </a:lnTo>
                  <a:lnTo>
                    <a:pt x="1044" y="177"/>
                  </a:lnTo>
                  <a:lnTo>
                    <a:pt x="1095" y="179"/>
                  </a:lnTo>
                  <a:lnTo>
                    <a:pt x="1146" y="181"/>
                  </a:lnTo>
                  <a:lnTo>
                    <a:pt x="1197" y="182"/>
                  </a:lnTo>
                  <a:lnTo>
                    <a:pt x="1300" y="183"/>
                  </a:lnTo>
                  <a:lnTo>
                    <a:pt x="1351" y="182"/>
                  </a:lnTo>
                  <a:lnTo>
                    <a:pt x="1404" y="182"/>
                  </a:lnTo>
                  <a:lnTo>
                    <a:pt x="1455" y="181"/>
                  </a:lnTo>
                  <a:lnTo>
                    <a:pt x="1507" y="179"/>
                  </a:lnTo>
                  <a:lnTo>
                    <a:pt x="1559" y="177"/>
                  </a:lnTo>
                  <a:lnTo>
                    <a:pt x="1610" y="175"/>
                  </a:lnTo>
                  <a:lnTo>
                    <a:pt x="1711" y="169"/>
                  </a:lnTo>
                  <a:lnTo>
                    <a:pt x="1810" y="162"/>
                  </a:lnTo>
                  <a:lnTo>
                    <a:pt x="1859" y="156"/>
                  </a:lnTo>
                  <a:lnTo>
                    <a:pt x="1908" y="152"/>
                  </a:lnTo>
                  <a:lnTo>
                    <a:pt x="2001" y="142"/>
                  </a:lnTo>
                  <a:lnTo>
                    <a:pt x="2047" y="136"/>
                  </a:lnTo>
                  <a:lnTo>
                    <a:pt x="2091" y="130"/>
                  </a:lnTo>
                  <a:lnTo>
                    <a:pt x="2176" y="118"/>
                  </a:lnTo>
                  <a:lnTo>
                    <a:pt x="2218" y="111"/>
                  </a:lnTo>
                  <a:lnTo>
                    <a:pt x="2258" y="103"/>
                  </a:lnTo>
                  <a:lnTo>
                    <a:pt x="2296" y="96"/>
                  </a:lnTo>
                  <a:lnTo>
                    <a:pt x="2332" y="88"/>
                  </a:lnTo>
                  <a:lnTo>
                    <a:pt x="2367" y="81"/>
                  </a:lnTo>
                  <a:lnTo>
                    <a:pt x="2402" y="73"/>
                  </a:lnTo>
                  <a:lnTo>
                    <a:pt x="2433" y="64"/>
                  </a:lnTo>
                  <a:lnTo>
                    <a:pt x="2463" y="56"/>
                  </a:lnTo>
                  <a:lnTo>
                    <a:pt x="2492" y="46"/>
                  </a:lnTo>
                  <a:lnTo>
                    <a:pt x="2518" y="38"/>
                  </a:lnTo>
                  <a:lnTo>
                    <a:pt x="2543" y="29"/>
                  </a:lnTo>
                  <a:lnTo>
                    <a:pt x="2555" y="24"/>
                  </a:lnTo>
                  <a:lnTo>
                    <a:pt x="2566" y="19"/>
                  </a:lnTo>
                  <a:lnTo>
                    <a:pt x="2586" y="10"/>
                  </a:lnTo>
                  <a:lnTo>
                    <a:pt x="2604" y="0"/>
                  </a:lnTo>
                  <a:lnTo>
                    <a:pt x="2605" y="5"/>
                  </a:lnTo>
                  <a:lnTo>
                    <a:pt x="2606" y="10"/>
                  </a:lnTo>
                  <a:lnTo>
                    <a:pt x="2607" y="15"/>
                  </a:lnTo>
                  <a:lnTo>
                    <a:pt x="2607" y="19"/>
                  </a:lnTo>
                  <a:close/>
                </a:path>
              </a:pathLst>
            </a:custGeom>
            <a:noFill/>
            <a:ln w="12700" cap="sq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2570267" name="Freeform 27"/>
            <p:cNvSpPr>
              <a:spLocks/>
            </p:cNvSpPr>
            <p:nvPr/>
          </p:nvSpPr>
          <p:spPr bwMode="auto">
            <a:xfrm>
              <a:off x="417" y="1777"/>
              <a:ext cx="1328" cy="178"/>
            </a:xfrm>
            <a:custGeom>
              <a:avLst/>
              <a:gdLst/>
              <a:ahLst/>
              <a:cxnLst>
                <a:cxn ang="0">
                  <a:pos x="2199" y="30"/>
                </a:cxn>
                <a:cxn ang="0">
                  <a:pos x="2191" y="48"/>
                </a:cxn>
                <a:cxn ang="0">
                  <a:pos x="2177" y="66"/>
                </a:cxn>
                <a:cxn ang="0">
                  <a:pos x="2157" y="85"/>
                </a:cxn>
                <a:cxn ang="0">
                  <a:pos x="2122" y="109"/>
                </a:cxn>
                <a:cxn ang="0">
                  <a:pos x="2077" y="133"/>
                </a:cxn>
                <a:cxn ang="0">
                  <a:pos x="2008" y="162"/>
                </a:cxn>
                <a:cxn ang="0">
                  <a:pos x="1943" y="184"/>
                </a:cxn>
                <a:cxn ang="0">
                  <a:pos x="1832" y="214"/>
                </a:cxn>
                <a:cxn ang="0">
                  <a:pos x="1706" y="241"/>
                </a:cxn>
                <a:cxn ang="0">
                  <a:pos x="1567" y="263"/>
                </a:cxn>
                <a:cxn ang="0">
                  <a:pos x="1416" y="281"/>
                </a:cxn>
                <a:cxn ang="0">
                  <a:pos x="1255" y="291"/>
                </a:cxn>
                <a:cxn ang="0">
                  <a:pos x="1087" y="295"/>
                </a:cxn>
                <a:cxn ang="0">
                  <a:pos x="920" y="291"/>
                </a:cxn>
                <a:cxn ang="0">
                  <a:pos x="761" y="281"/>
                </a:cxn>
                <a:cxn ang="0">
                  <a:pos x="613" y="263"/>
                </a:cxn>
                <a:cxn ang="0">
                  <a:pos x="476" y="241"/>
                </a:cxn>
                <a:cxn ang="0">
                  <a:pos x="353" y="214"/>
                </a:cxn>
                <a:cxn ang="0">
                  <a:pos x="247" y="184"/>
                </a:cxn>
                <a:cxn ang="0">
                  <a:pos x="156" y="150"/>
                </a:cxn>
                <a:cxn ang="0">
                  <a:pos x="85" y="115"/>
                </a:cxn>
                <a:cxn ang="0">
                  <a:pos x="34" y="79"/>
                </a:cxn>
                <a:cxn ang="0">
                  <a:pos x="17" y="60"/>
                </a:cxn>
                <a:cxn ang="0">
                  <a:pos x="6" y="42"/>
                </a:cxn>
                <a:cxn ang="0">
                  <a:pos x="1" y="24"/>
                </a:cxn>
                <a:cxn ang="0">
                  <a:pos x="2" y="4"/>
                </a:cxn>
                <a:cxn ang="0">
                  <a:pos x="36" y="21"/>
                </a:cxn>
                <a:cxn ang="0">
                  <a:pos x="99" y="44"/>
                </a:cxn>
                <a:cxn ang="0">
                  <a:pos x="175" y="66"/>
                </a:cxn>
                <a:cxn ang="0">
                  <a:pos x="265" y="87"/>
                </a:cxn>
                <a:cxn ang="0">
                  <a:pos x="437" y="116"/>
                </a:cxn>
                <a:cxn ang="0">
                  <a:pos x="590" y="136"/>
                </a:cxn>
                <a:cxn ang="0">
                  <a:pos x="713" y="147"/>
                </a:cxn>
                <a:cxn ang="0">
                  <a:pos x="817" y="154"/>
                </a:cxn>
                <a:cxn ang="0">
                  <a:pos x="925" y="159"/>
                </a:cxn>
                <a:cxn ang="0">
                  <a:pos x="1185" y="161"/>
                </a:cxn>
                <a:cxn ang="0">
                  <a:pos x="1359" y="155"/>
                </a:cxn>
                <a:cxn ang="0">
                  <a:pos x="1486" y="146"/>
                </a:cxn>
                <a:cxn ang="0">
                  <a:pos x="1649" y="131"/>
                </a:cxn>
                <a:cxn ang="0">
                  <a:pos x="1801" y="110"/>
                </a:cxn>
                <a:cxn ang="0">
                  <a:pos x="1905" y="92"/>
                </a:cxn>
                <a:cxn ang="0">
                  <a:pos x="1998" y="72"/>
                </a:cxn>
                <a:cxn ang="0">
                  <a:pos x="2079" y="49"/>
                </a:cxn>
                <a:cxn ang="0">
                  <a:pos x="2146" y="26"/>
                </a:cxn>
                <a:cxn ang="0">
                  <a:pos x="2190" y="4"/>
                </a:cxn>
                <a:cxn ang="0">
                  <a:pos x="2200" y="8"/>
                </a:cxn>
              </a:cxnLst>
              <a:rect l="0" t="0" r="r" b="b"/>
              <a:pathLst>
                <a:path w="2200" h="295">
                  <a:moveTo>
                    <a:pt x="2200" y="18"/>
                  </a:moveTo>
                  <a:lnTo>
                    <a:pt x="2200" y="24"/>
                  </a:lnTo>
                  <a:lnTo>
                    <a:pt x="2199" y="30"/>
                  </a:lnTo>
                  <a:lnTo>
                    <a:pt x="2197" y="36"/>
                  </a:lnTo>
                  <a:lnTo>
                    <a:pt x="2194" y="42"/>
                  </a:lnTo>
                  <a:lnTo>
                    <a:pt x="2191" y="48"/>
                  </a:lnTo>
                  <a:lnTo>
                    <a:pt x="2187" y="54"/>
                  </a:lnTo>
                  <a:lnTo>
                    <a:pt x="2183" y="60"/>
                  </a:lnTo>
                  <a:lnTo>
                    <a:pt x="2177" y="66"/>
                  </a:lnTo>
                  <a:lnTo>
                    <a:pt x="2172" y="73"/>
                  </a:lnTo>
                  <a:lnTo>
                    <a:pt x="2164" y="79"/>
                  </a:lnTo>
                  <a:lnTo>
                    <a:pt x="2157" y="85"/>
                  </a:lnTo>
                  <a:lnTo>
                    <a:pt x="2149" y="91"/>
                  </a:lnTo>
                  <a:lnTo>
                    <a:pt x="2131" y="103"/>
                  </a:lnTo>
                  <a:lnTo>
                    <a:pt x="2122" y="109"/>
                  </a:lnTo>
                  <a:lnTo>
                    <a:pt x="2111" y="115"/>
                  </a:lnTo>
                  <a:lnTo>
                    <a:pt x="2089" y="128"/>
                  </a:lnTo>
                  <a:lnTo>
                    <a:pt x="2077" y="133"/>
                  </a:lnTo>
                  <a:lnTo>
                    <a:pt x="2064" y="139"/>
                  </a:lnTo>
                  <a:lnTo>
                    <a:pt x="2037" y="150"/>
                  </a:lnTo>
                  <a:lnTo>
                    <a:pt x="2008" y="162"/>
                  </a:lnTo>
                  <a:lnTo>
                    <a:pt x="1976" y="174"/>
                  </a:lnTo>
                  <a:lnTo>
                    <a:pt x="1960" y="179"/>
                  </a:lnTo>
                  <a:lnTo>
                    <a:pt x="1943" y="184"/>
                  </a:lnTo>
                  <a:lnTo>
                    <a:pt x="1908" y="194"/>
                  </a:lnTo>
                  <a:lnTo>
                    <a:pt x="1872" y="204"/>
                  </a:lnTo>
                  <a:lnTo>
                    <a:pt x="1832" y="214"/>
                  </a:lnTo>
                  <a:lnTo>
                    <a:pt x="1792" y="223"/>
                  </a:lnTo>
                  <a:lnTo>
                    <a:pt x="1750" y="233"/>
                  </a:lnTo>
                  <a:lnTo>
                    <a:pt x="1706" y="241"/>
                  </a:lnTo>
                  <a:lnTo>
                    <a:pt x="1661" y="249"/>
                  </a:lnTo>
                  <a:lnTo>
                    <a:pt x="1614" y="256"/>
                  </a:lnTo>
                  <a:lnTo>
                    <a:pt x="1567" y="263"/>
                  </a:lnTo>
                  <a:lnTo>
                    <a:pt x="1518" y="269"/>
                  </a:lnTo>
                  <a:lnTo>
                    <a:pt x="1467" y="275"/>
                  </a:lnTo>
                  <a:lnTo>
                    <a:pt x="1416" y="281"/>
                  </a:lnTo>
                  <a:lnTo>
                    <a:pt x="1363" y="285"/>
                  </a:lnTo>
                  <a:lnTo>
                    <a:pt x="1309" y="288"/>
                  </a:lnTo>
                  <a:lnTo>
                    <a:pt x="1255" y="291"/>
                  </a:lnTo>
                  <a:lnTo>
                    <a:pt x="1200" y="293"/>
                  </a:lnTo>
                  <a:lnTo>
                    <a:pt x="1144" y="295"/>
                  </a:lnTo>
                  <a:lnTo>
                    <a:pt x="1087" y="295"/>
                  </a:lnTo>
                  <a:lnTo>
                    <a:pt x="1031" y="295"/>
                  </a:lnTo>
                  <a:lnTo>
                    <a:pt x="975" y="293"/>
                  </a:lnTo>
                  <a:lnTo>
                    <a:pt x="920" y="291"/>
                  </a:lnTo>
                  <a:lnTo>
                    <a:pt x="867" y="288"/>
                  </a:lnTo>
                  <a:lnTo>
                    <a:pt x="813" y="285"/>
                  </a:lnTo>
                  <a:lnTo>
                    <a:pt x="761" y="281"/>
                  </a:lnTo>
                  <a:lnTo>
                    <a:pt x="711" y="275"/>
                  </a:lnTo>
                  <a:lnTo>
                    <a:pt x="661" y="269"/>
                  </a:lnTo>
                  <a:lnTo>
                    <a:pt x="613" y="263"/>
                  </a:lnTo>
                  <a:lnTo>
                    <a:pt x="566" y="256"/>
                  </a:lnTo>
                  <a:lnTo>
                    <a:pt x="520" y="249"/>
                  </a:lnTo>
                  <a:lnTo>
                    <a:pt x="476" y="241"/>
                  </a:lnTo>
                  <a:lnTo>
                    <a:pt x="434" y="233"/>
                  </a:lnTo>
                  <a:lnTo>
                    <a:pt x="393" y="223"/>
                  </a:lnTo>
                  <a:lnTo>
                    <a:pt x="353" y="214"/>
                  </a:lnTo>
                  <a:lnTo>
                    <a:pt x="316" y="204"/>
                  </a:lnTo>
                  <a:lnTo>
                    <a:pt x="280" y="194"/>
                  </a:lnTo>
                  <a:lnTo>
                    <a:pt x="247" y="184"/>
                  </a:lnTo>
                  <a:lnTo>
                    <a:pt x="215" y="174"/>
                  </a:lnTo>
                  <a:lnTo>
                    <a:pt x="184" y="162"/>
                  </a:lnTo>
                  <a:lnTo>
                    <a:pt x="156" y="150"/>
                  </a:lnTo>
                  <a:lnTo>
                    <a:pt x="130" y="139"/>
                  </a:lnTo>
                  <a:lnTo>
                    <a:pt x="107" y="128"/>
                  </a:lnTo>
                  <a:lnTo>
                    <a:pt x="85" y="115"/>
                  </a:lnTo>
                  <a:lnTo>
                    <a:pt x="66" y="103"/>
                  </a:lnTo>
                  <a:lnTo>
                    <a:pt x="49" y="91"/>
                  </a:lnTo>
                  <a:lnTo>
                    <a:pt x="34" y="79"/>
                  </a:lnTo>
                  <a:lnTo>
                    <a:pt x="28" y="73"/>
                  </a:lnTo>
                  <a:lnTo>
                    <a:pt x="22" y="66"/>
                  </a:lnTo>
                  <a:lnTo>
                    <a:pt x="17" y="60"/>
                  </a:lnTo>
                  <a:lnTo>
                    <a:pt x="13" y="54"/>
                  </a:lnTo>
                  <a:lnTo>
                    <a:pt x="9" y="48"/>
                  </a:lnTo>
                  <a:lnTo>
                    <a:pt x="6" y="42"/>
                  </a:lnTo>
                  <a:lnTo>
                    <a:pt x="3" y="36"/>
                  </a:lnTo>
                  <a:lnTo>
                    <a:pt x="2" y="30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0"/>
                  </a:lnTo>
                  <a:lnTo>
                    <a:pt x="2" y="4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6" y="21"/>
                  </a:lnTo>
                  <a:lnTo>
                    <a:pt x="56" y="29"/>
                  </a:lnTo>
                  <a:lnTo>
                    <a:pt x="76" y="37"/>
                  </a:lnTo>
                  <a:lnTo>
                    <a:pt x="99" y="44"/>
                  </a:lnTo>
                  <a:lnTo>
                    <a:pt x="123" y="52"/>
                  </a:lnTo>
                  <a:lnTo>
                    <a:pt x="148" y="59"/>
                  </a:lnTo>
                  <a:lnTo>
                    <a:pt x="175" y="66"/>
                  </a:lnTo>
                  <a:lnTo>
                    <a:pt x="205" y="74"/>
                  </a:lnTo>
                  <a:lnTo>
                    <a:pt x="234" y="81"/>
                  </a:lnTo>
                  <a:lnTo>
                    <a:pt x="265" y="87"/>
                  </a:lnTo>
                  <a:lnTo>
                    <a:pt x="297" y="94"/>
                  </a:lnTo>
                  <a:lnTo>
                    <a:pt x="365" y="105"/>
                  </a:lnTo>
                  <a:lnTo>
                    <a:pt x="437" y="116"/>
                  </a:lnTo>
                  <a:lnTo>
                    <a:pt x="474" y="122"/>
                  </a:lnTo>
                  <a:lnTo>
                    <a:pt x="512" y="127"/>
                  </a:lnTo>
                  <a:lnTo>
                    <a:pt x="590" y="136"/>
                  </a:lnTo>
                  <a:lnTo>
                    <a:pt x="630" y="140"/>
                  </a:lnTo>
                  <a:lnTo>
                    <a:pt x="671" y="144"/>
                  </a:lnTo>
                  <a:lnTo>
                    <a:pt x="713" y="147"/>
                  </a:lnTo>
                  <a:lnTo>
                    <a:pt x="754" y="150"/>
                  </a:lnTo>
                  <a:lnTo>
                    <a:pt x="796" y="153"/>
                  </a:lnTo>
                  <a:lnTo>
                    <a:pt x="817" y="154"/>
                  </a:lnTo>
                  <a:lnTo>
                    <a:pt x="838" y="155"/>
                  </a:lnTo>
                  <a:lnTo>
                    <a:pt x="882" y="157"/>
                  </a:lnTo>
                  <a:lnTo>
                    <a:pt x="925" y="159"/>
                  </a:lnTo>
                  <a:lnTo>
                    <a:pt x="1010" y="161"/>
                  </a:lnTo>
                  <a:lnTo>
                    <a:pt x="1097" y="162"/>
                  </a:lnTo>
                  <a:lnTo>
                    <a:pt x="1185" y="161"/>
                  </a:lnTo>
                  <a:lnTo>
                    <a:pt x="1229" y="160"/>
                  </a:lnTo>
                  <a:lnTo>
                    <a:pt x="1272" y="159"/>
                  </a:lnTo>
                  <a:lnTo>
                    <a:pt x="1359" y="155"/>
                  </a:lnTo>
                  <a:lnTo>
                    <a:pt x="1402" y="152"/>
                  </a:lnTo>
                  <a:lnTo>
                    <a:pt x="1444" y="150"/>
                  </a:lnTo>
                  <a:lnTo>
                    <a:pt x="1486" y="146"/>
                  </a:lnTo>
                  <a:lnTo>
                    <a:pt x="1529" y="143"/>
                  </a:lnTo>
                  <a:lnTo>
                    <a:pt x="1610" y="135"/>
                  </a:lnTo>
                  <a:lnTo>
                    <a:pt x="1649" y="131"/>
                  </a:lnTo>
                  <a:lnTo>
                    <a:pt x="1689" y="126"/>
                  </a:lnTo>
                  <a:lnTo>
                    <a:pt x="1765" y="115"/>
                  </a:lnTo>
                  <a:lnTo>
                    <a:pt x="1801" y="110"/>
                  </a:lnTo>
                  <a:lnTo>
                    <a:pt x="1837" y="104"/>
                  </a:lnTo>
                  <a:lnTo>
                    <a:pt x="1872" y="98"/>
                  </a:lnTo>
                  <a:lnTo>
                    <a:pt x="1905" y="92"/>
                  </a:lnTo>
                  <a:lnTo>
                    <a:pt x="1937" y="86"/>
                  </a:lnTo>
                  <a:lnTo>
                    <a:pt x="1968" y="79"/>
                  </a:lnTo>
                  <a:lnTo>
                    <a:pt x="1998" y="72"/>
                  </a:lnTo>
                  <a:lnTo>
                    <a:pt x="2027" y="64"/>
                  </a:lnTo>
                  <a:lnTo>
                    <a:pt x="2054" y="57"/>
                  </a:lnTo>
                  <a:lnTo>
                    <a:pt x="2079" y="49"/>
                  </a:lnTo>
                  <a:lnTo>
                    <a:pt x="2103" y="42"/>
                  </a:lnTo>
                  <a:lnTo>
                    <a:pt x="2125" y="34"/>
                  </a:lnTo>
                  <a:lnTo>
                    <a:pt x="2146" y="26"/>
                  </a:lnTo>
                  <a:lnTo>
                    <a:pt x="2164" y="18"/>
                  </a:lnTo>
                  <a:lnTo>
                    <a:pt x="2182" y="9"/>
                  </a:lnTo>
                  <a:lnTo>
                    <a:pt x="2190" y="4"/>
                  </a:lnTo>
                  <a:lnTo>
                    <a:pt x="2197" y="0"/>
                  </a:lnTo>
                  <a:lnTo>
                    <a:pt x="2199" y="4"/>
                  </a:lnTo>
                  <a:lnTo>
                    <a:pt x="2200" y="8"/>
                  </a:lnTo>
                  <a:lnTo>
                    <a:pt x="2200" y="18"/>
                  </a:lnTo>
                  <a:close/>
                </a:path>
              </a:pathLst>
            </a:custGeom>
            <a:noFill/>
            <a:ln w="12700" cap="sq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2570268" name="Freeform 28"/>
            <p:cNvSpPr>
              <a:spLocks/>
            </p:cNvSpPr>
            <p:nvPr/>
          </p:nvSpPr>
          <p:spPr bwMode="auto">
            <a:xfrm>
              <a:off x="577" y="1688"/>
              <a:ext cx="1009" cy="136"/>
            </a:xfrm>
            <a:custGeom>
              <a:avLst/>
              <a:gdLst/>
              <a:ahLst/>
              <a:cxnLst>
                <a:cxn ang="0">
                  <a:pos x="1672" y="22"/>
                </a:cxn>
                <a:cxn ang="0">
                  <a:pos x="1666" y="36"/>
                </a:cxn>
                <a:cxn ang="0">
                  <a:pos x="1651" y="55"/>
                </a:cxn>
                <a:cxn ang="0">
                  <a:pos x="1635" y="70"/>
                </a:cxn>
                <a:cxn ang="0">
                  <a:pos x="1589" y="97"/>
                </a:cxn>
                <a:cxn ang="0">
                  <a:pos x="1527" y="124"/>
                </a:cxn>
                <a:cxn ang="0">
                  <a:pos x="1451" y="148"/>
                </a:cxn>
                <a:cxn ang="0">
                  <a:pos x="1393" y="163"/>
                </a:cxn>
                <a:cxn ang="0">
                  <a:pos x="1298" y="184"/>
                </a:cxn>
                <a:cxn ang="0">
                  <a:pos x="1191" y="201"/>
                </a:cxn>
                <a:cxn ang="0">
                  <a:pos x="1076" y="214"/>
                </a:cxn>
                <a:cxn ang="0">
                  <a:pos x="954" y="223"/>
                </a:cxn>
                <a:cxn ang="0">
                  <a:pos x="826" y="225"/>
                </a:cxn>
                <a:cxn ang="0">
                  <a:pos x="699" y="223"/>
                </a:cxn>
                <a:cxn ang="0">
                  <a:pos x="618" y="218"/>
                </a:cxn>
                <a:cxn ang="0">
                  <a:pos x="502" y="206"/>
                </a:cxn>
                <a:cxn ang="0">
                  <a:pos x="395" y="190"/>
                </a:cxn>
                <a:cxn ang="0">
                  <a:pos x="298" y="171"/>
                </a:cxn>
                <a:cxn ang="0">
                  <a:pos x="212" y="148"/>
                </a:cxn>
                <a:cxn ang="0">
                  <a:pos x="140" y="124"/>
                </a:cxn>
                <a:cxn ang="0">
                  <a:pos x="80" y="97"/>
                </a:cxn>
                <a:cxn ang="0">
                  <a:pos x="42" y="74"/>
                </a:cxn>
                <a:cxn ang="0">
                  <a:pos x="25" y="59"/>
                </a:cxn>
                <a:cxn ang="0">
                  <a:pos x="9" y="41"/>
                </a:cxn>
                <a:cxn ang="0">
                  <a:pos x="1" y="22"/>
                </a:cxn>
                <a:cxn ang="0">
                  <a:pos x="0" y="7"/>
                </a:cxn>
                <a:cxn ang="0">
                  <a:pos x="26" y="16"/>
                </a:cxn>
                <a:cxn ang="0">
                  <a:pos x="74" y="34"/>
                </a:cxn>
                <a:cxn ang="0">
                  <a:pos x="133" y="50"/>
                </a:cxn>
                <a:cxn ang="0">
                  <a:pos x="225" y="72"/>
                </a:cxn>
                <a:cxn ang="0">
                  <a:pos x="304" y="85"/>
                </a:cxn>
                <a:cxn ang="0">
                  <a:pos x="388" y="96"/>
                </a:cxn>
                <a:cxn ang="0">
                  <a:pos x="541" y="113"/>
                </a:cxn>
                <a:cxn ang="0">
                  <a:pos x="638" y="119"/>
                </a:cxn>
                <a:cxn ang="0">
                  <a:pos x="801" y="124"/>
                </a:cxn>
                <a:cxn ang="0">
                  <a:pos x="967" y="121"/>
                </a:cxn>
                <a:cxn ang="0">
                  <a:pos x="1098" y="115"/>
                </a:cxn>
                <a:cxn ang="0">
                  <a:pos x="1224" y="103"/>
                </a:cxn>
                <a:cxn ang="0">
                  <a:pos x="1370" y="84"/>
                </a:cxn>
                <a:cxn ang="0">
                  <a:pos x="1497" y="59"/>
                </a:cxn>
                <a:cxn ang="0">
                  <a:pos x="1581" y="37"/>
                </a:cxn>
                <a:cxn ang="0">
                  <a:pos x="1632" y="20"/>
                </a:cxn>
                <a:cxn ang="0">
                  <a:pos x="1671" y="0"/>
                </a:cxn>
              </a:cxnLst>
              <a:rect l="0" t="0" r="r" b="b"/>
              <a:pathLst>
                <a:path w="1673" h="225">
                  <a:moveTo>
                    <a:pt x="1673" y="13"/>
                  </a:moveTo>
                  <a:lnTo>
                    <a:pt x="1673" y="18"/>
                  </a:lnTo>
                  <a:lnTo>
                    <a:pt x="1672" y="22"/>
                  </a:lnTo>
                  <a:lnTo>
                    <a:pt x="1670" y="27"/>
                  </a:lnTo>
                  <a:lnTo>
                    <a:pt x="1669" y="32"/>
                  </a:lnTo>
                  <a:lnTo>
                    <a:pt x="1666" y="36"/>
                  </a:lnTo>
                  <a:lnTo>
                    <a:pt x="1663" y="41"/>
                  </a:lnTo>
                  <a:lnTo>
                    <a:pt x="1656" y="50"/>
                  </a:lnTo>
                  <a:lnTo>
                    <a:pt x="1651" y="55"/>
                  </a:lnTo>
                  <a:lnTo>
                    <a:pt x="1646" y="59"/>
                  </a:lnTo>
                  <a:lnTo>
                    <a:pt x="1641" y="65"/>
                  </a:lnTo>
                  <a:lnTo>
                    <a:pt x="1635" y="70"/>
                  </a:lnTo>
                  <a:lnTo>
                    <a:pt x="1621" y="79"/>
                  </a:lnTo>
                  <a:lnTo>
                    <a:pt x="1606" y="88"/>
                  </a:lnTo>
                  <a:lnTo>
                    <a:pt x="1589" y="97"/>
                  </a:lnTo>
                  <a:lnTo>
                    <a:pt x="1569" y="106"/>
                  </a:lnTo>
                  <a:lnTo>
                    <a:pt x="1549" y="115"/>
                  </a:lnTo>
                  <a:lnTo>
                    <a:pt x="1527" y="124"/>
                  </a:lnTo>
                  <a:lnTo>
                    <a:pt x="1503" y="132"/>
                  </a:lnTo>
                  <a:lnTo>
                    <a:pt x="1478" y="140"/>
                  </a:lnTo>
                  <a:lnTo>
                    <a:pt x="1451" y="148"/>
                  </a:lnTo>
                  <a:lnTo>
                    <a:pt x="1438" y="152"/>
                  </a:lnTo>
                  <a:lnTo>
                    <a:pt x="1423" y="156"/>
                  </a:lnTo>
                  <a:lnTo>
                    <a:pt x="1393" y="163"/>
                  </a:lnTo>
                  <a:lnTo>
                    <a:pt x="1362" y="171"/>
                  </a:lnTo>
                  <a:lnTo>
                    <a:pt x="1331" y="178"/>
                  </a:lnTo>
                  <a:lnTo>
                    <a:pt x="1298" y="184"/>
                  </a:lnTo>
                  <a:lnTo>
                    <a:pt x="1263" y="190"/>
                  </a:lnTo>
                  <a:lnTo>
                    <a:pt x="1227" y="196"/>
                  </a:lnTo>
                  <a:lnTo>
                    <a:pt x="1191" y="201"/>
                  </a:lnTo>
                  <a:lnTo>
                    <a:pt x="1154" y="206"/>
                  </a:lnTo>
                  <a:lnTo>
                    <a:pt x="1116" y="210"/>
                  </a:lnTo>
                  <a:lnTo>
                    <a:pt x="1076" y="214"/>
                  </a:lnTo>
                  <a:lnTo>
                    <a:pt x="1036" y="218"/>
                  </a:lnTo>
                  <a:lnTo>
                    <a:pt x="995" y="220"/>
                  </a:lnTo>
                  <a:lnTo>
                    <a:pt x="954" y="223"/>
                  </a:lnTo>
                  <a:lnTo>
                    <a:pt x="912" y="224"/>
                  </a:lnTo>
                  <a:lnTo>
                    <a:pt x="869" y="225"/>
                  </a:lnTo>
                  <a:lnTo>
                    <a:pt x="826" y="225"/>
                  </a:lnTo>
                  <a:lnTo>
                    <a:pt x="784" y="225"/>
                  </a:lnTo>
                  <a:lnTo>
                    <a:pt x="740" y="224"/>
                  </a:lnTo>
                  <a:lnTo>
                    <a:pt x="699" y="223"/>
                  </a:lnTo>
                  <a:lnTo>
                    <a:pt x="679" y="222"/>
                  </a:lnTo>
                  <a:lnTo>
                    <a:pt x="658" y="220"/>
                  </a:lnTo>
                  <a:lnTo>
                    <a:pt x="618" y="218"/>
                  </a:lnTo>
                  <a:lnTo>
                    <a:pt x="578" y="214"/>
                  </a:lnTo>
                  <a:lnTo>
                    <a:pt x="540" y="210"/>
                  </a:lnTo>
                  <a:lnTo>
                    <a:pt x="502" y="206"/>
                  </a:lnTo>
                  <a:lnTo>
                    <a:pt x="466" y="201"/>
                  </a:lnTo>
                  <a:lnTo>
                    <a:pt x="430" y="196"/>
                  </a:lnTo>
                  <a:lnTo>
                    <a:pt x="395" y="190"/>
                  </a:lnTo>
                  <a:lnTo>
                    <a:pt x="362" y="184"/>
                  </a:lnTo>
                  <a:lnTo>
                    <a:pt x="329" y="178"/>
                  </a:lnTo>
                  <a:lnTo>
                    <a:pt x="298" y="171"/>
                  </a:lnTo>
                  <a:lnTo>
                    <a:pt x="269" y="163"/>
                  </a:lnTo>
                  <a:lnTo>
                    <a:pt x="239" y="156"/>
                  </a:lnTo>
                  <a:lnTo>
                    <a:pt x="212" y="148"/>
                  </a:lnTo>
                  <a:lnTo>
                    <a:pt x="187" y="140"/>
                  </a:lnTo>
                  <a:lnTo>
                    <a:pt x="162" y="132"/>
                  </a:lnTo>
                  <a:lnTo>
                    <a:pt x="140" y="124"/>
                  </a:lnTo>
                  <a:lnTo>
                    <a:pt x="118" y="115"/>
                  </a:lnTo>
                  <a:lnTo>
                    <a:pt x="98" y="106"/>
                  </a:lnTo>
                  <a:lnTo>
                    <a:pt x="80" y="97"/>
                  </a:lnTo>
                  <a:lnTo>
                    <a:pt x="63" y="88"/>
                  </a:lnTo>
                  <a:lnTo>
                    <a:pt x="49" y="79"/>
                  </a:lnTo>
                  <a:lnTo>
                    <a:pt x="42" y="74"/>
                  </a:lnTo>
                  <a:lnTo>
                    <a:pt x="36" y="70"/>
                  </a:lnTo>
                  <a:lnTo>
                    <a:pt x="30" y="65"/>
                  </a:lnTo>
                  <a:lnTo>
                    <a:pt x="25" y="59"/>
                  </a:lnTo>
                  <a:lnTo>
                    <a:pt x="16" y="50"/>
                  </a:lnTo>
                  <a:lnTo>
                    <a:pt x="12" y="46"/>
                  </a:lnTo>
                  <a:lnTo>
                    <a:pt x="9" y="41"/>
                  </a:lnTo>
                  <a:lnTo>
                    <a:pt x="4" y="32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2"/>
                  </a:lnTo>
                  <a:lnTo>
                    <a:pt x="13" y="10"/>
                  </a:lnTo>
                  <a:lnTo>
                    <a:pt x="26" y="16"/>
                  </a:lnTo>
                  <a:lnTo>
                    <a:pt x="41" y="22"/>
                  </a:lnTo>
                  <a:lnTo>
                    <a:pt x="57" y="28"/>
                  </a:lnTo>
                  <a:lnTo>
                    <a:pt x="74" y="34"/>
                  </a:lnTo>
                  <a:lnTo>
                    <a:pt x="92" y="39"/>
                  </a:lnTo>
                  <a:lnTo>
                    <a:pt x="113" y="45"/>
                  </a:lnTo>
                  <a:lnTo>
                    <a:pt x="133" y="50"/>
                  </a:lnTo>
                  <a:lnTo>
                    <a:pt x="177" y="62"/>
                  </a:lnTo>
                  <a:lnTo>
                    <a:pt x="201" y="67"/>
                  </a:lnTo>
                  <a:lnTo>
                    <a:pt x="225" y="72"/>
                  </a:lnTo>
                  <a:lnTo>
                    <a:pt x="250" y="76"/>
                  </a:lnTo>
                  <a:lnTo>
                    <a:pt x="277" y="81"/>
                  </a:lnTo>
                  <a:lnTo>
                    <a:pt x="304" y="85"/>
                  </a:lnTo>
                  <a:lnTo>
                    <a:pt x="331" y="89"/>
                  </a:lnTo>
                  <a:lnTo>
                    <a:pt x="360" y="93"/>
                  </a:lnTo>
                  <a:lnTo>
                    <a:pt x="388" y="96"/>
                  </a:lnTo>
                  <a:lnTo>
                    <a:pt x="449" y="103"/>
                  </a:lnTo>
                  <a:lnTo>
                    <a:pt x="510" y="109"/>
                  </a:lnTo>
                  <a:lnTo>
                    <a:pt x="541" y="113"/>
                  </a:lnTo>
                  <a:lnTo>
                    <a:pt x="573" y="115"/>
                  </a:lnTo>
                  <a:lnTo>
                    <a:pt x="605" y="117"/>
                  </a:lnTo>
                  <a:lnTo>
                    <a:pt x="638" y="119"/>
                  </a:lnTo>
                  <a:lnTo>
                    <a:pt x="702" y="122"/>
                  </a:lnTo>
                  <a:lnTo>
                    <a:pt x="769" y="123"/>
                  </a:lnTo>
                  <a:lnTo>
                    <a:pt x="801" y="124"/>
                  </a:lnTo>
                  <a:lnTo>
                    <a:pt x="834" y="124"/>
                  </a:lnTo>
                  <a:lnTo>
                    <a:pt x="900" y="123"/>
                  </a:lnTo>
                  <a:lnTo>
                    <a:pt x="967" y="121"/>
                  </a:lnTo>
                  <a:lnTo>
                    <a:pt x="1000" y="120"/>
                  </a:lnTo>
                  <a:lnTo>
                    <a:pt x="1033" y="119"/>
                  </a:lnTo>
                  <a:lnTo>
                    <a:pt x="1098" y="115"/>
                  </a:lnTo>
                  <a:lnTo>
                    <a:pt x="1162" y="109"/>
                  </a:lnTo>
                  <a:lnTo>
                    <a:pt x="1193" y="106"/>
                  </a:lnTo>
                  <a:lnTo>
                    <a:pt x="1224" y="103"/>
                  </a:lnTo>
                  <a:lnTo>
                    <a:pt x="1285" y="96"/>
                  </a:lnTo>
                  <a:lnTo>
                    <a:pt x="1342" y="88"/>
                  </a:lnTo>
                  <a:lnTo>
                    <a:pt x="1370" y="84"/>
                  </a:lnTo>
                  <a:lnTo>
                    <a:pt x="1396" y="80"/>
                  </a:lnTo>
                  <a:lnTo>
                    <a:pt x="1449" y="70"/>
                  </a:lnTo>
                  <a:lnTo>
                    <a:pt x="1497" y="59"/>
                  </a:lnTo>
                  <a:lnTo>
                    <a:pt x="1519" y="54"/>
                  </a:lnTo>
                  <a:lnTo>
                    <a:pt x="1541" y="49"/>
                  </a:lnTo>
                  <a:lnTo>
                    <a:pt x="1581" y="37"/>
                  </a:lnTo>
                  <a:lnTo>
                    <a:pt x="1600" y="32"/>
                  </a:lnTo>
                  <a:lnTo>
                    <a:pt x="1616" y="26"/>
                  </a:lnTo>
                  <a:lnTo>
                    <a:pt x="1632" y="20"/>
                  </a:lnTo>
                  <a:lnTo>
                    <a:pt x="1646" y="13"/>
                  </a:lnTo>
                  <a:lnTo>
                    <a:pt x="1659" y="6"/>
                  </a:lnTo>
                  <a:lnTo>
                    <a:pt x="1671" y="0"/>
                  </a:lnTo>
                  <a:lnTo>
                    <a:pt x="1672" y="6"/>
                  </a:lnTo>
                  <a:lnTo>
                    <a:pt x="1673" y="13"/>
                  </a:lnTo>
                  <a:close/>
                </a:path>
              </a:pathLst>
            </a:custGeom>
            <a:noFill/>
            <a:ln w="12700" cap="sq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2570269" name="Freeform 29"/>
            <p:cNvSpPr>
              <a:spLocks/>
            </p:cNvSpPr>
            <p:nvPr/>
          </p:nvSpPr>
          <p:spPr bwMode="auto">
            <a:xfrm>
              <a:off x="779" y="1616"/>
              <a:ext cx="605" cy="82"/>
            </a:xfrm>
            <a:custGeom>
              <a:avLst/>
              <a:gdLst/>
              <a:ahLst/>
              <a:cxnLst>
                <a:cxn ang="0">
                  <a:pos x="1002" y="13"/>
                </a:cxn>
                <a:cxn ang="0">
                  <a:pos x="1000" y="19"/>
                </a:cxn>
                <a:cxn ang="0">
                  <a:pos x="993" y="31"/>
                </a:cxn>
                <a:cxn ang="0">
                  <a:pos x="987" y="36"/>
                </a:cxn>
                <a:cxn ang="0">
                  <a:pos x="972" y="47"/>
                </a:cxn>
                <a:cxn ang="0">
                  <a:pos x="953" y="58"/>
                </a:cxn>
                <a:cxn ang="0">
                  <a:pos x="929" y="69"/>
                </a:cxn>
                <a:cxn ang="0">
                  <a:pos x="901" y="80"/>
                </a:cxn>
                <a:cxn ang="0">
                  <a:pos x="870" y="89"/>
                </a:cxn>
                <a:cxn ang="0">
                  <a:pos x="835" y="98"/>
                </a:cxn>
                <a:cxn ang="0">
                  <a:pos x="778" y="110"/>
                </a:cxn>
                <a:cxn ang="0">
                  <a:pos x="714" y="120"/>
                </a:cxn>
                <a:cxn ang="0">
                  <a:pos x="669" y="126"/>
                </a:cxn>
                <a:cxn ang="0">
                  <a:pos x="621" y="131"/>
                </a:cxn>
                <a:cxn ang="0">
                  <a:pos x="597" y="133"/>
                </a:cxn>
                <a:cxn ang="0">
                  <a:pos x="546" y="135"/>
                </a:cxn>
                <a:cxn ang="0">
                  <a:pos x="495" y="136"/>
                </a:cxn>
                <a:cxn ang="0">
                  <a:pos x="444" y="135"/>
                </a:cxn>
                <a:cxn ang="0">
                  <a:pos x="394" y="133"/>
                </a:cxn>
                <a:cxn ang="0">
                  <a:pos x="301" y="123"/>
                </a:cxn>
                <a:cxn ang="0">
                  <a:pos x="258" y="117"/>
                </a:cxn>
                <a:cxn ang="0">
                  <a:pos x="197" y="107"/>
                </a:cxn>
                <a:cxn ang="0">
                  <a:pos x="161" y="98"/>
                </a:cxn>
                <a:cxn ang="0">
                  <a:pos x="127" y="89"/>
                </a:cxn>
                <a:cxn ang="0">
                  <a:pos x="83" y="74"/>
                </a:cxn>
                <a:cxn ang="0">
                  <a:pos x="58" y="63"/>
                </a:cxn>
                <a:cxn ang="0">
                  <a:pos x="38" y="53"/>
                </a:cxn>
                <a:cxn ang="0">
                  <a:pos x="21" y="42"/>
                </a:cxn>
                <a:cxn ang="0">
                  <a:pos x="9" y="31"/>
                </a:cxn>
                <a:cxn ang="0">
                  <a:pos x="2" y="19"/>
                </a:cxn>
                <a:cxn ang="0">
                  <a:pos x="0" y="8"/>
                </a:cxn>
                <a:cxn ang="0">
                  <a:pos x="8" y="5"/>
                </a:cxn>
                <a:cxn ang="0">
                  <a:pos x="24" y="13"/>
                </a:cxn>
                <a:cxn ang="0">
                  <a:pos x="55" y="24"/>
                </a:cxn>
                <a:cxn ang="0">
                  <a:pos x="79" y="31"/>
                </a:cxn>
                <a:cxn ang="0">
                  <a:pos x="135" y="43"/>
                </a:cxn>
                <a:cxn ang="0">
                  <a:pos x="198" y="53"/>
                </a:cxn>
                <a:cxn ang="0">
                  <a:pos x="269" y="62"/>
                </a:cxn>
                <a:cxn ang="0">
                  <a:pos x="343" y="68"/>
                </a:cxn>
                <a:cxn ang="0">
                  <a:pos x="422" y="72"/>
                </a:cxn>
                <a:cxn ang="0">
                  <a:pos x="500" y="74"/>
                </a:cxn>
                <a:cxn ang="0">
                  <a:pos x="579" y="72"/>
                </a:cxn>
                <a:cxn ang="0">
                  <a:pos x="658" y="68"/>
                </a:cxn>
                <a:cxn ang="0">
                  <a:pos x="733" y="62"/>
                </a:cxn>
                <a:cxn ang="0">
                  <a:pos x="805" y="53"/>
                </a:cxn>
                <a:cxn ang="0">
                  <a:pos x="868" y="42"/>
                </a:cxn>
                <a:cxn ang="0">
                  <a:pos x="911" y="33"/>
                </a:cxn>
                <a:cxn ang="0">
                  <a:pos x="948" y="22"/>
                </a:cxn>
                <a:cxn ang="0">
                  <a:pos x="987" y="8"/>
                </a:cxn>
                <a:cxn ang="0">
                  <a:pos x="1002" y="0"/>
                </a:cxn>
                <a:cxn ang="0">
                  <a:pos x="1003" y="8"/>
                </a:cxn>
              </a:cxnLst>
              <a:rect l="0" t="0" r="r" b="b"/>
              <a:pathLst>
                <a:path w="1003" h="136">
                  <a:moveTo>
                    <a:pt x="1003" y="8"/>
                  </a:moveTo>
                  <a:lnTo>
                    <a:pt x="1002" y="13"/>
                  </a:lnTo>
                  <a:lnTo>
                    <a:pt x="1002" y="16"/>
                  </a:lnTo>
                  <a:lnTo>
                    <a:pt x="1000" y="19"/>
                  </a:lnTo>
                  <a:lnTo>
                    <a:pt x="997" y="25"/>
                  </a:lnTo>
                  <a:lnTo>
                    <a:pt x="993" y="31"/>
                  </a:lnTo>
                  <a:lnTo>
                    <a:pt x="990" y="34"/>
                  </a:lnTo>
                  <a:lnTo>
                    <a:pt x="987" y="36"/>
                  </a:lnTo>
                  <a:lnTo>
                    <a:pt x="980" y="42"/>
                  </a:lnTo>
                  <a:lnTo>
                    <a:pt x="972" y="47"/>
                  </a:lnTo>
                  <a:lnTo>
                    <a:pt x="963" y="53"/>
                  </a:lnTo>
                  <a:lnTo>
                    <a:pt x="953" y="58"/>
                  </a:lnTo>
                  <a:lnTo>
                    <a:pt x="941" y="63"/>
                  </a:lnTo>
                  <a:lnTo>
                    <a:pt x="929" y="69"/>
                  </a:lnTo>
                  <a:lnTo>
                    <a:pt x="916" y="74"/>
                  </a:lnTo>
                  <a:lnTo>
                    <a:pt x="901" y="80"/>
                  </a:lnTo>
                  <a:lnTo>
                    <a:pt x="886" y="85"/>
                  </a:lnTo>
                  <a:lnTo>
                    <a:pt x="870" y="89"/>
                  </a:lnTo>
                  <a:lnTo>
                    <a:pt x="853" y="94"/>
                  </a:lnTo>
                  <a:lnTo>
                    <a:pt x="835" y="98"/>
                  </a:lnTo>
                  <a:lnTo>
                    <a:pt x="817" y="103"/>
                  </a:lnTo>
                  <a:lnTo>
                    <a:pt x="778" y="110"/>
                  </a:lnTo>
                  <a:lnTo>
                    <a:pt x="735" y="117"/>
                  </a:lnTo>
                  <a:lnTo>
                    <a:pt x="714" y="120"/>
                  </a:lnTo>
                  <a:lnTo>
                    <a:pt x="691" y="123"/>
                  </a:lnTo>
                  <a:lnTo>
                    <a:pt x="669" y="126"/>
                  </a:lnTo>
                  <a:lnTo>
                    <a:pt x="645" y="129"/>
                  </a:lnTo>
                  <a:lnTo>
                    <a:pt x="621" y="131"/>
                  </a:lnTo>
                  <a:lnTo>
                    <a:pt x="609" y="132"/>
                  </a:lnTo>
                  <a:lnTo>
                    <a:pt x="597" y="133"/>
                  </a:lnTo>
                  <a:lnTo>
                    <a:pt x="571" y="134"/>
                  </a:lnTo>
                  <a:lnTo>
                    <a:pt x="546" y="135"/>
                  </a:lnTo>
                  <a:lnTo>
                    <a:pt x="521" y="135"/>
                  </a:lnTo>
                  <a:lnTo>
                    <a:pt x="495" y="136"/>
                  </a:lnTo>
                  <a:lnTo>
                    <a:pt x="470" y="135"/>
                  </a:lnTo>
                  <a:lnTo>
                    <a:pt x="444" y="135"/>
                  </a:lnTo>
                  <a:lnTo>
                    <a:pt x="419" y="134"/>
                  </a:lnTo>
                  <a:lnTo>
                    <a:pt x="394" y="133"/>
                  </a:lnTo>
                  <a:lnTo>
                    <a:pt x="347" y="129"/>
                  </a:lnTo>
                  <a:lnTo>
                    <a:pt x="301" y="123"/>
                  </a:lnTo>
                  <a:lnTo>
                    <a:pt x="279" y="120"/>
                  </a:lnTo>
                  <a:lnTo>
                    <a:pt x="258" y="117"/>
                  </a:lnTo>
                  <a:lnTo>
                    <a:pt x="216" y="110"/>
                  </a:lnTo>
                  <a:lnTo>
                    <a:pt x="197" y="107"/>
                  </a:lnTo>
                  <a:lnTo>
                    <a:pt x="179" y="103"/>
                  </a:lnTo>
                  <a:lnTo>
                    <a:pt x="161" y="98"/>
                  </a:lnTo>
                  <a:lnTo>
                    <a:pt x="144" y="94"/>
                  </a:lnTo>
                  <a:lnTo>
                    <a:pt x="127" y="89"/>
                  </a:lnTo>
                  <a:lnTo>
                    <a:pt x="112" y="85"/>
                  </a:lnTo>
                  <a:lnTo>
                    <a:pt x="83" y="74"/>
                  </a:lnTo>
                  <a:lnTo>
                    <a:pt x="70" y="69"/>
                  </a:lnTo>
                  <a:lnTo>
                    <a:pt x="58" y="63"/>
                  </a:lnTo>
                  <a:lnTo>
                    <a:pt x="48" y="58"/>
                  </a:lnTo>
                  <a:lnTo>
                    <a:pt x="38" y="53"/>
                  </a:lnTo>
                  <a:lnTo>
                    <a:pt x="29" y="47"/>
                  </a:lnTo>
                  <a:lnTo>
                    <a:pt x="21" y="42"/>
                  </a:lnTo>
                  <a:lnTo>
                    <a:pt x="15" y="36"/>
                  </a:lnTo>
                  <a:lnTo>
                    <a:pt x="9" y="31"/>
                  </a:lnTo>
                  <a:lnTo>
                    <a:pt x="5" y="25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2"/>
                  </a:lnTo>
                  <a:lnTo>
                    <a:pt x="8" y="5"/>
                  </a:lnTo>
                  <a:lnTo>
                    <a:pt x="16" y="9"/>
                  </a:lnTo>
                  <a:lnTo>
                    <a:pt x="24" y="13"/>
                  </a:lnTo>
                  <a:lnTo>
                    <a:pt x="34" y="16"/>
                  </a:lnTo>
                  <a:lnTo>
                    <a:pt x="55" y="24"/>
                  </a:lnTo>
                  <a:lnTo>
                    <a:pt x="67" y="28"/>
                  </a:lnTo>
                  <a:lnTo>
                    <a:pt x="79" y="31"/>
                  </a:lnTo>
                  <a:lnTo>
                    <a:pt x="106" y="37"/>
                  </a:lnTo>
                  <a:lnTo>
                    <a:pt x="135" y="43"/>
                  </a:lnTo>
                  <a:lnTo>
                    <a:pt x="166" y="48"/>
                  </a:lnTo>
                  <a:lnTo>
                    <a:pt x="198" y="53"/>
                  </a:lnTo>
                  <a:lnTo>
                    <a:pt x="232" y="58"/>
                  </a:lnTo>
                  <a:lnTo>
                    <a:pt x="269" y="62"/>
                  </a:lnTo>
                  <a:lnTo>
                    <a:pt x="306" y="65"/>
                  </a:lnTo>
                  <a:lnTo>
                    <a:pt x="343" y="68"/>
                  </a:lnTo>
                  <a:lnTo>
                    <a:pt x="382" y="71"/>
                  </a:lnTo>
                  <a:lnTo>
                    <a:pt x="422" y="72"/>
                  </a:lnTo>
                  <a:lnTo>
                    <a:pt x="461" y="73"/>
                  </a:lnTo>
                  <a:lnTo>
                    <a:pt x="500" y="74"/>
                  </a:lnTo>
                  <a:lnTo>
                    <a:pt x="540" y="73"/>
                  </a:lnTo>
                  <a:lnTo>
                    <a:pt x="579" y="72"/>
                  </a:lnTo>
                  <a:lnTo>
                    <a:pt x="620" y="71"/>
                  </a:lnTo>
                  <a:lnTo>
                    <a:pt x="658" y="68"/>
                  </a:lnTo>
                  <a:lnTo>
                    <a:pt x="696" y="65"/>
                  </a:lnTo>
                  <a:lnTo>
                    <a:pt x="733" y="62"/>
                  </a:lnTo>
                  <a:lnTo>
                    <a:pt x="770" y="58"/>
                  </a:lnTo>
                  <a:lnTo>
                    <a:pt x="805" y="53"/>
                  </a:lnTo>
                  <a:lnTo>
                    <a:pt x="837" y="48"/>
                  </a:lnTo>
                  <a:lnTo>
                    <a:pt x="868" y="42"/>
                  </a:lnTo>
                  <a:lnTo>
                    <a:pt x="897" y="36"/>
                  </a:lnTo>
                  <a:lnTo>
                    <a:pt x="911" y="33"/>
                  </a:lnTo>
                  <a:lnTo>
                    <a:pt x="924" y="30"/>
                  </a:lnTo>
                  <a:lnTo>
                    <a:pt x="948" y="22"/>
                  </a:lnTo>
                  <a:lnTo>
                    <a:pt x="969" y="15"/>
                  </a:lnTo>
                  <a:lnTo>
                    <a:pt x="987" y="8"/>
                  </a:lnTo>
                  <a:lnTo>
                    <a:pt x="995" y="4"/>
                  </a:lnTo>
                  <a:lnTo>
                    <a:pt x="1002" y="0"/>
                  </a:lnTo>
                  <a:lnTo>
                    <a:pt x="1003" y="4"/>
                  </a:lnTo>
                  <a:lnTo>
                    <a:pt x="1003" y="8"/>
                  </a:lnTo>
                  <a:close/>
                </a:path>
              </a:pathLst>
            </a:custGeom>
            <a:noFill/>
            <a:ln w="12700" cap="sq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</p:grpSp>
      <p:pic>
        <p:nvPicPr>
          <p:cNvPr id="2570270" name="Picture 30" descr="ant ee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0100" y="2959100"/>
            <a:ext cx="1250950" cy="121443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</p:pic>
      <p:sp>
        <p:nvSpPr>
          <p:cNvPr id="2570271" name="Line 31"/>
          <p:cNvSpPr>
            <a:spLocks noChangeShapeType="1"/>
          </p:cNvSpPr>
          <p:nvPr/>
        </p:nvSpPr>
        <p:spPr bwMode="auto">
          <a:xfrm flipH="1">
            <a:off x="7021513" y="2905125"/>
            <a:ext cx="646112" cy="268288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triangle" w="sm" len="sm"/>
          </a:ln>
          <a:effectLst/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pic>
        <p:nvPicPr>
          <p:cNvPr id="2570272" name="Picture 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3075" y="4203700"/>
            <a:ext cx="1809750" cy="28416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</p:pic>
      <p:grpSp>
        <p:nvGrpSpPr>
          <p:cNvPr id="8" name="Group 33"/>
          <p:cNvGrpSpPr>
            <a:grpSpLocks/>
          </p:cNvGrpSpPr>
          <p:nvPr/>
        </p:nvGrpSpPr>
        <p:grpSpPr bwMode="auto">
          <a:xfrm rot="5400000">
            <a:off x="6861175" y="4725988"/>
            <a:ext cx="809625" cy="314325"/>
            <a:chOff x="295" y="1616"/>
            <a:chExt cx="1573" cy="496"/>
          </a:xfrm>
        </p:grpSpPr>
        <p:sp>
          <p:nvSpPr>
            <p:cNvPr id="2570274" name="Freeform 34"/>
            <p:cNvSpPr>
              <a:spLocks/>
            </p:cNvSpPr>
            <p:nvPr/>
          </p:nvSpPr>
          <p:spPr bwMode="auto">
            <a:xfrm>
              <a:off x="295" y="1911"/>
              <a:ext cx="1573" cy="201"/>
            </a:xfrm>
            <a:custGeom>
              <a:avLst/>
              <a:gdLst/>
              <a:ahLst/>
              <a:cxnLst>
                <a:cxn ang="0">
                  <a:pos x="2605" y="33"/>
                </a:cxn>
                <a:cxn ang="0">
                  <a:pos x="2596" y="53"/>
                </a:cxn>
                <a:cxn ang="0">
                  <a:pos x="2580" y="75"/>
                </a:cxn>
                <a:cxn ang="0">
                  <a:pos x="2547" y="102"/>
                </a:cxn>
                <a:cxn ang="0">
                  <a:pos x="2502" y="130"/>
                </a:cxn>
                <a:cxn ang="0">
                  <a:pos x="2446" y="156"/>
                </a:cxn>
                <a:cxn ang="0">
                  <a:pos x="2361" y="189"/>
                </a:cxn>
                <a:cxn ang="0">
                  <a:pos x="2261" y="220"/>
                </a:cxn>
                <a:cxn ang="0">
                  <a:pos x="2123" y="252"/>
                </a:cxn>
                <a:cxn ang="0">
                  <a:pos x="1968" y="281"/>
                </a:cxn>
                <a:cxn ang="0">
                  <a:pos x="1856" y="297"/>
                </a:cxn>
                <a:cxn ang="0">
                  <a:pos x="1677" y="317"/>
                </a:cxn>
                <a:cxn ang="0">
                  <a:pos x="1487" y="328"/>
                </a:cxn>
                <a:cxn ang="0">
                  <a:pos x="1355" y="332"/>
                </a:cxn>
                <a:cxn ang="0">
                  <a:pos x="1187" y="332"/>
                </a:cxn>
                <a:cxn ang="0">
                  <a:pos x="1090" y="328"/>
                </a:cxn>
                <a:cxn ang="0">
                  <a:pos x="902" y="317"/>
                </a:cxn>
                <a:cxn ang="0">
                  <a:pos x="725" y="297"/>
                </a:cxn>
                <a:cxn ang="0">
                  <a:pos x="563" y="272"/>
                </a:cxn>
                <a:cxn ang="0">
                  <a:pos x="419" y="242"/>
                </a:cxn>
                <a:cxn ang="0">
                  <a:pos x="311" y="214"/>
                </a:cxn>
                <a:cxn ang="0">
                  <a:pos x="217" y="183"/>
                </a:cxn>
                <a:cxn ang="0">
                  <a:pos x="125" y="143"/>
                </a:cxn>
                <a:cxn ang="0">
                  <a:pos x="56" y="102"/>
                </a:cxn>
                <a:cxn ang="0">
                  <a:pos x="32" y="82"/>
                </a:cxn>
                <a:cxn ang="0">
                  <a:pos x="14" y="61"/>
                </a:cxn>
                <a:cxn ang="0">
                  <a:pos x="3" y="40"/>
                </a:cxn>
                <a:cxn ang="0">
                  <a:pos x="0" y="19"/>
                </a:cxn>
                <a:cxn ang="0">
                  <a:pos x="20" y="14"/>
                </a:cxn>
                <a:cxn ang="0">
                  <a:pos x="90" y="41"/>
                </a:cxn>
                <a:cxn ang="0">
                  <a:pos x="145" y="59"/>
                </a:cxn>
                <a:cxn ang="0">
                  <a:pos x="241" y="83"/>
                </a:cxn>
                <a:cxn ang="0">
                  <a:pos x="351" y="105"/>
                </a:cxn>
                <a:cxn ang="0">
                  <a:pos x="474" y="126"/>
                </a:cxn>
                <a:cxn ang="0">
                  <a:pos x="606" y="143"/>
                </a:cxn>
                <a:cxn ang="0">
                  <a:pos x="795" y="162"/>
                </a:cxn>
                <a:cxn ang="0">
                  <a:pos x="943" y="172"/>
                </a:cxn>
                <a:cxn ang="0">
                  <a:pos x="1095" y="179"/>
                </a:cxn>
                <a:cxn ang="0">
                  <a:pos x="1300" y="183"/>
                </a:cxn>
                <a:cxn ang="0">
                  <a:pos x="1455" y="181"/>
                </a:cxn>
                <a:cxn ang="0">
                  <a:pos x="1610" y="175"/>
                </a:cxn>
                <a:cxn ang="0">
                  <a:pos x="1859" y="156"/>
                </a:cxn>
                <a:cxn ang="0">
                  <a:pos x="2047" y="136"/>
                </a:cxn>
                <a:cxn ang="0">
                  <a:pos x="2218" y="111"/>
                </a:cxn>
                <a:cxn ang="0">
                  <a:pos x="2332" y="88"/>
                </a:cxn>
                <a:cxn ang="0">
                  <a:pos x="2433" y="64"/>
                </a:cxn>
                <a:cxn ang="0">
                  <a:pos x="2518" y="38"/>
                </a:cxn>
                <a:cxn ang="0">
                  <a:pos x="2566" y="19"/>
                </a:cxn>
                <a:cxn ang="0">
                  <a:pos x="2605" y="5"/>
                </a:cxn>
                <a:cxn ang="0">
                  <a:pos x="2607" y="19"/>
                </a:cxn>
              </a:cxnLst>
              <a:rect l="0" t="0" r="r" b="b"/>
              <a:pathLst>
                <a:path w="2607" h="333">
                  <a:moveTo>
                    <a:pt x="2607" y="19"/>
                  </a:moveTo>
                  <a:lnTo>
                    <a:pt x="2607" y="26"/>
                  </a:lnTo>
                  <a:lnTo>
                    <a:pt x="2605" y="33"/>
                  </a:lnTo>
                  <a:lnTo>
                    <a:pt x="2603" y="40"/>
                  </a:lnTo>
                  <a:lnTo>
                    <a:pt x="2600" y="46"/>
                  </a:lnTo>
                  <a:lnTo>
                    <a:pt x="2596" y="53"/>
                  </a:lnTo>
                  <a:lnTo>
                    <a:pt x="2592" y="61"/>
                  </a:lnTo>
                  <a:lnTo>
                    <a:pt x="2586" y="68"/>
                  </a:lnTo>
                  <a:lnTo>
                    <a:pt x="2580" y="75"/>
                  </a:lnTo>
                  <a:lnTo>
                    <a:pt x="2573" y="82"/>
                  </a:lnTo>
                  <a:lnTo>
                    <a:pt x="2565" y="88"/>
                  </a:lnTo>
                  <a:lnTo>
                    <a:pt x="2547" y="102"/>
                  </a:lnTo>
                  <a:lnTo>
                    <a:pt x="2525" y="116"/>
                  </a:lnTo>
                  <a:lnTo>
                    <a:pt x="2514" y="123"/>
                  </a:lnTo>
                  <a:lnTo>
                    <a:pt x="2502" y="130"/>
                  </a:lnTo>
                  <a:lnTo>
                    <a:pt x="2475" y="143"/>
                  </a:lnTo>
                  <a:lnTo>
                    <a:pt x="2461" y="150"/>
                  </a:lnTo>
                  <a:lnTo>
                    <a:pt x="2446" y="156"/>
                  </a:lnTo>
                  <a:lnTo>
                    <a:pt x="2414" y="170"/>
                  </a:lnTo>
                  <a:lnTo>
                    <a:pt x="2380" y="183"/>
                  </a:lnTo>
                  <a:lnTo>
                    <a:pt x="2361" y="189"/>
                  </a:lnTo>
                  <a:lnTo>
                    <a:pt x="2342" y="195"/>
                  </a:lnTo>
                  <a:lnTo>
                    <a:pt x="2303" y="207"/>
                  </a:lnTo>
                  <a:lnTo>
                    <a:pt x="2261" y="220"/>
                  </a:lnTo>
                  <a:lnTo>
                    <a:pt x="2218" y="231"/>
                  </a:lnTo>
                  <a:lnTo>
                    <a:pt x="2171" y="242"/>
                  </a:lnTo>
                  <a:lnTo>
                    <a:pt x="2123" y="252"/>
                  </a:lnTo>
                  <a:lnTo>
                    <a:pt x="2074" y="263"/>
                  </a:lnTo>
                  <a:lnTo>
                    <a:pt x="2021" y="272"/>
                  </a:lnTo>
                  <a:lnTo>
                    <a:pt x="1968" y="281"/>
                  </a:lnTo>
                  <a:lnTo>
                    <a:pt x="1913" y="289"/>
                  </a:lnTo>
                  <a:lnTo>
                    <a:pt x="1885" y="293"/>
                  </a:lnTo>
                  <a:lnTo>
                    <a:pt x="1856" y="297"/>
                  </a:lnTo>
                  <a:lnTo>
                    <a:pt x="1798" y="304"/>
                  </a:lnTo>
                  <a:lnTo>
                    <a:pt x="1738" y="310"/>
                  </a:lnTo>
                  <a:lnTo>
                    <a:pt x="1677" y="317"/>
                  </a:lnTo>
                  <a:lnTo>
                    <a:pt x="1615" y="321"/>
                  </a:lnTo>
                  <a:lnTo>
                    <a:pt x="1552" y="325"/>
                  </a:lnTo>
                  <a:lnTo>
                    <a:pt x="1487" y="328"/>
                  </a:lnTo>
                  <a:lnTo>
                    <a:pt x="1454" y="330"/>
                  </a:lnTo>
                  <a:lnTo>
                    <a:pt x="1422" y="331"/>
                  </a:lnTo>
                  <a:lnTo>
                    <a:pt x="1355" y="332"/>
                  </a:lnTo>
                  <a:lnTo>
                    <a:pt x="1288" y="333"/>
                  </a:lnTo>
                  <a:lnTo>
                    <a:pt x="1220" y="332"/>
                  </a:lnTo>
                  <a:lnTo>
                    <a:pt x="1187" y="332"/>
                  </a:lnTo>
                  <a:lnTo>
                    <a:pt x="1155" y="331"/>
                  </a:lnTo>
                  <a:lnTo>
                    <a:pt x="1122" y="330"/>
                  </a:lnTo>
                  <a:lnTo>
                    <a:pt x="1090" y="328"/>
                  </a:lnTo>
                  <a:lnTo>
                    <a:pt x="1025" y="325"/>
                  </a:lnTo>
                  <a:lnTo>
                    <a:pt x="963" y="321"/>
                  </a:lnTo>
                  <a:lnTo>
                    <a:pt x="902" y="317"/>
                  </a:lnTo>
                  <a:lnTo>
                    <a:pt x="841" y="310"/>
                  </a:lnTo>
                  <a:lnTo>
                    <a:pt x="783" y="304"/>
                  </a:lnTo>
                  <a:lnTo>
                    <a:pt x="725" y="297"/>
                  </a:lnTo>
                  <a:lnTo>
                    <a:pt x="670" y="289"/>
                  </a:lnTo>
                  <a:lnTo>
                    <a:pt x="616" y="281"/>
                  </a:lnTo>
                  <a:lnTo>
                    <a:pt x="563" y="272"/>
                  </a:lnTo>
                  <a:lnTo>
                    <a:pt x="513" y="263"/>
                  </a:lnTo>
                  <a:lnTo>
                    <a:pt x="465" y="252"/>
                  </a:lnTo>
                  <a:lnTo>
                    <a:pt x="419" y="242"/>
                  </a:lnTo>
                  <a:lnTo>
                    <a:pt x="373" y="231"/>
                  </a:lnTo>
                  <a:lnTo>
                    <a:pt x="331" y="220"/>
                  </a:lnTo>
                  <a:lnTo>
                    <a:pt x="311" y="214"/>
                  </a:lnTo>
                  <a:lnTo>
                    <a:pt x="291" y="207"/>
                  </a:lnTo>
                  <a:lnTo>
                    <a:pt x="253" y="195"/>
                  </a:lnTo>
                  <a:lnTo>
                    <a:pt x="217" y="183"/>
                  </a:lnTo>
                  <a:lnTo>
                    <a:pt x="184" y="170"/>
                  </a:lnTo>
                  <a:lnTo>
                    <a:pt x="153" y="156"/>
                  </a:lnTo>
                  <a:lnTo>
                    <a:pt x="125" y="143"/>
                  </a:lnTo>
                  <a:lnTo>
                    <a:pt x="100" y="130"/>
                  </a:lnTo>
                  <a:lnTo>
                    <a:pt x="77" y="116"/>
                  </a:lnTo>
                  <a:lnTo>
                    <a:pt x="56" y="102"/>
                  </a:lnTo>
                  <a:lnTo>
                    <a:pt x="48" y="95"/>
                  </a:lnTo>
                  <a:lnTo>
                    <a:pt x="39" y="88"/>
                  </a:lnTo>
                  <a:lnTo>
                    <a:pt x="32" y="82"/>
                  </a:lnTo>
                  <a:lnTo>
                    <a:pt x="25" y="75"/>
                  </a:lnTo>
                  <a:lnTo>
                    <a:pt x="19" y="68"/>
                  </a:lnTo>
                  <a:lnTo>
                    <a:pt x="14" y="61"/>
                  </a:lnTo>
                  <a:lnTo>
                    <a:pt x="10" y="53"/>
                  </a:lnTo>
                  <a:lnTo>
                    <a:pt x="6" y="46"/>
                  </a:lnTo>
                  <a:lnTo>
                    <a:pt x="3" y="40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2" y="5"/>
                  </a:lnTo>
                  <a:lnTo>
                    <a:pt x="20" y="14"/>
                  </a:lnTo>
                  <a:lnTo>
                    <a:pt x="41" y="23"/>
                  </a:lnTo>
                  <a:lnTo>
                    <a:pt x="64" y="32"/>
                  </a:lnTo>
                  <a:lnTo>
                    <a:pt x="90" y="41"/>
                  </a:lnTo>
                  <a:lnTo>
                    <a:pt x="103" y="45"/>
                  </a:lnTo>
                  <a:lnTo>
                    <a:pt x="116" y="49"/>
                  </a:lnTo>
                  <a:lnTo>
                    <a:pt x="145" y="59"/>
                  </a:lnTo>
                  <a:lnTo>
                    <a:pt x="175" y="67"/>
                  </a:lnTo>
                  <a:lnTo>
                    <a:pt x="207" y="75"/>
                  </a:lnTo>
                  <a:lnTo>
                    <a:pt x="241" y="83"/>
                  </a:lnTo>
                  <a:lnTo>
                    <a:pt x="277" y="90"/>
                  </a:lnTo>
                  <a:lnTo>
                    <a:pt x="313" y="98"/>
                  </a:lnTo>
                  <a:lnTo>
                    <a:pt x="351" y="105"/>
                  </a:lnTo>
                  <a:lnTo>
                    <a:pt x="390" y="113"/>
                  </a:lnTo>
                  <a:lnTo>
                    <a:pt x="432" y="119"/>
                  </a:lnTo>
                  <a:lnTo>
                    <a:pt x="474" y="126"/>
                  </a:lnTo>
                  <a:lnTo>
                    <a:pt x="516" y="132"/>
                  </a:lnTo>
                  <a:lnTo>
                    <a:pt x="560" y="137"/>
                  </a:lnTo>
                  <a:lnTo>
                    <a:pt x="606" y="143"/>
                  </a:lnTo>
                  <a:lnTo>
                    <a:pt x="698" y="153"/>
                  </a:lnTo>
                  <a:lnTo>
                    <a:pt x="747" y="157"/>
                  </a:lnTo>
                  <a:lnTo>
                    <a:pt x="795" y="162"/>
                  </a:lnTo>
                  <a:lnTo>
                    <a:pt x="843" y="166"/>
                  </a:lnTo>
                  <a:lnTo>
                    <a:pt x="893" y="169"/>
                  </a:lnTo>
                  <a:lnTo>
                    <a:pt x="943" y="172"/>
                  </a:lnTo>
                  <a:lnTo>
                    <a:pt x="993" y="175"/>
                  </a:lnTo>
                  <a:lnTo>
                    <a:pt x="1044" y="177"/>
                  </a:lnTo>
                  <a:lnTo>
                    <a:pt x="1095" y="179"/>
                  </a:lnTo>
                  <a:lnTo>
                    <a:pt x="1146" y="181"/>
                  </a:lnTo>
                  <a:lnTo>
                    <a:pt x="1197" y="182"/>
                  </a:lnTo>
                  <a:lnTo>
                    <a:pt x="1300" y="183"/>
                  </a:lnTo>
                  <a:lnTo>
                    <a:pt x="1351" y="182"/>
                  </a:lnTo>
                  <a:lnTo>
                    <a:pt x="1404" y="182"/>
                  </a:lnTo>
                  <a:lnTo>
                    <a:pt x="1455" y="181"/>
                  </a:lnTo>
                  <a:lnTo>
                    <a:pt x="1507" y="179"/>
                  </a:lnTo>
                  <a:lnTo>
                    <a:pt x="1559" y="177"/>
                  </a:lnTo>
                  <a:lnTo>
                    <a:pt x="1610" y="175"/>
                  </a:lnTo>
                  <a:lnTo>
                    <a:pt x="1711" y="169"/>
                  </a:lnTo>
                  <a:lnTo>
                    <a:pt x="1810" y="162"/>
                  </a:lnTo>
                  <a:lnTo>
                    <a:pt x="1859" y="156"/>
                  </a:lnTo>
                  <a:lnTo>
                    <a:pt x="1908" y="152"/>
                  </a:lnTo>
                  <a:lnTo>
                    <a:pt x="2001" y="142"/>
                  </a:lnTo>
                  <a:lnTo>
                    <a:pt x="2047" y="136"/>
                  </a:lnTo>
                  <a:lnTo>
                    <a:pt x="2091" y="130"/>
                  </a:lnTo>
                  <a:lnTo>
                    <a:pt x="2176" y="118"/>
                  </a:lnTo>
                  <a:lnTo>
                    <a:pt x="2218" y="111"/>
                  </a:lnTo>
                  <a:lnTo>
                    <a:pt x="2258" y="103"/>
                  </a:lnTo>
                  <a:lnTo>
                    <a:pt x="2296" y="96"/>
                  </a:lnTo>
                  <a:lnTo>
                    <a:pt x="2332" y="88"/>
                  </a:lnTo>
                  <a:lnTo>
                    <a:pt x="2367" y="81"/>
                  </a:lnTo>
                  <a:lnTo>
                    <a:pt x="2402" y="73"/>
                  </a:lnTo>
                  <a:lnTo>
                    <a:pt x="2433" y="64"/>
                  </a:lnTo>
                  <a:lnTo>
                    <a:pt x="2463" y="56"/>
                  </a:lnTo>
                  <a:lnTo>
                    <a:pt x="2492" y="46"/>
                  </a:lnTo>
                  <a:lnTo>
                    <a:pt x="2518" y="38"/>
                  </a:lnTo>
                  <a:lnTo>
                    <a:pt x="2543" y="29"/>
                  </a:lnTo>
                  <a:lnTo>
                    <a:pt x="2555" y="24"/>
                  </a:lnTo>
                  <a:lnTo>
                    <a:pt x="2566" y="19"/>
                  </a:lnTo>
                  <a:lnTo>
                    <a:pt x="2586" y="10"/>
                  </a:lnTo>
                  <a:lnTo>
                    <a:pt x="2604" y="0"/>
                  </a:lnTo>
                  <a:lnTo>
                    <a:pt x="2605" y="5"/>
                  </a:lnTo>
                  <a:lnTo>
                    <a:pt x="2606" y="10"/>
                  </a:lnTo>
                  <a:lnTo>
                    <a:pt x="2607" y="15"/>
                  </a:lnTo>
                  <a:lnTo>
                    <a:pt x="2607" y="1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008000">
                    <a:alpha val="78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275" name="Freeform 35"/>
            <p:cNvSpPr>
              <a:spLocks/>
            </p:cNvSpPr>
            <p:nvPr/>
          </p:nvSpPr>
          <p:spPr bwMode="auto">
            <a:xfrm>
              <a:off x="417" y="1777"/>
              <a:ext cx="1328" cy="178"/>
            </a:xfrm>
            <a:custGeom>
              <a:avLst/>
              <a:gdLst/>
              <a:ahLst/>
              <a:cxnLst>
                <a:cxn ang="0">
                  <a:pos x="2199" y="30"/>
                </a:cxn>
                <a:cxn ang="0">
                  <a:pos x="2191" y="48"/>
                </a:cxn>
                <a:cxn ang="0">
                  <a:pos x="2177" y="66"/>
                </a:cxn>
                <a:cxn ang="0">
                  <a:pos x="2157" y="85"/>
                </a:cxn>
                <a:cxn ang="0">
                  <a:pos x="2122" y="109"/>
                </a:cxn>
                <a:cxn ang="0">
                  <a:pos x="2077" y="133"/>
                </a:cxn>
                <a:cxn ang="0">
                  <a:pos x="2008" y="162"/>
                </a:cxn>
                <a:cxn ang="0">
                  <a:pos x="1943" y="184"/>
                </a:cxn>
                <a:cxn ang="0">
                  <a:pos x="1832" y="214"/>
                </a:cxn>
                <a:cxn ang="0">
                  <a:pos x="1706" y="241"/>
                </a:cxn>
                <a:cxn ang="0">
                  <a:pos x="1567" y="263"/>
                </a:cxn>
                <a:cxn ang="0">
                  <a:pos x="1416" y="281"/>
                </a:cxn>
                <a:cxn ang="0">
                  <a:pos x="1255" y="291"/>
                </a:cxn>
                <a:cxn ang="0">
                  <a:pos x="1087" y="295"/>
                </a:cxn>
                <a:cxn ang="0">
                  <a:pos x="920" y="291"/>
                </a:cxn>
                <a:cxn ang="0">
                  <a:pos x="761" y="281"/>
                </a:cxn>
                <a:cxn ang="0">
                  <a:pos x="613" y="263"/>
                </a:cxn>
                <a:cxn ang="0">
                  <a:pos x="476" y="241"/>
                </a:cxn>
                <a:cxn ang="0">
                  <a:pos x="353" y="214"/>
                </a:cxn>
                <a:cxn ang="0">
                  <a:pos x="247" y="184"/>
                </a:cxn>
                <a:cxn ang="0">
                  <a:pos x="156" y="150"/>
                </a:cxn>
                <a:cxn ang="0">
                  <a:pos x="85" y="115"/>
                </a:cxn>
                <a:cxn ang="0">
                  <a:pos x="34" y="79"/>
                </a:cxn>
                <a:cxn ang="0">
                  <a:pos x="17" y="60"/>
                </a:cxn>
                <a:cxn ang="0">
                  <a:pos x="6" y="42"/>
                </a:cxn>
                <a:cxn ang="0">
                  <a:pos x="1" y="24"/>
                </a:cxn>
                <a:cxn ang="0">
                  <a:pos x="2" y="4"/>
                </a:cxn>
                <a:cxn ang="0">
                  <a:pos x="36" y="21"/>
                </a:cxn>
                <a:cxn ang="0">
                  <a:pos x="99" y="44"/>
                </a:cxn>
                <a:cxn ang="0">
                  <a:pos x="175" y="66"/>
                </a:cxn>
                <a:cxn ang="0">
                  <a:pos x="265" y="87"/>
                </a:cxn>
                <a:cxn ang="0">
                  <a:pos x="437" y="116"/>
                </a:cxn>
                <a:cxn ang="0">
                  <a:pos x="590" y="136"/>
                </a:cxn>
                <a:cxn ang="0">
                  <a:pos x="713" y="147"/>
                </a:cxn>
                <a:cxn ang="0">
                  <a:pos x="817" y="154"/>
                </a:cxn>
                <a:cxn ang="0">
                  <a:pos x="925" y="159"/>
                </a:cxn>
                <a:cxn ang="0">
                  <a:pos x="1185" y="161"/>
                </a:cxn>
                <a:cxn ang="0">
                  <a:pos x="1359" y="155"/>
                </a:cxn>
                <a:cxn ang="0">
                  <a:pos x="1486" y="146"/>
                </a:cxn>
                <a:cxn ang="0">
                  <a:pos x="1649" y="131"/>
                </a:cxn>
                <a:cxn ang="0">
                  <a:pos x="1801" y="110"/>
                </a:cxn>
                <a:cxn ang="0">
                  <a:pos x="1905" y="92"/>
                </a:cxn>
                <a:cxn ang="0">
                  <a:pos x="1998" y="72"/>
                </a:cxn>
                <a:cxn ang="0">
                  <a:pos x="2079" y="49"/>
                </a:cxn>
                <a:cxn ang="0">
                  <a:pos x="2146" y="26"/>
                </a:cxn>
                <a:cxn ang="0">
                  <a:pos x="2190" y="4"/>
                </a:cxn>
                <a:cxn ang="0">
                  <a:pos x="2200" y="8"/>
                </a:cxn>
              </a:cxnLst>
              <a:rect l="0" t="0" r="r" b="b"/>
              <a:pathLst>
                <a:path w="2200" h="295">
                  <a:moveTo>
                    <a:pt x="2200" y="18"/>
                  </a:moveTo>
                  <a:lnTo>
                    <a:pt x="2200" y="24"/>
                  </a:lnTo>
                  <a:lnTo>
                    <a:pt x="2199" y="30"/>
                  </a:lnTo>
                  <a:lnTo>
                    <a:pt x="2197" y="36"/>
                  </a:lnTo>
                  <a:lnTo>
                    <a:pt x="2194" y="42"/>
                  </a:lnTo>
                  <a:lnTo>
                    <a:pt x="2191" y="48"/>
                  </a:lnTo>
                  <a:lnTo>
                    <a:pt x="2187" y="54"/>
                  </a:lnTo>
                  <a:lnTo>
                    <a:pt x="2183" y="60"/>
                  </a:lnTo>
                  <a:lnTo>
                    <a:pt x="2177" y="66"/>
                  </a:lnTo>
                  <a:lnTo>
                    <a:pt x="2172" y="73"/>
                  </a:lnTo>
                  <a:lnTo>
                    <a:pt x="2164" y="79"/>
                  </a:lnTo>
                  <a:lnTo>
                    <a:pt x="2157" y="85"/>
                  </a:lnTo>
                  <a:lnTo>
                    <a:pt x="2149" y="91"/>
                  </a:lnTo>
                  <a:lnTo>
                    <a:pt x="2131" y="103"/>
                  </a:lnTo>
                  <a:lnTo>
                    <a:pt x="2122" y="109"/>
                  </a:lnTo>
                  <a:lnTo>
                    <a:pt x="2111" y="115"/>
                  </a:lnTo>
                  <a:lnTo>
                    <a:pt x="2089" y="128"/>
                  </a:lnTo>
                  <a:lnTo>
                    <a:pt x="2077" y="133"/>
                  </a:lnTo>
                  <a:lnTo>
                    <a:pt x="2064" y="139"/>
                  </a:lnTo>
                  <a:lnTo>
                    <a:pt x="2037" y="150"/>
                  </a:lnTo>
                  <a:lnTo>
                    <a:pt x="2008" y="162"/>
                  </a:lnTo>
                  <a:lnTo>
                    <a:pt x="1976" y="174"/>
                  </a:lnTo>
                  <a:lnTo>
                    <a:pt x="1960" y="179"/>
                  </a:lnTo>
                  <a:lnTo>
                    <a:pt x="1943" y="184"/>
                  </a:lnTo>
                  <a:lnTo>
                    <a:pt x="1908" y="194"/>
                  </a:lnTo>
                  <a:lnTo>
                    <a:pt x="1872" y="204"/>
                  </a:lnTo>
                  <a:lnTo>
                    <a:pt x="1832" y="214"/>
                  </a:lnTo>
                  <a:lnTo>
                    <a:pt x="1792" y="223"/>
                  </a:lnTo>
                  <a:lnTo>
                    <a:pt x="1750" y="233"/>
                  </a:lnTo>
                  <a:lnTo>
                    <a:pt x="1706" y="241"/>
                  </a:lnTo>
                  <a:lnTo>
                    <a:pt x="1661" y="249"/>
                  </a:lnTo>
                  <a:lnTo>
                    <a:pt x="1614" y="256"/>
                  </a:lnTo>
                  <a:lnTo>
                    <a:pt x="1567" y="263"/>
                  </a:lnTo>
                  <a:lnTo>
                    <a:pt x="1518" y="269"/>
                  </a:lnTo>
                  <a:lnTo>
                    <a:pt x="1467" y="275"/>
                  </a:lnTo>
                  <a:lnTo>
                    <a:pt x="1416" y="281"/>
                  </a:lnTo>
                  <a:lnTo>
                    <a:pt x="1363" y="285"/>
                  </a:lnTo>
                  <a:lnTo>
                    <a:pt x="1309" y="288"/>
                  </a:lnTo>
                  <a:lnTo>
                    <a:pt x="1255" y="291"/>
                  </a:lnTo>
                  <a:lnTo>
                    <a:pt x="1200" y="293"/>
                  </a:lnTo>
                  <a:lnTo>
                    <a:pt x="1144" y="295"/>
                  </a:lnTo>
                  <a:lnTo>
                    <a:pt x="1087" y="295"/>
                  </a:lnTo>
                  <a:lnTo>
                    <a:pt x="1031" y="295"/>
                  </a:lnTo>
                  <a:lnTo>
                    <a:pt x="975" y="293"/>
                  </a:lnTo>
                  <a:lnTo>
                    <a:pt x="920" y="291"/>
                  </a:lnTo>
                  <a:lnTo>
                    <a:pt x="867" y="288"/>
                  </a:lnTo>
                  <a:lnTo>
                    <a:pt x="813" y="285"/>
                  </a:lnTo>
                  <a:lnTo>
                    <a:pt x="761" y="281"/>
                  </a:lnTo>
                  <a:lnTo>
                    <a:pt x="711" y="275"/>
                  </a:lnTo>
                  <a:lnTo>
                    <a:pt x="661" y="269"/>
                  </a:lnTo>
                  <a:lnTo>
                    <a:pt x="613" y="263"/>
                  </a:lnTo>
                  <a:lnTo>
                    <a:pt x="566" y="256"/>
                  </a:lnTo>
                  <a:lnTo>
                    <a:pt x="520" y="249"/>
                  </a:lnTo>
                  <a:lnTo>
                    <a:pt x="476" y="241"/>
                  </a:lnTo>
                  <a:lnTo>
                    <a:pt x="434" y="233"/>
                  </a:lnTo>
                  <a:lnTo>
                    <a:pt x="393" y="223"/>
                  </a:lnTo>
                  <a:lnTo>
                    <a:pt x="353" y="214"/>
                  </a:lnTo>
                  <a:lnTo>
                    <a:pt x="316" y="204"/>
                  </a:lnTo>
                  <a:lnTo>
                    <a:pt x="280" y="194"/>
                  </a:lnTo>
                  <a:lnTo>
                    <a:pt x="247" y="184"/>
                  </a:lnTo>
                  <a:lnTo>
                    <a:pt x="215" y="174"/>
                  </a:lnTo>
                  <a:lnTo>
                    <a:pt x="184" y="162"/>
                  </a:lnTo>
                  <a:lnTo>
                    <a:pt x="156" y="150"/>
                  </a:lnTo>
                  <a:lnTo>
                    <a:pt x="130" y="139"/>
                  </a:lnTo>
                  <a:lnTo>
                    <a:pt x="107" y="128"/>
                  </a:lnTo>
                  <a:lnTo>
                    <a:pt x="85" y="115"/>
                  </a:lnTo>
                  <a:lnTo>
                    <a:pt x="66" y="103"/>
                  </a:lnTo>
                  <a:lnTo>
                    <a:pt x="49" y="91"/>
                  </a:lnTo>
                  <a:lnTo>
                    <a:pt x="34" y="79"/>
                  </a:lnTo>
                  <a:lnTo>
                    <a:pt x="28" y="73"/>
                  </a:lnTo>
                  <a:lnTo>
                    <a:pt x="22" y="66"/>
                  </a:lnTo>
                  <a:lnTo>
                    <a:pt x="17" y="60"/>
                  </a:lnTo>
                  <a:lnTo>
                    <a:pt x="13" y="54"/>
                  </a:lnTo>
                  <a:lnTo>
                    <a:pt x="9" y="48"/>
                  </a:lnTo>
                  <a:lnTo>
                    <a:pt x="6" y="42"/>
                  </a:lnTo>
                  <a:lnTo>
                    <a:pt x="3" y="36"/>
                  </a:lnTo>
                  <a:lnTo>
                    <a:pt x="2" y="30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0"/>
                  </a:lnTo>
                  <a:lnTo>
                    <a:pt x="2" y="4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6" y="21"/>
                  </a:lnTo>
                  <a:lnTo>
                    <a:pt x="56" y="29"/>
                  </a:lnTo>
                  <a:lnTo>
                    <a:pt x="76" y="37"/>
                  </a:lnTo>
                  <a:lnTo>
                    <a:pt x="99" y="44"/>
                  </a:lnTo>
                  <a:lnTo>
                    <a:pt x="123" y="52"/>
                  </a:lnTo>
                  <a:lnTo>
                    <a:pt x="148" y="59"/>
                  </a:lnTo>
                  <a:lnTo>
                    <a:pt x="175" y="66"/>
                  </a:lnTo>
                  <a:lnTo>
                    <a:pt x="205" y="74"/>
                  </a:lnTo>
                  <a:lnTo>
                    <a:pt x="234" y="81"/>
                  </a:lnTo>
                  <a:lnTo>
                    <a:pt x="265" y="87"/>
                  </a:lnTo>
                  <a:lnTo>
                    <a:pt x="297" y="94"/>
                  </a:lnTo>
                  <a:lnTo>
                    <a:pt x="365" y="105"/>
                  </a:lnTo>
                  <a:lnTo>
                    <a:pt x="437" y="116"/>
                  </a:lnTo>
                  <a:lnTo>
                    <a:pt x="474" y="122"/>
                  </a:lnTo>
                  <a:lnTo>
                    <a:pt x="512" y="127"/>
                  </a:lnTo>
                  <a:lnTo>
                    <a:pt x="590" y="136"/>
                  </a:lnTo>
                  <a:lnTo>
                    <a:pt x="630" y="140"/>
                  </a:lnTo>
                  <a:lnTo>
                    <a:pt x="671" y="144"/>
                  </a:lnTo>
                  <a:lnTo>
                    <a:pt x="713" y="147"/>
                  </a:lnTo>
                  <a:lnTo>
                    <a:pt x="754" y="150"/>
                  </a:lnTo>
                  <a:lnTo>
                    <a:pt x="796" y="153"/>
                  </a:lnTo>
                  <a:lnTo>
                    <a:pt x="817" y="154"/>
                  </a:lnTo>
                  <a:lnTo>
                    <a:pt x="838" y="155"/>
                  </a:lnTo>
                  <a:lnTo>
                    <a:pt x="882" y="157"/>
                  </a:lnTo>
                  <a:lnTo>
                    <a:pt x="925" y="159"/>
                  </a:lnTo>
                  <a:lnTo>
                    <a:pt x="1010" y="161"/>
                  </a:lnTo>
                  <a:lnTo>
                    <a:pt x="1097" y="162"/>
                  </a:lnTo>
                  <a:lnTo>
                    <a:pt x="1185" y="161"/>
                  </a:lnTo>
                  <a:lnTo>
                    <a:pt x="1229" y="160"/>
                  </a:lnTo>
                  <a:lnTo>
                    <a:pt x="1272" y="159"/>
                  </a:lnTo>
                  <a:lnTo>
                    <a:pt x="1359" y="155"/>
                  </a:lnTo>
                  <a:lnTo>
                    <a:pt x="1402" y="152"/>
                  </a:lnTo>
                  <a:lnTo>
                    <a:pt x="1444" y="150"/>
                  </a:lnTo>
                  <a:lnTo>
                    <a:pt x="1486" y="146"/>
                  </a:lnTo>
                  <a:lnTo>
                    <a:pt x="1529" y="143"/>
                  </a:lnTo>
                  <a:lnTo>
                    <a:pt x="1610" y="135"/>
                  </a:lnTo>
                  <a:lnTo>
                    <a:pt x="1649" y="131"/>
                  </a:lnTo>
                  <a:lnTo>
                    <a:pt x="1689" y="126"/>
                  </a:lnTo>
                  <a:lnTo>
                    <a:pt x="1765" y="115"/>
                  </a:lnTo>
                  <a:lnTo>
                    <a:pt x="1801" y="110"/>
                  </a:lnTo>
                  <a:lnTo>
                    <a:pt x="1837" y="104"/>
                  </a:lnTo>
                  <a:lnTo>
                    <a:pt x="1872" y="98"/>
                  </a:lnTo>
                  <a:lnTo>
                    <a:pt x="1905" y="92"/>
                  </a:lnTo>
                  <a:lnTo>
                    <a:pt x="1937" y="86"/>
                  </a:lnTo>
                  <a:lnTo>
                    <a:pt x="1968" y="79"/>
                  </a:lnTo>
                  <a:lnTo>
                    <a:pt x="1998" y="72"/>
                  </a:lnTo>
                  <a:lnTo>
                    <a:pt x="2027" y="64"/>
                  </a:lnTo>
                  <a:lnTo>
                    <a:pt x="2054" y="57"/>
                  </a:lnTo>
                  <a:lnTo>
                    <a:pt x="2079" y="49"/>
                  </a:lnTo>
                  <a:lnTo>
                    <a:pt x="2103" y="42"/>
                  </a:lnTo>
                  <a:lnTo>
                    <a:pt x="2125" y="34"/>
                  </a:lnTo>
                  <a:lnTo>
                    <a:pt x="2146" y="26"/>
                  </a:lnTo>
                  <a:lnTo>
                    <a:pt x="2164" y="18"/>
                  </a:lnTo>
                  <a:lnTo>
                    <a:pt x="2182" y="9"/>
                  </a:lnTo>
                  <a:lnTo>
                    <a:pt x="2190" y="4"/>
                  </a:lnTo>
                  <a:lnTo>
                    <a:pt x="2197" y="0"/>
                  </a:lnTo>
                  <a:lnTo>
                    <a:pt x="2199" y="4"/>
                  </a:lnTo>
                  <a:lnTo>
                    <a:pt x="2200" y="8"/>
                  </a:lnTo>
                  <a:lnTo>
                    <a:pt x="220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0080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0276" name="Freeform 36"/>
            <p:cNvSpPr>
              <a:spLocks/>
            </p:cNvSpPr>
            <p:nvPr/>
          </p:nvSpPr>
          <p:spPr bwMode="auto">
            <a:xfrm>
              <a:off x="577" y="1688"/>
              <a:ext cx="1009" cy="136"/>
            </a:xfrm>
            <a:custGeom>
              <a:avLst/>
              <a:gdLst/>
              <a:ahLst/>
              <a:cxnLst>
                <a:cxn ang="0">
                  <a:pos x="1672" y="22"/>
                </a:cxn>
                <a:cxn ang="0">
                  <a:pos x="1666" y="36"/>
                </a:cxn>
                <a:cxn ang="0">
                  <a:pos x="1651" y="55"/>
                </a:cxn>
                <a:cxn ang="0">
                  <a:pos x="1635" y="70"/>
                </a:cxn>
                <a:cxn ang="0">
                  <a:pos x="1589" y="97"/>
                </a:cxn>
                <a:cxn ang="0">
                  <a:pos x="1527" y="124"/>
                </a:cxn>
                <a:cxn ang="0">
                  <a:pos x="1451" y="148"/>
                </a:cxn>
                <a:cxn ang="0">
                  <a:pos x="1393" y="163"/>
                </a:cxn>
                <a:cxn ang="0">
                  <a:pos x="1298" y="184"/>
                </a:cxn>
                <a:cxn ang="0">
                  <a:pos x="1191" y="201"/>
                </a:cxn>
                <a:cxn ang="0">
                  <a:pos x="1076" y="214"/>
                </a:cxn>
                <a:cxn ang="0">
                  <a:pos x="954" y="223"/>
                </a:cxn>
                <a:cxn ang="0">
                  <a:pos x="826" y="225"/>
                </a:cxn>
                <a:cxn ang="0">
                  <a:pos x="699" y="223"/>
                </a:cxn>
                <a:cxn ang="0">
                  <a:pos x="618" y="218"/>
                </a:cxn>
                <a:cxn ang="0">
                  <a:pos x="502" y="206"/>
                </a:cxn>
                <a:cxn ang="0">
                  <a:pos x="395" y="190"/>
                </a:cxn>
                <a:cxn ang="0">
                  <a:pos x="298" y="171"/>
                </a:cxn>
                <a:cxn ang="0">
                  <a:pos x="212" y="148"/>
                </a:cxn>
                <a:cxn ang="0">
                  <a:pos x="140" y="124"/>
                </a:cxn>
                <a:cxn ang="0">
                  <a:pos x="80" y="97"/>
                </a:cxn>
                <a:cxn ang="0">
                  <a:pos x="42" y="74"/>
                </a:cxn>
                <a:cxn ang="0">
                  <a:pos x="25" y="59"/>
                </a:cxn>
                <a:cxn ang="0">
                  <a:pos x="9" y="41"/>
                </a:cxn>
                <a:cxn ang="0">
                  <a:pos x="1" y="22"/>
                </a:cxn>
                <a:cxn ang="0">
                  <a:pos x="0" y="7"/>
                </a:cxn>
                <a:cxn ang="0">
                  <a:pos x="26" y="16"/>
                </a:cxn>
                <a:cxn ang="0">
                  <a:pos x="74" y="34"/>
                </a:cxn>
                <a:cxn ang="0">
                  <a:pos x="133" y="50"/>
                </a:cxn>
                <a:cxn ang="0">
                  <a:pos x="225" y="72"/>
                </a:cxn>
                <a:cxn ang="0">
                  <a:pos x="304" y="85"/>
                </a:cxn>
                <a:cxn ang="0">
                  <a:pos x="388" y="96"/>
                </a:cxn>
                <a:cxn ang="0">
                  <a:pos x="541" y="113"/>
                </a:cxn>
                <a:cxn ang="0">
                  <a:pos x="638" y="119"/>
                </a:cxn>
                <a:cxn ang="0">
                  <a:pos x="801" y="124"/>
                </a:cxn>
                <a:cxn ang="0">
                  <a:pos x="967" y="121"/>
                </a:cxn>
                <a:cxn ang="0">
                  <a:pos x="1098" y="115"/>
                </a:cxn>
                <a:cxn ang="0">
                  <a:pos x="1224" y="103"/>
                </a:cxn>
                <a:cxn ang="0">
                  <a:pos x="1370" y="84"/>
                </a:cxn>
                <a:cxn ang="0">
                  <a:pos x="1497" y="59"/>
                </a:cxn>
                <a:cxn ang="0">
                  <a:pos x="1581" y="37"/>
                </a:cxn>
                <a:cxn ang="0">
                  <a:pos x="1632" y="20"/>
                </a:cxn>
                <a:cxn ang="0">
                  <a:pos x="1671" y="0"/>
                </a:cxn>
              </a:cxnLst>
              <a:rect l="0" t="0" r="r" b="b"/>
              <a:pathLst>
                <a:path w="1673" h="225">
                  <a:moveTo>
                    <a:pt x="1673" y="13"/>
                  </a:moveTo>
                  <a:lnTo>
                    <a:pt x="1673" y="18"/>
                  </a:lnTo>
                  <a:lnTo>
                    <a:pt x="1672" y="22"/>
                  </a:lnTo>
                  <a:lnTo>
                    <a:pt x="1670" y="27"/>
                  </a:lnTo>
                  <a:lnTo>
                    <a:pt x="1669" y="32"/>
                  </a:lnTo>
                  <a:lnTo>
                    <a:pt x="1666" y="36"/>
                  </a:lnTo>
                  <a:lnTo>
                    <a:pt x="1663" y="41"/>
                  </a:lnTo>
                  <a:lnTo>
                    <a:pt x="1656" y="50"/>
                  </a:lnTo>
                  <a:lnTo>
                    <a:pt x="1651" y="55"/>
                  </a:lnTo>
                  <a:lnTo>
                    <a:pt x="1646" y="59"/>
                  </a:lnTo>
                  <a:lnTo>
                    <a:pt x="1641" y="65"/>
                  </a:lnTo>
                  <a:lnTo>
                    <a:pt x="1635" y="70"/>
                  </a:lnTo>
                  <a:lnTo>
                    <a:pt x="1621" y="79"/>
                  </a:lnTo>
                  <a:lnTo>
                    <a:pt x="1606" y="88"/>
                  </a:lnTo>
                  <a:lnTo>
                    <a:pt x="1589" y="97"/>
                  </a:lnTo>
                  <a:lnTo>
                    <a:pt x="1569" y="106"/>
                  </a:lnTo>
                  <a:lnTo>
                    <a:pt x="1549" y="115"/>
                  </a:lnTo>
                  <a:lnTo>
                    <a:pt x="1527" y="124"/>
                  </a:lnTo>
                  <a:lnTo>
                    <a:pt x="1503" y="132"/>
                  </a:lnTo>
                  <a:lnTo>
                    <a:pt x="1478" y="140"/>
                  </a:lnTo>
                  <a:lnTo>
                    <a:pt x="1451" y="148"/>
                  </a:lnTo>
                  <a:lnTo>
                    <a:pt x="1438" y="152"/>
                  </a:lnTo>
                  <a:lnTo>
                    <a:pt x="1423" y="156"/>
                  </a:lnTo>
                  <a:lnTo>
                    <a:pt x="1393" y="163"/>
                  </a:lnTo>
                  <a:lnTo>
                    <a:pt x="1362" y="171"/>
                  </a:lnTo>
                  <a:lnTo>
                    <a:pt x="1331" y="178"/>
                  </a:lnTo>
                  <a:lnTo>
                    <a:pt x="1298" y="184"/>
                  </a:lnTo>
                  <a:lnTo>
                    <a:pt x="1263" y="190"/>
                  </a:lnTo>
                  <a:lnTo>
                    <a:pt x="1227" y="196"/>
                  </a:lnTo>
                  <a:lnTo>
                    <a:pt x="1191" y="201"/>
                  </a:lnTo>
                  <a:lnTo>
                    <a:pt x="1154" y="206"/>
                  </a:lnTo>
                  <a:lnTo>
                    <a:pt x="1116" y="210"/>
                  </a:lnTo>
                  <a:lnTo>
                    <a:pt x="1076" y="214"/>
                  </a:lnTo>
                  <a:lnTo>
                    <a:pt x="1036" y="218"/>
                  </a:lnTo>
                  <a:lnTo>
                    <a:pt x="995" y="220"/>
                  </a:lnTo>
                  <a:lnTo>
                    <a:pt x="954" y="223"/>
                  </a:lnTo>
                  <a:lnTo>
                    <a:pt x="912" y="224"/>
                  </a:lnTo>
                  <a:lnTo>
                    <a:pt x="869" y="225"/>
                  </a:lnTo>
                  <a:lnTo>
                    <a:pt x="826" y="225"/>
                  </a:lnTo>
                  <a:lnTo>
                    <a:pt x="784" y="225"/>
                  </a:lnTo>
                  <a:lnTo>
                    <a:pt x="740" y="224"/>
                  </a:lnTo>
                  <a:lnTo>
                    <a:pt x="699" y="223"/>
                  </a:lnTo>
                  <a:lnTo>
                    <a:pt x="679" y="222"/>
                  </a:lnTo>
                  <a:lnTo>
                    <a:pt x="658" y="220"/>
                  </a:lnTo>
                  <a:lnTo>
                    <a:pt x="618" y="218"/>
                  </a:lnTo>
                  <a:lnTo>
                    <a:pt x="578" y="214"/>
                  </a:lnTo>
                  <a:lnTo>
                    <a:pt x="540" y="210"/>
                  </a:lnTo>
                  <a:lnTo>
                    <a:pt x="502" y="206"/>
                  </a:lnTo>
                  <a:lnTo>
                    <a:pt x="466" y="201"/>
                  </a:lnTo>
                  <a:lnTo>
                    <a:pt x="430" y="196"/>
                  </a:lnTo>
                  <a:lnTo>
                    <a:pt x="395" y="190"/>
                  </a:lnTo>
                  <a:lnTo>
                    <a:pt x="362" y="184"/>
                  </a:lnTo>
                  <a:lnTo>
                    <a:pt x="329" y="178"/>
                  </a:lnTo>
                  <a:lnTo>
                    <a:pt x="298" y="171"/>
                  </a:lnTo>
                  <a:lnTo>
                    <a:pt x="269" y="163"/>
                  </a:lnTo>
                  <a:lnTo>
                    <a:pt x="239" y="156"/>
                  </a:lnTo>
                  <a:lnTo>
                    <a:pt x="212" y="148"/>
                  </a:lnTo>
                  <a:lnTo>
                    <a:pt x="187" y="140"/>
                  </a:lnTo>
                  <a:lnTo>
                    <a:pt x="162" y="132"/>
                  </a:lnTo>
                  <a:lnTo>
                    <a:pt x="140" y="124"/>
                  </a:lnTo>
                  <a:lnTo>
                    <a:pt x="118" y="115"/>
                  </a:lnTo>
                  <a:lnTo>
                    <a:pt x="98" y="106"/>
                  </a:lnTo>
                  <a:lnTo>
                    <a:pt x="80" y="97"/>
                  </a:lnTo>
                  <a:lnTo>
                    <a:pt x="63" y="88"/>
                  </a:lnTo>
                  <a:lnTo>
                    <a:pt x="49" y="79"/>
                  </a:lnTo>
                  <a:lnTo>
                    <a:pt x="42" y="74"/>
                  </a:lnTo>
                  <a:lnTo>
                    <a:pt x="36" y="70"/>
                  </a:lnTo>
                  <a:lnTo>
                    <a:pt x="30" y="65"/>
                  </a:lnTo>
                  <a:lnTo>
                    <a:pt x="25" y="59"/>
                  </a:lnTo>
                  <a:lnTo>
                    <a:pt x="16" y="50"/>
                  </a:lnTo>
                  <a:lnTo>
                    <a:pt x="12" y="46"/>
                  </a:lnTo>
                  <a:lnTo>
                    <a:pt x="9" y="41"/>
                  </a:lnTo>
                  <a:lnTo>
                    <a:pt x="4" y="32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2"/>
                  </a:lnTo>
                  <a:lnTo>
                    <a:pt x="13" y="10"/>
                  </a:lnTo>
                  <a:lnTo>
                    <a:pt x="26" y="16"/>
                  </a:lnTo>
                  <a:lnTo>
                    <a:pt x="41" y="22"/>
                  </a:lnTo>
                  <a:lnTo>
                    <a:pt x="57" y="28"/>
                  </a:lnTo>
                  <a:lnTo>
                    <a:pt x="74" y="34"/>
                  </a:lnTo>
                  <a:lnTo>
                    <a:pt x="92" y="39"/>
                  </a:lnTo>
                  <a:lnTo>
                    <a:pt x="113" y="45"/>
                  </a:lnTo>
                  <a:lnTo>
                    <a:pt x="133" y="50"/>
                  </a:lnTo>
                  <a:lnTo>
                    <a:pt x="177" y="62"/>
                  </a:lnTo>
                  <a:lnTo>
                    <a:pt x="201" y="67"/>
                  </a:lnTo>
                  <a:lnTo>
                    <a:pt x="225" y="72"/>
                  </a:lnTo>
                  <a:lnTo>
                    <a:pt x="250" y="76"/>
                  </a:lnTo>
                  <a:lnTo>
                    <a:pt x="277" y="81"/>
                  </a:lnTo>
                  <a:lnTo>
                    <a:pt x="304" y="85"/>
                  </a:lnTo>
                  <a:lnTo>
                    <a:pt x="331" y="89"/>
                  </a:lnTo>
                  <a:lnTo>
                    <a:pt x="360" y="93"/>
                  </a:lnTo>
                  <a:lnTo>
                    <a:pt x="388" y="96"/>
                  </a:lnTo>
                  <a:lnTo>
                    <a:pt x="449" y="103"/>
                  </a:lnTo>
                  <a:lnTo>
                    <a:pt x="510" y="109"/>
                  </a:lnTo>
                  <a:lnTo>
                    <a:pt x="541" y="113"/>
                  </a:lnTo>
                  <a:lnTo>
                    <a:pt x="573" y="115"/>
                  </a:lnTo>
                  <a:lnTo>
                    <a:pt x="605" y="117"/>
                  </a:lnTo>
                  <a:lnTo>
                    <a:pt x="638" y="119"/>
                  </a:lnTo>
                  <a:lnTo>
                    <a:pt x="702" y="122"/>
                  </a:lnTo>
                  <a:lnTo>
                    <a:pt x="769" y="123"/>
                  </a:lnTo>
                  <a:lnTo>
                    <a:pt x="801" y="124"/>
                  </a:lnTo>
                  <a:lnTo>
                    <a:pt x="834" y="124"/>
                  </a:lnTo>
                  <a:lnTo>
                    <a:pt x="900" y="123"/>
                  </a:lnTo>
                  <a:lnTo>
                    <a:pt x="967" y="121"/>
                  </a:lnTo>
                  <a:lnTo>
                    <a:pt x="1000" y="120"/>
                  </a:lnTo>
                  <a:lnTo>
                    <a:pt x="1033" y="119"/>
                  </a:lnTo>
                  <a:lnTo>
                    <a:pt x="1098" y="115"/>
                  </a:lnTo>
                  <a:lnTo>
                    <a:pt x="1162" y="109"/>
                  </a:lnTo>
                  <a:lnTo>
                    <a:pt x="1193" y="106"/>
                  </a:lnTo>
                  <a:lnTo>
                    <a:pt x="1224" y="103"/>
                  </a:lnTo>
                  <a:lnTo>
                    <a:pt x="1285" y="96"/>
                  </a:lnTo>
                  <a:lnTo>
                    <a:pt x="1342" y="88"/>
                  </a:lnTo>
                  <a:lnTo>
                    <a:pt x="1370" y="84"/>
                  </a:lnTo>
                  <a:lnTo>
                    <a:pt x="1396" y="80"/>
                  </a:lnTo>
                  <a:lnTo>
                    <a:pt x="1449" y="70"/>
                  </a:lnTo>
                  <a:lnTo>
                    <a:pt x="1497" y="59"/>
                  </a:lnTo>
                  <a:lnTo>
                    <a:pt x="1519" y="54"/>
                  </a:lnTo>
                  <a:lnTo>
                    <a:pt x="1541" y="49"/>
                  </a:lnTo>
                  <a:lnTo>
                    <a:pt x="1581" y="37"/>
                  </a:lnTo>
                  <a:lnTo>
                    <a:pt x="1600" y="32"/>
                  </a:lnTo>
                  <a:lnTo>
                    <a:pt x="1616" y="26"/>
                  </a:lnTo>
                  <a:lnTo>
                    <a:pt x="1632" y="20"/>
                  </a:lnTo>
                  <a:lnTo>
                    <a:pt x="1646" y="13"/>
                  </a:lnTo>
                  <a:lnTo>
                    <a:pt x="1659" y="6"/>
                  </a:lnTo>
                  <a:lnTo>
                    <a:pt x="1671" y="0"/>
                  </a:lnTo>
                  <a:lnTo>
                    <a:pt x="1672" y="6"/>
                  </a:lnTo>
                  <a:lnTo>
                    <a:pt x="1673" y="13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0080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0277" name="Freeform 37"/>
            <p:cNvSpPr>
              <a:spLocks/>
            </p:cNvSpPr>
            <p:nvPr/>
          </p:nvSpPr>
          <p:spPr bwMode="auto">
            <a:xfrm>
              <a:off x="779" y="1616"/>
              <a:ext cx="605" cy="82"/>
            </a:xfrm>
            <a:custGeom>
              <a:avLst/>
              <a:gdLst/>
              <a:ahLst/>
              <a:cxnLst>
                <a:cxn ang="0">
                  <a:pos x="1002" y="13"/>
                </a:cxn>
                <a:cxn ang="0">
                  <a:pos x="1000" y="19"/>
                </a:cxn>
                <a:cxn ang="0">
                  <a:pos x="993" y="31"/>
                </a:cxn>
                <a:cxn ang="0">
                  <a:pos x="987" y="36"/>
                </a:cxn>
                <a:cxn ang="0">
                  <a:pos x="972" y="47"/>
                </a:cxn>
                <a:cxn ang="0">
                  <a:pos x="953" y="58"/>
                </a:cxn>
                <a:cxn ang="0">
                  <a:pos x="929" y="69"/>
                </a:cxn>
                <a:cxn ang="0">
                  <a:pos x="901" y="80"/>
                </a:cxn>
                <a:cxn ang="0">
                  <a:pos x="870" y="89"/>
                </a:cxn>
                <a:cxn ang="0">
                  <a:pos x="835" y="98"/>
                </a:cxn>
                <a:cxn ang="0">
                  <a:pos x="778" y="110"/>
                </a:cxn>
                <a:cxn ang="0">
                  <a:pos x="714" y="120"/>
                </a:cxn>
                <a:cxn ang="0">
                  <a:pos x="669" y="126"/>
                </a:cxn>
                <a:cxn ang="0">
                  <a:pos x="621" y="131"/>
                </a:cxn>
                <a:cxn ang="0">
                  <a:pos x="597" y="133"/>
                </a:cxn>
                <a:cxn ang="0">
                  <a:pos x="546" y="135"/>
                </a:cxn>
                <a:cxn ang="0">
                  <a:pos x="495" y="136"/>
                </a:cxn>
                <a:cxn ang="0">
                  <a:pos x="444" y="135"/>
                </a:cxn>
                <a:cxn ang="0">
                  <a:pos x="394" y="133"/>
                </a:cxn>
                <a:cxn ang="0">
                  <a:pos x="301" y="123"/>
                </a:cxn>
                <a:cxn ang="0">
                  <a:pos x="258" y="117"/>
                </a:cxn>
                <a:cxn ang="0">
                  <a:pos x="197" y="107"/>
                </a:cxn>
                <a:cxn ang="0">
                  <a:pos x="161" y="98"/>
                </a:cxn>
                <a:cxn ang="0">
                  <a:pos x="127" y="89"/>
                </a:cxn>
                <a:cxn ang="0">
                  <a:pos x="83" y="74"/>
                </a:cxn>
                <a:cxn ang="0">
                  <a:pos x="58" y="63"/>
                </a:cxn>
                <a:cxn ang="0">
                  <a:pos x="38" y="53"/>
                </a:cxn>
                <a:cxn ang="0">
                  <a:pos x="21" y="42"/>
                </a:cxn>
                <a:cxn ang="0">
                  <a:pos x="9" y="31"/>
                </a:cxn>
                <a:cxn ang="0">
                  <a:pos x="2" y="19"/>
                </a:cxn>
                <a:cxn ang="0">
                  <a:pos x="0" y="8"/>
                </a:cxn>
                <a:cxn ang="0">
                  <a:pos x="8" y="5"/>
                </a:cxn>
                <a:cxn ang="0">
                  <a:pos x="24" y="13"/>
                </a:cxn>
                <a:cxn ang="0">
                  <a:pos x="55" y="24"/>
                </a:cxn>
                <a:cxn ang="0">
                  <a:pos x="79" y="31"/>
                </a:cxn>
                <a:cxn ang="0">
                  <a:pos x="135" y="43"/>
                </a:cxn>
                <a:cxn ang="0">
                  <a:pos x="198" y="53"/>
                </a:cxn>
                <a:cxn ang="0">
                  <a:pos x="269" y="62"/>
                </a:cxn>
                <a:cxn ang="0">
                  <a:pos x="343" y="68"/>
                </a:cxn>
                <a:cxn ang="0">
                  <a:pos x="422" y="72"/>
                </a:cxn>
                <a:cxn ang="0">
                  <a:pos x="500" y="74"/>
                </a:cxn>
                <a:cxn ang="0">
                  <a:pos x="579" y="72"/>
                </a:cxn>
                <a:cxn ang="0">
                  <a:pos x="658" y="68"/>
                </a:cxn>
                <a:cxn ang="0">
                  <a:pos x="733" y="62"/>
                </a:cxn>
                <a:cxn ang="0">
                  <a:pos x="805" y="53"/>
                </a:cxn>
                <a:cxn ang="0">
                  <a:pos x="868" y="42"/>
                </a:cxn>
                <a:cxn ang="0">
                  <a:pos x="911" y="33"/>
                </a:cxn>
                <a:cxn ang="0">
                  <a:pos x="948" y="22"/>
                </a:cxn>
                <a:cxn ang="0">
                  <a:pos x="987" y="8"/>
                </a:cxn>
                <a:cxn ang="0">
                  <a:pos x="1002" y="0"/>
                </a:cxn>
                <a:cxn ang="0">
                  <a:pos x="1003" y="8"/>
                </a:cxn>
              </a:cxnLst>
              <a:rect l="0" t="0" r="r" b="b"/>
              <a:pathLst>
                <a:path w="1003" h="136">
                  <a:moveTo>
                    <a:pt x="1003" y="8"/>
                  </a:moveTo>
                  <a:lnTo>
                    <a:pt x="1002" y="13"/>
                  </a:lnTo>
                  <a:lnTo>
                    <a:pt x="1002" y="16"/>
                  </a:lnTo>
                  <a:lnTo>
                    <a:pt x="1000" y="19"/>
                  </a:lnTo>
                  <a:lnTo>
                    <a:pt x="997" y="25"/>
                  </a:lnTo>
                  <a:lnTo>
                    <a:pt x="993" y="31"/>
                  </a:lnTo>
                  <a:lnTo>
                    <a:pt x="990" y="34"/>
                  </a:lnTo>
                  <a:lnTo>
                    <a:pt x="987" y="36"/>
                  </a:lnTo>
                  <a:lnTo>
                    <a:pt x="980" y="42"/>
                  </a:lnTo>
                  <a:lnTo>
                    <a:pt x="972" y="47"/>
                  </a:lnTo>
                  <a:lnTo>
                    <a:pt x="963" y="53"/>
                  </a:lnTo>
                  <a:lnTo>
                    <a:pt x="953" y="58"/>
                  </a:lnTo>
                  <a:lnTo>
                    <a:pt x="941" y="63"/>
                  </a:lnTo>
                  <a:lnTo>
                    <a:pt x="929" y="69"/>
                  </a:lnTo>
                  <a:lnTo>
                    <a:pt x="916" y="74"/>
                  </a:lnTo>
                  <a:lnTo>
                    <a:pt x="901" y="80"/>
                  </a:lnTo>
                  <a:lnTo>
                    <a:pt x="886" y="85"/>
                  </a:lnTo>
                  <a:lnTo>
                    <a:pt x="870" y="89"/>
                  </a:lnTo>
                  <a:lnTo>
                    <a:pt x="853" y="94"/>
                  </a:lnTo>
                  <a:lnTo>
                    <a:pt x="835" y="98"/>
                  </a:lnTo>
                  <a:lnTo>
                    <a:pt x="817" y="103"/>
                  </a:lnTo>
                  <a:lnTo>
                    <a:pt x="778" y="110"/>
                  </a:lnTo>
                  <a:lnTo>
                    <a:pt x="735" y="117"/>
                  </a:lnTo>
                  <a:lnTo>
                    <a:pt x="714" y="120"/>
                  </a:lnTo>
                  <a:lnTo>
                    <a:pt x="691" y="123"/>
                  </a:lnTo>
                  <a:lnTo>
                    <a:pt x="669" y="126"/>
                  </a:lnTo>
                  <a:lnTo>
                    <a:pt x="645" y="129"/>
                  </a:lnTo>
                  <a:lnTo>
                    <a:pt x="621" y="131"/>
                  </a:lnTo>
                  <a:lnTo>
                    <a:pt x="609" y="132"/>
                  </a:lnTo>
                  <a:lnTo>
                    <a:pt x="597" y="133"/>
                  </a:lnTo>
                  <a:lnTo>
                    <a:pt x="571" y="134"/>
                  </a:lnTo>
                  <a:lnTo>
                    <a:pt x="546" y="135"/>
                  </a:lnTo>
                  <a:lnTo>
                    <a:pt x="521" y="135"/>
                  </a:lnTo>
                  <a:lnTo>
                    <a:pt x="495" y="136"/>
                  </a:lnTo>
                  <a:lnTo>
                    <a:pt x="470" y="135"/>
                  </a:lnTo>
                  <a:lnTo>
                    <a:pt x="444" y="135"/>
                  </a:lnTo>
                  <a:lnTo>
                    <a:pt x="419" y="134"/>
                  </a:lnTo>
                  <a:lnTo>
                    <a:pt x="394" y="133"/>
                  </a:lnTo>
                  <a:lnTo>
                    <a:pt x="347" y="129"/>
                  </a:lnTo>
                  <a:lnTo>
                    <a:pt x="301" y="123"/>
                  </a:lnTo>
                  <a:lnTo>
                    <a:pt x="279" y="120"/>
                  </a:lnTo>
                  <a:lnTo>
                    <a:pt x="258" y="117"/>
                  </a:lnTo>
                  <a:lnTo>
                    <a:pt x="216" y="110"/>
                  </a:lnTo>
                  <a:lnTo>
                    <a:pt x="197" y="107"/>
                  </a:lnTo>
                  <a:lnTo>
                    <a:pt x="179" y="103"/>
                  </a:lnTo>
                  <a:lnTo>
                    <a:pt x="161" y="98"/>
                  </a:lnTo>
                  <a:lnTo>
                    <a:pt x="144" y="94"/>
                  </a:lnTo>
                  <a:lnTo>
                    <a:pt x="127" y="89"/>
                  </a:lnTo>
                  <a:lnTo>
                    <a:pt x="112" y="85"/>
                  </a:lnTo>
                  <a:lnTo>
                    <a:pt x="83" y="74"/>
                  </a:lnTo>
                  <a:lnTo>
                    <a:pt x="70" y="69"/>
                  </a:lnTo>
                  <a:lnTo>
                    <a:pt x="58" y="63"/>
                  </a:lnTo>
                  <a:lnTo>
                    <a:pt x="48" y="58"/>
                  </a:lnTo>
                  <a:lnTo>
                    <a:pt x="38" y="53"/>
                  </a:lnTo>
                  <a:lnTo>
                    <a:pt x="29" y="47"/>
                  </a:lnTo>
                  <a:lnTo>
                    <a:pt x="21" y="42"/>
                  </a:lnTo>
                  <a:lnTo>
                    <a:pt x="15" y="36"/>
                  </a:lnTo>
                  <a:lnTo>
                    <a:pt x="9" y="31"/>
                  </a:lnTo>
                  <a:lnTo>
                    <a:pt x="5" y="25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2"/>
                  </a:lnTo>
                  <a:lnTo>
                    <a:pt x="8" y="5"/>
                  </a:lnTo>
                  <a:lnTo>
                    <a:pt x="16" y="9"/>
                  </a:lnTo>
                  <a:lnTo>
                    <a:pt x="24" y="13"/>
                  </a:lnTo>
                  <a:lnTo>
                    <a:pt x="34" y="16"/>
                  </a:lnTo>
                  <a:lnTo>
                    <a:pt x="55" y="24"/>
                  </a:lnTo>
                  <a:lnTo>
                    <a:pt x="67" y="28"/>
                  </a:lnTo>
                  <a:lnTo>
                    <a:pt x="79" y="31"/>
                  </a:lnTo>
                  <a:lnTo>
                    <a:pt x="106" y="37"/>
                  </a:lnTo>
                  <a:lnTo>
                    <a:pt x="135" y="43"/>
                  </a:lnTo>
                  <a:lnTo>
                    <a:pt x="166" y="48"/>
                  </a:lnTo>
                  <a:lnTo>
                    <a:pt x="198" y="53"/>
                  </a:lnTo>
                  <a:lnTo>
                    <a:pt x="232" y="58"/>
                  </a:lnTo>
                  <a:lnTo>
                    <a:pt x="269" y="62"/>
                  </a:lnTo>
                  <a:lnTo>
                    <a:pt x="306" y="65"/>
                  </a:lnTo>
                  <a:lnTo>
                    <a:pt x="343" y="68"/>
                  </a:lnTo>
                  <a:lnTo>
                    <a:pt x="382" y="71"/>
                  </a:lnTo>
                  <a:lnTo>
                    <a:pt x="422" y="72"/>
                  </a:lnTo>
                  <a:lnTo>
                    <a:pt x="461" y="73"/>
                  </a:lnTo>
                  <a:lnTo>
                    <a:pt x="500" y="74"/>
                  </a:lnTo>
                  <a:lnTo>
                    <a:pt x="540" y="73"/>
                  </a:lnTo>
                  <a:lnTo>
                    <a:pt x="579" y="72"/>
                  </a:lnTo>
                  <a:lnTo>
                    <a:pt x="620" y="71"/>
                  </a:lnTo>
                  <a:lnTo>
                    <a:pt x="658" y="68"/>
                  </a:lnTo>
                  <a:lnTo>
                    <a:pt x="696" y="65"/>
                  </a:lnTo>
                  <a:lnTo>
                    <a:pt x="733" y="62"/>
                  </a:lnTo>
                  <a:lnTo>
                    <a:pt x="770" y="58"/>
                  </a:lnTo>
                  <a:lnTo>
                    <a:pt x="805" y="53"/>
                  </a:lnTo>
                  <a:lnTo>
                    <a:pt x="837" y="48"/>
                  </a:lnTo>
                  <a:lnTo>
                    <a:pt x="868" y="42"/>
                  </a:lnTo>
                  <a:lnTo>
                    <a:pt x="897" y="36"/>
                  </a:lnTo>
                  <a:lnTo>
                    <a:pt x="911" y="33"/>
                  </a:lnTo>
                  <a:lnTo>
                    <a:pt x="924" y="30"/>
                  </a:lnTo>
                  <a:lnTo>
                    <a:pt x="948" y="22"/>
                  </a:lnTo>
                  <a:lnTo>
                    <a:pt x="969" y="15"/>
                  </a:lnTo>
                  <a:lnTo>
                    <a:pt x="987" y="8"/>
                  </a:lnTo>
                  <a:lnTo>
                    <a:pt x="995" y="4"/>
                  </a:lnTo>
                  <a:lnTo>
                    <a:pt x="1002" y="0"/>
                  </a:lnTo>
                  <a:lnTo>
                    <a:pt x="1003" y="4"/>
                  </a:lnTo>
                  <a:lnTo>
                    <a:pt x="1003" y="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0080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5319713" y="1782763"/>
            <a:ext cx="3768725" cy="257175"/>
            <a:chOff x="3530" y="3125"/>
            <a:chExt cx="1625" cy="162"/>
          </a:xfrm>
        </p:grpSpPr>
        <p:sp>
          <p:nvSpPr>
            <p:cNvPr id="2570279" name="Text Box 39"/>
            <p:cNvSpPr txBox="1">
              <a:spLocks noChangeArrowheads="1"/>
            </p:cNvSpPr>
            <p:nvPr/>
          </p:nvSpPr>
          <p:spPr bwMode="auto">
            <a:xfrm>
              <a:off x="3814" y="3126"/>
              <a:ext cx="1055" cy="1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ru-RU" sz="1600">
                  <a:solidFill>
                    <a:srgbClr val="000066"/>
                  </a:solidFill>
                </a:rPr>
                <a:t>Решение</a:t>
              </a:r>
              <a:r>
                <a:rPr lang="en-US" sz="1600" b="0">
                  <a:solidFill>
                    <a:schemeClr val="bg2"/>
                  </a:solidFill>
                </a:rPr>
                <a:t> </a:t>
              </a:r>
              <a:r>
                <a:rPr kumimoji="1" lang="en-US" sz="1600">
                  <a:solidFill>
                    <a:srgbClr val="000066"/>
                  </a:solidFill>
                  <a:latin typeface="Arial" charset="0"/>
                  <a:cs typeface="Arial" charset="0"/>
                </a:rPr>
                <a:t>Ceragon </a:t>
              </a:r>
              <a:r>
                <a:rPr kumimoji="1" lang="ru-RU" sz="1600">
                  <a:solidFill>
                    <a:srgbClr val="000066"/>
                  </a:solidFill>
                  <a:latin typeface="Arial" charset="0"/>
                  <a:cs typeface="Arial" charset="0"/>
                </a:rPr>
                <a:t>для</a:t>
              </a:r>
              <a:r>
                <a:rPr kumimoji="1" lang="en-US" sz="1600">
                  <a:solidFill>
                    <a:srgbClr val="000066"/>
                  </a:solidFill>
                  <a:latin typeface="Arial" charset="0"/>
                  <a:cs typeface="Arial" charset="0"/>
                </a:rPr>
                <a:t> SD</a:t>
              </a:r>
            </a:p>
          </p:txBody>
        </p:sp>
        <p:sp>
          <p:nvSpPr>
            <p:cNvPr id="2570280" name="Rectangle 40"/>
            <p:cNvSpPr>
              <a:spLocks noChangeArrowheads="1"/>
            </p:cNvSpPr>
            <p:nvPr/>
          </p:nvSpPr>
          <p:spPr bwMode="auto">
            <a:xfrm>
              <a:off x="3530" y="3125"/>
              <a:ext cx="1625" cy="162"/>
            </a:xfrm>
            <a:prstGeom prst="rect">
              <a:avLst/>
            </a:prstGeom>
            <a:noFill/>
            <a:ln w="12700" cap="sq">
              <a:solidFill>
                <a:srgbClr val="000066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1600" b="0">
                <a:solidFill>
                  <a:schemeClr val="bg2"/>
                </a:solidFill>
              </a:endParaRPr>
            </a:p>
          </p:txBody>
        </p:sp>
      </p:grpSp>
      <p:sp>
        <p:nvSpPr>
          <p:cNvPr id="2570281" name="Line 41"/>
          <p:cNvSpPr>
            <a:spLocks noChangeShapeType="1"/>
          </p:cNvSpPr>
          <p:nvPr/>
        </p:nvSpPr>
        <p:spPr bwMode="auto">
          <a:xfrm flipH="1">
            <a:off x="5676900" y="4521200"/>
            <a:ext cx="1158875" cy="493713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70282" name="Line 42"/>
          <p:cNvSpPr>
            <a:spLocks noChangeShapeType="1"/>
          </p:cNvSpPr>
          <p:nvPr/>
        </p:nvSpPr>
        <p:spPr bwMode="auto">
          <a:xfrm flipH="1" flipV="1">
            <a:off x="5329238" y="3179763"/>
            <a:ext cx="885825" cy="4175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70283" name="Text Box 43"/>
          <p:cNvSpPr txBox="1">
            <a:spLocks noChangeArrowheads="1"/>
          </p:cNvSpPr>
          <p:nvPr/>
        </p:nvSpPr>
        <p:spPr bwMode="auto">
          <a:xfrm>
            <a:off x="4870450" y="2863850"/>
            <a:ext cx="876300" cy="23812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kumimoji="1" lang="ru-RU" sz="1300">
                <a:latin typeface="Verdana" pitchFamily="34" charset="0"/>
                <a:cs typeface="Tahoma" pitchFamily="34" charset="0"/>
              </a:rPr>
              <a:t>Один</a:t>
            </a:r>
            <a:r>
              <a:rPr kumimoji="1" lang="en-US" sz="1300">
                <a:latin typeface="Verdana" pitchFamily="34" charset="0"/>
                <a:cs typeface="Tahoma" pitchFamily="34" charset="0"/>
              </a:rPr>
              <a:t> RFU</a:t>
            </a:r>
          </a:p>
        </p:txBody>
      </p:sp>
      <p:sp>
        <p:nvSpPr>
          <p:cNvPr id="2570284" name="Text Box 44"/>
          <p:cNvSpPr txBox="1">
            <a:spLocks noChangeArrowheads="1"/>
          </p:cNvSpPr>
          <p:nvPr/>
        </p:nvSpPr>
        <p:spPr bwMode="auto">
          <a:xfrm>
            <a:off x="5180013" y="5060950"/>
            <a:ext cx="890587" cy="23812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kumimoji="1" lang="ru-RU" sz="1300">
                <a:latin typeface="Verdana" pitchFamily="34" charset="0"/>
                <a:cs typeface="Tahoma" pitchFamily="34" charset="0"/>
              </a:rPr>
              <a:t>Один</a:t>
            </a:r>
            <a:r>
              <a:rPr kumimoji="1" lang="en-US" sz="1300">
                <a:latin typeface="Verdana" pitchFamily="34" charset="0"/>
                <a:cs typeface="Tahoma" pitchFamily="34" charset="0"/>
              </a:rPr>
              <a:t> IDM</a:t>
            </a:r>
          </a:p>
        </p:txBody>
      </p:sp>
      <p:sp>
        <p:nvSpPr>
          <p:cNvPr id="2570285" name="Line 45"/>
          <p:cNvSpPr>
            <a:spLocks noChangeShapeType="1"/>
          </p:cNvSpPr>
          <p:nvPr/>
        </p:nvSpPr>
        <p:spPr bwMode="auto">
          <a:xfrm>
            <a:off x="4787900" y="1516063"/>
            <a:ext cx="0" cy="5557837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70286" name="Text Box 46"/>
          <p:cNvSpPr txBox="1">
            <a:spLocks noChangeArrowheads="1"/>
          </p:cNvSpPr>
          <p:nvPr/>
        </p:nvSpPr>
        <p:spPr bwMode="auto">
          <a:xfrm>
            <a:off x="2997200" y="5280025"/>
            <a:ext cx="890588" cy="23812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kumimoji="1" lang="ru-RU" sz="1300">
                <a:latin typeface="Verdana" pitchFamily="34" charset="0"/>
                <a:cs typeface="Tahoma" pitchFamily="34" charset="0"/>
              </a:rPr>
              <a:t>Два</a:t>
            </a:r>
            <a:r>
              <a:rPr kumimoji="1" lang="en-US" sz="1300">
                <a:latin typeface="Verdana" pitchFamily="34" charset="0"/>
                <a:cs typeface="Tahoma" pitchFamily="34" charset="0"/>
              </a:rPr>
              <a:t> ODUs</a:t>
            </a:r>
          </a:p>
        </p:txBody>
      </p:sp>
      <p:pic>
        <p:nvPicPr>
          <p:cNvPr id="2570287" name="Picture 4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52663" y="2616200"/>
            <a:ext cx="663575" cy="949325"/>
          </a:xfrm>
          <a:prstGeom prst="rect">
            <a:avLst/>
          </a:prstGeom>
          <a:noFill/>
        </p:spPr>
      </p:pic>
      <p:sp>
        <p:nvSpPr>
          <p:cNvPr id="2570288" name="Line 48"/>
          <p:cNvSpPr>
            <a:spLocks noChangeShapeType="1"/>
          </p:cNvSpPr>
          <p:nvPr/>
        </p:nvSpPr>
        <p:spPr bwMode="auto">
          <a:xfrm>
            <a:off x="2874963" y="3038475"/>
            <a:ext cx="292100" cy="158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pic>
        <p:nvPicPr>
          <p:cNvPr id="2570289" name="Picture 4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9963" y="3911600"/>
            <a:ext cx="676275" cy="968375"/>
          </a:xfrm>
          <a:prstGeom prst="rect">
            <a:avLst/>
          </a:prstGeom>
          <a:noFill/>
        </p:spPr>
      </p:pic>
      <p:sp>
        <p:nvSpPr>
          <p:cNvPr id="2570290" name="Line 50"/>
          <p:cNvSpPr>
            <a:spLocks noChangeShapeType="1"/>
          </p:cNvSpPr>
          <p:nvPr/>
        </p:nvSpPr>
        <p:spPr bwMode="auto">
          <a:xfrm>
            <a:off x="2841625" y="4283075"/>
            <a:ext cx="255588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pic>
        <p:nvPicPr>
          <p:cNvPr id="2570291" name="Picture 5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163" y="3613150"/>
            <a:ext cx="1770062" cy="698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570292" name="Line 52"/>
          <p:cNvSpPr>
            <a:spLocks noChangeShapeType="1"/>
          </p:cNvSpPr>
          <p:nvPr/>
        </p:nvSpPr>
        <p:spPr bwMode="auto">
          <a:xfrm>
            <a:off x="1258888" y="4092575"/>
            <a:ext cx="469900" cy="11445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70293" name="Line 53"/>
          <p:cNvSpPr>
            <a:spLocks noChangeShapeType="1"/>
          </p:cNvSpPr>
          <p:nvPr/>
        </p:nvSpPr>
        <p:spPr bwMode="auto">
          <a:xfrm flipH="1">
            <a:off x="1728788" y="3786188"/>
            <a:ext cx="0" cy="14509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70294" name="Rectangle 54"/>
          <p:cNvSpPr>
            <a:spLocks noChangeArrowheads="1"/>
          </p:cNvSpPr>
          <p:nvPr/>
        </p:nvSpPr>
        <p:spPr bwMode="auto">
          <a:xfrm>
            <a:off x="0" y="6203950"/>
            <a:ext cx="9144000" cy="658813"/>
          </a:xfrm>
          <a:prstGeom prst="rect">
            <a:avLst/>
          </a:prstGeom>
          <a:solidFill>
            <a:srgbClr val="FF0000"/>
          </a:solidFill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Monotype Sorts" pitchFamily="2" charset="2"/>
              <a:buNone/>
            </a:pPr>
            <a:r>
              <a:rPr kumimoji="1" lang="en-US" sz="1800" dirty="0">
                <a:solidFill>
                  <a:schemeClr val="bg1"/>
                </a:solidFill>
              </a:rPr>
              <a:t>RFU-HP</a:t>
            </a:r>
            <a:r>
              <a:rPr kumimoji="1" lang="ru-RU" sz="1800" dirty="0">
                <a:solidFill>
                  <a:schemeClr val="bg1"/>
                </a:solidFill>
              </a:rPr>
              <a:t> –Система, которая позволяет использовать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Monotype Sorts" pitchFamily="2" charset="2"/>
              <a:buNone/>
            </a:pPr>
            <a:r>
              <a:rPr kumimoji="1" lang="ru-RU" sz="1800" dirty="0">
                <a:solidFill>
                  <a:schemeClr val="bg1"/>
                </a:solidFill>
              </a:rPr>
              <a:t> один RFU и один</a:t>
            </a:r>
            <a:r>
              <a:rPr kumimoji="1" lang="ru-RU" sz="1800" b="0" dirty="0">
                <a:solidFill>
                  <a:schemeClr val="bg1"/>
                </a:solidFill>
              </a:rPr>
              <a:t> </a:t>
            </a:r>
            <a:r>
              <a:rPr kumimoji="1" lang="ru-RU" sz="1800" dirty="0">
                <a:solidFill>
                  <a:schemeClr val="bg1"/>
                </a:solidFill>
              </a:rPr>
              <a:t>IDM для пространственного разнесения</a:t>
            </a:r>
            <a:endParaRPr kumimoji="1" lang="en-US" sz="1800" dirty="0">
              <a:solidFill>
                <a:schemeClr val="bg1"/>
              </a:solidFill>
            </a:endParaRPr>
          </a:p>
        </p:txBody>
      </p:sp>
      <p:sp>
        <p:nvSpPr>
          <p:cNvPr id="2570295" name="Line 55"/>
          <p:cNvSpPr>
            <a:spLocks noChangeShapeType="1"/>
          </p:cNvSpPr>
          <p:nvPr/>
        </p:nvSpPr>
        <p:spPr bwMode="auto">
          <a:xfrm>
            <a:off x="2752725" y="3544888"/>
            <a:ext cx="585788" cy="17351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70296" name="Line 56"/>
          <p:cNvSpPr>
            <a:spLocks noChangeShapeType="1"/>
          </p:cNvSpPr>
          <p:nvPr/>
        </p:nvSpPr>
        <p:spPr bwMode="auto">
          <a:xfrm>
            <a:off x="2809875" y="4833938"/>
            <a:ext cx="528638" cy="4460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 rot="5400000">
            <a:off x="6867525" y="2465388"/>
            <a:ext cx="809625" cy="314325"/>
            <a:chOff x="295" y="1616"/>
            <a:chExt cx="1573" cy="496"/>
          </a:xfrm>
        </p:grpSpPr>
        <p:sp>
          <p:nvSpPr>
            <p:cNvPr id="2570298" name="Freeform 58"/>
            <p:cNvSpPr>
              <a:spLocks/>
            </p:cNvSpPr>
            <p:nvPr/>
          </p:nvSpPr>
          <p:spPr bwMode="auto">
            <a:xfrm>
              <a:off x="295" y="1911"/>
              <a:ext cx="1573" cy="201"/>
            </a:xfrm>
            <a:custGeom>
              <a:avLst/>
              <a:gdLst/>
              <a:ahLst/>
              <a:cxnLst>
                <a:cxn ang="0">
                  <a:pos x="2605" y="33"/>
                </a:cxn>
                <a:cxn ang="0">
                  <a:pos x="2596" y="53"/>
                </a:cxn>
                <a:cxn ang="0">
                  <a:pos x="2580" y="75"/>
                </a:cxn>
                <a:cxn ang="0">
                  <a:pos x="2547" y="102"/>
                </a:cxn>
                <a:cxn ang="0">
                  <a:pos x="2502" y="130"/>
                </a:cxn>
                <a:cxn ang="0">
                  <a:pos x="2446" y="156"/>
                </a:cxn>
                <a:cxn ang="0">
                  <a:pos x="2361" y="189"/>
                </a:cxn>
                <a:cxn ang="0">
                  <a:pos x="2261" y="220"/>
                </a:cxn>
                <a:cxn ang="0">
                  <a:pos x="2123" y="252"/>
                </a:cxn>
                <a:cxn ang="0">
                  <a:pos x="1968" y="281"/>
                </a:cxn>
                <a:cxn ang="0">
                  <a:pos x="1856" y="297"/>
                </a:cxn>
                <a:cxn ang="0">
                  <a:pos x="1677" y="317"/>
                </a:cxn>
                <a:cxn ang="0">
                  <a:pos x="1487" y="328"/>
                </a:cxn>
                <a:cxn ang="0">
                  <a:pos x="1355" y="332"/>
                </a:cxn>
                <a:cxn ang="0">
                  <a:pos x="1187" y="332"/>
                </a:cxn>
                <a:cxn ang="0">
                  <a:pos x="1090" y="328"/>
                </a:cxn>
                <a:cxn ang="0">
                  <a:pos x="902" y="317"/>
                </a:cxn>
                <a:cxn ang="0">
                  <a:pos x="725" y="297"/>
                </a:cxn>
                <a:cxn ang="0">
                  <a:pos x="563" y="272"/>
                </a:cxn>
                <a:cxn ang="0">
                  <a:pos x="419" y="242"/>
                </a:cxn>
                <a:cxn ang="0">
                  <a:pos x="311" y="214"/>
                </a:cxn>
                <a:cxn ang="0">
                  <a:pos x="217" y="183"/>
                </a:cxn>
                <a:cxn ang="0">
                  <a:pos x="125" y="143"/>
                </a:cxn>
                <a:cxn ang="0">
                  <a:pos x="56" y="102"/>
                </a:cxn>
                <a:cxn ang="0">
                  <a:pos x="32" y="82"/>
                </a:cxn>
                <a:cxn ang="0">
                  <a:pos x="14" y="61"/>
                </a:cxn>
                <a:cxn ang="0">
                  <a:pos x="3" y="40"/>
                </a:cxn>
                <a:cxn ang="0">
                  <a:pos x="0" y="19"/>
                </a:cxn>
                <a:cxn ang="0">
                  <a:pos x="20" y="14"/>
                </a:cxn>
                <a:cxn ang="0">
                  <a:pos x="90" y="41"/>
                </a:cxn>
                <a:cxn ang="0">
                  <a:pos x="145" y="59"/>
                </a:cxn>
                <a:cxn ang="0">
                  <a:pos x="241" y="83"/>
                </a:cxn>
                <a:cxn ang="0">
                  <a:pos x="351" y="105"/>
                </a:cxn>
                <a:cxn ang="0">
                  <a:pos x="474" y="126"/>
                </a:cxn>
                <a:cxn ang="0">
                  <a:pos x="606" y="143"/>
                </a:cxn>
                <a:cxn ang="0">
                  <a:pos x="795" y="162"/>
                </a:cxn>
                <a:cxn ang="0">
                  <a:pos x="943" y="172"/>
                </a:cxn>
                <a:cxn ang="0">
                  <a:pos x="1095" y="179"/>
                </a:cxn>
                <a:cxn ang="0">
                  <a:pos x="1300" y="183"/>
                </a:cxn>
                <a:cxn ang="0">
                  <a:pos x="1455" y="181"/>
                </a:cxn>
                <a:cxn ang="0">
                  <a:pos x="1610" y="175"/>
                </a:cxn>
                <a:cxn ang="0">
                  <a:pos x="1859" y="156"/>
                </a:cxn>
                <a:cxn ang="0">
                  <a:pos x="2047" y="136"/>
                </a:cxn>
                <a:cxn ang="0">
                  <a:pos x="2218" y="111"/>
                </a:cxn>
                <a:cxn ang="0">
                  <a:pos x="2332" y="88"/>
                </a:cxn>
                <a:cxn ang="0">
                  <a:pos x="2433" y="64"/>
                </a:cxn>
                <a:cxn ang="0">
                  <a:pos x="2518" y="38"/>
                </a:cxn>
                <a:cxn ang="0">
                  <a:pos x="2566" y="19"/>
                </a:cxn>
                <a:cxn ang="0">
                  <a:pos x="2605" y="5"/>
                </a:cxn>
                <a:cxn ang="0">
                  <a:pos x="2607" y="19"/>
                </a:cxn>
              </a:cxnLst>
              <a:rect l="0" t="0" r="r" b="b"/>
              <a:pathLst>
                <a:path w="2607" h="333">
                  <a:moveTo>
                    <a:pt x="2607" y="19"/>
                  </a:moveTo>
                  <a:lnTo>
                    <a:pt x="2607" y="26"/>
                  </a:lnTo>
                  <a:lnTo>
                    <a:pt x="2605" y="33"/>
                  </a:lnTo>
                  <a:lnTo>
                    <a:pt x="2603" y="40"/>
                  </a:lnTo>
                  <a:lnTo>
                    <a:pt x="2600" y="46"/>
                  </a:lnTo>
                  <a:lnTo>
                    <a:pt x="2596" y="53"/>
                  </a:lnTo>
                  <a:lnTo>
                    <a:pt x="2592" y="61"/>
                  </a:lnTo>
                  <a:lnTo>
                    <a:pt x="2586" y="68"/>
                  </a:lnTo>
                  <a:lnTo>
                    <a:pt x="2580" y="75"/>
                  </a:lnTo>
                  <a:lnTo>
                    <a:pt x="2573" y="82"/>
                  </a:lnTo>
                  <a:lnTo>
                    <a:pt x="2565" y="88"/>
                  </a:lnTo>
                  <a:lnTo>
                    <a:pt x="2547" y="102"/>
                  </a:lnTo>
                  <a:lnTo>
                    <a:pt x="2525" y="116"/>
                  </a:lnTo>
                  <a:lnTo>
                    <a:pt x="2514" y="123"/>
                  </a:lnTo>
                  <a:lnTo>
                    <a:pt x="2502" y="130"/>
                  </a:lnTo>
                  <a:lnTo>
                    <a:pt x="2475" y="143"/>
                  </a:lnTo>
                  <a:lnTo>
                    <a:pt x="2461" y="150"/>
                  </a:lnTo>
                  <a:lnTo>
                    <a:pt x="2446" y="156"/>
                  </a:lnTo>
                  <a:lnTo>
                    <a:pt x="2414" y="170"/>
                  </a:lnTo>
                  <a:lnTo>
                    <a:pt x="2380" y="183"/>
                  </a:lnTo>
                  <a:lnTo>
                    <a:pt x="2361" y="189"/>
                  </a:lnTo>
                  <a:lnTo>
                    <a:pt x="2342" y="195"/>
                  </a:lnTo>
                  <a:lnTo>
                    <a:pt x="2303" y="207"/>
                  </a:lnTo>
                  <a:lnTo>
                    <a:pt x="2261" y="220"/>
                  </a:lnTo>
                  <a:lnTo>
                    <a:pt x="2218" y="231"/>
                  </a:lnTo>
                  <a:lnTo>
                    <a:pt x="2171" y="242"/>
                  </a:lnTo>
                  <a:lnTo>
                    <a:pt x="2123" y="252"/>
                  </a:lnTo>
                  <a:lnTo>
                    <a:pt x="2074" y="263"/>
                  </a:lnTo>
                  <a:lnTo>
                    <a:pt x="2021" y="272"/>
                  </a:lnTo>
                  <a:lnTo>
                    <a:pt x="1968" y="281"/>
                  </a:lnTo>
                  <a:lnTo>
                    <a:pt x="1913" y="289"/>
                  </a:lnTo>
                  <a:lnTo>
                    <a:pt x="1885" y="293"/>
                  </a:lnTo>
                  <a:lnTo>
                    <a:pt x="1856" y="297"/>
                  </a:lnTo>
                  <a:lnTo>
                    <a:pt x="1798" y="304"/>
                  </a:lnTo>
                  <a:lnTo>
                    <a:pt x="1738" y="310"/>
                  </a:lnTo>
                  <a:lnTo>
                    <a:pt x="1677" y="317"/>
                  </a:lnTo>
                  <a:lnTo>
                    <a:pt x="1615" y="321"/>
                  </a:lnTo>
                  <a:lnTo>
                    <a:pt x="1552" y="325"/>
                  </a:lnTo>
                  <a:lnTo>
                    <a:pt x="1487" y="328"/>
                  </a:lnTo>
                  <a:lnTo>
                    <a:pt x="1454" y="330"/>
                  </a:lnTo>
                  <a:lnTo>
                    <a:pt x="1422" y="331"/>
                  </a:lnTo>
                  <a:lnTo>
                    <a:pt x="1355" y="332"/>
                  </a:lnTo>
                  <a:lnTo>
                    <a:pt x="1288" y="333"/>
                  </a:lnTo>
                  <a:lnTo>
                    <a:pt x="1220" y="332"/>
                  </a:lnTo>
                  <a:lnTo>
                    <a:pt x="1187" y="332"/>
                  </a:lnTo>
                  <a:lnTo>
                    <a:pt x="1155" y="331"/>
                  </a:lnTo>
                  <a:lnTo>
                    <a:pt x="1122" y="330"/>
                  </a:lnTo>
                  <a:lnTo>
                    <a:pt x="1090" y="328"/>
                  </a:lnTo>
                  <a:lnTo>
                    <a:pt x="1025" y="325"/>
                  </a:lnTo>
                  <a:lnTo>
                    <a:pt x="963" y="321"/>
                  </a:lnTo>
                  <a:lnTo>
                    <a:pt x="902" y="317"/>
                  </a:lnTo>
                  <a:lnTo>
                    <a:pt x="841" y="310"/>
                  </a:lnTo>
                  <a:lnTo>
                    <a:pt x="783" y="304"/>
                  </a:lnTo>
                  <a:lnTo>
                    <a:pt x="725" y="297"/>
                  </a:lnTo>
                  <a:lnTo>
                    <a:pt x="670" y="289"/>
                  </a:lnTo>
                  <a:lnTo>
                    <a:pt x="616" y="281"/>
                  </a:lnTo>
                  <a:lnTo>
                    <a:pt x="563" y="272"/>
                  </a:lnTo>
                  <a:lnTo>
                    <a:pt x="513" y="263"/>
                  </a:lnTo>
                  <a:lnTo>
                    <a:pt x="465" y="252"/>
                  </a:lnTo>
                  <a:lnTo>
                    <a:pt x="419" y="242"/>
                  </a:lnTo>
                  <a:lnTo>
                    <a:pt x="373" y="231"/>
                  </a:lnTo>
                  <a:lnTo>
                    <a:pt x="331" y="220"/>
                  </a:lnTo>
                  <a:lnTo>
                    <a:pt x="311" y="214"/>
                  </a:lnTo>
                  <a:lnTo>
                    <a:pt x="291" y="207"/>
                  </a:lnTo>
                  <a:lnTo>
                    <a:pt x="253" y="195"/>
                  </a:lnTo>
                  <a:lnTo>
                    <a:pt x="217" y="183"/>
                  </a:lnTo>
                  <a:lnTo>
                    <a:pt x="184" y="170"/>
                  </a:lnTo>
                  <a:lnTo>
                    <a:pt x="153" y="156"/>
                  </a:lnTo>
                  <a:lnTo>
                    <a:pt x="125" y="143"/>
                  </a:lnTo>
                  <a:lnTo>
                    <a:pt x="100" y="130"/>
                  </a:lnTo>
                  <a:lnTo>
                    <a:pt x="77" y="116"/>
                  </a:lnTo>
                  <a:lnTo>
                    <a:pt x="56" y="102"/>
                  </a:lnTo>
                  <a:lnTo>
                    <a:pt x="48" y="95"/>
                  </a:lnTo>
                  <a:lnTo>
                    <a:pt x="39" y="88"/>
                  </a:lnTo>
                  <a:lnTo>
                    <a:pt x="32" y="82"/>
                  </a:lnTo>
                  <a:lnTo>
                    <a:pt x="25" y="75"/>
                  </a:lnTo>
                  <a:lnTo>
                    <a:pt x="19" y="68"/>
                  </a:lnTo>
                  <a:lnTo>
                    <a:pt x="14" y="61"/>
                  </a:lnTo>
                  <a:lnTo>
                    <a:pt x="10" y="53"/>
                  </a:lnTo>
                  <a:lnTo>
                    <a:pt x="6" y="46"/>
                  </a:lnTo>
                  <a:lnTo>
                    <a:pt x="3" y="40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2" y="5"/>
                  </a:lnTo>
                  <a:lnTo>
                    <a:pt x="20" y="14"/>
                  </a:lnTo>
                  <a:lnTo>
                    <a:pt x="41" y="23"/>
                  </a:lnTo>
                  <a:lnTo>
                    <a:pt x="64" y="32"/>
                  </a:lnTo>
                  <a:lnTo>
                    <a:pt x="90" y="41"/>
                  </a:lnTo>
                  <a:lnTo>
                    <a:pt x="103" y="45"/>
                  </a:lnTo>
                  <a:lnTo>
                    <a:pt x="116" y="49"/>
                  </a:lnTo>
                  <a:lnTo>
                    <a:pt x="145" y="59"/>
                  </a:lnTo>
                  <a:lnTo>
                    <a:pt x="175" y="67"/>
                  </a:lnTo>
                  <a:lnTo>
                    <a:pt x="207" y="75"/>
                  </a:lnTo>
                  <a:lnTo>
                    <a:pt x="241" y="83"/>
                  </a:lnTo>
                  <a:lnTo>
                    <a:pt x="277" y="90"/>
                  </a:lnTo>
                  <a:lnTo>
                    <a:pt x="313" y="98"/>
                  </a:lnTo>
                  <a:lnTo>
                    <a:pt x="351" y="105"/>
                  </a:lnTo>
                  <a:lnTo>
                    <a:pt x="390" y="113"/>
                  </a:lnTo>
                  <a:lnTo>
                    <a:pt x="432" y="119"/>
                  </a:lnTo>
                  <a:lnTo>
                    <a:pt x="474" y="126"/>
                  </a:lnTo>
                  <a:lnTo>
                    <a:pt x="516" y="132"/>
                  </a:lnTo>
                  <a:lnTo>
                    <a:pt x="560" y="137"/>
                  </a:lnTo>
                  <a:lnTo>
                    <a:pt x="606" y="143"/>
                  </a:lnTo>
                  <a:lnTo>
                    <a:pt x="698" y="153"/>
                  </a:lnTo>
                  <a:lnTo>
                    <a:pt x="747" y="157"/>
                  </a:lnTo>
                  <a:lnTo>
                    <a:pt x="795" y="162"/>
                  </a:lnTo>
                  <a:lnTo>
                    <a:pt x="843" y="166"/>
                  </a:lnTo>
                  <a:lnTo>
                    <a:pt x="893" y="169"/>
                  </a:lnTo>
                  <a:lnTo>
                    <a:pt x="943" y="172"/>
                  </a:lnTo>
                  <a:lnTo>
                    <a:pt x="993" y="175"/>
                  </a:lnTo>
                  <a:lnTo>
                    <a:pt x="1044" y="177"/>
                  </a:lnTo>
                  <a:lnTo>
                    <a:pt x="1095" y="179"/>
                  </a:lnTo>
                  <a:lnTo>
                    <a:pt x="1146" y="181"/>
                  </a:lnTo>
                  <a:lnTo>
                    <a:pt x="1197" y="182"/>
                  </a:lnTo>
                  <a:lnTo>
                    <a:pt x="1300" y="183"/>
                  </a:lnTo>
                  <a:lnTo>
                    <a:pt x="1351" y="182"/>
                  </a:lnTo>
                  <a:lnTo>
                    <a:pt x="1404" y="182"/>
                  </a:lnTo>
                  <a:lnTo>
                    <a:pt x="1455" y="181"/>
                  </a:lnTo>
                  <a:lnTo>
                    <a:pt x="1507" y="179"/>
                  </a:lnTo>
                  <a:lnTo>
                    <a:pt x="1559" y="177"/>
                  </a:lnTo>
                  <a:lnTo>
                    <a:pt x="1610" y="175"/>
                  </a:lnTo>
                  <a:lnTo>
                    <a:pt x="1711" y="169"/>
                  </a:lnTo>
                  <a:lnTo>
                    <a:pt x="1810" y="162"/>
                  </a:lnTo>
                  <a:lnTo>
                    <a:pt x="1859" y="156"/>
                  </a:lnTo>
                  <a:lnTo>
                    <a:pt x="1908" y="152"/>
                  </a:lnTo>
                  <a:lnTo>
                    <a:pt x="2001" y="142"/>
                  </a:lnTo>
                  <a:lnTo>
                    <a:pt x="2047" y="136"/>
                  </a:lnTo>
                  <a:lnTo>
                    <a:pt x="2091" y="130"/>
                  </a:lnTo>
                  <a:lnTo>
                    <a:pt x="2176" y="118"/>
                  </a:lnTo>
                  <a:lnTo>
                    <a:pt x="2218" y="111"/>
                  </a:lnTo>
                  <a:lnTo>
                    <a:pt x="2258" y="103"/>
                  </a:lnTo>
                  <a:lnTo>
                    <a:pt x="2296" y="96"/>
                  </a:lnTo>
                  <a:lnTo>
                    <a:pt x="2332" y="88"/>
                  </a:lnTo>
                  <a:lnTo>
                    <a:pt x="2367" y="81"/>
                  </a:lnTo>
                  <a:lnTo>
                    <a:pt x="2402" y="73"/>
                  </a:lnTo>
                  <a:lnTo>
                    <a:pt x="2433" y="64"/>
                  </a:lnTo>
                  <a:lnTo>
                    <a:pt x="2463" y="56"/>
                  </a:lnTo>
                  <a:lnTo>
                    <a:pt x="2492" y="46"/>
                  </a:lnTo>
                  <a:lnTo>
                    <a:pt x="2518" y="38"/>
                  </a:lnTo>
                  <a:lnTo>
                    <a:pt x="2543" y="29"/>
                  </a:lnTo>
                  <a:lnTo>
                    <a:pt x="2555" y="24"/>
                  </a:lnTo>
                  <a:lnTo>
                    <a:pt x="2566" y="19"/>
                  </a:lnTo>
                  <a:lnTo>
                    <a:pt x="2586" y="10"/>
                  </a:lnTo>
                  <a:lnTo>
                    <a:pt x="2604" y="0"/>
                  </a:lnTo>
                  <a:lnTo>
                    <a:pt x="2605" y="5"/>
                  </a:lnTo>
                  <a:lnTo>
                    <a:pt x="2606" y="10"/>
                  </a:lnTo>
                  <a:lnTo>
                    <a:pt x="2607" y="15"/>
                  </a:lnTo>
                  <a:lnTo>
                    <a:pt x="2607" y="1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008000">
                    <a:alpha val="78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299" name="Freeform 59"/>
            <p:cNvSpPr>
              <a:spLocks/>
            </p:cNvSpPr>
            <p:nvPr/>
          </p:nvSpPr>
          <p:spPr bwMode="auto">
            <a:xfrm>
              <a:off x="417" y="1777"/>
              <a:ext cx="1328" cy="178"/>
            </a:xfrm>
            <a:custGeom>
              <a:avLst/>
              <a:gdLst/>
              <a:ahLst/>
              <a:cxnLst>
                <a:cxn ang="0">
                  <a:pos x="2199" y="30"/>
                </a:cxn>
                <a:cxn ang="0">
                  <a:pos x="2191" y="48"/>
                </a:cxn>
                <a:cxn ang="0">
                  <a:pos x="2177" y="66"/>
                </a:cxn>
                <a:cxn ang="0">
                  <a:pos x="2157" y="85"/>
                </a:cxn>
                <a:cxn ang="0">
                  <a:pos x="2122" y="109"/>
                </a:cxn>
                <a:cxn ang="0">
                  <a:pos x="2077" y="133"/>
                </a:cxn>
                <a:cxn ang="0">
                  <a:pos x="2008" y="162"/>
                </a:cxn>
                <a:cxn ang="0">
                  <a:pos x="1943" y="184"/>
                </a:cxn>
                <a:cxn ang="0">
                  <a:pos x="1832" y="214"/>
                </a:cxn>
                <a:cxn ang="0">
                  <a:pos x="1706" y="241"/>
                </a:cxn>
                <a:cxn ang="0">
                  <a:pos x="1567" y="263"/>
                </a:cxn>
                <a:cxn ang="0">
                  <a:pos x="1416" y="281"/>
                </a:cxn>
                <a:cxn ang="0">
                  <a:pos x="1255" y="291"/>
                </a:cxn>
                <a:cxn ang="0">
                  <a:pos x="1087" y="295"/>
                </a:cxn>
                <a:cxn ang="0">
                  <a:pos x="920" y="291"/>
                </a:cxn>
                <a:cxn ang="0">
                  <a:pos x="761" y="281"/>
                </a:cxn>
                <a:cxn ang="0">
                  <a:pos x="613" y="263"/>
                </a:cxn>
                <a:cxn ang="0">
                  <a:pos x="476" y="241"/>
                </a:cxn>
                <a:cxn ang="0">
                  <a:pos x="353" y="214"/>
                </a:cxn>
                <a:cxn ang="0">
                  <a:pos x="247" y="184"/>
                </a:cxn>
                <a:cxn ang="0">
                  <a:pos x="156" y="150"/>
                </a:cxn>
                <a:cxn ang="0">
                  <a:pos x="85" y="115"/>
                </a:cxn>
                <a:cxn ang="0">
                  <a:pos x="34" y="79"/>
                </a:cxn>
                <a:cxn ang="0">
                  <a:pos x="17" y="60"/>
                </a:cxn>
                <a:cxn ang="0">
                  <a:pos x="6" y="42"/>
                </a:cxn>
                <a:cxn ang="0">
                  <a:pos x="1" y="24"/>
                </a:cxn>
                <a:cxn ang="0">
                  <a:pos x="2" y="4"/>
                </a:cxn>
                <a:cxn ang="0">
                  <a:pos x="36" y="21"/>
                </a:cxn>
                <a:cxn ang="0">
                  <a:pos x="99" y="44"/>
                </a:cxn>
                <a:cxn ang="0">
                  <a:pos x="175" y="66"/>
                </a:cxn>
                <a:cxn ang="0">
                  <a:pos x="265" y="87"/>
                </a:cxn>
                <a:cxn ang="0">
                  <a:pos x="437" y="116"/>
                </a:cxn>
                <a:cxn ang="0">
                  <a:pos x="590" y="136"/>
                </a:cxn>
                <a:cxn ang="0">
                  <a:pos x="713" y="147"/>
                </a:cxn>
                <a:cxn ang="0">
                  <a:pos x="817" y="154"/>
                </a:cxn>
                <a:cxn ang="0">
                  <a:pos x="925" y="159"/>
                </a:cxn>
                <a:cxn ang="0">
                  <a:pos x="1185" y="161"/>
                </a:cxn>
                <a:cxn ang="0">
                  <a:pos x="1359" y="155"/>
                </a:cxn>
                <a:cxn ang="0">
                  <a:pos x="1486" y="146"/>
                </a:cxn>
                <a:cxn ang="0">
                  <a:pos x="1649" y="131"/>
                </a:cxn>
                <a:cxn ang="0">
                  <a:pos x="1801" y="110"/>
                </a:cxn>
                <a:cxn ang="0">
                  <a:pos x="1905" y="92"/>
                </a:cxn>
                <a:cxn ang="0">
                  <a:pos x="1998" y="72"/>
                </a:cxn>
                <a:cxn ang="0">
                  <a:pos x="2079" y="49"/>
                </a:cxn>
                <a:cxn ang="0">
                  <a:pos x="2146" y="26"/>
                </a:cxn>
                <a:cxn ang="0">
                  <a:pos x="2190" y="4"/>
                </a:cxn>
                <a:cxn ang="0">
                  <a:pos x="2200" y="8"/>
                </a:cxn>
              </a:cxnLst>
              <a:rect l="0" t="0" r="r" b="b"/>
              <a:pathLst>
                <a:path w="2200" h="295">
                  <a:moveTo>
                    <a:pt x="2200" y="18"/>
                  </a:moveTo>
                  <a:lnTo>
                    <a:pt x="2200" y="24"/>
                  </a:lnTo>
                  <a:lnTo>
                    <a:pt x="2199" y="30"/>
                  </a:lnTo>
                  <a:lnTo>
                    <a:pt x="2197" y="36"/>
                  </a:lnTo>
                  <a:lnTo>
                    <a:pt x="2194" y="42"/>
                  </a:lnTo>
                  <a:lnTo>
                    <a:pt x="2191" y="48"/>
                  </a:lnTo>
                  <a:lnTo>
                    <a:pt x="2187" y="54"/>
                  </a:lnTo>
                  <a:lnTo>
                    <a:pt x="2183" y="60"/>
                  </a:lnTo>
                  <a:lnTo>
                    <a:pt x="2177" y="66"/>
                  </a:lnTo>
                  <a:lnTo>
                    <a:pt x="2172" y="73"/>
                  </a:lnTo>
                  <a:lnTo>
                    <a:pt x="2164" y="79"/>
                  </a:lnTo>
                  <a:lnTo>
                    <a:pt x="2157" y="85"/>
                  </a:lnTo>
                  <a:lnTo>
                    <a:pt x="2149" y="91"/>
                  </a:lnTo>
                  <a:lnTo>
                    <a:pt x="2131" y="103"/>
                  </a:lnTo>
                  <a:lnTo>
                    <a:pt x="2122" y="109"/>
                  </a:lnTo>
                  <a:lnTo>
                    <a:pt x="2111" y="115"/>
                  </a:lnTo>
                  <a:lnTo>
                    <a:pt x="2089" y="128"/>
                  </a:lnTo>
                  <a:lnTo>
                    <a:pt x="2077" y="133"/>
                  </a:lnTo>
                  <a:lnTo>
                    <a:pt x="2064" y="139"/>
                  </a:lnTo>
                  <a:lnTo>
                    <a:pt x="2037" y="150"/>
                  </a:lnTo>
                  <a:lnTo>
                    <a:pt x="2008" y="162"/>
                  </a:lnTo>
                  <a:lnTo>
                    <a:pt x="1976" y="174"/>
                  </a:lnTo>
                  <a:lnTo>
                    <a:pt x="1960" y="179"/>
                  </a:lnTo>
                  <a:lnTo>
                    <a:pt x="1943" y="184"/>
                  </a:lnTo>
                  <a:lnTo>
                    <a:pt x="1908" y="194"/>
                  </a:lnTo>
                  <a:lnTo>
                    <a:pt x="1872" y="204"/>
                  </a:lnTo>
                  <a:lnTo>
                    <a:pt x="1832" y="214"/>
                  </a:lnTo>
                  <a:lnTo>
                    <a:pt x="1792" y="223"/>
                  </a:lnTo>
                  <a:lnTo>
                    <a:pt x="1750" y="233"/>
                  </a:lnTo>
                  <a:lnTo>
                    <a:pt x="1706" y="241"/>
                  </a:lnTo>
                  <a:lnTo>
                    <a:pt x="1661" y="249"/>
                  </a:lnTo>
                  <a:lnTo>
                    <a:pt x="1614" y="256"/>
                  </a:lnTo>
                  <a:lnTo>
                    <a:pt x="1567" y="263"/>
                  </a:lnTo>
                  <a:lnTo>
                    <a:pt x="1518" y="269"/>
                  </a:lnTo>
                  <a:lnTo>
                    <a:pt x="1467" y="275"/>
                  </a:lnTo>
                  <a:lnTo>
                    <a:pt x="1416" y="281"/>
                  </a:lnTo>
                  <a:lnTo>
                    <a:pt x="1363" y="285"/>
                  </a:lnTo>
                  <a:lnTo>
                    <a:pt x="1309" y="288"/>
                  </a:lnTo>
                  <a:lnTo>
                    <a:pt x="1255" y="291"/>
                  </a:lnTo>
                  <a:lnTo>
                    <a:pt x="1200" y="293"/>
                  </a:lnTo>
                  <a:lnTo>
                    <a:pt x="1144" y="295"/>
                  </a:lnTo>
                  <a:lnTo>
                    <a:pt x="1087" y="295"/>
                  </a:lnTo>
                  <a:lnTo>
                    <a:pt x="1031" y="295"/>
                  </a:lnTo>
                  <a:lnTo>
                    <a:pt x="975" y="293"/>
                  </a:lnTo>
                  <a:lnTo>
                    <a:pt x="920" y="291"/>
                  </a:lnTo>
                  <a:lnTo>
                    <a:pt x="867" y="288"/>
                  </a:lnTo>
                  <a:lnTo>
                    <a:pt x="813" y="285"/>
                  </a:lnTo>
                  <a:lnTo>
                    <a:pt x="761" y="281"/>
                  </a:lnTo>
                  <a:lnTo>
                    <a:pt x="711" y="275"/>
                  </a:lnTo>
                  <a:lnTo>
                    <a:pt x="661" y="269"/>
                  </a:lnTo>
                  <a:lnTo>
                    <a:pt x="613" y="263"/>
                  </a:lnTo>
                  <a:lnTo>
                    <a:pt x="566" y="256"/>
                  </a:lnTo>
                  <a:lnTo>
                    <a:pt x="520" y="249"/>
                  </a:lnTo>
                  <a:lnTo>
                    <a:pt x="476" y="241"/>
                  </a:lnTo>
                  <a:lnTo>
                    <a:pt x="434" y="233"/>
                  </a:lnTo>
                  <a:lnTo>
                    <a:pt x="393" y="223"/>
                  </a:lnTo>
                  <a:lnTo>
                    <a:pt x="353" y="214"/>
                  </a:lnTo>
                  <a:lnTo>
                    <a:pt x="316" y="204"/>
                  </a:lnTo>
                  <a:lnTo>
                    <a:pt x="280" y="194"/>
                  </a:lnTo>
                  <a:lnTo>
                    <a:pt x="247" y="184"/>
                  </a:lnTo>
                  <a:lnTo>
                    <a:pt x="215" y="174"/>
                  </a:lnTo>
                  <a:lnTo>
                    <a:pt x="184" y="162"/>
                  </a:lnTo>
                  <a:lnTo>
                    <a:pt x="156" y="150"/>
                  </a:lnTo>
                  <a:lnTo>
                    <a:pt x="130" y="139"/>
                  </a:lnTo>
                  <a:lnTo>
                    <a:pt x="107" y="128"/>
                  </a:lnTo>
                  <a:lnTo>
                    <a:pt x="85" y="115"/>
                  </a:lnTo>
                  <a:lnTo>
                    <a:pt x="66" y="103"/>
                  </a:lnTo>
                  <a:lnTo>
                    <a:pt x="49" y="91"/>
                  </a:lnTo>
                  <a:lnTo>
                    <a:pt x="34" y="79"/>
                  </a:lnTo>
                  <a:lnTo>
                    <a:pt x="28" y="73"/>
                  </a:lnTo>
                  <a:lnTo>
                    <a:pt x="22" y="66"/>
                  </a:lnTo>
                  <a:lnTo>
                    <a:pt x="17" y="60"/>
                  </a:lnTo>
                  <a:lnTo>
                    <a:pt x="13" y="54"/>
                  </a:lnTo>
                  <a:lnTo>
                    <a:pt x="9" y="48"/>
                  </a:lnTo>
                  <a:lnTo>
                    <a:pt x="6" y="42"/>
                  </a:lnTo>
                  <a:lnTo>
                    <a:pt x="3" y="36"/>
                  </a:lnTo>
                  <a:lnTo>
                    <a:pt x="2" y="30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0"/>
                  </a:lnTo>
                  <a:lnTo>
                    <a:pt x="2" y="4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6" y="21"/>
                  </a:lnTo>
                  <a:lnTo>
                    <a:pt x="56" y="29"/>
                  </a:lnTo>
                  <a:lnTo>
                    <a:pt x="76" y="37"/>
                  </a:lnTo>
                  <a:lnTo>
                    <a:pt x="99" y="44"/>
                  </a:lnTo>
                  <a:lnTo>
                    <a:pt x="123" y="52"/>
                  </a:lnTo>
                  <a:lnTo>
                    <a:pt x="148" y="59"/>
                  </a:lnTo>
                  <a:lnTo>
                    <a:pt x="175" y="66"/>
                  </a:lnTo>
                  <a:lnTo>
                    <a:pt x="205" y="74"/>
                  </a:lnTo>
                  <a:lnTo>
                    <a:pt x="234" y="81"/>
                  </a:lnTo>
                  <a:lnTo>
                    <a:pt x="265" y="87"/>
                  </a:lnTo>
                  <a:lnTo>
                    <a:pt x="297" y="94"/>
                  </a:lnTo>
                  <a:lnTo>
                    <a:pt x="365" y="105"/>
                  </a:lnTo>
                  <a:lnTo>
                    <a:pt x="437" y="116"/>
                  </a:lnTo>
                  <a:lnTo>
                    <a:pt x="474" y="122"/>
                  </a:lnTo>
                  <a:lnTo>
                    <a:pt x="512" y="127"/>
                  </a:lnTo>
                  <a:lnTo>
                    <a:pt x="590" y="136"/>
                  </a:lnTo>
                  <a:lnTo>
                    <a:pt x="630" y="140"/>
                  </a:lnTo>
                  <a:lnTo>
                    <a:pt x="671" y="144"/>
                  </a:lnTo>
                  <a:lnTo>
                    <a:pt x="713" y="147"/>
                  </a:lnTo>
                  <a:lnTo>
                    <a:pt x="754" y="150"/>
                  </a:lnTo>
                  <a:lnTo>
                    <a:pt x="796" y="153"/>
                  </a:lnTo>
                  <a:lnTo>
                    <a:pt x="817" y="154"/>
                  </a:lnTo>
                  <a:lnTo>
                    <a:pt x="838" y="155"/>
                  </a:lnTo>
                  <a:lnTo>
                    <a:pt x="882" y="157"/>
                  </a:lnTo>
                  <a:lnTo>
                    <a:pt x="925" y="159"/>
                  </a:lnTo>
                  <a:lnTo>
                    <a:pt x="1010" y="161"/>
                  </a:lnTo>
                  <a:lnTo>
                    <a:pt x="1097" y="162"/>
                  </a:lnTo>
                  <a:lnTo>
                    <a:pt x="1185" y="161"/>
                  </a:lnTo>
                  <a:lnTo>
                    <a:pt x="1229" y="160"/>
                  </a:lnTo>
                  <a:lnTo>
                    <a:pt x="1272" y="159"/>
                  </a:lnTo>
                  <a:lnTo>
                    <a:pt x="1359" y="155"/>
                  </a:lnTo>
                  <a:lnTo>
                    <a:pt x="1402" y="152"/>
                  </a:lnTo>
                  <a:lnTo>
                    <a:pt x="1444" y="150"/>
                  </a:lnTo>
                  <a:lnTo>
                    <a:pt x="1486" y="146"/>
                  </a:lnTo>
                  <a:lnTo>
                    <a:pt x="1529" y="143"/>
                  </a:lnTo>
                  <a:lnTo>
                    <a:pt x="1610" y="135"/>
                  </a:lnTo>
                  <a:lnTo>
                    <a:pt x="1649" y="131"/>
                  </a:lnTo>
                  <a:lnTo>
                    <a:pt x="1689" y="126"/>
                  </a:lnTo>
                  <a:lnTo>
                    <a:pt x="1765" y="115"/>
                  </a:lnTo>
                  <a:lnTo>
                    <a:pt x="1801" y="110"/>
                  </a:lnTo>
                  <a:lnTo>
                    <a:pt x="1837" y="104"/>
                  </a:lnTo>
                  <a:lnTo>
                    <a:pt x="1872" y="98"/>
                  </a:lnTo>
                  <a:lnTo>
                    <a:pt x="1905" y="92"/>
                  </a:lnTo>
                  <a:lnTo>
                    <a:pt x="1937" y="86"/>
                  </a:lnTo>
                  <a:lnTo>
                    <a:pt x="1968" y="79"/>
                  </a:lnTo>
                  <a:lnTo>
                    <a:pt x="1998" y="72"/>
                  </a:lnTo>
                  <a:lnTo>
                    <a:pt x="2027" y="64"/>
                  </a:lnTo>
                  <a:lnTo>
                    <a:pt x="2054" y="57"/>
                  </a:lnTo>
                  <a:lnTo>
                    <a:pt x="2079" y="49"/>
                  </a:lnTo>
                  <a:lnTo>
                    <a:pt x="2103" y="42"/>
                  </a:lnTo>
                  <a:lnTo>
                    <a:pt x="2125" y="34"/>
                  </a:lnTo>
                  <a:lnTo>
                    <a:pt x="2146" y="26"/>
                  </a:lnTo>
                  <a:lnTo>
                    <a:pt x="2164" y="18"/>
                  </a:lnTo>
                  <a:lnTo>
                    <a:pt x="2182" y="9"/>
                  </a:lnTo>
                  <a:lnTo>
                    <a:pt x="2190" y="4"/>
                  </a:lnTo>
                  <a:lnTo>
                    <a:pt x="2197" y="0"/>
                  </a:lnTo>
                  <a:lnTo>
                    <a:pt x="2199" y="4"/>
                  </a:lnTo>
                  <a:lnTo>
                    <a:pt x="2200" y="8"/>
                  </a:lnTo>
                  <a:lnTo>
                    <a:pt x="220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0080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0300" name="Freeform 60"/>
            <p:cNvSpPr>
              <a:spLocks/>
            </p:cNvSpPr>
            <p:nvPr/>
          </p:nvSpPr>
          <p:spPr bwMode="auto">
            <a:xfrm>
              <a:off x="577" y="1688"/>
              <a:ext cx="1009" cy="136"/>
            </a:xfrm>
            <a:custGeom>
              <a:avLst/>
              <a:gdLst/>
              <a:ahLst/>
              <a:cxnLst>
                <a:cxn ang="0">
                  <a:pos x="1672" y="22"/>
                </a:cxn>
                <a:cxn ang="0">
                  <a:pos x="1666" y="36"/>
                </a:cxn>
                <a:cxn ang="0">
                  <a:pos x="1651" y="55"/>
                </a:cxn>
                <a:cxn ang="0">
                  <a:pos x="1635" y="70"/>
                </a:cxn>
                <a:cxn ang="0">
                  <a:pos x="1589" y="97"/>
                </a:cxn>
                <a:cxn ang="0">
                  <a:pos x="1527" y="124"/>
                </a:cxn>
                <a:cxn ang="0">
                  <a:pos x="1451" y="148"/>
                </a:cxn>
                <a:cxn ang="0">
                  <a:pos x="1393" y="163"/>
                </a:cxn>
                <a:cxn ang="0">
                  <a:pos x="1298" y="184"/>
                </a:cxn>
                <a:cxn ang="0">
                  <a:pos x="1191" y="201"/>
                </a:cxn>
                <a:cxn ang="0">
                  <a:pos x="1076" y="214"/>
                </a:cxn>
                <a:cxn ang="0">
                  <a:pos x="954" y="223"/>
                </a:cxn>
                <a:cxn ang="0">
                  <a:pos x="826" y="225"/>
                </a:cxn>
                <a:cxn ang="0">
                  <a:pos x="699" y="223"/>
                </a:cxn>
                <a:cxn ang="0">
                  <a:pos x="618" y="218"/>
                </a:cxn>
                <a:cxn ang="0">
                  <a:pos x="502" y="206"/>
                </a:cxn>
                <a:cxn ang="0">
                  <a:pos x="395" y="190"/>
                </a:cxn>
                <a:cxn ang="0">
                  <a:pos x="298" y="171"/>
                </a:cxn>
                <a:cxn ang="0">
                  <a:pos x="212" y="148"/>
                </a:cxn>
                <a:cxn ang="0">
                  <a:pos x="140" y="124"/>
                </a:cxn>
                <a:cxn ang="0">
                  <a:pos x="80" y="97"/>
                </a:cxn>
                <a:cxn ang="0">
                  <a:pos x="42" y="74"/>
                </a:cxn>
                <a:cxn ang="0">
                  <a:pos x="25" y="59"/>
                </a:cxn>
                <a:cxn ang="0">
                  <a:pos x="9" y="41"/>
                </a:cxn>
                <a:cxn ang="0">
                  <a:pos x="1" y="22"/>
                </a:cxn>
                <a:cxn ang="0">
                  <a:pos x="0" y="7"/>
                </a:cxn>
                <a:cxn ang="0">
                  <a:pos x="26" y="16"/>
                </a:cxn>
                <a:cxn ang="0">
                  <a:pos x="74" y="34"/>
                </a:cxn>
                <a:cxn ang="0">
                  <a:pos x="133" y="50"/>
                </a:cxn>
                <a:cxn ang="0">
                  <a:pos x="225" y="72"/>
                </a:cxn>
                <a:cxn ang="0">
                  <a:pos x="304" y="85"/>
                </a:cxn>
                <a:cxn ang="0">
                  <a:pos x="388" y="96"/>
                </a:cxn>
                <a:cxn ang="0">
                  <a:pos x="541" y="113"/>
                </a:cxn>
                <a:cxn ang="0">
                  <a:pos x="638" y="119"/>
                </a:cxn>
                <a:cxn ang="0">
                  <a:pos x="801" y="124"/>
                </a:cxn>
                <a:cxn ang="0">
                  <a:pos x="967" y="121"/>
                </a:cxn>
                <a:cxn ang="0">
                  <a:pos x="1098" y="115"/>
                </a:cxn>
                <a:cxn ang="0">
                  <a:pos x="1224" y="103"/>
                </a:cxn>
                <a:cxn ang="0">
                  <a:pos x="1370" y="84"/>
                </a:cxn>
                <a:cxn ang="0">
                  <a:pos x="1497" y="59"/>
                </a:cxn>
                <a:cxn ang="0">
                  <a:pos x="1581" y="37"/>
                </a:cxn>
                <a:cxn ang="0">
                  <a:pos x="1632" y="20"/>
                </a:cxn>
                <a:cxn ang="0">
                  <a:pos x="1671" y="0"/>
                </a:cxn>
              </a:cxnLst>
              <a:rect l="0" t="0" r="r" b="b"/>
              <a:pathLst>
                <a:path w="1673" h="225">
                  <a:moveTo>
                    <a:pt x="1673" y="13"/>
                  </a:moveTo>
                  <a:lnTo>
                    <a:pt x="1673" y="18"/>
                  </a:lnTo>
                  <a:lnTo>
                    <a:pt x="1672" y="22"/>
                  </a:lnTo>
                  <a:lnTo>
                    <a:pt x="1670" y="27"/>
                  </a:lnTo>
                  <a:lnTo>
                    <a:pt x="1669" y="32"/>
                  </a:lnTo>
                  <a:lnTo>
                    <a:pt x="1666" y="36"/>
                  </a:lnTo>
                  <a:lnTo>
                    <a:pt x="1663" y="41"/>
                  </a:lnTo>
                  <a:lnTo>
                    <a:pt x="1656" y="50"/>
                  </a:lnTo>
                  <a:lnTo>
                    <a:pt x="1651" y="55"/>
                  </a:lnTo>
                  <a:lnTo>
                    <a:pt x="1646" y="59"/>
                  </a:lnTo>
                  <a:lnTo>
                    <a:pt x="1641" y="65"/>
                  </a:lnTo>
                  <a:lnTo>
                    <a:pt x="1635" y="70"/>
                  </a:lnTo>
                  <a:lnTo>
                    <a:pt x="1621" y="79"/>
                  </a:lnTo>
                  <a:lnTo>
                    <a:pt x="1606" y="88"/>
                  </a:lnTo>
                  <a:lnTo>
                    <a:pt x="1589" y="97"/>
                  </a:lnTo>
                  <a:lnTo>
                    <a:pt x="1569" y="106"/>
                  </a:lnTo>
                  <a:lnTo>
                    <a:pt x="1549" y="115"/>
                  </a:lnTo>
                  <a:lnTo>
                    <a:pt x="1527" y="124"/>
                  </a:lnTo>
                  <a:lnTo>
                    <a:pt x="1503" y="132"/>
                  </a:lnTo>
                  <a:lnTo>
                    <a:pt x="1478" y="140"/>
                  </a:lnTo>
                  <a:lnTo>
                    <a:pt x="1451" y="148"/>
                  </a:lnTo>
                  <a:lnTo>
                    <a:pt x="1438" y="152"/>
                  </a:lnTo>
                  <a:lnTo>
                    <a:pt x="1423" y="156"/>
                  </a:lnTo>
                  <a:lnTo>
                    <a:pt x="1393" y="163"/>
                  </a:lnTo>
                  <a:lnTo>
                    <a:pt x="1362" y="171"/>
                  </a:lnTo>
                  <a:lnTo>
                    <a:pt x="1331" y="178"/>
                  </a:lnTo>
                  <a:lnTo>
                    <a:pt x="1298" y="184"/>
                  </a:lnTo>
                  <a:lnTo>
                    <a:pt x="1263" y="190"/>
                  </a:lnTo>
                  <a:lnTo>
                    <a:pt x="1227" y="196"/>
                  </a:lnTo>
                  <a:lnTo>
                    <a:pt x="1191" y="201"/>
                  </a:lnTo>
                  <a:lnTo>
                    <a:pt x="1154" y="206"/>
                  </a:lnTo>
                  <a:lnTo>
                    <a:pt x="1116" y="210"/>
                  </a:lnTo>
                  <a:lnTo>
                    <a:pt x="1076" y="214"/>
                  </a:lnTo>
                  <a:lnTo>
                    <a:pt x="1036" y="218"/>
                  </a:lnTo>
                  <a:lnTo>
                    <a:pt x="995" y="220"/>
                  </a:lnTo>
                  <a:lnTo>
                    <a:pt x="954" y="223"/>
                  </a:lnTo>
                  <a:lnTo>
                    <a:pt x="912" y="224"/>
                  </a:lnTo>
                  <a:lnTo>
                    <a:pt x="869" y="225"/>
                  </a:lnTo>
                  <a:lnTo>
                    <a:pt x="826" y="225"/>
                  </a:lnTo>
                  <a:lnTo>
                    <a:pt x="784" y="225"/>
                  </a:lnTo>
                  <a:lnTo>
                    <a:pt x="740" y="224"/>
                  </a:lnTo>
                  <a:lnTo>
                    <a:pt x="699" y="223"/>
                  </a:lnTo>
                  <a:lnTo>
                    <a:pt x="679" y="222"/>
                  </a:lnTo>
                  <a:lnTo>
                    <a:pt x="658" y="220"/>
                  </a:lnTo>
                  <a:lnTo>
                    <a:pt x="618" y="218"/>
                  </a:lnTo>
                  <a:lnTo>
                    <a:pt x="578" y="214"/>
                  </a:lnTo>
                  <a:lnTo>
                    <a:pt x="540" y="210"/>
                  </a:lnTo>
                  <a:lnTo>
                    <a:pt x="502" y="206"/>
                  </a:lnTo>
                  <a:lnTo>
                    <a:pt x="466" y="201"/>
                  </a:lnTo>
                  <a:lnTo>
                    <a:pt x="430" y="196"/>
                  </a:lnTo>
                  <a:lnTo>
                    <a:pt x="395" y="190"/>
                  </a:lnTo>
                  <a:lnTo>
                    <a:pt x="362" y="184"/>
                  </a:lnTo>
                  <a:lnTo>
                    <a:pt x="329" y="178"/>
                  </a:lnTo>
                  <a:lnTo>
                    <a:pt x="298" y="171"/>
                  </a:lnTo>
                  <a:lnTo>
                    <a:pt x="269" y="163"/>
                  </a:lnTo>
                  <a:lnTo>
                    <a:pt x="239" y="156"/>
                  </a:lnTo>
                  <a:lnTo>
                    <a:pt x="212" y="148"/>
                  </a:lnTo>
                  <a:lnTo>
                    <a:pt x="187" y="140"/>
                  </a:lnTo>
                  <a:lnTo>
                    <a:pt x="162" y="132"/>
                  </a:lnTo>
                  <a:lnTo>
                    <a:pt x="140" y="124"/>
                  </a:lnTo>
                  <a:lnTo>
                    <a:pt x="118" y="115"/>
                  </a:lnTo>
                  <a:lnTo>
                    <a:pt x="98" y="106"/>
                  </a:lnTo>
                  <a:lnTo>
                    <a:pt x="80" y="97"/>
                  </a:lnTo>
                  <a:lnTo>
                    <a:pt x="63" y="88"/>
                  </a:lnTo>
                  <a:lnTo>
                    <a:pt x="49" y="79"/>
                  </a:lnTo>
                  <a:lnTo>
                    <a:pt x="42" y="74"/>
                  </a:lnTo>
                  <a:lnTo>
                    <a:pt x="36" y="70"/>
                  </a:lnTo>
                  <a:lnTo>
                    <a:pt x="30" y="65"/>
                  </a:lnTo>
                  <a:lnTo>
                    <a:pt x="25" y="59"/>
                  </a:lnTo>
                  <a:lnTo>
                    <a:pt x="16" y="50"/>
                  </a:lnTo>
                  <a:lnTo>
                    <a:pt x="12" y="46"/>
                  </a:lnTo>
                  <a:lnTo>
                    <a:pt x="9" y="41"/>
                  </a:lnTo>
                  <a:lnTo>
                    <a:pt x="4" y="32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2"/>
                  </a:lnTo>
                  <a:lnTo>
                    <a:pt x="13" y="10"/>
                  </a:lnTo>
                  <a:lnTo>
                    <a:pt x="26" y="16"/>
                  </a:lnTo>
                  <a:lnTo>
                    <a:pt x="41" y="22"/>
                  </a:lnTo>
                  <a:lnTo>
                    <a:pt x="57" y="28"/>
                  </a:lnTo>
                  <a:lnTo>
                    <a:pt x="74" y="34"/>
                  </a:lnTo>
                  <a:lnTo>
                    <a:pt x="92" y="39"/>
                  </a:lnTo>
                  <a:lnTo>
                    <a:pt x="113" y="45"/>
                  </a:lnTo>
                  <a:lnTo>
                    <a:pt x="133" y="50"/>
                  </a:lnTo>
                  <a:lnTo>
                    <a:pt x="177" y="62"/>
                  </a:lnTo>
                  <a:lnTo>
                    <a:pt x="201" y="67"/>
                  </a:lnTo>
                  <a:lnTo>
                    <a:pt x="225" y="72"/>
                  </a:lnTo>
                  <a:lnTo>
                    <a:pt x="250" y="76"/>
                  </a:lnTo>
                  <a:lnTo>
                    <a:pt x="277" y="81"/>
                  </a:lnTo>
                  <a:lnTo>
                    <a:pt x="304" y="85"/>
                  </a:lnTo>
                  <a:lnTo>
                    <a:pt x="331" y="89"/>
                  </a:lnTo>
                  <a:lnTo>
                    <a:pt x="360" y="93"/>
                  </a:lnTo>
                  <a:lnTo>
                    <a:pt x="388" y="96"/>
                  </a:lnTo>
                  <a:lnTo>
                    <a:pt x="449" y="103"/>
                  </a:lnTo>
                  <a:lnTo>
                    <a:pt x="510" y="109"/>
                  </a:lnTo>
                  <a:lnTo>
                    <a:pt x="541" y="113"/>
                  </a:lnTo>
                  <a:lnTo>
                    <a:pt x="573" y="115"/>
                  </a:lnTo>
                  <a:lnTo>
                    <a:pt x="605" y="117"/>
                  </a:lnTo>
                  <a:lnTo>
                    <a:pt x="638" y="119"/>
                  </a:lnTo>
                  <a:lnTo>
                    <a:pt x="702" y="122"/>
                  </a:lnTo>
                  <a:lnTo>
                    <a:pt x="769" y="123"/>
                  </a:lnTo>
                  <a:lnTo>
                    <a:pt x="801" y="124"/>
                  </a:lnTo>
                  <a:lnTo>
                    <a:pt x="834" y="124"/>
                  </a:lnTo>
                  <a:lnTo>
                    <a:pt x="900" y="123"/>
                  </a:lnTo>
                  <a:lnTo>
                    <a:pt x="967" y="121"/>
                  </a:lnTo>
                  <a:lnTo>
                    <a:pt x="1000" y="120"/>
                  </a:lnTo>
                  <a:lnTo>
                    <a:pt x="1033" y="119"/>
                  </a:lnTo>
                  <a:lnTo>
                    <a:pt x="1098" y="115"/>
                  </a:lnTo>
                  <a:lnTo>
                    <a:pt x="1162" y="109"/>
                  </a:lnTo>
                  <a:lnTo>
                    <a:pt x="1193" y="106"/>
                  </a:lnTo>
                  <a:lnTo>
                    <a:pt x="1224" y="103"/>
                  </a:lnTo>
                  <a:lnTo>
                    <a:pt x="1285" y="96"/>
                  </a:lnTo>
                  <a:lnTo>
                    <a:pt x="1342" y="88"/>
                  </a:lnTo>
                  <a:lnTo>
                    <a:pt x="1370" y="84"/>
                  </a:lnTo>
                  <a:lnTo>
                    <a:pt x="1396" y="80"/>
                  </a:lnTo>
                  <a:lnTo>
                    <a:pt x="1449" y="70"/>
                  </a:lnTo>
                  <a:lnTo>
                    <a:pt x="1497" y="59"/>
                  </a:lnTo>
                  <a:lnTo>
                    <a:pt x="1519" y="54"/>
                  </a:lnTo>
                  <a:lnTo>
                    <a:pt x="1541" y="49"/>
                  </a:lnTo>
                  <a:lnTo>
                    <a:pt x="1581" y="37"/>
                  </a:lnTo>
                  <a:lnTo>
                    <a:pt x="1600" y="32"/>
                  </a:lnTo>
                  <a:lnTo>
                    <a:pt x="1616" y="26"/>
                  </a:lnTo>
                  <a:lnTo>
                    <a:pt x="1632" y="20"/>
                  </a:lnTo>
                  <a:lnTo>
                    <a:pt x="1646" y="13"/>
                  </a:lnTo>
                  <a:lnTo>
                    <a:pt x="1659" y="6"/>
                  </a:lnTo>
                  <a:lnTo>
                    <a:pt x="1671" y="0"/>
                  </a:lnTo>
                  <a:lnTo>
                    <a:pt x="1672" y="6"/>
                  </a:lnTo>
                  <a:lnTo>
                    <a:pt x="1673" y="13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0080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0301" name="Freeform 61"/>
            <p:cNvSpPr>
              <a:spLocks/>
            </p:cNvSpPr>
            <p:nvPr/>
          </p:nvSpPr>
          <p:spPr bwMode="auto">
            <a:xfrm>
              <a:off x="779" y="1616"/>
              <a:ext cx="605" cy="82"/>
            </a:xfrm>
            <a:custGeom>
              <a:avLst/>
              <a:gdLst/>
              <a:ahLst/>
              <a:cxnLst>
                <a:cxn ang="0">
                  <a:pos x="1002" y="13"/>
                </a:cxn>
                <a:cxn ang="0">
                  <a:pos x="1000" y="19"/>
                </a:cxn>
                <a:cxn ang="0">
                  <a:pos x="993" y="31"/>
                </a:cxn>
                <a:cxn ang="0">
                  <a:pos x="987" y="36"/>
                </a:cxn>
                <a:cxn ang="0">
                  <a:pos x="972" y="47"/>
                </a:cxn>
                <a:cxn ang="0">
                  <a:pos x="953" y="58"/>
                </a:cxn>
                <a:cxn ang="0">
                  <a:pos x="929" y="69"/>
                </a:cxn>
                <a:cxn ang="0">
                  <a:pos x="901" y="80"/>
                </a:cxn>
                <a:cxn ang="0">
                  <a:pos x="870" y="89"/>
                </a:cxn>
                <a:cxn ang="0">
                  <a:pos x="835" y="98"/>
                </a:cxn>
                <a:cxn ang="0">
                  <a:pos x="778" y="110"/>
                </a:cxn>
                <a:cxn ang="0">
                  <a:pos x="714" y="120"/>
                </a:cxn>
                <a:cxn ang="0">
                  <a:pos x="669" y="126"/>
                </a:cxn>
                <a:cxn ang="0">
                  <a:pos x="621" y="131"/>
                </a:cxn>
                <a:cxn ang="0">
                  <a:pos x="597" y="133"/>
                </a:cxn>
                <a:cxn ang="0">
                  <a:pos x="546" y="135"/>
                </a:cxn>
                <a:cxn ang="0">
                  <a:pos x="495" y="136"/>
                </a:cxn>
                <a:cxn ang="0">
                  <a:pos x="444" y="135"/>
                </a:cxn>
                <a:cxn ang="0">
                  <a:pos x="394" y="133"/>
                </a:cxn>
                <a:cxn ang="0">
                  <a:pos x="301" y="123"/>
                </a:cxn>
                <a:cxn ang="0">
                  <a:pos x="258" y="117"/>
                </a:cxn>
                <a:cxn ang="0">
                  <a:pos x="197" y="107"/>
                </a:cxn>
                <a:cxn ang="0">
                  <a:pos x="161" y="98"/>
                </a:cxn>
                <a:cxn ang="0">
                  <a:pos x="127" y="89"/>
                </a:cxn>
                <a:cxn ang="0">
                  <a:pos x="83" y="74"/>
                </a:cxn>
                <a:cxn ang="0">
                  <a:pos x="58" y="63"/>
                </a:cxn>
                <a:cxn ang="0">
                  <a:pos x="38" y="53"/>
                </a:cxn>
                <a:cxn ang="0">
                  <a:pos x="21" y="42"/>
                </a:cxn>
                <a:cxn ang="0">
                  <a:pos x="9" y="31"/>
                </a:cxn>
                <a:cxn ang="0">
                  <a:pos x="2" y="19"/>
                </a:cxn>
                <a:cxn ang="0">
                  <a:pos x="0" y="8"/>
                </a:cxn>
                <a:cxn ang="0">
                  <a:pos x="8" y="5"/>
                </a:cxn>
                <a:cxn ang="0">
                  <a:pos x="24" y="13"/>
                </a:cxn>
                <a:cxn ang="0">
                  <a:pos x="55" y="24"/>
                </a:cxn>
                <a:cxn ang="0">
                  <a:pos x="79" y="31"/>
                </a:cxn>
                <a:cxn ang="0">
                  <a:pos x="135" y="43"/>
                </a:cxn>
                <a:cxn ang="0">
                  <a:pos x="198" y="53"/>
                </a:cxn>
                <a:cxn ang="0">
                  <a:pos x="269" y="62"/>
                </a:cxn>
                <a:cxn ang="0">
                  <a:pos x="343" y="68"/>
                </a:cxn>
                <a:cxn ang="0">
                  <a:pos x="422" y="72"/>
                </a:cxn>
                <a:cxn ang="0">
                  <a:pos x="500" y="74"/>
                </a:cxn>
                <a:cxn ang="0">
                  <a:pos x="579" y="72"/>
                </a:cxn>
                <a:cxn ang="0">
                  <a:pos x="658" y="68"/>
                </a:cxn>
                <a:cxn ang="0">
                  <a:pos x="733" y="62"/>
                </a:cxn>
                <a:cxn ang="0">
                  <a:pos x="805" y="53"/>
                </a:cxn>
                <a:cxn ang="0">
                  <a:pos x="868" y="42"/>
                </a:cxn>
                <a:cxn ang="0">
                  <a:pos x="911" y="33"/>
                </a:cxn>
                <a:cxn ang="0">
                  <a:pos x="948" y="22"/>
                </a:cxn>
                <a:cxn ang="0">
                  <a:pos x="987" y="8"/>
                </a:cxn>
                <a:cxn ang="0">
                  <a:pos x="1002" y="0"/>
                </a:cxn>
                <a:cxn ang="0">
                  <a:pos x="1003" y="8"/>
                </a:cxn>
              </a:cxnLst>
              <a:rect l="0" t="0" r="r" b="b"/>
              <a:pathLst>
                <a:path w="1003" h="136">
                  <a:moveTo>
                    <a:pt x="1003" y="8"/>
                  </a:moveTo>
                  <a:lnTo>
                    <a:pt x="1002" y="13"/>
                  </a:lnTo>
                  <a:lnTo>
                    <a:pt x="1002" y="16"/>
                  </a:lnTo>
                  <a:lnTo>
                    <a:pt x="1000" y="19"/>
                  </a:lnTo>
                  <a:lnTo>
                    <a:pt x="997" y="25"/>
                  </a:lnTo>
                  <a:lnTo>
                    <a:pt x="993" y="31"/>
                  </a:lnTo>
                  <a:lnTo>
                    <a:pt x="990" y="34"/>
                  </a:lnTo>
                  <a:lnTo>
                    <a:pt x="987" y="36"/>
                  </a:lnTo>
                  <a:lnTo>
                    <a:pt x="980" y="42"/>
                  </a:lnTo>
                  <a:lnTo>
                    <a:pt x="972" y="47"/>
                  </a:lnTo>
                  <a:lnTo>
                    <a:pt x="963" y="53"/>
                  </a:lnTo>
                  <a:lnTo>
                    <a:pt x="953" y="58"/>
                  </a:lnTo>
                  <a:lnTo>
                    <a:pt x="941" y="63"/>
                  </a:lnTo>
                  <a:lnTo>
                    <a:pt x="929" y="69"/>
                  </a:lnTo>
                  <a:lnTo>
                    <a:pt x="916" y="74"/>
                  </a:lnTo>
                  <a:lnTo>
                    <a:pt x="901" y="80"/>
                  </a:lnTo>
                  <a:lnTo>
                    <a:pt x="886" y="85"/>
                  </a:lnTo>
                  <a:lnTo>
                    <a:pt x="870" y="89"/>
                  </a:lnTo>
                  <a:lnTo>
                    <a:pt x="853" y="94"/>
                  </a:lnTo>
                  <a:lnTo>
                    <a:pt x="835" y="98"/>
                  </a:lnTo>
                  <a:lnTo>
                    <a:pt x="817" y="103"/>
                  </a:lnTo>
                  <a:lnTo>
                    <a:pt x="778" y="110"/>
                  </a:lnTo>
                  <a:lnTo>
                    <a:pt x="735" y="117"/>
                  </a:lnTo>
                  <a:lnTo>
                    <a:pt x="714" y="120"/>
                  </a:lnTo>
                  <a:lnTo>
                    <a:pt x="691" y="123"/>
                  </a:lnTo>
                  <a:lnTo>
                    <a:pt x="669" y="126"/>
                  </a:lnTo>
                  <a:lnTo>
                    <a:pt x="645" y="129"/>
                  </a:lnTo>
                  <a:lnTo>
                    <a:pt x="621" y="131"/>
                  </a:lnTo>
                  <a:lnTo>
                    <a:pt x="609" y="132"/>
                  </a:lnTo>
                  <a:lnTo>
                    <a:pt x="597" y="133"/>
                  </a:lnTo>
                  <a:lnTo>
                    <a:pt x="571" y="134"/>
                  </a:lnTo>
                  <a:lnTo>
                    <a:pt x="546" y="135"/>
                  </a:lnTo>
                  <a:lnTo>
                    <a:pt x="521" y="135"/>
                  </a:lnTo>
                  <a:lnTo>
                    <a:pt x="495" y="136"/>
                  </a:lnTo>
                  <a:lnTo>
                    <a:pt x="470" y="135"/>
                  </a:lnTo>
                  <a:lnTo>
                    <a:pt x="444" y="135"/>
                  </a:lnTo>
                  <a:lnTo>
                    <a:pt x="419" y="134"/>
                  </a:lnTo>
                  <a:lnTo>
                    <a:pt x="394" y="133"/>
                  </a:lnTo>
                  <a:lnTo>
                    <a:pt x="347" y="129"/>
                  </a:lnTo>
                  <a:lnTo>
                    <a:pt x="301" y="123"/>
                  </a:lnTo>
                  <a:lnTo>
                    <a:pt x="279" y="120"/>
                  </a:lnTo>
                  <a:lnTo>
                    <a:pt x="258" y="117"/>
                  </a:lnTo>
                  <a:lnTo>
                    <a:pt x="216" y="110"/>
                  </a:lnTo>
                  <a:lnTo>
                    <a:pt x="197" y="107"/>
                  </a:lnTo>
                  <a:lnTo>
                    <a:pt x="179" y="103"/>
                  </a:lnTo>
                  <a:lnTo>
                    <a:pt x="161" y="98"/>
                  </a:lnTo>
                  <a:lnTo>
                    <a:pt x="144" y="94"/>
                  </a:lnTo>
                  <a:lnTo>
                    <a:pt x="127" y="89"/>
                  </a:lnTo>
                  <a:lnTo>
                    <a:pt x="112" y="85"/>
                  </a:lnTo>
                  <a:lnTo>
                    <a:pt x="83" y="74"/>
                  </a:lnTo>
                  <a:lnTo>
                    <a:pt x="70" y="69"/>
                  </a:lnTo>
                  <a:lnTo>
                    <a:pt x="58" y="63"/>
                  </a:lnTo>
                  <a:lnTo>
                    <a:pt x="48" y="58"/>
                  </a:lnTo>
                  <a:lnTo>
                    <a:pt x="38" y="53"/>
                  </a:lnTo>
                  <a:lnTo>
                    <a:pt x="29" y="47"/>
                  </a:lnTo>
                  <a:lnTo>
                    <a:pt x="21" y="42"/>
                  </a:lnTo>
                  <a:lnTo>
                    <a:pt x="15" y="36"/>
                  </a:lnTo>
                  <a:lnTo>
                    <a:pt x="9" y="31"/>
                  </a:lnTo>
                  <a:lnTo>
                    <a:pt x="5" y="25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2"/>
                  </a:lnTo>
                  <a:lnTo>
                    <a:pt x="8" y="5"/>
                  </a:lnTo>
                  <a:lnTo>
                    <a:pt x="16" y="9"/>
                  </a:lnTo>
                  <a:lnTo>
                    <a:pt x="24" y="13"/>
                  </a:lnTo>
                  <a:lnTo>
                    <a:pt x="34" y="16"/>
                  </a:lnTo>
                  <a:lnTo>
                    <a:pt x="55" y="24"/>
                  </a:lnTo>
                  <a:lnTo>
                    <a:pt x="67" y="28"/>
                  </a:lnTo>
                  <a:lnTo>
                    <a:pt x="79" y="31"/>
                  </a:lnTo>
                  <a:lnTo>
                    <a:pt x="106" y="37"/>
                  </a:lnTo>
                  <a:lnTo>
                    <a:pt x="135" y="43"/>
                  </a:lnTo>
                  <a:lnTo>
                    <a:pt x="166" y="48"/>
                  </a:lnTo>
                  <a:lnTo>
                    <a:pt x="198" y="53"/>
                  </a:lnTo>
                  <a:lnTo>
                    <a:pt x="232" y="58"/>
                  </a:lnTo>
                  <a:lnTo>
                    <a:pt x="269" y="62"/>
                  </a:lnTo>
                  <a:lnTo>
                    <a:pt x="306" y="65"/>
                  </a:lnTo>
                  <a:lnTo>
                    <a:pt x="343" y="68"/>
                  </a:lnTo>
                  <a:lnTo>
                    <a:pt x="382" y="71"/>
                  </a:lnTo>
                  <a:lnTo>
                    <a:pt x="422" y="72"/>
                  </a:lnTo>
                  <a:lnTo>
                    <a:pt x="461" y="73"/>
                  </a:lnTo>
                  <a:lnTo>
                    <a:pt x="500" y="74"/>
                  </a:lnTo>
                  <a:lnTo>
                    <a:pt x="540" y="73"/>
                  </a:lnTo>
                  <a:lnTo>
                    <a:pt x="579" y="72"/>
                  </a:lnTo>
                  <a:lnTo>
                    <a:pt x="620" y="71"/>
                  </a:lnTo>
                  <a:lnTo>
                    <a:pt x="658" y="68"/>
                  </a:lnTo>
                  <a:lnTo>
                    <a:pt x="696" y="65"/>
                  </a:lnTo>
                  <a:lnTo>
                    <a:pt x="733" y="62"/>
                  </a:lnTo>
                  <a:lnTo>
                    <a:pt x="770" y="58"/>
                  </a:lnTo>
                  <a:lnTo>
                    <a:pt x="805" y="53"/>
                  </a:lnTo>
                  <a:lnTo>
                    <a:pt x="837" y="48"/>
                  </a:lnTo>
                  <a:lnTo>
                    <a:pt x="868" y="42"/>
                  </a:lnTo>
                  <a:lnTo>
                    <a:pt x="897" y="36"/>
                  </a:lnTo>
                  <a:lnTo>
                    <a:pt x="911" y="33"/>
                  </a:lnTo>
                  <a:lnTo>
                    <a:pt x="924" y="30"/>
                  </a:lnTo>
                  <a:lnTo>
                    <a:pt x="948" y="22"/>
                  </a:lnTo>
                  <a:lnTo>
                    <a:pt x="969" y="15"/>
                  </a:lnTo>
                  <a:lnTo>
                    <a:pt x="987" y="8"/>
                  </a:lnTo>
                  <a:lnTo>
                    <a:pt x="995" y="4"/>
                  </a:lnTo>
                  <a:lnTo>
                    <a:pt x="1002" y="0"/>
                  </a:lnTo>
                  <a:lnTo>
                    <a:pt x="1003" y="4"/>
                  </a:lnTo>
                  <a:lnTo>
                    <a:pt x="1003" y="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0080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70302" name="Line 62"/>
          <p:cNvSpPr>
            <a:spLocks noChangeShapeType="1"/>
          </p:cNvSpPr>
          <p:nvPr/>
        </p:nvSpPr>
        <p:spPr bwMode="auto">
          <a:xfrm flipH="1">
            <a:off x="7292975" y="5127625"/>
            <a:ext cx="187325" cy="322263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70303" name="Line 63"/>
          <p:cNvSpPr>
            <a:spLocks noChangeShapeType="1"/>
          </p:cNvSpPr>
          <p:nvPr/>
        </p:nvSpPr>
        <p:spPr bwMode="auto">
          <a:xfrm flipH="1" flipV="1">
            <a:off x="6699250" y="2408238"/>
            <a:ext cx="673100" cy="258762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57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57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57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57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57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57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57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57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57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257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257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257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257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57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57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257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257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257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57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257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257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000"/>
                                        <p:tgtEl>
                                          <p:spTgt spid="257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257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257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2000"/>
                                        <p:tgtEl>
                                          <p:spTgt spid="257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2000"/>
                                        <p:tgtEl>
                                          <p:spTgt spid="257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52" grpId="0"/>
      <p:bldP spid="2570253" grpId="0"/>
      <p:bldP spid="2570254" grpId="0"/>
      <p:bldP spid="2570264" grpId="0" animBg="1"/>
      <p:bldP spid="2570271" grpId="0" animBg="1"/>
      <p:bldP spid="2570281" grpId="0" animBg="1"/>
      <p:bldP spid="2570282" grpId="0" animBg="1"/>
      <p:bldP spid="2570286" grpId="0"/>
      <p:bldP spid="2570288" grpId="0" animBg="1"/>
      <p:bldP spid="2570290" grpId="0" animBg="1"/>
      <p:bldP spid="2570292" grpId="0" animBg="1"/>
      <p:bldP spid="2570293" grpId="0" animBg="1"/>
      <p:bldP spid="2570295" grpId="0" animBg="1"/>
      <p:bldP spid="2570296" grpId="0" animBg="1"/>
      <p:bldP spid="2570302" grpId="0" animBg="1"/>
      <p:bldP spid="25703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1490" name="Picture 2" descr="background_p_5_6"/>
          <p:cNvPicPr>
            <a:picLocks noChangeAspect="1" noChangeArrowheads="1"/>
          </p:cNvPicPr>
          <p:nvPr/>
        </p:nvPicPr>
        <p:blipFill>
          <a:blip r:embed="rId3" cstate="print"/>
          <a:srcRect t="3250"/>
          <a:stretch>
            <a:fillRect/>
          </a:stretch>
        </p:blipFill>
        <p:spPr bwMode="auto">
          <a:xfrm>
            <a:off x="4629150" y="1133475"/>
            <a:ext cx="4514850" cy="5724525"/>
          </a:xfrm>
          <a:prstGeom prst="rect">
            <a:avLst/>
          </a:prstGeom>
          <a:noFill/>
        </p:spPr>
      </p:pic>
      <p:sp>
        <p:nvSpPr>
          <p:cNvPr id="211149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/>
              <a:t> О чём будем говорить:</a:t>
            </a:r>
            <a:endParaRPr lang="en-US"/>
          </a:p>
        </p:txBody>
      </p:sp>
      <p:sp>
        <p:nvSpPr>
          <p:cNvPr id="21114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8438" y="1638300"/>
            <a:ext cx="7364412" cy="4111625"/>
          </a:xfrm>
          <a:noFill/>
          <a:ln/>
        </p:spPr>
        <p:txBody>
          <a:bodyPr/>
          <a:lstStyle/>
          <a:p>
            <a:r>
              <a:rPr kumimoji="1" lang="ru-RU" sz="2400" b="0">
                <a:solidFill>
                  <a:srgbClr val="000066"/>
                </a:solidFill>
              </a:rPr>
              <a:t>Представление компаниии</a:t>
            </a:r>
          </a:p>
          <a:p>
            <a:r>
              <a:rPr kumimoji="1" lang="ru-RU" sz="2400" b="0">
                <a:solidFill>
                  <a:srgbClr val="000066"/>
                </a:solidFill>
              </a:rPr>
              <a:t>Обзор оборудования РРЛ, производства </a:t>
            </a:r>
            <a:r>
              <a:rPr kumimoji="1" lang="en-US" sz="2400" b="0">
                <a:solidFill>
                  <a:srgbClr val="000066"/>
                </a:solidFill>
              </a:rPr>
              <a:t>Ceragon</a:t>
            </a:r>
          </a:p>
          <a:p>
            <a:r>
              <a:rPr kumimoji="1" lang="ru-RU" altLang="he-IL" sz="2400" b="0">
                <a:solidFill>
                  <a:srgbClr val="000066"/>
                </a:solidFill>
              </a:rPr>
              <a:t>Оборудование, используемое в предложении - </a:t>
            </a:r>
            <a:r>
              <a:rPr kumimoji="1" lang="en-US" altLang="he-IL" sz="2400" b="0">
                <a:solidFill>
                  <a:srgbClr val="000066"/>
                </a:solidFill>
              </a:rPr>
              <a:t>FibeAir</a:t>
            </a:r>
            <a:r>
              <a:rPr kumimoji="1" lang="ru-RU" altLang="he-IL" sz="2400" b="0">
                <a:solidFill>
                  <a:srgbClr val="000066"/>
                </a:solidFill>
              </a:rPr>
              <a:t> 1500</a:t>
            </a:r>
            <a:r>
              <a:rPr kumimoji="1" lang="en-US" altLang="he-IL" sz="2400" b="0">
                <a:solidFill>
                  <a:srgbClr val="000066"/>
                </a:solidFill>
              </a:rPr>
              <a:t>T</a:t>
            </a:r>
            <a:endParaRPr kumimoji="1" lang="ru-RU" sz="2400" b="0">
              <a:solidFill>
                <a:srgbClr val="000066"/>
              </a:solidFill>
            </a:endParaRPr>
          </a:p>
          <a:p>
            <a:r>
              <a:rPr kumimoji="1" lang="ru-RU" sz="2400" b="0">
                <a:solidFill>
                  <a:srgbClr val="000066"/>
                </a:solidFill>
              </a:rPr>
              <a:t>Система управления </a:t>
            </a:r>
          </a:p>
          <a:p>
            <a:r>
              <a:rPr kumimoji="1" lang="ru-RU" sz="2400" b="0">
                <a:solidFill>
                  <a:srgbClr val="000066"/>
                </a:solidFill>
              </a:rPr>
              <a:t>Стоимость наращивания пропускной способности  </a:t>
            </a:r>
          </a:p>
          <a:p>
            <a:endParaRPr kumimoji="1" lang="en-US" sz="2400" b="0">
              <a:solidFill>
                <a:srgbClr val="000066"/>
              </a:solidFill>
            </a:endParaRPr>
          </a:p>
        </p:txBody>
      </p:sp>
      <p:pic>
        <p:nvPicPr>
          <p:cNvPr id="2111493" name="Picture 5" descr="c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8575" y="4624388"/>
            <a:ext cx="3651250" cy="187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RFU-HP HSB + Space Diversity</a:t>
            </a:r>
            <a:endParaRPr lang="ru-RU"/>
          </a:p>
        </p:txBody>
      </p:sp>
      <p:sp>
        <p:nvSpPr>
          <p:cNvPr id="2572291" name="Line 3"/>
          <p:cNvSpPr>
            <a:spLocks noChangeShapeType="1"/>
          </p:cNvSpPr>
          <p:nvPr/>
        </p:nvSpPr>
        <p:spPr bwMode="auto">
          <a:xfrm flipH="1">
            <a:off x="6616700" y="4221163"/>
            <a:ext cx="2203450" cy="0"/>
          </a:xfrm>
          <a:prstGeom prst="line">
            <a:avLst/>
          </a:prstGeom>
          <a:noFill/>
          <a:ln w="1270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72292" name="Line 4"/>
          <p:cNvSpPr>
            <a:spLocks noChangeShapeType="1"/>
          </p:cNvSpPr>
          <p:nvPr/>
        </p:nvSpPr>
        <p:spPr bwMode="auto">
          <a:xfrm flipH="1">
            <a:off x="384175" y="4221163"/>
            <a:ext cx="2146300" cy="0"/>
          </a:xfrm>
          <a:prstGeom prst="line">
            <a:avLst/>
          </a:prstGeom>
          <a:noFill/>
          <a:ln w="1270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92400" y="4076700"/>
            <a:ext cx="3768725" cy="257175"/>
            <a:chOff x="3530" y="3125"/>
            <a:chExt cx="1625" cy="162"/>
          </a:xfrm>
        </p:grpSpPr>
        <p:sp>
          <p:nvSpPr>
            <p:cNvPr id="2572294" name="Text Box 6"/>
            <p:cNvSpPr txBox="1">
              <a:spLocks noChangeArrowheads="1"/>
            </p:cNvSpPr>
            <p:nvPr/>
          </p:nvSpPr>
          <p:spPr bwMode="auto">
            <a:xfrm>
              <a:off x="3869" y="3126"/>
              <a:ext cx="938" cy="1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ru-RU" sz="1600">
                  <a:solidFill>
                    <a:srgbClr val="000066"/>
                  </a:solidFill>
                </a:rPr>
                <a:t>Традиционное</a:t>
              </a:r>
              <a:r>
                <a:rPr kumimoji="1" lang="en-US" sz="1600">
                  <a:solidFill>
                    <a:srgbClr val="000066"/>
                  </a:solidFill>
                </a:rPr>
                <a:t> </a:t>
              </a:r>
              <a:r>
                <a:rPr kumimoji="1" lang="ru-RU" sz="1600">
                  <a:solidFill>
                    <a:srgbClr val="000066"/>
                  </a:solidFill>
                </a:rPr>
                <a:t>решение</a:t>
              </a:r>
              <a:endParaRPr kumimoji="1" lang="en-US" sz="1600">
                <a:solidFill>
                  <a:srgbClr val="000066"/>
                </a:solidFill>
              </a:endParaRPr>
            </a:p>
          </p:txBody>
        </p:sp>
        <p:sp>
          <p:nvSpPr>
            <p:cNvPr id="2572295" name="Rectangle 7"/>
            <p:cNvSpPr>
              <a:spLocks noChangeArrowheads="1"/>
            </p:cNvSpPr>
            <p:nvPr/>
          </p:nvSpPr>
          <p:spPr bwMode="auto">
            <a:xfrm>
              <a:off x="3530" y="3125"/>
              <a:ext cx="1625" cy="162"/>
            </a:xfrm>
            <a:prstGeom prst="rect">
              <a:avLst/>
            </a:prstGeom>
            <a:noFill/>
            <a:ln w="12700" cap="sq">
              <a:solidFill>
                <a:srgbClr val="000066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1600" b="0">
                <a:solidFill>
                  <a:schemeClr val="bg2"/>
                </a:solidFill>
              </a:endParaRPr>
            </a:p>
          </p:txBody>
        </p:sp>
      </p:grpSp>
      <p:pic>
        <p:nvPicPr>
          <p:cNvPr id="2572296" name="Picture 8" descr="ant a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9938" y="1358900"/>
            <a:ext cx="1268412" cy="2520950"/>
          </a:xfrm>
          <a:prstGeom prst="rect">
            <a:avLst/>
          </a:prstGeom>
          <a:noFill/>
        </p:spPr>
      </p:pic>
      <p:sp>
        <p:nvSpPr>
          <p:cNvPr id="2572297" name="Line 9"/>
          <p:cNvSpPr>
            <a:spLocks noChangeShapeType="1"/>
          </p:cNvSpPr>
          <p:nvPr/>
        </p:nvSpPr>
        <p:spPr bwMode="auto">
          <a:xfrm flipH="1">
            <a:off x="6880225" y="1808163"/>
            <a:ext cx="679450" cy="361950"/>
          </a:xfrm>
          <a:prstGeom prst="line">
            <a:avLst/>
          </a:prstGeom>
          <a:noFill/>
          <a:ln w="12700" cap="sq">
            <a:solidFill>
              <a:srgbClr val="151BFF"/>
            </a:solidFill>
            <a:round/>
            <a:headEnd type="none" w="sm" len="sm"/>
            <a:tailEnd type="triangl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72298" name="Rectangle 10"/>
          <p:cNvSpPr>
            <a:spLocks noChangeArrowheads="1"/>
          </p:cNvSpPr>
          <p:nvPr/>
        </p:nvSpPr>
        <p:spPr bwMode="auto">
          <a:xfrm>
            <a:off x="6061075" y="3400425"/>
            <a:ext cx="8874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Diversity</a:t>
            </a:r>
            <a:br>
              <a:rPr lang="en-US" sz="1200">
                <a:latin typeface="Arial" charset="0"/>
              </a:rPr>
            </a:br>
            <a:r>
              <a:rPr lang="en-US" sz="1200">
                <a:latin typeface="Arial" charset="0"/>
              </a:rPr>
              <a:t>Antenna</a:t>
            </a:r>
            <a:endParaRPr lang="en-US" sz="1200" b="0"/>
          </a:p>
        </p:txBody>
      </p:sp>
      <p:sp>
        <p:nvSpPr>
          <p:cNvPr id="2572299" name="Rectangle 11"/>
          <p:cNvSpPr>
            <a:spLocks noChangeArrowheads="1"/>
          </p:cNvSpPr>
          <p:nvPr/>
        </p:nvSpPr>
        <p:spPr bwMode="auto">
          <a:xfrm>
            <a:off x="6094413" y="1420813"/>
            <a:ext cx="968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Main Antenna</a:t>
            </a:r>
            <a:endParaRPr lang="en-US" sz="1200" b="0"/>
          </a:p>
        </p:txBody>
      </p:sp>
      <p:pic>
        <p:nvPicPr>
          <p:cNvPr id="2572300" name="Picture 12" descr="rf 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938338"/>
            <a:ext cx="723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2301" name="Line 13"/>
          <p:cNvSpPr>
            <a:spLocks noChangeShapeType="1"/>
          </p:cNvSpPr>
          <p:nvPr/>
        </p:nvSpPr>
        <p:spPr bwMode="auto">
          <a:xfrm>
            <a:off x="7559675" y="2484438"/>
            <a:ext cx="0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470775" y="4508500"/>
            <a:ext cx="361950" cy="796925"/>
            <a:chOff x="4242" y="3323"/>
            <a:chExt cx="212" cy="393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4242" y="3323"/>
              <a:ext cx="212" cy="393"/>
              <a:chOff x="2178" y="1782"/>
              <a:chExt cx="410" cy="758"/>
            </a:xfrm>
          </p:grpSpPr>
          <p:pic>
            <p:nvPicPr>
              <p:cNvPr id="2572304" name="Picture 16" descr="Scalability2+0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501" r="60832" b="24557"/>
              <a:stretch>
                <a:fillRect/>
              </a:stretch>
            </p:blipFill>
            <p:spPr bwMode="auto">
              <a:xfrm>
                <a:off x="2178" y="1782"/>
                <a:ext cx="410" cy="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72305" name="Rectangle 17"/>
              <p:cNvSpPr>
                <a:spLocks noChangeArrowheads="1"/>
              </p:cNvSpPr>
              <p:nvPr/>
            </p:nvSpPr>
            <p:spPr bwMode="auto">
              <a:xfrm>
                <a:off x="2178" y="1802"/>
                <a:ext cx="126" cy="2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 type="none" w="sm" len="sm"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572306" name="Line 18"/>
              <p:cNvSpPr>
                <a:spLocks noChangeShapeType="1"/>
              </p:cNvSpPr>
              <p:nvPr/>
            </p:nvSpPr>
            <p:spPr bwMode="auto">
              <a:xfrm flipH="1">
                <a:off x="2178" y="2004"/>
                <a:ext cx="92" cy="50"/>
              </a:xfrm>
              <a:prstGeom prst="line">
                <a:avLst/>
              </a:prstGeom>
              <a:noFill/>
              <a:ln w="38100">
                <a:noFill/>
                <a:round/>
                <a:headEnd type="none" w="sm" len="sm"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2572307" name="Rectangle 19"/>
            <p:cNvSpPr>
              <a:spLocks noChangeArrowheads="1"/>
            </p:cNvSpPr>
            <p:nvPr/>
          </p:nvSpPr>
          <p:spPr bwMode="auto">
            <a:xfrm>
              <a:off x="4244" y="3437"/>
              <a:ext cx="65" cy="117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2572308" name="Rectangle 20"/>
          <p:cNvSpPr>
            <a:spLocks noChangeArrowheads="1"/>
          </p:cNvSpPr>
          <p:nvPr/>
        </p:nvSpPr>
        <p:spPr bwMode="auto">
          <a:xfrm>
            <a:off x="7924800" y="5783263"/>
            <a:ext cx="8112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Diversity</a:t>
            </a:r>
            <a:br>
              <a:rPr lang="en-US" sz="1200">
                <a:latin typeface="Arial" charset="0"/>
              </a:rPr>
            </a:br>
            <a:r>
              <a:rPr lang="en-US" sz="1200">
                <a:latin typeface="Arial" charset="0"/>
              </a:rPr>
              <a:t>Antenna</a:t>
            </a:r>
            <a:endParaRPr lang="en-US" sz="1200" b="0"/>
          </a:p>
        </p:txBody>
      </p:sp>
      <p:sp>
        <p:nvSpPr>
          <p:cNvPr id="2572309" name="Rectangle 21"/>
          <p:cNvSpPr>
            <a:spLocks noChangeArrowheads="1"/>
          </p:cNvSpPr>
          <p:nvPr/>
        </p:nvSpPr>
        <p:spPr bwMode="auto">
          <a:xfrm>
            <a:off x="7972425" y="4637088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Main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Antenna</a:t>
            </a:r>
            <a:endParaRPr lang="en-US" sz="1200" b="0"/>
          </a:p>
        </p:txBody>
      </p:sp>
      <p:sp>
        <p:nvSpPr>
          <p:cNvPr id="2572310" name="Rectangle 22"/>
          <p:cNvSpPr>
            <a:spLocks noChangeArrowheads="1"/>
          </p:cNvSpPr>
          <p:nvPr/>
        </p:nvSpPr>
        <p:spPr bwMode="auto">
          <a:xfrm>
            <a:off x="5491163" y="4962525"/>
            <a:ext cx="825500" cy="219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1200">
                <a:latin typeface="Arial" charset="0"/>
                <a:cs typeface="Arial" charset="0"/>
              </a:rPr>
              <a:t>2 x</a:t>
            </a:r>
            <a:r>
              <a:rPr kumimoji="1" lang="en-US" sz="1200" b="0">
                <a:latin typeface="Verdana" pitchFamily="34" charset="0"/>
                <a:cs typeface="Tahoma" pitchFamily="34" charset="0"/>
              </a:rPr>
              <a:t> </a:t>
            </a:r>
            <a:r>
              <a:rPr kumimoji="1" lang="en-US" sz="1200">
                <a:latin typeface="Arial" charset="0"/>
                <a:cs typeface="Arial" charset="0"/>
              </a:rPr>
              <a:t>Indoors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7419975" y="5570538"/>
            <a:ext cx="412750" cy="839787"/>
            <a:chOff x="4242" y="3323"/>
            <a:chExt cx="212" cy="393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4242" y="3323"/>
              <a:ext cx="212" cy="393"/>
              <a:chOff x="2178" y="1782"/>
              <a:chExt cx="410" cy="758"/>
            </a:xfrm>
          </p:grpSpPr>
          <p:pic>
            <p:nvPicPr>
              <p:cNvPr id="2572313" name="Picture 25" descr="Scalability2+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501" r="60832" b="24557"/>
              <a:stretch>
                <a:fillRect/>
              </a:stretch>
            </p:blipFill>
            <p:spPr bwMode="auto">
              <a:xfrm>
                <a:off x="2178" y="1782"/>
                <a:ext cx="410" cy="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72314" name="Rectangle 26"/>
              <p:cNvSpPr>
                <a:spLocks noChangeArrowheads="1"/>
              </p:cNvSpPr>
              <p:nvPr/>
            </p:nvSpPr>
            <p:spPr bwMode="auto">
              <a:xfrm>
                <a:off x="2178" y="1802"/>
                <a:ext cx="126" cy="2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 type="none" w="sm" len="sm"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572315" name="Line 27"/>
              <p:cNvSpPr>
                <a:spLocks noChangeShapeType="1"/>
              </p:cNvSpPr>
              <p:nvPr/>
            </p:nvSpPr>
            <p:spPr bwMode="auto">
              <a:xfrm flipH="1">
                <a:off x="2178" y="2004"/>
                <a:ext cx="92" cy="50"/>
              </a:xfrm>
              <a:prstGeom prst="line">
                <a:avLst/>
              </a:prstGeom>
              <a:noFill/>
              <a:ln w="38100">
                <a:noFill/>
                <a:round/>
                <a:headEnd type="none" w="sm" len="sm"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2572316" name="Rectangle 28"/>
            <p:cNvSpPr>
              <a:spLocks noChangeArrowheads="1"/>
            </p:cNvSpPr>
            <p:nvPr/>
          </p:nvSpPr>
          <p:spPr bwMode="auto">
            <a:xfrm>
              <a:off x="4244" y="3437"/>
              <a:ext cx="65" cy="117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2572317" name="Rectangle 29"/>
          <p:cNvSpPr>
            <a:spLocks noChangeArrowheads="1"/>
          </p:cNvSpPr>
          <p:nvPr/>
        </p:nvSpPr>
        <p:spPr bwMode="auto">
          <a:xfrm>
            <a:off x="3544888" y="5818188"/>
            <a:ext cx="8112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  <a:latin typeface="Arial" charset="0"/>
              </a:rPr>
              <a:t>Diversity</a:t>
            </a:r>
            <a:br>
              <a:rPr lang="en-US">
                <a:solidFill>
                  <a:srgbClr val="000066"/>
                </a:solidFill>
                <a:latin typeface="Arial" charset="0"/>
              </a:rPr>
            </a:br>
            <a:r>
              <a:rPr lang="en-US" sz="900">
                <a:solidFill>
                  <a:srgbClr val="000066"/>
                </a:solidFill>
                <a:latin typeface="Arial" charset="0"/>
              </a:rPr>
              <a:t>Antenna</a:t>
            </a:r>
            <a:endParaRPr lang="en-US" sz="900" b="0">
              <a:solidFill>
                <a:srgbClr val="000066"/>
              </a:solidFill>
            </a:endParaRPr>
          </a:p>
        </p:txBody>
      </p:sp>
      <p:sp>
        <p:nvSpPr>
          <p:cNvPr id="2572318" name="Rectangle 30"/>
          <p:cNvSpPr>
            <a:spLocks noChangeArrowheads="1"/>
          </p:cNvSpPr>
          <p:nvPr/>
        </p:nvSpPr>
        <p:spPr bwMode="auto">
          <a:xfrm>
            <a:off x="3683000" y="4724400"/>
            <a:ext cx="457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  <a:latin typeface="Arial" charset="0"/>
              </a:rPr>
              <a:t>Main</a:t>
            </a:r>
          </a:p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66"/>
                </a:solidFill>
                <a:latin typeface="Arial" charset="0"/>
              </a:rPr>
              <a:t>Antenna</a:t>
            </a:r>
            <a:endParaRPr lang="en-US" sz="900" b="0">
              <a:solidFill>
                <a:srgbClr val="000066"/>
              </a:solidFill>
            </a:endParaRPr>
          </a:p>
        </p:txBody>
      </p:sp>
      <p:sp>
        <p:nvSpPr>
          <p:cNvPr id="2572319" name="Rectangle 31"/>
          <p:cNvSpPr>
            <a:spLocks noChangeArrowheads="1"/>
          </p:cNvSpPr>
          <p:nvPr/>
        </p:nvSpPr>
        <p:spPr bwMode="auto">
          <a:xfrm>
            <a:off x="1192213" y="4983163"/>
            <a:ext cx="825500" cy="219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ct val="45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1200">
                <a:latin typeface="Arial" charset="0"/>
                <a:cs typeface="Arial" charset="0"/>
              </a:rPr>
              <a:t>2 x</a:t>
            </a:r>
            <a:r>
              <a:rPr kumimoji="1" lang="en-US" sz="1200" b="0">
                <a:latin typeface="Verdana" pitchFamily="34" charset="0"/>
                <a:cs typeface="Tahoma" pitchFamily="34" charset="0"/>
              </a:rPr>
              <a:t> </a:t>
            </a:r>
            <a:r>
              <a:rPr kumimoji="1" lang="en-US" sz="1200">
                <a:latin typeface="Arial" charset="0"/>
                <a:cs typeface="Arial" charset="0"/>
              </a:rPr>
              <a:t>Indoors</a:t>
            </a: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148013" y="4508500"/>
            <a:ext cx="431800" cy="900113"/>
            <a:chOff x="4242" y="3323"/>
            <a:chExt cx="212" cy="393"/>
          </a:xfrm>
        </p:grpSpPr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4242" y="3323"/>
              <a:ext cx="212" cy="393"/>
              <a:chOff x="2178" y="1782"/>
              <a:chExt cx="410" cy="758"/>
            </a:xfrm>
          </p:grpSpPr>
          <p:pic>
            <p:nvPicPr>
              <p:cNvPr id="2572322" name="Picture 34" descr="Scalability2+0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501" r="60832" b="24557"/>
              <a:stretch>
                <a:fillRect/>
              </a:stretch>
            </p:blipFill>
            <p:spPr bwMode="auto">
              <a:xfrm>
                <a:off x="2178" y="1782"/>
                <a:ext cx="410" cy="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72323" name="Rectangle 35"/>
              <p:cNvSpPr>
                <a:spLocks noChangeArrowheads="1"/>
              </p:cNvSpPr>
              <p:nvPr/>
            </p:nvSpPr>
            <p:spPr bwMode="auto">
              <a:xfrm>
                <a:off x="2178" y="1802"/>
                <a:ext cx="126" cy="2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 type="none" w="sm" len="sm"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572324" name="Line 36"/>
              <p:cNvSpPr>
                <a:spLocks noChangeShapeType="1"/>
              </p:cNvSpPr>
              <p:nvPr/>
            </p:nvSpPr>
            <p:spPr bwMode="auto">
              <a:xfrm flipH="1">
                <a:off x="2178" y="2004"/>
                <a:ext cx="92" cy="50"/>
              </a:xfrm>
              <a:prstGeom prst="line">
                <a:avLst/>
              </a:prstGeom>
              <a:noFill/>
              <a:ln w="38100">
                <a:noFill/>
                <a:round/>
                <a:headEnd type="none" w="sm" len="sm"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2572325" name="Rectangle 37"/>
            <p:cNvSpPr>
              <a:spLocks noChangeArrowheads="1"/>
            </p:cNvSpPr>
            <p:nvPr/>
          </p:nvSpPr>
          <p:spPr bwMode="auto">
            <a:xfrm>
              <a:off x="4244" y="3437"/>
              <a:ext cx="65" cy="117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3217863" y="5510213"/>
            <a:ext cx="411162" cy="900112"/>
            <a:chOff x="4242" y="3323"/>
            <a:chExt cx="212" cy="393"/>
          </a:xfrm>
        </p:grpSpPr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4242" y="3323"/>
              <a:ext cx="212" cy="393"/>
              <a:chOff x="2178" y="1782"/>
              <a:chExt cx="410" cy="758"/>
            </a:xfrm>
          </p:grpSpPr>
          <p:pic>
            <p:nvPicPr>
              <p:cNvPr id="2572328" name="Picture 40" descr="Scalability2+0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501" r="60832" b="24557"/>
              <a:stretch>
                <a:fillRect/>
              </a:stretch>
            </p:blipFill>
            <p:spPr bwMode="auto">
              <a:xfrm>
                <a:off x="2178" y="1782"/>
                <a:ext cx="410" cy="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72329" name="Rectangle 41"/>
              <p:cNvSpPr>
                <a:spLocks noChangeArrowheads="1"/>
              </p:cNvSpPr>
              <p:nvPr/>
            </p:nvSpPr>
            <p:spPr bwMode="auto">
              <a:xfrm>
                <a:off x="2178" y="1802"/>
                <a:ext cx="126" cy="22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 type="none" w="sm" len="sm"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572330" name="Line 42"/>
              <p:cNvSpPr>
                <a:spLocks noChangeShapeType="1"/>
              </p:cNvSpPr>
              <p:nvPr/>
            </p:nvSpPr>
            <p:spPr bwMode="auto">
              <a:xfrm flipH="1">
                <a:off x="2178" y="2004"/>
                <a:ext cx="92" cy="50"/>
              </a:xfrm>
              <a:prstGeom prst="line">
                <a:avLst/>
              </a:prstGeom>
              <a:noFill/>
              <a:ln w="38100">
                <a:noFill/>
                <a:round/>
                <a:headEnd type="none" w="sm" len="sm"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2572331" name="Rectangle 43"/>
            <p:cNvSpPr>
              <a:spLocks noChangeArrowheads="1"/>
            </p:cNvSpPr>
            <p:nvPr/>
          </p:nvSpPr>
          <p:spPr bwMode="auto">
            <a:xfrm>
              <a:off x="4244" y="3437"/>
              <a:ext cx="65" cy="117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2572332" name="Line 44"/>
          <p:cNvSpPr>
            <a:spLocks noChangeShapeType="1"/>
          </p:cNvSpPr>
          <p:nvPr/>
        </p:nvSpPr>
        <p:spPr bwMode="auto">
          <a:xfrm flipH="1">
            <a:off x="3348038" y="5618163"/>
            <a:ext cx="280987" cy="571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72333" name="Line 45"/>
          <p:cNvSpPr>
            <a:spLocks noChangeShapeType="1"/>
          </p:cNvSpPr>
          <p:nvPr/>
        </p:nvSpPr>
        <p:spPr bwMode="auto">
          <a:xfrm>
            <a:off x="3348038" y="5618163"/>
            <a:ext cx="280987" cy="538162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pic>
        <p:nvPicPr>
          <p:cNvPr id="2572334" name="Picture 46" descr="ant a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1412875"/>
            <a:ext cx="1268413" cy="2520950"/>
          </a:xfrm>
          <a:prstGeom prst="rect">
            <a:avLst/>
          </a:prstGeom>
          <a:noFill/>
        </p:spPr>
      </p:pic>
      <p:sp>
        <p:nvSpPr>
          <p:cNvPr id="2572335" name="Line 47"/>
          <p:cNvSpPr>
            <a:spLocks noChangeShapeType="1"/>
          </p:cNvSpPr>
          <p:nvPr/>
        </p:nvSpPr>
        <p:spPr bwMode="auto">
          <a:xfrm flipH="1">
            <a:off x="1762125" y="1927225"/>
            <a:ext cx="604838" cy="125413"/>
          </a:xfrm>
          <a:prstGeom prst="line">
            <a:avLst/>
          </a:prstGeom>
          <a:noFill/>
          <a:ln w="12700" cap="sq">
            <a:solidFill>
              <a:srgbClr val="151BFF"/>
            </a:solidFill>
            <a:round/>
            <a:headEnd type="none" w="sm" len="sm"/>
            <a:tailEnd type="triangl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pic>
        <p:nvPicPr>
          <p:cNvPr id="2572336" name="Picture 48" descr="1500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188" y="2817813"/>
            <a:ext cx="1498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2337" name="Rectangle 49"/>
          <p:cNvSpPr>
            <a:spLocks noChangeArrowheads="1"/>
          </p:cNvSpPr>
          <p:nvPr/>
        </p:nvSpPr>
        <p:spPr bwMode="auto">
          <a:xfrm>
            <a:off x="917575" y="1328738"/>
            <a:ext cx="968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Main Antenna</a:t>
            </a:r>
            <a:endParaRPr lang="en-US" sz="1200" b="0"/>
          </a:p>
        </p:txBody>
      </p:sp>
      <p:sp>
        <p:nvSpPr>
          <p:cNvPr id="2572338" name="Rectangle 50"/>
          <p:cNvSpPr>
            <a:spLocks noChangeArrowheads="1"/>
          </p:cNvSpPr>
          <p:nvPr/>
        </p:nvSpPr>
        <p:spPr bwMode="auto">
          <a:xfrm>
            <a:off x="874713" y="3443288"/>
            <a:ext cx="869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Diversity</a:t>
            </a:r>
            <a:br>
              <a:rPr lang="en-US" sz="1200">
                <a:latin typeface="Arial" charset="0"/>
              </a:rPr>
            </a:br>
            <a:r>
              <a:rPr lang="en-US" sz="1200">
                <a:latin typeface="Arial" charset="0"/>
              </a:rPr>
              <a:t>Antenna</a:t>
            </a:r>
            <a:endParaRPr lang="en-US" sz="1200" b="0"/>
          </a:p>
        </p:txBody>
      </p:sp>
      <p:pic>
        <p:nvPicPr>
          <p:cNvPr id="2572339" name="Picture 51" descr="rf 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038" y="1816100"/>
            <a:ext cx="72548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1349375" y="2024063"/>
            <a:ext cx="207963" cy="569912"/>
            <a:chOff x="1128" y="1471"/>
            <a:chExt cx="151" cy="413"/>
          </a:xfrm>
        </p:grpSpPr>
        <p:sp>
          <p:nvSpPr>
            <p:cNvPr id="2572341" name="Line 53"/>
            <p:cNvSpPr>
              <a:spLocks noChangeShapeType="1"/>
            </p:cNvSpPr>
            <p:nvPr/>
          </p:nvSpPr>
          <p:spPr bwMode="auto">
            <a:xfrm>
              <a:off x="1128" y="1471"/>
              <a:ext cx="151" cy="413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2572342" name="Line 54"/>
            <p:cNvSpPr>
              <a:spLocks noChangeShapeType="1"/>
            </p:cNvSpPr>
            <p:nvPr/>
          </p:nvSpPr>
          <p:spPr bwMode="auto">
            <a:xfrm flipH="1">
              <a:off x="1128" y="1471"/>
              <a:ext cx="149" cy="398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ru-RU"/>
            </a:p>
          </p:txBody>
        </p:sp>
      </p:grpSp>
      <p:grpSp>
        <p:nvGrpSpPr>
          <p:cNvPr id="12" name="Group 55"/>
          <p:cNvGrpSpPr>
            <a:grpSpLocks/>
          </p:cNvGrpSpPr>
          <p:nvPr/>
        </p:nvGrpSpPr>
        <p:grpSpPr bwMode="auto">
          <a:xfrm rot="5400000">
            <a:off x="1515269" y="3461544"/>
            <a:ext cx="811213" cy="314325"/>
            <a:chOff x="295" y="1616"/>
            <a:chExt cx="1573" cy="496"/>
          </a:xfrm>
        </p:grpSpPr>
        <p:sp>
          <p:nvSpPr>
            <p:cNvPr id="2572344" name="Freeform 56"/>
            <p:cNvSpPr>
              <a:spLocks/>
            </p:cNvSpPr>
            <p:nvPr/>
          </p:nvSpPr>
          <p:spPr bwMode="auto">
            <a:xfrm>
              <a:off x="295" y="1911"/>
              <a:ext cx="1573" cy="201"/>
            </a:xfrm>
            <a:custGeom>
              <a:avLst/>
              <a:gdLst/>
              <a:ahLst/>
              <a:cxnLst>
                <a:cxn ang="0">
                  <a:pos x="2605" y="33"/>
                </a:cxn>
                <a:cxn ang="0">
                  <a:pos x="2596" y="53"/>
                </a:cxn>
                <a:cxn ang="0">
                  <a:pos x="2580" y="75"/>
                </a:cxn>
                <a:cxn ang="0">
                  <a:pos x="2547" y="102"/>
                </a:cxn>
                <a:cxn ang="0">
                  <a:pos x="2502" y="130"/>
                </a:cxn>
                <a:cxn ang="0">
                  <a:pos x="2446" y="156"/>
                </a:cxn>
                <a:cxn ang="0">
                  <a:pos x="2361" y="189"/>
                </a:cxn>
                <a:cxn ang="0">
                  <a:pos x="2261" y="220"/>
                </a:cxn>
                <a:cxn ang="0">
                  <a:pos x="2123" y="252"/>
                </a:cxn>
                <a:cxn ang="0">
                  <a:pos x="1968" y="281"/>
                </a:cxn>
                <a:cxn ang="0">
                  <a:pos x="1856" y="297"/>
                </a:cxn>
                <a:cxn ang="0">
                  <a:pos x="1677" y="317"/>
                </a:cxn>
                <a:cxn ang="0">
                  <a:pos x="1487" y="328"/>
                </a:cxn>
                <a:cxn ang="0">
                  <a:pos x="1355" y="332"/>
                </a:cxn>
                <a:cxn ang="0">
                  <a:pos x="1187" y="332"/>
                </a:cxn>
                <a:cxn ang="0">
                  <a:pos x="1090" y="328"/>
                </a:cxn>
                <a:cxn ang="0">
                  <a:pos x="902" y="317"/>
                </a:cxn>
                <a:cxn ang="0">
                  <a:pos x="725" y="297"/>
                </a:cxn>
                <a:cxn ang="0">
                  <a:pos x="563" y="272"/>
                </a:cxn>
                <a:cxn ang="0">
                  <a:pos x="419" y="242"/>
                </a:cxn>
                <a:cxn ang="0">
                  <a:pos x="311" y="214"/>
                </a:cxn>
                <a:cxn ang="0">
                  <a:pos x="217" y="183"/>
                </a:cxn>
                <a:cxn ang="0">
                  <a:pos x="125" y="143"/>
                </a:cxn>
                <a:cxn ang="0">
                  <a:pos x="56" y="102"/>
                </a:cxn>
                <a:cxn ang="0">
                  <a:pos x="32" y="82"/>
                </a:cxn>
                <a:cxn ang="0">
                  <a:pos x="14" y="61"/>
                </a:cxn>
                <a:cxn ang="0">
                  <a:pos x="3" y="40"/>
                </a:cxn>
                <a:cxn ang="0">
                  <a:pos x="0" y="19"/>
                </a:cxn>
                <a:cxn ang="0">
                  <a:pos x="20" y="14"/>
                </a:cxn>
                <a:cxn ang="0">
                  <a:pos x="90" y="41"/>
                </a:cxn>
                <a:cxn ang="0">
                  <a:pos x="145" y="59"/>
                </a:cxn>
                <a:cxn ang="0">
                  <a:pos x="241" y="83"/>
                </a:cxn>
                <a:cxn ang="0">
                  <a:pos x="351" y="105"/>
                </a:cxn>
                <a:cxn ang="0">
                  <a:pos x="474" y="126"/>
                </a:cxn>
                <a:cxn ang="0">
                  <a:pos x="606" y="143"/>
                </a:cxn>
                <a:cxn ang="0">
                  <a:pos x="795" y="162"/>
                </a:cxn>
                <a:cxn ang="0">
                  <a:pos x="943" y="172"/>
                </a:cxn>
                <a:cxn ang="0">
                  <a:pos x="1095" y="179"/>
                </a:cxn>
                <a:cxn ang="0">
                  <a:pos x="1300" y="183"/>
                </a:cxn>
                <a:cxn ang="0">
                  <a:pos x="1455" y="181"/>
                </a:cxn>
                <a:cxn ang="0">
                  <a:pos x="1610" y="175"/>
                </a:cxn>
                <a:cxn ang="0">
                  <a:pos x="1859" y="156"/>
                </a:cxn>
                <a:cxn ang="0">
                  <a:pos x="2047" y="136"/>
                </a:cxn>
                <a:cxn ang="0">
                  <a:pos x="2218" y="111"/>
                </a:cxn>
                <a:cxn ang="0">
                  <a:pos x="2332" y="88"/>
                </a:cxn>
                <a:cxn ang="0">
                  <a:pos x="2433" y="64"/>
                </a:cxn>
                <a:cxn ang="0">
                  <a:pos x="2518" y="38"/>
                </a:cxn>
                <a:cxn ang="0">
                  <a:pos x="2566" y="19"/>
                </a:cxn>
                <a:cxn ang="0">
                  <a:pos x="2605" y="5"/>
                </a:cxn>
                <a:cxn ang="0">
                  <a:pos x="2607" y="19"/>
                </a:cxn>
              </a:cxnLst>
              <a:rect l="0" t="0" r="r" b="b"/>
              <a:pathLst>
                <a:path w="2607" h="333">
                  <a:moveTo>
                    <a:pt x="2607" y="19"/>
                  </a:moveTo>
                  <a:lnTo>
                    <a:pt x="2607" y="26"/>
                  </a:lnTo>
                  <a:lnTo>
                    <a:pt x="2605" y="33"/>
                  </a:lnTo>
                  <a:lnTo>
                    <a:pt x="2603" y="40"/>
                  </a:lnTo>
                  <a:lnTo>
                    <a:pt x="2600" y="46"/>
                  </a:lnTo>
                  <a:lnTo>
                    <a:pt x="2596" y="53"/>
                  </a:lnTo>
                  <a:lnTo>
                    <a:pt x="2592" y="61"/>
                  </a:lnTo>
                  <a:lnTo>
                    <a:pt x="2586" y="68"/>
                  </a:lnTo>
                  <a:lnTo>
                    <a:pt x="2580" y="75"/>
                  </a:lnTo>
                  <a:lnTo>
                    <a:pt x="2573" y="82"/>
                  </a:lnTo>
                  <a:lnTo>
                    <a:pt x="2565" y="88"/>
                  </a:lnTo>
                  <a:lnTo>
                    <a:pt x="2547" y="102"/>
                  </a:lnTo>
                  <a:lnTo>
                    <a:pt x="2525" y="116"/>
                  </a:lnTo>
                  <a:lnTo>
                    <a:pt x="2514" y="123"/>
                  </a:lnTo>
                  <a:lnTo>
                    <a:pt x="2502" y="130"/>
                  </a:lnTo>
                  <a:lnTo>
                    <a:pt x="2475" y="143"/>
                  </a:lnTo>
                  <a:lnTo>
                    <a:pt x="2461" y="150"/>
                  </a:lnTo>
                  <a:lnTo>
                    <a:pt x="2446" y="156"/>
                  </a:lnTo>
                  <a:lnTo>
                    <a:pt x="2414" y="170"/>
                  </a:lnTo>
                  <a:lnTo>
                    <a:pt x="2380" y="183"/>
                  </a:lnTo>
                  <a:lnTo>
                    <a:pt x="2361" y="189"/>
                  </a:lnTo>
                  <a:lnTo>
                    <a:pt x="2342" y="195"/>
                  </a:lnTo>
                  <a:lnTo>
                    <a:pt x="2303" y="207"/>
                  </a:lnTo>
                  <a:lnTo>
                    <a:pt x="2261" y="220"/>
                  </a:lnTo>
                  <a:lnTo>
                    <a:pt x="2218" y="231"/>
                  </a:lnTo>
                  <a:lnTo>
                    <a:pt x="2171" y="242"/>
                  </a:lnTo>
                  <a:lnTo>
                    <a:pt x="2123" y="252"/>
                  </a:lnTo>
                  <a:lnTo>
                    <a:pt x="2074" y="263"/>
                  </a:lnTo>
                  <a:lnTo>
                    <a:pt x="2021" y="272"/>
                  </a:lnTo>
                  <a:lnTo>
                    <a:pt x="1968" y="281"/>
                  </a:lnTo>
                  <a:lnTo>
                    <a:pt x="1913" y="289"/>
                  </a:lnTo>
                  <a:lnTo>
                    <a:pt x="1885" y="293"/>
                  </a:lnTo>
                  <a:lnTo>
                    <a:pt x="1856" y="297"/>
                  </a:lnTo>
                  <a:lnTo>
                    <a:pt x="1798" y="304"/>
                  </a:lnTo>
                  <a:lnTo>
                    <a:pt x="1738" y="310"/>
                  </a:lnTo>
                  <a:lnTo>
                    <a:pt x="1677" y="317"/>
                  </a:lnTo>
                  <a:lnTo>
                    <a:pt x="1615" y="321"/>
                  </a:lnTo>
                  <a:lnTo>
                    <a:pt x="1552" y="325"/>
                  </a:lnTo>
                  <a:lnTo>
                    <a:pt x="1487" y="328"/>
                  </a:lnTo>
                  <a:lnTo>
                    <a:pt x="1454" y="330"/>
                  </a:lnTo>
                  <a:lnTo>
                    <a:pt x="1422" y="331"/>
                  </a:lnTo>
                  <a:lnTo>
                    <a:pt x="1355" y="332"/>
                  </a:lnTo>
                  <a:lnTo>
                    <a:pt x="1288" y="333"/>
                  </a:lnTo>
                  <a:lnTo>
                    <a:pt x="1220" y="332"/>
                  </a:lnTo>
                  <a:lnTo>
                    <a:pt x="1187" y="332"/>
                  </a:lnTo>
                  <a:lnTo>
                    <a:pt x="1155" y="331"/>
                  </a:lnTo>
                  <a:lnTo>
                    <a:pt x="1122" y="330"/>
                  </a:lnTo>
                  <a:lnTo>
                    <a:pt x="1090" y="328"/>
                  </a:lnTo>
                  <a:lnTo>
                    <a:pt x="1025" y="325"/>
                  </a:lnTo>
                  <a:lnTo>
                    <a:pt x="963" y="321"/>
                  </a:lnTo>
                  <a:lnTo>
                    <a:pt x="902" y="317"/>
                  </a:lnTo>
                  <a:lnTo>
                    <a:pt x="841" y="310"/>
                  </a:lnTo>
                  <a:lnTo>
                    <a:pt x="783" y="304"/>
                  </a:lnTo>
                  <a:lnTo>
                    <a:pt x="725" y="297"/>
                  </a:lnTo>
                  <a:lnTo>
                    <a:pt x="670" y="289"/>
                  </a:lnTo>
                  <a:lnTo>
                    <a:pt x="616" y="281"/>
                  </a:lnTo>
                  <a:lnTo>
                    <a:pt x="563" y="272"/>
                  </a:lnTo>
                  <a:lnTo>
                    <a:pt x="513" y="263"/>
                  </a:lnTo>
                  <a:lnTo>
                    <a:pt x="465" y="252"/>
                  </a:lnTo>
                  <a:lnTo>
                    <a:pt x="419" y="242"/>
                  </a:lnTo>
                  <a:lnTo>
                    <a:pt x="373" y="231"/>
                  </a:lnTo>
                  <a:lnTo>
                    <a:pt x="331" y="220"/>
                  </a:lnTo>
                  <a:lnTo>
                    <a:pt x="311" y="214"/>
                  </a:lnTo>
                  <a:lnTo>
                    <a:pt x="291" y="207"/>
                  </a:lnTo>
                  <a:lnTo>
                    <a:pt x="253" y="195"/>
                  </a:lnTo>
                  <a:lnTo>
                    <a:pt x="217" y="183"/>
                  </a:lnTo>
                  <a:lnTo>
                    <a:pt x="184" y="170"/>
                  </a:lnTo>
                  <a:lnTo>
                    <a:pt x="153" y="156"/>
                  </a:lnTo>
                  <a:lnTo>
                    <a:pt x="125" y="143"/>
                  </a:lnTo>
                  <a:lnTo>
                    <a:pt x="100" y="130"/>
                  </a:lnTo>
                  <a:lnTo>
                    <a:pt x="77" y="116"/>
                  </a:lnTo>
                  <a:lnTo>
                    <a:pt x="56" y="102"/>
                  </a:lnTo>
                  <a:lnTo>
                    <a:pt x="48" y="95"/>
                  </a:lnTo>
                  <a:lnTo>
                    <a:pt x="39" y="88"/>
                  </a:lnTo>
                  <a:lnTo>
                    <a:pt x="32" y="82"/>
                  </a:lnTo>
                  <a:lnTo>
                    <a:pt x="25" y="75"/>
                  </a:lnTo>
                  <a:lnTo>
                    <a:pt x="19" y="68"/>
                  </a:lnTo>
                  <a:lnTo>
                    <a:pt x="14" y="61"/>
                  </a:lnTo>
                  <a:lnTo>
                    <a:pt x="10" y="53"/>
                  </a:lnTo>
                  <a:lnTo>
                    <a:pt x="6" y="46"/>
                  </a:lnTo>
                  <a:lnTo>
                    <a:pt x="3" y="40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2" y="5"/>
                  </a:lnTo>
                  <a:lnTo>
                    <a:pt x="20" y="14"/>
                  </a:lnTo>
                  <a:lnTo>
                    <a:pt x="41" y="23"/>
                  </a:lnTo>
                  <a:lnTo>
                    <a:pt x="64" y="32"/>
                  </a:lnTo>
                  <a:lnTo>
                    <a:pt x="90" y="41"/>
                  </a:lnTo>
                  <a:lnTo>
                    <a:pt x="103" y="45"/>
                  </a:lnTo>
                  <a:lnTo>
                    <a:pt x="116" y="49"/>
                  </a:lnTo>
                  <a:lnTo>
                    <a:pt x="145" y="59"/>
                  </a:lnTo>
                  <a:lnTo>
                    <a:pt x="175" y="67"/>
                  </a:lnTo>
                  <a:lnTo>
                    <a:pt x="207" y="75"/>
                  </a:lnTo>
                  <a:lnTo>
                    <a:pt x="241" y="83"/>
                  </a:lnTo>
                  <a:lnTo>
                    <a:pt x="277" y="90"/>
                  </a:lnTo>
                  <a:lnTo>
                    <a:pt x="313" y="98"/>
                  </a:lnTo>
                  <a:lnTo>
                    <a:pt x="351" y="105"/>
                  </a:lnTo>
                  <a:lnTo>
                    <a:pt x="390" y="113"/>
                  </a:lnTo>
                  <a:lnTo>
                    <a:pt x="432" y="119"/>
                  </a:lnTo>
                  <a:lnTo>
                    <a:pt x="474" y="126"/>
                  </a:lnTo>
                  <a:lnTo>
                    <a:pt x="516" y="132"/>
                  </a:lnTo>
                  <a:lnTo>
                    <a:pt x="560" y="137"/>
                  </a:lnTo>
                  <a:lnTo>
                    <a:pt x="606" y="143"/>
                  </a:lnTo>
                  <a:lnTo>
                    <a:pt x="698" y="153"/>
                  </a:lnTo>
                  <a:lnTo>
                    <a:pt x="747" y="157"/>
                  </a:lnTo>
                  <a:lnTo>
                    <a:pt x="795" y="162"/>
                  </a:lnTo>
                  <a:lnTo>
                    <a:pt x="843" y="166"/>
                  </a:lnTo>
                  <a:lnTo>
                    <a:pt x="893" y="169"/>
                  </a:lnTo>
                  <a:lnTo>
                    <a:pt x="943" y="172"/>
                  </a:lnTo>
                  <a:lnTo>
                    <a:pt x="993" y="175"/>
                  </a:lnTo>
                  <a:lnTo>
                    <a:pt x="1044" y="177"/>
                  </a:lnTo>
                  <a:lnTo>
                    <a:pt x="1095" y="179"/>
                  </a:lnTo>
                  <a:lnTo>
                    <a:pt x="1146" y="181"/>
                  </a:lnTo>
                  <a:lnTo>
                    <a:pt x="1197" y="182"/>
                  </a:lnTo>
                  <a:lnTo>
                    <a:pt x="1300" y="183"/>
                  </a:lnTo>
                  <a:lnTo>
                    <a:pt x="1351" y="182"/>
                  </a:lnTo>
                  <a:lnTo>
                    <a:pt x="1404" y="182"/>
                  </a:lnTo>
                  <a:lnTo>
                    <a:pt x="1455" y="181"/>
                  </a:lnTo>
                  <a:lnTo>
                    <a:pt x="1507" y="179"/>
                  </a:lnTo>
                  <a:lnTo>
                    <a:pt x="1559" y="177"/>
                  </a:lnTo>
                  <a:lnTo>
                    <a:pt x="1610" y="175"/>
                  </a:lnTo>
                  <a:lnTo>
                    <a:pt x="1711" y="169"/>
                  </a:lnTo>
                  <a:lnTo>
                    <a:pt x="1810" y="162"/>
                  </a:lnTo>
                  <a:lnTo>
                    <a:pt x="1859" y="156"/>
                  </a:lnTo>
                  <a:lnTo>
                    <a:pt x="1908" y="152"/>
                  </a:lnTo>
                  <a:lnTo>
                    <a:pt x="2001" y="142"/>
                  </a:lnTo>
                  <a:lnTo>
                    <a:pt x="2047" y="136"/>
                  </a:lnTo>
                  <a:lnTo>
                    <a:pt x="2091" y="130"/>
                  </a:lnTo>
                  <a:lnTo>
                    <a:pt x="2176" y="118"/>
                  </a:lnTo>
                  <a:lnTo>
                    <a:pt x="2218" y="111"/>
                  </a:lnTo>
                  <a:lnTo>
                    <a:pt x="2258" y="103"/>
                  </a:lnTo>
                  <a:lnTo>
                    <a:pt x="2296" y="96"/>
                  </a:lnTo>
                  <a:lnTo>
                    <a:pt x="2332" y="88"/>
                  </a:lnTo>
                  <a:lnTo>
                    <a:pt x="2367" y="81"/>
                  </a:lnTo>
                  <a:lnTo>
                    <a:pt x="2402" y="73"/>
                  </a:lnTo>
                  <a:lnTo>
                    <a:pt x="2433" y="64"/>
                  </a:lnTo>
                  <a:lnTo>
                    <a:pt x="2463" y="56"/>
                  </a:lnTo>
                  <a:lnTo>
                    <a:pt x="2492" y="46"/>
                  </a:lnTo>
                  <a:lnTo>
                    <a:pt x="2518" y="38"/>
                  </a:lnTo>
                  <a:lnTo>
                    <a:pt x="2543" y="29"/>
                  </a:lnTo>
                  <a:lnTo>
                    <a:pt x="2555" y="24"/>
                  </a:lnTo>
                  <a:lnTo>
                    <a:pt x="2566" y="19"/>
                  </a:lnTo>
                  <a:lnTo>
                    <a:pt x="2586" y="10"/>
                  </a:lnTo>
                  <a:lnTo>
                    <a:pt x="2604" y="0"/>
                  </a:lnTo>
                  <a:lnTo>
                    <a:pt x="2605" y="5"/>
                  </a:lnTo>
                  <a:lnTo>
                    <a:pt x="2606" y="10"/>
                  </a:lnTo>
                  <a:lnTo>
                    <a:pt x="2607" y="15"/>
                  </a:lnTo>
                  <a:lnTo>
                    <a:pt x="2607" y="19"/>
                  </a:lnTo>
                  <a:close/>
                </a:path>
              </a:pathLst>
            </a:custGeom>
            <a:solidFill>
              <a:srgbClr val="009900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2345" name="Freeform 57"/>
            <p:cNvSpPr>
              <a:spLocks/>
            </p:cNvSpPr>
            <p:nvPr/>
          </p:nvSpPr>
          <p:spPr bwMode="auto">
            <a:xfrm>
              <a:off x="417" y="1777"/>
              <a:ext cx="1328" cy="178"/>
            </a:xfrm>
            <a:custGeom>
              <a:avLst/>
              <a:gdLst/>
              <a:ahLst/>
              <a:cxnLst>
                <a:cxn ang="0">
                  <a:pos x="2199" y="30"/>
                </a:cxn>
                <a:cxn ang="0">
                  <a:pos x="2191" y="48"/>
                </a:cxn>
                <a:cxn ang="0">
                  <a:pos x="2177" y="66"/>
                </a:cxn>
                <a:cxn ang="0">
                  <a:pos x="2157" y="85"/>
                </a:cxn>
                <a:cxn ang="0">
                  <a:pos x="2122" y="109"/>
                </a:cxn>
                <a:cxn ang="0">
                  <a:pos x="2077" y="133"/>
                </a:cxn>
                <a:cxn ang="0">
                  <a:pos x="2008" y="162"/>
                </a:cxn>
                <a:cxn ang="0">
                  <a:pos x="1943" y="184"/>
                </a:cxn>
                <a:cxn ang="0">
                  <a:pos x="1832" y="214"/>
                </a:cxn>
                <a:cxn ang="0">
                  <a:pos x="1706" y="241"/>
                </a:cxn>
                <a:cxn ang="0">
                  <a:pos x="1567" y="263"/>
                </a:cxn>
                <a:cxn ang="0">
                  <a:pos x="1416" y="281"/>
                </a:cxn>
                <a:cxn ang="0">
                  <a:pos x="1255" y="291"/>
                </a:cxn>
                <a:cxn ang="0">
                  <a:pos x="1087" y="295"/>
                </a:cxn>
                <a:cxn ang="0">
                  <a:pos x="920" y="291"/>
                </a:cxn>
                <a:cxn ang="0">
                  <a:pos x="761" y="281"/>
                </a:cxn>
                <a:cxn ang="0">
                  <a:pos x="613" y="263"/>
                </a:cxn>
                <a:cxn ang="0">
                  <a:pos x="476" y="241"/>
                </a:cxn>
                <a:cxn ang="0">
                  <a:pos x="353" y="214"/>
                </a:cxn>
                <a:cxn ang="0">
                  <a:pos x="247" y="184"/>
                </a:cxn>
                <a:cxn ang="0">
                  <a:pos x="156" y="150"/>
                </a:cxn>
                <a:cxn ang="0">
                  <a:pos x="85" y="115"/>
                </a:cxn>
                <a:cxn ang="0">
                  <a:pos x="34" y="79"/>
                </a:cxn>
                <a:cxn ang="0">
                  <a:pos x="17" y="60"/>
                </a:cxn>
                <a:cxn ang="0">
                  <a:pos x="6" y="42"/>
                </a:cxn>
                <a:cxn ang="0">
                  <a:pos x="1" y="24"/>
                </a:cxn>
                <a:cxn ang="0">
                  <a:pos x="2" y="4"/>
                </a:cxn>
                <a:cxn ang="0">
                  <a:pos x="36" y="21"/>
                </a:cxn>
                <a:cxn ang="0">
                  <a:pos x="99" y="44"/>
                </a:cxn>
                <a:cxn ang="0">
                  <a:pos x="175" y="66"/>
                </a:cxn>
                <a:cxn ang="0">
                  <a:pos x="265" y="87"/>
                </a:cxn>
                <a:cxn ang="0">
                  <a:pos x="437" y="116"/>
                </a:cxn>
                <a:cxn ang="0">
                  <a:pos x="590" y="136"/>
                </a:cxn>
                <a:cxn ang="0">
                  <a:pos x="713" y="147"/>
                </a:cxn>
                <a:cxn ang="0">
                  <a:pos x="817" y="154"/>
                </a:cxn>
                <a:cxn ang="0">
                  <a:pos x="925" y="159"/>
                </a:cxn>
                <a:cxn ang="0">
                  <a:pos x="1185" y="161"/>
                </a:cxn>
                <a:cxn ang="0">
                  <a:pos x="1359" y="155"/>
                </a:cxn>
                <a:cxn ang="0">
                  <a:pos x="1486" y="146"/>
                </a:cxn>
                <a:cxn ang="0">
                  <a:pos x="1649" y="131"/>
                </a:cxn>
                <a:cxn ang="0">
                  <a:pos x="1801" y="110"/>
                </a:cxn>
                <a:cxn ang="0">
                  <a:pos x="1905" y="92"/>
                </a:cxn>
                <a:cxn ang="0">
                  <a:pos x="1998" y="72"/>
                </a:cxn>
                <a:cxn ang="0">
                  <a:pos x="2079" y="49"/>
                </a:cxn>
                <a:cxn ang="0">
                  <a:pos x="2146" y="26"/>
                </a:cxn>
                <a:cxn ang="0">
                  <a:pos x="2190" y="4"/>
                </a:cxn>
                <a:cxn ang="0">
                  <a:pos x="2200" y="8"/>
                </a:cxn>
              </a:cxnLst>
              <a:rect l="0" t="0" r="r" b="b"/>
              <a:pathLst>
                <a:path w="2200" h="295">
                  <a:moveTo>
                    <a:pt x="2200" y="18"/>
                  </a:moveTo>
                  <a:lnTo>
                    <a:pt x="2200" y="24"/>
                  </a:lnTo>
                  <a:lnTo>
                    <a:pt x="2199" y="30"/>
                  </a:lnTo>
                  <a:lnTo>
                    <a:pt x="2197" y="36"/>
                  </a:lnTo>
                  <a:lnTo>
                    <a:pt x="2194" y="42"/>
                  </a:lnTo>
                  <a:lnTo>
                    <a:pt x="2191" y="48"/>
                  </a:lnTo>
                  <a:lnTo>
                    <a:pt x="2187" y="54"/>
                  </a:lnTo>
                  <a:lnTo>
                    <a:pt x="2183" y="60"/>
                  </a:lnTo>
                  <a:lnTo>
                    <a:pt x="2177" y="66"/>
                  </a:lnTo>
                  <a:lnTo>
                    <a:pt x="2172" y="73"/>
                  </a:lnTo>
                  <a:lnTo>
                    <a:pt x="2164" y="79"/>
                  </a:lnTo>
                  <a:lnTo>
                    <a:pt x="2157" y="85"/>
                  </a:lnTo>
                  <a:lnTo>
                    <a:pt x="2149" y="91"/>
                  </a:lnTo>
                  <a:lnTo>
                    <a:pt x="2131" y="103"/>
                  </a:lnTo>
                  <a:lnTo>
                    <a:pt x="2122" y="109"/>
                  </a:lnTo>
                  <a:lnTo>
                    <a:pt x="2111" y="115"/>
                  </a:lnTo>
                  <a:lnTo>
                    <a:pt x="2089" y="128"/>
                  </a:lnTo>
                  <a:lnTo>
                    <a:pt x="2077" y="133"/>
                  </a:lnTo>
                  <a:lnTo>
                    <a:pt x="2064" y="139"/>
                  </a:lnTo>
                  <a:lnTo>
                    <a:pt x="2037" y="150"/>
                  </a:lnTo>
                  <a:lnTo>
                    <a:pt x="2008" y="162"/>
                  </a:lnTo>
                  <a:lnTo>
                    <a:pt x="1976" y="174"/>
                  </a:lnTo>
                  <a:lnTo>
                    <a:pt x="1960" y="179"/>
                  </a:lnTo>
                  <a:lnTo>
                    <a:pt x="1943" y="184"/>
                  </a:lnTo>
                  <a:lnTo>
                    <a:pt x="1908" y="194"/>
                  </a:lnTo>
                  <a:lnTo>
                    <a:pt x="1872" y="204"/>
                  </a:lnTo>
                  <a:lnTo>
                    <a:pt x="1832" y="214"/>
                  </a:lnTo>
                  <a:lnTo>
                    <a:pt x="1792" y="223"/>
                  </a:lnTo>
                  <a:lnTo>
                    <a:pt x="1750" y="233"/>
                  </a:lnTo>
                  <a:lnTo>
                    <a:pt x="1706" y="241"/>
                  </a:lnTo>
                  <a:lnTo>
                    <a:pt x="1661" y="249"/>
                  </a:lnTo>
                  <a:lnTo>
                    <a:pt x="1614" y="256"/>
                  </a:lnTo>
                  <a:lnTo>
                    <a:pt x="1567" y="263"/>
                  </a:lnTo>
                  <a:lnTo>
                    <a:pt x="1518" y="269"/>
                  </a:lnTo>
                  <a:lnTo>
                    <a:pt x="1467" y="275"/>
                  </a:lnTo>
                  <a:lnTo>
                    <a:pt x="1416" y="281"/>
                  </a:lnTo>
                  <a:lnTo>
                    <a:pt x="1363" y="285"/>
                  </a:lnTo>
                  <a:lnTo>
                    <a:pt x="1309" y="288"/>
                  </a:lnTo>
                  <a:lnTo>
                    <a:pt x="1255" y="291"/>
                  </a:lnTo>
                  <a:lnTo>
                    <a:pt x="1200" y="293"/>
                  </a:lnTo>
                  <a:lnTo>
                    <a:pt x="1144" y="295"/>
                  </a:lnTo>
                  <a:lnTo>
                    <a:pt x="1087" y="295"/>
                  </a:lnTo>
                  <a:lnTo>
                    <a:pt x="1031" y="295"/>
                  </a:lnTo>
                  <a:lnTo>
                    <a:pt x="975" y="293"/>
                  </a:lnTo>
                  <a:lnTo>
                    <a:pt x="920" y="291"/>
                  </a:lnTo>
                  <a:lnTo>
                    <a:pt x="867" y="288"/>
                  </a:lnTo>
                  <a:lnTo>
                    <a:pt x="813" y="285"/>
                  </a:lnTo>
                  <a:lnTo>
                    <a:pt x="761" y="281"/>
                  </a:lnTo>
                  <a:lnTo>
                    <a:pt x="711" y="275"/>
                  </a:lnTo>
                  <a:lnTo>
                    <a:pt x="661" y="269"/>
                  </a:lnTo>
                  <a:lnTo>
                    <a:pt x="613" y="263"/>
                  </a:lnTo>
                  <a:lnTo>
                    <a:pt x="566" y="256"/>
                  </a:lnTo>
                  <a:lnTo>
                    <a:pt x="520" y="249"/>
                  </a:lnTo>
                  <a:lnTo>
                    <a:pt x="476" y="241"/>
                  </a:lnTo>
                  <a:lnTo>
                    <a:pt x="434" y="233"/>
                  </a:lnTo>
                  <a:lnTo>
                    <a:pt x="393" y="223"/>
                  </a:lnTo>
                  <a:lnTo>
                    <a:pt x="353" y="214"/>
                  </a:lnTo>
                  <a:lnTo>
                    <a:pt x="316" y="204"/>
                  </a:lnTo>
                  <a:lnTo>
                    <a:pt x="280" y="194"/>
                  </a:lnTo>
                  <a:lnTo>
                    <a:pt x="247" y="184"/>
                  </a:lnTo>
                  <a:lnTo>
                    <a:pt x="215" y="174"/>
                  </a:lnTo>
                  <a:lnTo>
                    <a:pt x="184" y="162"/>
                  </a:lnTo>
                  <a:lnTo>
                    <a:pt x="156" y="150"/>
                  </a:lnTo>
                  <a:lnTo>
                    <a:pt x="130" y="139"/>
                  </a:lnTo>
                  <a:lnTo>
                    <a:pt x="107" y="128"/>
                  </a:lnTo>
                  <a:lnTo>
                    <a:pt x="85" y="115"/>
                  </a:lnTo>
                  <a:lnTo>
                    <a:pt x="66" y="103"/>
                  </a:lnTo>
                  <a:lnTo>
                    <a:pt x="49" y="91"/>
                  </a:lnTo>
                  <a:lnTo>
                    <a:pt x="34" y="79"/>
                  </a:lnTo>
                  <a:lnTo>
                    <a:pt x="28" y="73"/>
                  </a:lnTo>
                  <a:lnTo>
                    <a:pt x="22" y="66"/>
                  </a:lnTo>
                  <a:lnTo>
                    <a:pt x="17" y="60"/>
                  </a:lnTo>
                  <a:lnTo>
                    <a:pt x="13" y="54"/>
                  </a:lnTo>
                  <a:lnTo>
                    <a:pt x="9" y="48"/>
                  </a:lnTo>
                  <a:lnTo>
                    <a:pt x="6" y="42"/>
                  </a:lnTo>
                  <a:lnTo>
                    <a:pt x="3" y="36"/>
                  </a:lnTo>
                  <a:lnTo>
                    <a:pt x="2" y="30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0"/>
                  </a:lnTo>
                  <a:lnTo>
                    <a:pt x="2" y="4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6" y="21"/>
                  </a:lnTo>
                  <a:lnTo>
                    <a:pt x="56" y="29"/>
                  </a:lnTo>
                  <a:lnTo>
                    <a:pt x="76" y="37"/>
                  </a:lnTo>
                  <a:lnTo>
                    <a:pt x="99" y="44"/>
                  </a:lnTo>
                  <a:lnTo>
                    <a:pt x="123" y="52"/>
                  </a:lnTo>
                  <a:lnTo>
                    <a:pt x="148" y="59"/>
                  </a:lnTo>
                  <a:lnTo>
                    <a:pt x="175" y="66"/>
                  </a:lnTo>
                  <a:lnTo>
                    <a:pt x="205" y="74"/>
                  </a:lnTo>
                  <a:lnTo>
                    <a:pt x="234" y="81"/>
                  </a:lnTo>
                  <a:lnTo>
                    <a:pt x="265" y="87"/>
                  </a:lnTo>
                  <a:lnTo>
                    <a:pt x="297" y="94"/>
                  </a:lnTo>
                  <a:lnTo>
                    <a:pt x="365" y="105"/>
                  </a:lnTo>
                  <a:lnTo>
                    <a:pt x="437" y="116"/>
                  </a:lnTo>
                  <a:lnTo>
                    <a:pt x="474" y="122"/>
                  </a:lnTo>
                  <a:lnTo>
                    <a:pt x="512" y="127"/>
                  </a:lnTo>
                  <a:lnTo>
                    <a:pt x="590" y="136"/>
                  </a:lnTo>
                  <a:lnTo>
                    <a:pt x="630" y="140"/>
                  </a:lnTo>
                  <a:lnTo>
                    <a:pt x="671" y="144"/>
                  </a:lnTo>
                  <a:lnTo>
                    <a:pt x="713" y="147"/>
                  </a:lnTo>
                  <a:lnTo>
                    <a:pt x="754" y="150"/>
                  </a:lnTo>
                  <a:lnTo>
                    <a:pt x="796" y="153"/>
                  </a:lnTo>
                  <a:lnTo>
                    <a:pt x="817" y="154"/>
                  </a:lnTo>
                  <a:lnTo>
                    <a:pt x="838" y="155"/>
                  </a:lnTo>
                  <a:lnTo>
                    <a:pt x="882" y="157"/>
                  </a:lnTo>
                  <a:lnTo>
                    <a:pt x="925" y="159"/>
                  </a:lnTo>
                  <a:lnTo>
                    <a:pt x="1010" y="161"/>
                  </a:lnTo>
                  <a:lnTo>
                    <a:pt x="1097" y="162"/>
                  </a:lnTo>
                  <a:lnTo>
                    <a:pt x="1185" y="161"/>
                  </a:lnTo>
                  <a:lnTo>
                    <a:pt x="1229" y="160"/>
                  </a:lnTo>
                  <a:lnTo>
                    <a:pt x="1272" y="159"/>
                  </a:lnTo>
                  <a:lnTo>
                    <a:pt x="1359" y="155"/>
                  </a:lnTo>
                  <a:lnTo>
                    <a:pt x="1402" y="152"/>
                  </a:lnTo>
                  <a:lnTo>
                    <a:pt x="1444" y="150"/>
                  </a:lnTo>
                  <a:lnTo>
                    <a:pt x="1486" y="146"/>
                  </a:lnTo>
                  <a:lnTo>
                    <a:pt x="1529" y="143"/>
                  </a:lnTo>
                  <a:lnTo>
                    <a:pt x="1610" y="135"/>
                  </a:lnTo>
                  <a:lnTo>
                    <a:pt x="1649" y="131"/>
                  </a:lnTo>
                  <a:lnTo>
                    <a:pt x="1689" y="126"/>
                  </a:lnTo>
                  <a:lnTo>
                    <a:pt x="1765" y="115"/>
                  </a:lnTo>
                  <a:lnTo>
                    <a:pt x="1801" y="110"/>
                  </a:lnTo>
                  <a:lnTo>
                    <a:pt x="1837" y="104"/>
                  </a:lnTo>
                  <a:lnTo>
                    <a:pt x="1872" y="98"/>
                  </a:lnTo>
                  <a:lnTo>
                    <a:pt x="1905" y="92"/>
                  </a:lnTo>
                  <a:lnTo>
                    <a:pt x="1937" y="86"/>
                  </a:lnTo>
                  <a:lnTo>
                    <a:pt x="1968" y="79"/>
                  </a:lnTo>
                  <a:lnTo>
                    <a:pt x="1998" y="72"/>
                  </a:lnTo>
                  <a:lnTo>
                    <a:pt x="2027" y="64"/>
                  </a:lnTo>
                  <a:lnTo>
                    <a:pt x="2054" y="57"/>
                  </a:lnTo>
                  <a:lnTo>
                    <a:pt x="2079" y="49"/>
                  </a:lnTo>
                  <a:lnTo>
                    <a:pt x="2103" y="42"/>
                  </a:lnTo>
                  <a:lnTo>
                    <a:pt x="2125" y="34"/>
                  </a:lnTo>
                  <a:lnTo>
                    <a:pt x="2146" y="26"/>
                  </a:lnTo>
                  <a:lnTo>
                    <a:pt x="2164" y="18"/>
                  </a:lnTo>
                  <a:lnTo>
                    <a:pt x="2182" y="9"/>
                  </a:lnTo>
                  <a:lnTo>
                    <a:pt x="2190" y="4"/>
                  </a:lnTo>
                  <a:lnTo>
                    <a:pt x="2197" y="0"/>
                  </a:lnTo>
                  <a:lnTo>
                    <a:pt x="2199" y="4"/>
                  </a:lnTo>
                  <a:lnTo>
                    <a:pt x="2200" y="8"/>
                  </a:lnTo>
                  <a:lnTo>
                    <a:pt x="2200" y="18"/>
                  </a:lnTo>
                  <a:close/>
                </a:path>
              </a:pathLst>
            </a:custGeom>
            <a:solidFill>
              <a:srgbClr val="0099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2346" name="Freeform 58"/>
            <p:cNvSpPr>
              <a:spLocks/>
            </p:cNvSpPr>
            <p:nvPr/>
          </p:nvSpPr>
          <p:spPr bwMode="auto">
            <a:xfrm>
              <a:off x="577" y="1688"/>
              <a:ext cx="1009" cy="136"/>
            </a:xfrm>
            <a:custGeom>
              <a:avLst/>
              <a:gdLst/>
              <a:ahLst/>
              <a:cxnLst>
                <a:cxn ang="0">
                  <a:pos x="1672" y="22"/>
                </a:cxn>
                <a:cxn ang="0">
                  <a:pos x="1666" y="36"/>
                </a:cxn>
                <a:cxn ang="0">
                  <a:pos x="1651" y="55"/>
                </a:cxn>
                <a:cxn ang="0">
                  <a:pos x="1635" y="70"/>
                </a:cxn>
                <a:cxn ang="0">
                  <a:pos x="1589" y="97"/>
                </a:cxn>
                <a:cxn ang="0">
                  <a:pos x="1527" y="124"/>
                </a:cxn>
                <a:cxn ang="0">
                  <a:pos x="1451" y="148"/>
                </a:cxn>
                <a:cxn ang="0">
                  <a:pos x="1393" y="163"/>
                </a:cxn>
                <a:cxn ang="0">
                  <a:pos x="1298" y="184"/>
                </a:cxn>
                <a:cxn ang="0">
                  <a:pos x="1191" y="201"/>
                </a:cxn>
                <a:cxn ang="0">
                  <a:pos x="1076" y="214"/>
                </a:cxn>
                <a:cxn ang="0">
                  <a:pos x="954" y="223"/>
                </a:cxn>
                <a:cxn ang="0">
                  <a:pos x="826" y="225"/>
                </a:cxn>
                <a:cxn ang="0">
                  <a:pos x="699" y="223"/>
                </a:cxn>
                <a:cxn ang="0">
                  <a:pos x="618" y="218"/>
                </a:cxn>
                <a:cxn ang="0">
                  <a:pos x="502" y="206"/>
                </a:cxn>
                <a:cxn ang="0">
                  <a:pos x="395" y="190"/>
                </a:cxn>
                <a:cxn ang="0">
                  <a:pos x="298" y="171"/>
                </a:cxn>
                <a:cxn ang="0">
                  <a:pos x="212" y="148"/>
                </a:cxn>
                <a:cxn ang="0">
                  <a:pos x="140" y="124"/>
                </a:cxn>
                <a:cxn ang="0">
                  <a:pos x="80" y="97"/>
                </a:cxn>
                <a:cxn ang="0">
                  <a:pos x="42" y="74"/>
                </a:cxn>
                <a:cxn ang="0">
                  <a:pos x="25" y="59"/>
                </a:cxn>
                <a:cxn ang="0">
                  <a:pos x="9" y="41"/>
                </a:cxn>
                <a:cxn ang="0">
                  <a:pos x="1" y="22"/>
                </a:cxn>
                <a:cxn ang="0">
                  <a:pos x="0" y="7"/>
                </a:cxn>
                <a:cxn ang="0">
                  <a:pos x="26" y="16"/>
                </a:cxn>
                <a:cxn ang="0">
                  <a:pos x="74" y="34"/>
                </a:cxn>
                <a:cxn ang="0">
                  <a:pos x="133" y="50"/>
                </a:cxn>
                <a:cxn ang="0">
                  <a:pos x="225" y="72"/>
                </a:cxn>
                <a:cxn ang="0">
                  <a:pos x="304" y="85"/>
                </a:cxn>
                <a:cxn ang="0">
                  <a:pos x="388" y="96"/>
                </a:cxn>
                <a:cxn ang="0">
                  <a:pos x="541" y="113"/>
                </a:cxn>
                <a:cxn ang="0">
                  <a:pos x="638" y="119"/>
                </a:cxn>
                <a:cxn ang="0">
                  <a:pos x="801" y="124"/>
                </a:cxn>
                <a:cxn ang="0">
                  <a:pos x="967" y="121"/>
                </a:cxn>
                <a:cxn ang="0">
                  <a:pos x="1098" y="115"/>
                </a:cxn>
                <a:cxn ang="0">
                  <a:pos x="1224" y="103"/>
                </a:cxn>
                <a:cxn ang="0">
                  <a:pos x="1370" y="84"/>
                </a:cxn>
                <a:cxn ang="0">
                  <a:pos x="1497" y="59"/>
                </a:cxn>
                <a:cxn ang="0">
                  <a:pos x="1581" y="37"/>
                </a:cxn>
                <a:cxn ang="0">
                  <a:pos x="1632" y="20"/>
                </a:cxn>
                <a:cxn ang="0">
                  <a:pos x="1671" y="0"/>
                </a:cxn>
              </a:cxnLst>
              <a:rect l="0" t="0" r="r" b="b"/>
              <a:pathLst>
                <a:path w="1673" h="225">
                  <a:moveTo>
                    <a:pt x="1673" y="13"/>
                  </a:moveTo>
                  <a:lnTo>
                    <a:pt x="1673" y="18"/>
                  </a:lnTo>
                  <a:lnTo>
                    <a:pt x="1672" y="22"/>
                  </a:lnTo>
                  <a:lnTo>
                    <a:pt x="1670" y="27"/>
                  </a:lnTo>
                  <a:lnTo>
                    <a:pt x="1669" y="32"/>
                  </a:lnTo>
                  <a:lnTo>
                    <a:pt x="1666" y="36"/>
                  </a:lnTo>
                  <a:lnTo>
                    <a:pt x="1663" y="41"/>
                  </a:lnTo>
                  <a:lnTo>
                    <a:pt x="1656" y="50"/>
                  </a:lnTo>
                  <a:lnTo>
                    <a:pt x="1651" y="55"/>
                  </a:lnTo>
                  <a:lnTo>
                    <a:pt x="1646" y="59"/>
                  </a:lnTo>
                  <a:lnTo>
                    <a:pt x="1641" y="65"/>
                  </a:lnTo>
                  <a:lnTo>
                    <a:pt x="1635" y="70"/>
                  </a:lnTo>
                  <a:lnTo>
                    <a:pt x="1621" y="79"/>
                  </a:lnTo>
                  <a:lnTo>
                    <a:pt x="1606" y="88"/>
                  </a:lnTo>
                  <a:lnTo>
                    <a:pt x="1589" y="97"/>
                  </a:lnTo>
                  <a:lnTo>
                    <a:pt x="1569" y="106"/>
                  </a:lnTo>
                  <a:lnTo>
                    <a:pt x="1549" y="115"/>
                  </a:lnTo>
                  <a:lnTo>
                    <a:pt x="1527" y="124"/>
                  </a:lnTo>
                  <a:lnTo>
                    <a:pt x="1503" y="132"/>
                  </a:lnTo>
                  <a:lnTo>
                    <a:pt x="1478" y="140"/>
                  </a:lnTo>
                  <a:lnTo>
                    <a:pt x="1451" y="148"/>
                  </a:lnTo>
                  <a:lnTo>
                    <a:pt x="1438" y="152"/>
                  </a:lnTo>
                  <a:lnTo>
                    <a:pt x="1423" y="156"/>
                  </a:lnTo>
                  <a:lnTo>
                    <a:pt x="1393" y="163"/>
                  </a:lnTo>
                  <a:lnTo>
                    <a:pt x="1362" y="171"/>
                  </a:lnTo>
                  <a:lnTo>
                    <a:pt x="1331" y="178"/>
                  </a:lnTo>
                  <a:lnTo>
                    <a:pt x="1298" y="184"/>
                  </a:lnTo>
                  <a:lnTo>
                    <a:pt x="1263" y="190"/>
                  </a:lnTo>
                  <a:lnTo>
                    <a:pt x="1227" y="196"/>
                  </a:lnTo>
                  <a:lnTo>
                    <a:pt x="1191" y="201"/>
                  </a:lnTo>
                  <a:lnTo>
                    <a:pt x="1154" y="206"/>
                  </a:lnTo>
                  <a:lnTo>
                    <a:pt x="1116" y="210"/>
                  </a:lnTo>
                  <a:lnTo>
                    <a:pt x="1076" y="214"/>
                  </a:lnTo>
                  <a:lnTo>
                    <a:pt x="1036" y="218"/>
                  </a:lnTo>
                  <a:lnTo>
                    <a:pt x="995" y="220"/>
                  </a:lnTo>
                  <a:lnTo>
                    <a:pt x="954" y="223"/>
                  </a:lnTo>
                  <a:lnTo>
                    <a:pt x="912" y="224"/>
                  </a:lnTo>
                  <a:lnTo>
                    <a:pt x="869" y="225"/>
                  </a:lnTo>
                  <a:lnTo>
                    <a:pt x="826" y="225"/>
                  </a:lnTo>
                  <a:lnTo>
                    <a:pt x="784" y="225"/>
                  </a:lnTo>
                  <a:lnTo>
                    <a:pt x="740" y="224"/>
                  </a:lnTo>
                  <a:lnTo>
                    <a:pt x="699" y="223"/>
                  </a:lnTo>
                  <a:lnTo>
                    <a:pt x="679" y="222"/>
                  </a:lnTo>
                  <a:lnTo>
                    <a:pt x="658" y="220"/>
                  </a:lnTo>
                  <a:lnTo>
                    <a:pt x="618" y="218"/>
                  </a:lnTo>
                  <a:lnTo>
                    <a:pt x="578" y="214"/>
                  </a:lnTo>
                  <a:lnTo>
                    <a:pt x="540" y="210"/>
                  </a:lnTo>
                  <a:lnTo>
                    <a:pt x="502" y="206"/>
                  </a:lnTo>
                  <a:lnTo>
                    <a:pt x="466" y="201"/>
                  </a:lnTo>
                  <a:lnTo>
                    <a:pt x="430" y="196"/>
                  </a:lnTo>
                  <a:lnTo>
                    <a:pt x="395" y="190"/>
                  </a:lnTo>
                  <a:lnTo>
                    <a:pt x="362" y="184"/>
                  </a:lnTo>
                  <a:lnTo>
                    <a:pt x="329" y="178"/>
                  </a:lnTo>
                  <a:lnTo>
                    <a:pt x="298" y="171"/>
                  </a:lnTo>
                  <a:lnTo>
                    <a:pt x="269" y="163"/>
                  </a:lnTo>
                  <a:lnTo>
                    <a:pt x="239" y="156"/>
                  </a:lnTo>
                  <a:lnTo>
                    <a:pt x="212" y="148"/>
                  </a:lnTo>
                  <a:lnTo>
                    <a:pt x="187" y="140"/>
                  </a:lnTo>
                  <a:lnTo>
                    <a:pt x="162" y="132"/>
                  </a:lnTo>
                  <a:lnTo>
                    <a:pt x="140" y="124"/>
                  </a:lnTo>
                  <a:lnTo>
                    <a:pt x="118" y="115"/>
                  </a:lnTo>
                  <a:lnTo>
                    <a:pt x="98" y="106"/>
                  </a:lnTo>
                  <a:lnTo>
                    <a:pt x="80" y="97"/>
                  </a:lnTo>
                  <a:lnTo>
                    <a:pt x="63" y="88"/>
                  </a:lnTo>
                  <a:lnTo>
                    <a:pt x="49" y="79"/>
                  </a:lnTo>
                  <a:lnTo>
                    <a:pt x="42" y="74"/>
                  </a:lnTo>
                  <a:lnTo>
                    <a:pt x="36" y="70"/>
                  </a:lnTo>
                  <a:lnTo>
                    <a:pt x="30" y="65"/>
                  </a:lnTo>
                  <a:lnTo>
                    <a:pt x="25" y="59"/>
                  </a:lnTo>
                  <a:lnTo>
                    <a:pt x="16" y="50"/>
                  </a:lnTo>
                  <a:lnTo>
                    <a:pt x="12" y="46"/>
                  </a:lnTo>
                  <a:lnTo>
                    <a:pt x="9" y="41"/>
                  </a:lnTo>
                  <a:lnTo>
                    <a:pt x="4" y="32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2"/>
                  </a:lnTo>
                  <a:lnTo>
                    <a:pt x="13" y="10"/>
                  </a:lnTo>
                  <a:lnTo>
                    <a:pt x="26" y="16"/>
                  </a:lnTo>
                  <a:lnTo>
                    <a:pt x="41" y="22"/>
                  </a:lnTo>
                  <a:lnTo>
                    <a:pt x="57" y="28"/>
                  </a:lnTo>
                  <a:lnTo>
                    <a:pt x="74" y="34"/>
                  </a:lnTo>
                  <a:lnTo>
                    <a:pt x="92" y="39"/>
                  </a:lnTo>
                  <a:lnTo>
                    <a:pt x="113" y="45"/>
                  </a:lnTo>
                  <a:lnTo>
                    <a:pt x="133" y="50"/>
                  </a:lnTo>
                  <a:lnTo>
                    <a:pt x="177" y="62"/>
                  </a:lnTo>
                  <a:lnTo>
                    <a:pt x="201" y="67"/>
                  </a:lnTo>
                  <a:lnTo>
                    <a:pt x="225" y="72"/>
                  </a:lnTo>
                  <a:lnTo>
                    <a:pt x="250" y="76"/>
                  </a:lnTo>
                  <a:lnTo>
                    <a:pt x="277" y="81"/>
                  </a:lnTo>
                  <a:lnTo>
                    <a:pt x="304" y="85"/>
                  </a:lnTo>
                  <a:lnTo>
                    <a:pt x="331" y="89"/>
                  </a:lnTo>
                  <a:lnTo>
                    <a:pt x="360" y="93"/>
                  </a:lnTo>
                  <a:lnTo>
                    <a:pt x="388" y="96"/>
                  </a:lnTo>
                  <a:lnTo>
                    <a:pt x="449" y="103"/>
                  </a:lnTo>
                  <a:lnTo>
                    <a:pt x="510" y="109"/>
                  </a:lnTo>
                  <a:lnTo>
                    <a:pt x="541" y="113"/>
                  </a:lnTo>
                  <a:lnTo>
                    <a:pt x="573" y="115"/>
                  </a:lnTo>
                  <a:lnTo>
                    <a:pt x="605" y="117"/>
                  </a:lnTo>
                  <a:lnTo>
                    <a:pt x="638" y="119"/>
                  </a:lnTo>
                  <a:lnTo>
                    <a:pt x="702" y="122"/>
                  </a:lnTo>
                  <a:lnTo>
                    <a:pt x="769" y="123"/>
                  </a:lnTo>
                  <a:lnTo>
                    <a:pt x="801" y="124"/>
                  </a:lnTo>
                  <a:lnTo>
                    <a:pt x="834" y="124"/>
                  </a:lnTo>
                  <a:lnTo>
                    <a:pt x="900" y="123"/>
                  </a:lnTo>
                  <a:lnTo>
                    <a:pt x="967" y="121"/>
                  </a:lnTo>
                  <a:lnTo>
                    <a:pt x="1000" y="120"/>
                  </a:lnTo>
                  <a:lnTo>
                    <a:pt x="1033" y="119"/>
                  </a:lnTo>
                  <a:lnTo>
                    <a:pt x="1098" y="115"/>
                  </a:lnTo>
                  <a:lnTo>
                    <a:pt x="1162" y="109"/>
                  </a:lnTo>
                  <a:lnTo>
                    <a:pt x="1193" y="106"/>
                  </a:lnTo>
                  <a:lnTo>
                    <a:pt x="1224" y="103"/>
                  </a:lnTo>
                  <a:lnTo>
                    <a:pt x="1285" y="96"/>
                  </a:lnTo>
                  <a:lnTo>
                    <a:pt x="1342" y="88"/>
                  </a:lnTo>
                  <a:lnTo>
                    <a:pt x="1370" y="84"/>
                  </a:lnTo>
                  <a:lnTo>
                    <a:pt x="1396" y="80"/>
                  </a:lnTo>
                  <a:lnTo>
                    <a:pt x="1449" y="70"/>
                  </a:lnTo>
                  <a:lnTo>
                    <a:pt x="1497" y="59"/>
                  </a:lnTo>
                  <a:lnTo>
                    <a:pt x="1519" y="54"/>
                  </a:lnTo>
                  <a:lnTo>
                    <a:pt x="1541" y="49"/>
                  </a:lnTo>
                  <a:lnTo>
                    <a:pt x="1581" y="37"/>
                  </a:lnTo>
                  <a:lnTo>
                    <a:pt x="1600" y="32"/>
                  </a:lnTo>
                  <a:lnTo>
                    <a:pt x="1616" y="26"/>
                  </a:lnTo>
                  <a:lnTo>
                    <a:pt x="1632" y="20"/>
                  </a:lnTo>
                  <a:lnTo>
                    <a:pt x="1646" y="13"/>
                  </a:lnTo>
                  <a:lnTo>
                    <a:pt x="1659" y="6"/>
                  </a:lnTo>
                  <a:lnTo>
                    <a:pt x="1671" y="0"/>
                  </a:lnTo>
                  <a:lnTo>
                    <a:pt x="1672" y="6"/>
                  </a:lnTo>
                  <a:lnTo>
                    <a:pt x="1673" y="13"/>
                  </a:lnTo>
                  <a:close/>
                </a:path>
              </a:pathLst>
            </a:custGeom>
            <a:solidFill>
              <a:srgbClr val="0099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2347" name="Freeform 59"/>
            <p:cNvSpPr>
              <a:spLocks/>
            </p:cNvSpPr>
            <p:nvPr/>
          </p:nvSpPr>
          <p:spPr bwMode="auto">
            <a:xfrm>
              <a:off x="779" y="1616"/>
              <a:ext cx="605" cy="82"/>
            </a:xfrm>
            <a:custGeom>
              <a:avLst/>
              <a:gdLst/>
              <a:ahLst/>
              <a:cxnLst>
                <a:cxn ang="0">
                  <a:pos x="1002" y="13"/>
                </a:cxn>
                <a:cxn ang="0">
                  <a:pos x="1000" y="19"/>
                </a:cxn>
                <a:cxn ang="0">
                  <a:pos x="993" y="31"/>
                </a:cxn>
                <a:cxn ang="0">
                  <a:pos x="987" y="36"/>
                </a:cxn>
                <a:cxn ang="0">
                  <a:pos x="972" y="47"/>
                </a:cxn>
                <a:cxn ang="0">
                  <a:pos x="953" y="58"/>
                </a:cxn>
                <a:cxn ang="0">
                  <a:pos x="929" y="69"/>
                </a:cxn>
                <a:cxn ang="0">
                  <a:pos x="901" y="80"/>
                </a:cxn>
                <a:cxn ang="0">
                  <a:pos x="870" y="89"/>
                </a:cxn>
                <a:cxn ang="0">
                  <a:pos x="835" y="98"/>
                </a:cxn>
                <a:cxn ang="0">
                  <a:pos x="778" y="110"/>
                </a:cxn>
                <a:cxn ang="0">
                  <a:pos x="714" y="120"/>
                </a:cxn>
                <a:cxn ang="0">
                  <a:pos x="669" y="126"/>
                </a:cxn>
                <a:cxn ang="0">
                  <a:pos x="621" y="131"/>
                </a:cxn>
                <a:cxn ang="0">
                  <a:pos x="597" y="133"/>
                </a:cxn>
                <a:cxn ang="0">
                  <a:pos x="546" y="135"/>
                </a:cxn>
                <a:cxn ang="0">
                  <a:pos x="495" y="136"/>
                </a:cxn>
                <a:cxn ang="0">
                  <a:pos x="444" y="135"/>
                </a:cxn>
                <a:cxn ang="0">
                  <a:pos x="394" y="133"/>
                </a:cxn>
                <a:cxn ang="0">
                  <a:pos x="301" y="123"/>
                </a:cxn>
                <a:cxn ang="0">
                  <a:pos x="258" y="117"/>
                </a:cxn>
                <a:cxn ang="0">
                  <a:pos x="197" y="107"/>
                </a:cxn>
                <a:cxn ang="0">
                  <a:pos x="161" y="98"/>
                </a:cxn>
                <a:cxn ang="0">
                  <a:pos x="127" y="89"/>
                </a:cxn>
                <a:cxn ang="0">
                  <a:pos x="83" y="74"/>
                </a:cxn>
                <a:cxn ang="0">
                  <a:pos x="58" y="63"/>
                </a:cxn>
                <a:cxn ang="0">
                  <a:pos x="38" y="53"/>
                </a:cxn>
                <a:cxn ang="0">
                  <a:pos x="21" y="42"/>
                </a:cxn>
                <a:cxn ang="0">
                  <a:pos x="9" y="31"/>
                </a:cxn>
                <a:cxn ang="0">
                  <a:pos x="2" y="19"/>
                </a:cxn>
                <a:cxn ang="0">
                  <a:pos x="0" y="8"/>
                </a:cxn>
                <a:cxn ang="0">
                  <a:pos x="8" y="5"/>
                </a:cxn>
                <a:cxn ang="0">
                  <a:pos x="24" y="13"/>
                </a:cxn>
                <a:cxn ang="0">
                  <a:pos x="55" y="24"/>
                </a:cxn>
                <a:cxn ang="0">
                  <a:pos x="79" y="31"/>
                </a:cxn>
                <a:cxn ang="0">
                  <a:pos x="135" y="43"/>
                </a:cxn>
                <a:cxn ang="0">
                  <a:pos x="198" y="53"/>
                </a:cxn>
                <a:cxn ang="0">
                  <a:pos x="269" y="62"/>
                </a:cxn>
                <a:cxn ang="0">
                  <a:pos x="343" y="68"/>
                </a:cxn>
                <a:cxn ang="0">
                  <a:pos x="422" y="72"/>
                </a:cxn>
                <a:cxn ang="0">
                  <a:pos x="500" y="74"/>
                </a:cxn>
                <a:cxn ang="0">
                  <a:pos x="579" y="72"/>
                </a:cxn>
                <a:cxn ang="0">
                  <a:pos x="658" y="68"/>
                </a:cxn>
                <a:cxn ang="0">
                  <a:pos x="733" y="62"/>
                </a:cxn>
                <a:cxn ang="0">
                  <a:pos x="805" y="53"/>
                </a:cxn>
                <a:cxn ang="0">
                  <a:pos x="868" y="42"/>
                </a:cxn>
                <a:cxn ang="0">
                  <a:pos x="911" y="33"/>
                </a:cxn>
                <a:cxn ang="0">
                  <a:pos x="948" y="22"/>
                </a:cxn>
                <a:cxn ang="0">
                  <a:pos x="987" y="8"/>
                </a:cxn>
                <a:cxn ang="0">
                  <a:pos x="1002" y="0"/>
                </a:cxn>
                <a:cxn ang="0">
                  <a:pos x="1003" y="8"/>
                </a:cxn>
              </a:cxnLst>
              <a:rect l="0" t="0" r="r" b="b"/>
              <a:pathLst>
                <a:path w="1003" h="136">
                  <a:moveTo>
                    <a:pt x="1003" y="8"/>
                  </a:moveTo>
                  <a:lnTo>
                    <a:pt x="1002" y="13"/>
                  </a:lnTo>
                  <a:lnTo>
                    <a:pt x="1002" y="16"/>
                  </a:lnTo>
                  <a:lnTo>
                    <a:pt x="1000" y="19"/>
                  </a:lnTo>
                  <a:lnTo>
                    <a:pt x="997" y="25"/>
                  </a:lnTo>
                  <a:lnTo>
                    <a:pt x="993" y="31"/>
                  </a:lnTo>
                  <a:lnTo>
                    <a:pt x="990" y="34"/>
                  </a:lnTo>
                  <a:lnTo>
                    <a:pt x="987" y="36"/>
                  </a:lnTo>
                  <a:lnTo>
                    <a:pt x="980" y="42"/>
                  </a:lnTo>
                  <a:lnTo>
                    <a:pt x="972" y="47"/>
                  </a:lnTo>
                  <a:lnTo>
                    <a:pt x="963" y="53"/>
                  </a:lnTo>
                  <a:lnTo>
                    <a:pt x="953" y="58"/>
                  </a:lnTo>
                  <a:lnTo>
                    <a:pt x="941" y="63"/>
                  </a:lnTo>
                  <a:lnTo>
                    <a:pt x="929" y="69"/>
                  </a:lnTo>
                  <a:lnTo>
                    <a:pt x="916" y="74"/>
                  </a:lnTo>
                  <a:lnTo>
                    <a:pt x="901" y="80"/>
                  </a:lnTo>
                  <a:lnTo>
                    <a:pt x="886" y="85"/>
                  </a:lnTo>
                  <a:lnTo>
                    <a:pt x="870" y="89"/>
                  </a:lnTo>
                  <a:lnTo>
                    <a:pt x="853" y="94"/>
                  </a:lnTo>
                  <a:lnTo>
                    <a:pt x="835" y="98"/>
                  </a:lnTo>
                  <a:lnTo>
                    <a:pt x="817" y="103"/>
                  </a:lnTo>
                  <a:lnTo>
                    <a:pt x="778" y="110"/>
                  </a:lnTo>
                  <a:lnTo>
                    <a:pt x="735" y="117"/>
                  </a:lnTo>
                  <a:lnTo>
                    <a:pt x="714" y="120"/>
                  </a:lnTo>
                  <a:lnTo>
                    <a:pt x="691" y="123"/>
                  </a:lnTo>
                  <a:lnTo>
                    <a:pt x="669" y="126"/>
                  </a:lnTo>
                  <a:lnTo>
                    <a:pt x="645" y="129"/>
                  </a:lnTo>
                  <a:lnTo>
                    <a:pt x="621" y="131"/>
                  </a:lnTo>
                  <a:lnTo>
                    <a:pt x="609" y="132"/>
                  </a:lnTo>
                  <a:lnTo>
                    <a:pt x="597" y="133"/>
                  </a:lnTo>
                  <a:lnTo>
                    <a:pt x="571" y="134"/>
                  </a:lnTo>
                  <a:lnTo>
                    <a:pt x="546" y="135"/>
                  </a:lnTo>
                  <a:lnTo>
                    <a:pt x="521" y="135"/>
                  </a:lnTo>
                  <a:lnTo>
                    <a:pt x="495" y="136"/>
                  </a:lnTo>
                  <a:lnTo>
                    <a:pt x="470" y="135"/>
                  </a:lnTo>
                  <a:lnTo>
                    <a:pt x="444" y="135"/>
                  </a:lnTo>
                  <a:lnTo>
                    <a:pt x="419" y="134"/>
                  </a:lnTo>
                  <a:lnTo>
                    <a:pt x="394" y="133"/>
                  </a:lnTo>
                  <a:lnTo>
                    <a:pt x="347" y="129"/>
                  </a:lnTo>
                  <a:lnTo>
                    <a:pt x="301" y="123"/>
                  </a:lnTo>
                  <a:lnTo>
                    <a:pt x="279" y="120"/>
                  </a:lnTo>
                  <a:lnTo>
                    <a:pt x="258" y="117"/>
                  </a:lnTo>
                  <a:lnTo>
                    <a:pt x="216" y="110"/>
                  </a:lnTo>
                  <a:lnTo>
                    <a:pt x="197" y="107"/>
                  </a:lnTo>
                  <a:lnTo>
                    <a:pt x="179" y="103"/>
                  </a:lnTo>
                  <a:lnTo>
                    <a:pt x="161" y="98"/>
                  </a:lnTo>
                  <a:lnTo>
                    <a:pt x="144" y="94"/>
                  </a:lnTo>
                  <a:lnTo>
                    <a:pt x="127" y="89"/>
                  </a:lnTo>
                  <a:lnTo>
                    <a:pt x="112" y="85"/>
                  </a:lnTo>
                  <a:lnTo>
                    <a:pt x="83" y="74"/>
                  </a:lnTo>
                  <a:lnTo>
                    <a:pt x="70" y="69"/>
                  </a:lnTo>
                  <a:lnTo>
                    <a:pt x="58" y="63"/>
                  </a:lnTo>
                  <a:lnTo>
                    <a:pt x="48" y="58"/>
                  </a:lnTo>
                  <a:lnTo>
                    <a:pt x="38" y="53"/>
                  </a:lnTo>
                  <a:lnTo>
                    <a:pt x="29" y="47"/>
                  </a:lnTo>
                  <a:lnTo>
                    <a:pt x="21" y="42"/>
                  </a:lnTo>
                  <a:lnTo>
                    <a:pt x="15" y="36"/>
                  </a:lnTo>
                  <a:lnTo>
                    <a:pt x="9" y="31"/>
                  </a:lnTo>
                  <a:lnTo>
                    <a:pt x="5" y="25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2"/>
                  </a:lnTo>
                  <a:lnTo>
                    <a:pt x="8" y="5"/>
                  </a:lnTo>
                  <a:lnTo>
                    <a:pt x="16" y="9"/>
                  </a:lnTo>
                  <a:lnTo>
                    <a:pt x="24" y="13"/>
                  </a:lnTo>
                  <a:lnTo>
                    <a:pt x="34" y="16"/>
                  </a:lnTo>
                  <a:lnTo>
                    <a:pt x="55" y="24"/>
                  </a:lnTo>
                  <a:lnTo>
                    <a:pt x="67" y="28"/>
                  </a:lnTo>
                  <a:lnTo>
                    <a:pt x="79" y="31"/>
                  </a:lnTo>
                  <a:lnTo>
                    <a:pt x="106" y="37"/>
                  </a:lnTo>
                  <a:lnTo>
                    <a:pt x="135" y="43"/>
                  </a:lnTo>
                  <a:lnTo>
                    <a:pt x="166" y="48"/>
                  </a:lnTo>
                  <a:lnTo>
                    <a:pt x="198" y="53"/>
                  </a:lnTo>
                  <a:lnTo>
                    <a:pt x="232" y="58"/>
                  </a:lnTo>
                  <a:lnTo>
                    <a:pt x="269" y="62"/>
                  </a:lnTo>
                  <a:lnTo>
                    <a:pt x="306" y="65"/>
                  </a:lnTo>
                  <a:lnTo>
                    <a:pt x="343" y="68"/>
                  </a:lnTo>
                  <a:lnTo>
                    <a:pt x="382" y="71"/>
                  </a:lnTo>
                  <a:lnTo>
                    <a:pt x="422" y="72"/>
                  </a:lnTo>
                  <a:lnTo>
                    <a:pt x="461" y="73"/>
                  </a:lnTo>
                  <a:lnTo>
                    <a:pt x="500" y="74"/>
                  </a:lnTo>
                  <a:lnTo>
                    <a:pt x="540" y="73"/>
                  </a:lnTo>
                  <a:lnTo>
                    <a:pt x="579" y="72"/>
                  </a:lnTo>
                  <a:lnTo>
                    <a:pt x="620" y="71"/>
                  </a:lnTo>
                  <a:lnTo>
                    <a:pt x="658" y="68"/>
                  </a:lnTo>
                  <a:lnTo>
                    <a:pt x="696" y="65"/>
                  </a:lnTo>
                  <a:lnTo>
                    <a:pt x="733" y="62"/>
                  </a:lnTo>
                  <a:lnTo>
                    <a:pt x="770" y="58"/>
                  </a:lnTo>
                  <a:lnTo>
                    <a:pt x="805" y="53"/>
                  </a:lnTo>
                  <a:lnTo>
                    <a:pt x="837" y="48"/>
                  </a:lnTo>
                  <a:lnTo>
                    <a:pt x="868" y="42"/>
                  </a:lnTo>
                  <a:lnTo>
                    <a:pt x="897" y="36"/>
                  </a:lnTo>
                  <a:lnTo>
                    <a:pt x="911" y="33"/>
                  </a:lnTo>
                  <a:lnTo>
                    <a:pt x="924" y="30"/>
                  </a:lnTo>
                  <a:lnTo>
                    <a:pt x="948" y="22"/>
                  </a:lnTo>
                  <a:lnTo>
                    <a:pt x="969" y="15"/>
                  </a:lnTo>
                  <a:lnTo>
                    <a:pt x="987" y="8"/>
                  </a:lnTo>
                  <a:lnTo>
                    <a:pt x="995" y="4"/>
                  </a:lnTo>
                  <a:lnTo>
                    <a:pt x="1002" y="0"/>
                  </a:lnTo>
                  <a:lnTo>
                    <a:pt x="1003" y="4"/>
                  </a:lnTo>
                  <a:lnTo>
                    <a:pt x="1003" y="8"/>
                  </a:lnTo>
                  <a:close/>
                </a:path>
              </a:pathLst>
            </a:custGeom>
            <a:solidFill>
              <a:srgbClr val="0099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60"/>
          <p:cNvGrpSpPr>
            <a:grpSpLocks/>
          </p:cNvGrpSpPr>
          <p:nvPr/>
        </p:nvGrpSpPr>
        <p:grpSpPr bwMode="auto">
          <a:xfrm rot="5400000">
            <a:off x="6788150" y="1373188"/>
            <a:ext cx="809625" cy="314325"/>
            <a:chOff x="295" y="1616"/>
            <a:chExt cx="1573" cy="496"/>
          </a:xfrm>
        </p:grpSpPr>
        <p:sp>
          <p:nvSpPr>
            <p:cNvPr id="2572349" name="Freeform 61"/>
            <p:cNvSpPr>
              <a:spLocks/>
            </p:cNvSpPr>
            <p:nvPr/>
          </p:nvSpPr>
          <p:spPr bwMode="auto">
            <a:xfrm>
              <a:off x="295" y="1911"/>
              <a:ext cx="1573" cy="201"/>
            </a:xfrm>
            <a:custGeom>
              <a:avLst/>
              <a:gdLst/>
              <a:ahLst/>
              <a:cxnLst>
                <a:cxn ang="0">
                  <a:pos x="2605" y="33"/>
                </a:cxn>
                <a:cxn ang="0">
                  <a:pos x="2596" y="53"/>
                </a:cxn>
                <a:cxn ang="0">
                  <a:pos x="2580" y="75"/>
                </a:cxn>
                <a:cxn ang="0">
                  <a:pos x="2547" y="102"/>
                </a:cxn>
                <a:cxn ang="0">
                  <a:pos x="2502" y="130"/>
                </a:cxn>
                <a:cxn ang="0">
                  <a:pos x="2446" y="156"/>
                </a:cxn>
                <a:cxn ang="0">
                  <a:pos x="2361" y="189"/>
                </a:cxn>
                <a:cxn ang="0">
                  <a:pos x="2261" y="220"/>
                </a:cxn>
                <a:cxn ang="0">
                  <a:pos x="2123" y="252"/>
                </a:cxn>
                <a:cxn ang="0">
                  <a:pos x="1968" y="281"/>
                </a:cxn>
                <a:cxn ang="0">
                  <a:pos x="1856" y="297"/>
                </a:cxn>
                <a:cxn ang="0">
                  <a:pos x="1677" y="317"/>
                </a:cxn>
                <a:cxn ang="0">
                  <a:pos x="1487" y="328"/>
                </a:cxn>
                <a:cxn ang="0">
                  <a:pos x="1355" y="332"/>
                </a:cxn>
                <a:cxn ang="0">
                  <a:pos x="1187" y="332"/>
                </a:cxn>
                <a:cxn ang="0">
                  <a:pos x="1090" y="328"/>
                </a:cxn>
                <a:cxn ang="0">
                  <a:pos x="902" y="317"/>
                </a:cxn>
                <a:cxn ang="0">
                  <a:pos x="725" y="297"/>
                </a:cxn>
                <a:cxn ang="0">
                  <a:pos x="563" y="272"/>
                </a:cxn>
                <a:cxn ang="0">
                  <a:pos x="419" y="242"/>
                </a:cxn>
                <a:cxn ang="0">
                  <a:pos x="311" y="214"/>
                </a:cxn>
                <a:cxn ang="0">
                  <a:pos x="217" y="183"/>
                </a:cxn>
                <a:cxn ang="0">
                  <a:pos x="125" y="143"/>
                </a:cxn>
                <a:cxn ang="0">
                  <a:pos x="56" y="102"/>
                </a:cxn>
                <a:cxn ang="0">
                  <a:pos x="32" y="82"/>
                </a:cxn>
                <a:cxn ang="0">
                  <a:pos x="14" y="61"/>
                </a:cxn>
                <a:cxn ang="0">
                  <a:pos x="3" y="40"/>
                </a:cxn>
                <a:cxn ang="0">
                  <a:pos x="0" y="19"/>
                </a:cxn>
                <a:cxn ang="0">
                  <a:pos x="20" y="14"/>
                </a:cxn>
                <a:cxn ang="0">
                  <a:pos x="90" y="41"/>
                </a:cxn>
                <a:cxn ang="0">
                  <a:pos x="145" y="59"/>
                </a:cxn>
                <a:cxn ang="0">
                  <a:pos x="241" y="83"/>
                </a:cxn>
                <a:cxn ang="0">
                  <a:pos x="351" y="105"/>
                </a:cxn>
                <a:cxn ang="0">
                  <a:pos x="474" y="126"/>
                </a:cxn>
                <a:cxn ang="0">
                  <a:pos x="606" y="143"/>
                </a:cxn>
                <a:cxn ang="0">
                  <a:pos x="795" y="162"/>
                </a:cxn>
                <a:cxn ang="0">
                  <a:pos x="943" y="172"/>
                </a:cxn>
                <a:cxn ang="0">
                  <a:pos x="1095" y="179"/>
                </a:cxn>
                <a:cxn ang="0">
                  <a:pos x="1300" y="183"/>
                </a:cxn>
                <a:cxn ang="0">
                  <a:pos x="1455" y="181"/>
                </a:cxn>
                <a:cxn ang="0">
                  <a:pos x="1610" y="175"/>
                </a:cxn>
                <a:cxn ang="0">
                  <a:pos x="1859" y="156"/>
                </a:cxn>
                <a:cxn ang="0">
                  <a:pos x="2047" y="136"/>
                </a:cxn>
                <a:cxn ang="0">
                  <a:pos x="2218" y="111"/>
                </a:cxn>
                <a:cxn ang="0">
                  <a:pos x="2332" y="88"/>
                </a:cxn>
                <a:cxn ang="0">
                  <a:pos x="2433" y="64"/>
                </a:cxn>
                <a:cxn ang="0">
                  <a:pos x="2518" y="38"/>
                </a:cxn>
                <a:cxn ang="0">
                  <a:pos x="2566" y="19"/>
                </a:cxn>
                <a:cxn ang="0">
                  <a:pos x="2605" y="5"/>
                </a:cxn>
                <a:cxn ang="0">
                  <a:pos x="2607" y="19"/>
                </a:cxn>
              </a:cxnLst>
              <a:rect l="0" t="0" r="r" b="b"/>
              <a:pathLst>
                <a:path w="2607" h="333">
                  <a:moveTo>
                    <a:pt x="2607" y="19"/>
                  </a:moveTo>
                  <a:lnTo>
                    <a:pt x="2607" y="26"/>
                  </a:lnTo>
                  <a:lnTo>
                    <a:pt x="2605" y="33"/>
                  </a:lnTo>
                  <a:lnTo>
                    <a:pt x="2603" y="40"/>
                  </a:lnTo>
                  <a:lnTo>
                    <a:pt x="2600" y="46"/>
                  </a:lnTo>
                  <a:lnTo>
                    <a:pt x="2596" y="53"/>
                  </a:lnTo>
                  <a:lnTo>
                    <a:pt x="2592" y="61"/>
                  </a:lnTo>
                  <a:lnTo>
                    <a:pt x="2586" y="68"/>
                  </a:lnTo>
                  <a:lnTo>
                    <a:pt x="2580" y="75"/>
                  </a:lnTo>
                  <a:lnTo>
                    <a:pt x="2573" y="82"/>
                  </a:lnTo>
                  <a:lnTo>
                    <a:pt x="2565" y="88"/>
                  </a:lnTo>
                  <a:lnTo>
                    <a:pt x="2547" y="102"/>
                  </a:lnTo>
                  <a:lnTo>
                    <a:pt x="2525" y="116"/>
                  </a:lnTo>
                  <a:lnTo>
                    <a:pt x="2514" y="123"/>
                  </a:lnTo>
                  <a:lnTo>
                    <a:pt x="2502" y="130"/>
                  </a:lnTo>
                  <a:lnTo>
                    <a:pt x="2475" y="143"/>
                  </a:lnTo>
                  <a:lnTo>
                    <a:pt x="2461" y="150"/>
                  </a:lnTo>
                  <a:lnTo>
                    <a:pt x="2446" y="156"/>
                  </a:lnTo>
                  <a:lnTo>
                    <a:pt x="2414" y="170"/>
                  </a:lnTo>
                  <a:lnTo>
                    <a:pt x="2380" y="183"/>
                  </a:lnTo>
                  <a:lnTo>
                    <a:pt x="2361" y="189"/>
                  </a:lnTo>
                  <a:lnTo>
                    <a:pt x="2342" y="195"/>
                  </a:lnTo>
                  <a:lnTo>
                    <a:pt x="2303" y="207"/>
                  </a:lnTo>
                  <a:lnTo>
                    <a:pt x="2261" y="220"/>
                  </a:lnTo>
                  <a:lnTo>
                    <a:pt x="2218" y="231"/>
                  </a:lnTo>
                  <a:lnTo>
                    <a:pt x="2171" y="242"/>
                  </a:lnTo>
                  <a:lnTo>
                    <a:pt x="2123" y="252"/>
                  </a:lnTo>
                  <a:lnTo>
                    <a:pt x="2074" y="263"/>
                  </a:lnTo>
                  <a:lnTo>
                    <a:pt x="2021" y="272"/>
                  </a:lnTo>
                  <a:lnTo>
                    <a:pt x="1968" y="281"/>
                  </a:lnTo>
                  <a:lnTo>
                    <a:pt x="1913" y="289"/>
                  </a:lnTo>
                  <a:lnTo>
                    <a:pt x="1885" y="293"/>
                  </a:lnTo>
                  <a:lnTo>
                    <a:pt x="1856" y="297"/>
                  </a:lnTo>
                  <a:lnTo>
                    <a:pt x="1798" y="304"/>
                  </a:lnTo>
                  <a:lnTo>
                    <a:pt x="1738" y="310"/>
                  </a:lnTo>
                  <a:lnTo>
                    <a:pt x="1677" y="317"/>
                  </a:lnTo>
                  <a:lnTo>
                    <a:pt x="1615" y="321"/>
                  </a:lnTo>
                  <a:lnTo>
                    <a:pt x="1552" y="325"/>
                  </a:lnTo>
                  <a:lnTo>
                    <a:pt x="1487" y="328"/>
                  </a:lnTo>
                  <a:lnTo>
                    <a:pt x="1454" y="330"/>
                  </a:lnTo>
                  <a:lnTo>
                    <a:pt x="1422" y="331"/>
                  </a:lnTo>
                  <a:lnTo>
                    <a:pt x="1355" y="332"/>
                  </a:lnTo>
                  <a:lnTo>
                    <a:pt x="1288" y="333"/>
                  </a:lnTo>
                  <a:lnTo>
                    <a:pt x="1220" y="332"/>
                  </a:lnTo>
                  <a:lnTo>
                    <a:pt x="1187" y="332"/>
                  </a:lnTo>
                  <a:lnTo>
                    <a:pt x="1155" y="331"/>
                  </a:lnTo>
                  <a:lnTo>
                    <a:pt x="1122" y="330"/>
                  </a:lnTo>
                  <a:lnTo>
                    <a:pt x="1090" y="328"/>
                  </a:lnTo>
                  <a:lnTo>
                    <a:pt x="1025" y="325"/>
                  </a:lnTo>
                  <a:lnTo>
                    <a:pt x="963" y="321"/>
                  </a:lnTo>
                  <a:lnTo>
                    <a:pt x="902" y="317"/>
                  </a:lnTo>
                  <a:lnTo>
                    <a:pt x="841" y="310"/>
                  </a:lnTo>
                  <a:lnTo>
                    <a:pt x="783" y="304"/>
                  </a:lnTo>
                  <a:lnTo>
                    <a:pt x="725" y="297"/>
                  </a:lnTo>
                  <a:lnTo>
                    <a:pt x="670" y="289"/>
                  </a:lnTo>
                  <a:lnTo>
                    <a:pt x="616" y="281"/>
                  </a:lnTo>
                  <a:lnTo>
                    <a:pt x="563" y="272"/>
                  </a:lnTo>
                  <a:lnTo>
                    <a:pt x="513" y="263"/>
                  </a:lnTo>
                  <a:lnTo>
                    <a:pt x="465" y="252"/>
                  </a:lnTo>
                  <a:lnTo>
                    <a:pt x="419" y="242"/>
                  </a:lnTo>
                  <a:lnTo>
                    <a:pt x="373" y="231"/>
                  </a:lnTo>
                  <a:lnTo>
                    <a:pt x="331" y="220"/>
                  </a:lnTo>
                  <a:lnTo>
                    <a:pt x="311" y="214"/>
                  </a:lnTo>
                  <a:lnTo>
                    <a:pt x="291" y="207"/>
                  </a:lnTo>
                  <a:lnTo>
                    <a:pt x="253" y="195"/>
                  </a:lnTo>
                  <a:lnTo>
                    <a:pt x="217" y="183"/>
                  </a:lnTo>
                  <a:lnTo>
                    <a:pt x="184" y="170"/>
                  </a:lnTo>
                  <a:lnTo>
                    <a:pt x="153" y="156"/>
                  </a:lnTo>
                  <a:lnTo>
                    <a:pt x="125" y="143"/>
                  </a:lnTo>
                  <a:lnTo>
                    <a:pt x="100" y="130"/>
                  </a:lnTo>
                  <a:lnTo>
                    <a:pt x="77" y="116"/>
                  </a:lnTo>
                  <a:lnTo>
                    <a:pt x="56" y="102"/>
                  </a:lnTo>
                  <a:lnTo>
                    <a:pt x="48" y="95"/>
                  </a:lnTo>
                  <a:lnTo>
                    <a:pt x="39" y="88"/>
                  </a:lnTo>
                  <a:lnTo>
                    <a:pt x="32" y="82"/>
                  </a:lnTo>
                  <a:lnTo>
                    <a:pt x="25" y="75"/>
                  </a:lnTo>
                  <a:lnTo>
                    <a:pt x="19" y="68"/>
                  </a:lnTo>
                  <a:lnTo>
                    <a:pt x="14" y="61"/>
                  </a:lnTo>
                  <a:lnTo>
                    <a:pt x="10" y="53"/>
                  </a:lnTo>
                  <a:lnTo>
                    <a:pt x="6" y="46"/>
                  </a:lnTo>
                  <a:lnTo>
                    <a:pt x="3" y="40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2" y="5"/>
                  </a:lnTo>
                  <a:lnTo>
                    <a:pt x="20" y="14"/>
                  </a:lnTo>
                  <a:lnTo>
                    <a:pt x="41" y="23"/>
                  </a:lnTo>
                  <a:lnTo>
                    <a:pt x="64" y="32"/>
                  </a:lnTo>
                  <a:lnTo>
                    <a:pt x="90" y="41"/>
                  </a:lnTo>
                  <a:lnTo>
                    <a:pt x="103" y="45"/>
                  </a:lnTo>
                  <a:lnTo>
                    <a:pt x="116" y="49"/>
                  </a:lnTo>
                  <a:lnTo>
                    <a:pt x="145" y="59"/>
                  </a:lnTo>
                  <a:lnTo>
                    <a:pt x="175" y="67"/>
                  </a:lnTo>
                  <a:lnTo>
                    <a:pt x="207" y="75"/>
                  </a:lnTo>
                  <a:lnTo>
                    <a:pt x="241" y="83"/>
                  </a:lnTo>
                  <a:lnTo>
                    <a:pt x="277" y="90"/>
                  </a:lnTo>
                  <a:lnTo>
                    <a:pt x="313" y="98"/>
                  </a:lnTo>
                  <a:lnTo>
                    <a:pt x="351" y="105"/>
                  </a:lnTo>
                  <a:lnTo>
                    <a:pt x="390" y="113"/>
                  </a:lnTo>
                  <a:lnTo>
                    <a:pt x="432" y="119"/>
                  </a:lnTo>
                  <a:lnTo>
                    <a:pt x="474" y="126"/>
                  </a:lnTo>
                  <a:lnTo>
                    <a:pt x="516" y="132"/>
                  </a:lnTo>
                  <a:lnTo>
                    <a:pt x="560" y="137"/>
                  </a:lnTo>
                  <a:lnTo>
                    <a:pt x="606" y="143"/>
                  </a:lnTo>
                  <a:lnTo>
                    <a:pt x="698" y="153"/>
                  </a:lnTo>
                  <a:lnTo>
                    <a:pt x="747" y="157"/>
                  </a:lnTo>
                  <a:lnTo>
                    <a:pt x="795" y="162"/>
                  </a:lnTo>
                  <a:lnTo>
                    <a:pt x="843" y="166"/>
                  </a:lnTo>
                  <a:lnTo>
                    <a:pt x="893" y="169"/>
                  </a:lnTo>
                  <a:lnTo>
                    <a:pt x="943" y="172"/>
                  </a:lnTo>
                  <a:lnTo>
                    <a:pt x="993" y="175"/>
                  </a:lnTo>
                  <a:lnTo>
                    <a:pt x="1044" y="177"/>
                  </a:lnTo>
                  <a:lnTo>
                    <a:pt x="1095" y="179"/>
                  </a:lnTo>
                  <a:lnTo>
                    <a:pt x="1146" y="181"/>
                  </a:lnTo>
                  <a:lnTo>
                    <a:pt x="1197" y="182"/>
                  </a:lnTo>
                  <a:lnTo>
                    <a:pt x="1300" y="183"/>
                  </a:lnTo>
                  <a:lnTo>
                    <a:pt x="1351" y="182"/>
                  </a:lnTo>
                  <a:lnTo>
                    <a:pt x="1404" y="182"/>
                  </a:lnTo>
                  <a:lnTo>
                    <a:pt x="1455" y="181"/>
                  </a:lnTo>
                  <a:lnTo>
                    <a:pt x="1507" y="179"/>
                  </a:lnTo>
                  <a:lnTo>
                    <a:pt x="1559" y="177"/>
                  </a:lnTo>
                  <a:lnTo>
                    <a:pt x="1610" y="175"/>
                  </a:lnTo>
                  <a:lnTo>
                    <a:pt x="1711" y="169"/>
                  </a:lnTo>
                  <a:lnTo>
                    <a:pt x="1810" y="162"/>
                  </a:lnTo>
                  <a:lnTo>
                    <a:pt x="1859" y="156"/>
                  </a:lnTo>
                  <a:lnTo>
                    <a:pt x="1908" y="152"/>
                  </a:lnTo>
                  <a:lnTo>
                    <a:pt x="2001" y="142"/>
                  </a:lnTo>
                  <a:lnTo>
                    <a:pt x="2047" y="136"/>
                  </a:lnTo>
                  <a:lnTo>
                    <a:pt x="2091" y="130"/>
                  </a:lnTo>
                  <a:lnTo>
                    <a:pt x="2176" y="118"/>
                  </a:lnTo>
                  <a:lnTo>
                    <a:pt x="2218" y="111"/>
                  </a:lnTo>
                  <a:lnTo>
                    <a:pt x="2258" y="103"/>
                  </a:lnTo>
                  <a:lnTo>
                    <a:pt x="2296" y="96"/>
                  </a:lnTo>
                  <a:lnTo>
                    <a:pt x="2332" y="88"/>
                  </a:lnTo>
                  <a:lnTo>
                    <a:pt x="2367" y="81"/>
                  </a:lnTo>
                  <a:lnTo>
                    <a:pt x="2402" y="73"/>
                  </a:lnTo>
                  <a:lnTo>
                    <a:pt x="2433" y="64"/>
                  </a:lnTo>
                  <a:lnTo>
                    <a:pt x="2463" y="56"/>
                  </a:lnTo>
                  <a:lnTo>
                    <a:pt x="2492" y="46"/>
                  </a:lnTo>
                  <a:lnTo>
                    <a:pt x="2518" y="38"/>
                  </a:lnTo>
                  <a:lnTo>
                    <a:pt x="2543" y="29"/>
                  </a:lnTo>
                  <a:lnTo>
                    <a:pt x="2555" y="24"/>
                  </a:lnTo>
                  <a:lnTo>
                    <a:pt x="2566" y="19"/>
                  </a:lnTo>
                  <a:lnTo>
                    <a:pt x="2586" y="10"/>
                  </a:lnTo>
                  <a:lnTo>
                    <a:pt x="2604" y="0"/>
                  </a:lnTo>
                  <a:lnTo>
                    <a:pt x="2605" y="5"/>
                  </a:lnTo>
                  <a:lnTo>
                    <a:pt x="2606" y="10"/>
                  </a:lnTo>
                  <a:lnTo>
                    <a:pt x="2607" y="15"/>
                  </a:lnTo>
                  <a:lnTo>
                    <a:pt x="2607" y="19"/>
                  </a:lnTo>
                  <a:close/>
                </a:path>
              </a:pathLst>
            </a:custGeom>
            <a:solidFill>
              <a:srgbClr val="008000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2350" name="Freeform 62"/>
            <p:cNvSpPr>
              <a:spLocks/>
            </p:cNvSpPr>
            <p:nvPr/>
          </p:nvSpPr>
          <p:spPr bwMode="auto">
            <a:xfrm>
              <a:off x="417" y="1777"/>
              <a:ext cx="1328" cy="178"/>
            </a:xfrm>
            <a:custGeom>
              <a:avLst/>
              <a:gdLst/>
              <a:ahLst/>
              <a:cxnLst>
                <a:cxn ang="0">
                  <a:pos x="2199" y="30"/>
                </a:cxn>
                <a:cxn ang="0">
                  <a:pos x="2191" y="48"/>
                </a:cxn>
                <a:cxn ang="0">
                  <a:pos x="2177" y="66"/>
                </a:cxn>
                <a:cxn ang="0">
                  <a:pos x="2157" y="85"/>
                </a:cxn>
                <a:cxn ang="0">
                  <a:pos x="2122" y="109"/>
                </a:cxn>
                <a:cxn ang="0">
                  <a:pos x="2077" y="133"/>
                </a:cxn>
                <a:cxn ang="0">
                  <a:pos x="2008" y="162"/>
                </a:cxn>
                <a:cxn ang="0">
                  <a:pos x="1943" y="184"/>
                </a:cxn>
                <a:cxn ang="0">
                  <a:pos x="1832" y="214"/>
                </a:cxn>
                <a:cxn ang="0">
                  <a:pos x="1706" y="241"/>
                </a:cxn>
                <a:cxn ang="0">
                  <a:pos x="1567" y="263"/>
                </a:cxn>
                <a:cxn ang="0">
                  <a:pos x="1416" y="281"/>
                </a:cxn>
                <a:cxn ang="0">
                  <a:pos x="1255" y="291"/>
                </a:cxn>
                <a:cxn ang="0">
                  <a:pos x="1087" y="295"/>
                </a:cxn>
                <a:cxn ang="0">
                  <a:pos x="920" y="291"/>
                </a:cxn>
                <a:cxn ang="0">
                  <a:pos x="761" y="281"/>
                </a:cxn>
                <a:cxn ang="0">
                  <a:pos x="613" y="263"/>
                </a:cxn>
                <a:cxn ang="0">
                  <a:pos x="476" y="241"/>
                </a:cxn>
                <a:cxn ang="0">
                  <a:pos x="353" y="214"/>
                </a:cxn>
                <a:cxn ang="0">
                  <a:pos x="247" y="184"/>
                </a:cxn>
                <a:cxn ang="0">
                  <a:pos x="156" y="150"/>
                </a:cxn>
                <a:cxn ang="0">
                  <a:pos x="85" y="115"/>
                </a:cxn>
                <a:cxn ang="0">
                  <a:pos x="34" y="79"/>
                </a:cxn>
                <a:cxn ang="0">
                  <a:pos x="17" y="60"/>
                </a:cxn>
                <a:cxn ang="0">
                  <a:pos x="6" y="42"/>
                </a:cxn>
                <a:cxn ang="0">
                  <a:pos x="1" y="24"/>
                </a:cxn>
                <a:cxn ang="0">
                  <a:pos x="2" y="4"/>
                </a:cxn>
                <a:cxn ang="0">
                  <a:pos x="36" y="21"/>
                </a:cxn>
                <a:cxn ang="0">
                  <a:pos x="99" y="44"/>
                </a:cxn>
                <a:cxn ang="0">
                  <a:pos x="175" y="66"/>
                </a:cxn>
                <a:cxn ang="0">
                  <a:pos x="265" y="87"/>
                </a:cxn>
                <a:cxn ang="0">
                  <a:pos x="437" y="116"/>
                </a:cxn>
                <a:cxn ang="0">
                  <a:pos x="590" y="136"/>
                </a:cxn>
                <a:cxn ang="0">
                  <a:pos x="713" y="147"/>
                </a:cxn>
                <a:cxn ang="0">
                  <a:pos x="817" y="154"/>
                </a:cxn>
                <a:cxn ang="0">
                  <a:pos x="925" y="159"/>
                </a:cxn>
                <a:cxn ang="0">
                  <a:pos x="1185" y="161"/>
                </a:cxn>
                <a:cxn ang="0">
                  <a:pos x="1359" y="155"/>
                </a:cxn>
                <a:cxn ang="0">
                  <a:pos x="1486" y="146"/>
                </a:cxn>
                <a:cxn ang="0">
                  <a:pos x="1649" y="131"/>
                </a:cxn>
                <a:cxn ang="0">
                  <a:pos x="1801" y="110"/>
                </a:cxn>
                <a:cxn ang="0">
                  <a:pos x="1905" y="92"/>
                </a:cxn>
                <a:cxn ang="0">
                  <a:pos x="1998" y="72"/>
                </a:cxn>
                <a:cxn ang="0">
                  <a:pos x="2079" y="49"/>
                </a:cxn>
                <a:cxn ang="0">
                  <a:pos x="2146" y="26"/>
                </a:cxn>
                <a:cxn ang="0">
                  <a:pos x="2190" y="4"/>
                </a:cxn>
                <a:cxn ang="0">
                  <a:pos x="2200" y="8"/>
                </a:cxn>
              </a:cxnLst>
              <a:rect l="0" t="0" r="r" b="b"/>
              <a:pathLst>
                <a:path w="2200" h="295">
                  <a:moveTo>
                    <a:pt x="2200" y="18"/>
                  </a:moveTo>
                  <a:lnTo>
                    <a:pt x="2200" y="24"/>
                  </a:lnTo>
                  <a:lnTo>
                    <a:pt x="2199" y="30"/>
                  </a:lnTo>
                  <a:lnTo>
                    <a:pt x="2197" y="36"/>
                  </a:lnTo>
                  <a:lnTo>
                    <a:pt x="2194" y="42"/>
                  </a:lnTo>
                  <a:lnTo>
                    <a:pt x="2191" y="48"/>
                  </a:lnTo>
                  <a:lnTo>
                    <a:pt x="2187" y="54"/>
                  </a:lnTo>
                  <a:lnTo>
                    <a:pt x="2183" y="60"/>
                  </a:lnTo>
                  <a:lnTo>
                    <a:pt x="2177" y="66"/>
                  </a:lnTo>
                  <a:lnTo>
                    <a:pt x="2172" y="73"/>
                  </a:lnTo>
                  <a:lnTo>
                    <a:pt x="2164" y="79"/>
                  </a:lnTo>
                  <a:lnTo>
                    <a:pt x="2157" y="85"/>
                  </a:lnTo>
                  <a:lnTo>
                    <a:pt x="2149" y="91"/>
                  </a:lnTo>
                  <a:lnTo>
                    <a:pt x="2131" y="103"/>
                  </a:lnTo>
                  <a:lnTo>
                    <a:pt x="2122" y="109"/>
                  </a:lnTo>
                  <a:lnTo>
                    <a:pt x="2111" y="115"/>
                  </a:lnTo>
                  <a:lnTo>
                    <a:pt x="2089" y="128"/>
                  </a:lnTo>
                  <a:lnTo>
                    <a:pt x="2077" y="133"/>
                  </a:lnTo>
                  <a:lnTo>
                    <a:pt x="2064" y="139"/>
                  </a:lnTo>
                  <a:lnTo>
                    <a:pt x="2037" y="150"/>
                  </a:lnTo>
                  <a:lnTo>
                    <a:pt x="2008" y="162"/>
                  </a:lnTo>
                  <a:lnTo>
                    <a:pt x="1976" y="174"/>
                  </a:lnTo>
                  <a:lnTo>
                    <a:pt x="1960" y="179"/>
                  </a:lnTo>
                  <a:lnTo>
                    <a:pt x="1943" y="184"/>
                  </a:lnTo>
                  <a:lnTo>
                    <a:pt x="1908" y="194"/>
                  </a:lnTo>
                  <a:lnTo>
                    <a:pt x="1872" y="204"/>
                  </a:lnTo>
                  <a:lnTo>
                    <a:pt x="1832" y="214"/>
                  </a:lnTo>
                  <a:lnTo>
                    <a:pt x="1792" y="223"/>
                  </a:lnTo>
                  <a:lnTo>
                    <a:pt x="1750" y="233"/>
                  </a:lnTo>
                  <a:lnTo>
                    <a:pt x="1706" y="241"/>
                  </a:lnTo>
                  <a:lnTo>
                    <a:pt x="1661" y="249"/>
                  </a:lnTo>
                  <a:lnTo>
                    <a:pt x="1614" y="256"/>
                  </a:lnTo>
                  <a:lnTo>
                    <a:pt x="1567" y="263"/>
                  </a:lnTo>
                  <a:lnTo>
                    <a:pt x="1518" y="269"/>
                  </a:lnTo>
                  <a:lnTo>
                    <a:pt x="1467" y="275"/>
                  </a:lnTo>
                  <a:lnTo>
                    <a:pt x="1416" y="281"/>
                  </a:lnTo>
                  <a:lnTo>
                    <a:pt x="1363" y="285"/>
                  </a:lnTo>
                  <a:lnTo>
                    <a:pt x="1309" y="288"/>
                  </a:lnTo>
                  <a:lnTo>
                    <a:pt x="1255" y="291"/>
                  </a:lnTo>
                  <a:lnTo>
                    <a:pt x="1200" y="293"/>
                  </a:lnTo>
                  <a:lnTo>
                    <a:pt x="1144" y="295"/>
                  </a:lnTo>
                  <a:lnTo>
                    <a:pt x="1087" y="295"/>
                  </a:lnTo>
                  <a:lnTo>
                    <a:pt x="1031" y="295"/>
                  </a:lnTo>
                  <a:lnTo>
                    <a:pt x="975" y="293"/>
                  </a:lnTo>
                  <a:lnTo>
                    <a:pt x="920" y="291"/>
                  </a:lnTo>
                  <a:lnTo>
                    <a:pt x="867" y="288"/>
                  </a:lnTo>
                  <a:lnTo>
                    <a:pt x="813" y="285"/>
                  </a:lnTo>
                  <a:lnTo>
                    <a:pt x="761" y="281"/>
                  </a:lnTo>
                  <a:lnTo>
                    <a:pt x="711" y="275"/>
                  </a:lnTo>
                  <a:lnTo>
                    <a:pt x="661" y="269"/>
                  </a:lnTo>
                  <a:lnTo>
                    <a:pt x="613" y="263"/>
                  </a:lnTo>
                  <a:lnTo>
                    <a:pt x="566" y="256"/>
                  </a:lnTo>
                  <a:lnTo>
                    <a:pt x="520" y="249"/>
                  </a:lnTo>
                  <a:lnTo>
                    <a:pt x="476" y="241"/>
                  </a:lnTo>
                  <a:lnTo>
                    <a:pt x="434" y="233"/>
                  </a:lnTo>
                  <a:lnTo>
                    <a:pt x="393" y="223"/>
                  </a:lnTo>
                  <a:lnTo>
                    <a:pt x="353" y="214"/>
                  </a:lnTo>
                  <a:lnTo>
                    <a:pt x="316" y="204"/>
                  </a:lnTo>
                  <a:lnTo>
                    <a:pt x="280" y="194"/>
                  </a:lnTo>
                  <a:lnTo>
                    <a:pt x="247" y="184"/>
                  </a:lnTo>
                  <a:lnTo>
                    <a:pt x="215" y="174"/>
                  </a:lnTo>
                  <a:lnTo>
                    <a:pt x="184" y="162"/>
                  </a:lnTo>
                  <a:lnTo>
                    <a:pt x="156" y="150"/>
                  </a:lnTo>
                  <a:lnTo>
                    <a:pt x="130" y="139"/>
                  </a:lnTo>
                  <a:lnTo>
                    <a:pt x="107" y="128"/>
                  </a:lnTo>
                  <a:lnTo>
                    <a:pt x="85" y="115"/>
                  </a:lnTo>
                  <a:lnTo>
                    <a:pt x="66" y="103"/>
                  </a:lnTo>
                  <a:lnTo>
                    <a:pt x="49" y="91"/>
                  </a:lnTo>
                  <a:lnTo>
                    <a:pt x="34" y="79"/>
                  </a:lnTo>
                  <a:lnTo>
                    <a:pt x="28" y="73"/>
                  </a:lnTo>
                  <a:lnTo>
                    <a:pt x="22" y="66"/>
                  </a:lnTo>
                  <a:lnTo>
                    <a:pt x="17" y="60"/>
                  </a:lnTo>
                  <a:lnTo>
                    <a:pt x="13" y="54"/>
                  </a:lnTo>
                  <a:lnTo>
                    <a:pt x="9" y="48"/>
                  </a:lnTo>
                  <a:lnTo>
                    <a:pt x="6" y="42"/>
                  </a:lnTo>
                  <a:lnTo>
                    <a:pt x="3" y="36"/>
                  </a:lnTo>
                  <a:lnTo>
                    <a:pt x="2" y="30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0"/>
                  </a:lnTo>
                  <a:lnTo>
                    <a:pt x="2" y="4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6" y="21"/>
                  </a:lnTo>
                  <a:lnTo>
                    <a:pt x="56" y="29"/>
                  </a:lnTo>
                  <a:lnTo>
                    <a:pt x="76" y="37"/>
                  </a:lnTo>
                  <a:lnTo>
                    <a:pt x="99" y="44"/>
                  </a:lnTo>
                  <a:lnTo>
                    <a:pt x="123" y="52"/>
                  </a:lnTo>
                  <a:lnTo>
                    <a:pt x="148" y="59"/>
                  </a:lnTo>
                  <a:lnTo>
                    <a:pt x="175" y="66"/>
                  </a:lnTo>
                  <a:lnTo>
                    <a:pt x="205" y="74"/>
                  </a:lnTo>
                  <a:lnTo>
                    <a:pt x="234" y="81"/>
                  </a:lnTo>
                  <a:lnTo>
                    <a:pt x="265" y="87"/>
                  </a:lnTo>
                  <a:lnTo>
                    <a:pt x="297" y="94"/>
                  </a:lnTo>
                  <a:lnTo>
                    <a:pt x="365" y="105"/>
                  </a:lnTo>
                  <a:lnTo>
                    <a:pt x="437" y="116"/>
                  </a:lnTo>
                  <a:lnTo>
                    <a:pt x="474" y="122"/>
                  </a:lnTo>
                  <a:lnTo>
                    <a:pt x="512" y="127"/>
                  </a:lnTo>
                  <a:lnTo>
                    <a:pt x="590" y="136"/>
                  </a:lnTo>
                  <a:lnTo>
                    <a:pt x="630" y="140"/>
                  </a:lnTo>
                  <a:lnTo>
                    <a:pt x="671" y="144"/>
                  </a:lnTo>
                  <a:lnTo>
                    <a:pt x="713" y="147"/>
                  </a:lnTo>
                  <a:lnTo>
                    <a:pt x="754" y="150"/>
                  </a:lnTo>
                  <a:lnTo>
                    <a:pt x="796" y="153"/>
                  </a:lnTo>
                  <a:lnTo>
                    <a:pt x="817" y="154"/>
                  </a:lnTo>
                  <a:lnTo>
                    <a:pt x="838" y="155"/>
                  </a:lnTo>
                  <a:lnTo>
                    <a:pt x="882" y="157"/>
                  </a:lnTo>
                  <a:lnTo>
                    <a:pt x="925" y="159"/>
                  </a:lnTo>
                  <a:lnTo>
                    <a:pt x="1010" y="161"/>
                  </a:lnTo>
                  <a:lnTo>
                    <a:pt x="1097" y="162"/>
                  </a:lnTo>
                  <a:lnTo>
                    <a:pt x="1185" y="161"/>
                  </a:lnTo>
                  <a:lnTo>
                    <a:pt x="1229" y="160"/>
                  </a:lnTo>
                  <a:lnTo>
                    <a:pt x="1272" y="159"/>
                  </a:lnTo>
                  <a:lnTo>
                    <a:pt x="1359" y="155"/>
                  </a:lnTo>
                  <a:lnTo>
                    <a:pt x="1402" y="152"/>
                  </a:lnTo>
                  <a:lnTo>
                    <a:pt x="1444" y="150"/>
                  </a:lnTo>
                  <a:lnTo>
                    <a:pt x="1486" y="146"/>
                  </a:lnTo>
                  <a:lnTo>
                    <a:pt x="1529" y="143"/>
                  </a:lnTo>
                  <a:lnTo>
                    <a:pt x="1610" y="135"/>
                  </a:lnTo>
                  <a:lnTo>
                    <a:pt x="1649" y="131"/>
                  </a:lnTo>
                  <a:lnTo>
                    <a:pt x="1689" y="126"/>
                  </a:lnTo>
                  <a:lnTo>
                    <a:pt x="1765" y="115"/>
                  </a:lnTo>
                  <a:lnTo>
                    <a:pt x="1801" y="110"/>
                  </a:lnTo>
                  <a:lnTo>
                    <a:pt x="1837" y="104"/>
                  </a:lnTo>
                  <a:lnTo>
                    <a:pt x="1872" y="98"/>
                  </a:lnTo>
                  <a:lnTo>
                    <a:pt x="1905" y="92"/>
                  </a:lnTo>
                  <a:lnTo>
                    <a:pt x="1937" y="86"/>
                  </a:lnTo>
                  <a:lnTo>
                    <a:pt x="1968" y="79"/>
                  </a:lnTo>
                  <a:lnTo>
                    <a:pt x="1998" y="72"/>
                  </a:lnTo>
                  <a:lnTo>
                    <a:pt x="2027" y="64"/>
                  </a:lnTo>
                  <a:lnTo>
                    <a:pt x="2054" y="57"/>
                  </a:lnTo>
                  <a:lnTo>
                    <a:pt x="2079" y="49"/>
                  </a:lnTo>
                  <a:lnTo>
                    <a:pt x="2103" y="42"/>
                  </a:lnTo>
                  <a:lnTo>
                    <a:pt x="2125" y="34"/>
                  </a:lnTo>
                  <a:lnTo>
                    <a:pt x="2146" y="26"/>
                  </a:lnTo>
                  <a:lnTo>
                    <a:pt x="2164" y="18"/>
                  </a:lnTo>
                  <a:lnTo>
                    <a:pt x="2182" y="9"/>
                  </a:lnTo>
                  <a:lnTo>
                    <a:pt x="2190" y="4"/>
                  </a:lnTo>
                  <a:lnTo>
                    <a:pt x="2197" y="0"/>
                  </a:lnTo>
                  <a:lnTo>
                    <a:pt x="2199" y="4"/>
                  </a:lnTo>
                  <a:lnTo>
                    <a:pt x="2200" y="8"/>
                  </a:lnTo>
                  <a:lnTo>
                    <a:pt x="2200" y="18"/>
                  </a:lnTo>
                  <a:close/>
                </a:path>
              </a:pathLst>
            </a:custGeom>
            <a:solidFill>
              <a:srgbClr val="0080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2351" name="Freeform 63"/>
            <p:cNvSpPr>
              <a:spLocks/>
            </p:cNvSpPr>
            <p:nvPr/>
          </p:nvSpPr>
          <p:spPr bwMode="auto">
            <a:xfrm>
              <a:off x="577" y="1688"/>
              <a:ext cx="1009" cy="136"/>
            </a:xfrm>
            <a:custGeom>
              <a:avLst/>
              <a:gdLst/>
              <a:ahLst/>
              <a:cxnLst>
                <a:cxn ang="0">
                  <a:pos x="1672" y="22"/>
                </a:cxn>
                <a:cxn ang="0">
                  <a:pos x="1666" y="36"/>
                </a:cxn>
                <a:cxn ang="0">
                  <a:pos x="1651" y="55"/>
                </a:cxn>
                <a:cxn ang="0">
                  <a:pos x="1635" y="70"/>
                </a:cxn>
                <a:cxn ang="0">
                  <a:pos x="1589" y="97"/>
                </a:cxn>
                <a:cxn ang="0">
                  <a:pos x="1527" y="124"/>
                </a:cxn>
                <a:cxn ang="0">
                  <a:pos x="1451" y="148"/>
                </a:cxn>
                <a:cxn ang="0">
                  <a:pos x="1393" y="163"/>
                </a:cxn>
                <a:cxn ang="0">
                  <a:pos x="1298" y="184"/>
                </a:cxn>
                <a:cxn ang="0">
                  <a:pos x="1191" y="201"/>
                </a:cxn>
                <a:cxn ang="0">
                  <a:pos x="1076" y="214"/>
                </a:cxn>
                <a:cxn ang="0">
                  <a:pos x="954" y="223"/>
                </a:cxn>
                <a:cxn ang="0">
                  <a:pos x="826" y="225"/>
                </a:cxn>
                <a:cxn ang="0">
                  <a:pos x="699" y="223"/>
                </a:cxn>
                <a:cxn ang="0">
                  <a:pos x="618" y="218"/>
                </a:cxn>
                <a:cxn ang="0">
                  <a:pos x="502" y="206"/>
                </a:cxn>
                <a:cxn ang="0">
                  <a:pos x="395" y="190"/>
                </a:cxn>
                <a:cxn ang="0">
                  <a:pos x="298" y="171"/>
                </a:cxn>
                <a:cxn ang="0">
                  <a:pos x="212" y="148"/>
                </a:cxn>
                <a:cxn ang="0">
                  <a:pos x="140" y="124"/>
                </a:cxn>
                <a:cxn ang="0">
                  <a:pos x="80" y="97"/>
                </a:cxn>
                <a:cxn ang="0">
                  <a:pos x="42" y="74"/>
                </a:cxn>
                <a:cxn ang="0">
                  <a:pos x="25" y="59"/>
                </a:cxn>
                <a:cxn ang="0">
                  <a:pos x="9" y="41"/>
                </a:cxn>
                <a:cxn ang="0">
                  <a:pos x="1" y="22"/>
                </a:cxn>
                <a:cxn ang="0">
                  <a:pos x="0" y="7"/>
                </a:cxn>
                <a:cxn ang="0">
                  <a:pos x="26" y="16"/>
                </a:cxn>
                <a:cxn ang="0">
                  <a:pos x="74" y="34"/>
                </a:cxn>
                <a:cxn ang="0">
                  <a:pos x="133" y="50"/>
                </a:cxn>
                <a:cxn ang="0">
                  <a:pos x="225" y="72"/>
                </a:cxn>
                <a:cxn ang="0">
                  <a:pos x="304" y="85"/>
                </a:cxn>
                <a:cxn ang="0">
                  <a:pos x="388" y="96"/>
                </a:cxn>
                <a:cxn ang="0">
                  <a:pos x="541" y="113"/>
                </a:cxn>
                <a:cxn ang="0">
                  <a:pos x="638" y="119"/>
                </a:cxn>
                <a:cxn ang="0">
                  <a:pos x="801" y="124"/>
                </a:cxn>
                <a:cxn ang="0">
                  <a:pos x="967" y="121"/>
                </a:cxn>
                <a:cxn ang="0">
                  <a:pos x="1098" y="115"/>
                </a:cxn>
                <a:cxn ang="0">
                  <a:pos x="1224" y="103"/>
                </a:cxn>
                <a:cxn ang="0">
                  <a:pos x="1370" y="84"/>
                </a:cxn>
                <a:cxn ang="0">
                  <a:pos x="1497" y="59"/>
                </a:cxn>
                <a:cxn ang="0">
                  <a:pos x="1581" y="37"/>
                </a:cxn>
                <a:cxn ang="0">
                  <a:pos x="1632" y="20"/>
                </a:cxn>
                <a:cxn ang="0">
                  <a:pos x="1671" y="0"/>
                </a:cxn>
              </a:cxnLst>
              <a:rect l="0" t="0" r="r" b="b"/>
              <a:pathLst>
                <a:path w="1673" h="225">
                  <a:moveTo>
                    <a:pt x="1673" y="13"/>
                  </a:moveTo>
                  <a:lnTo>
                    <a:pt x="1673" y="18"/>
                  </a:lnTo>
                  <a:lnTo>
                    <a:pt x="1672" y="22"/>
                  </a:lnTo>
                  <a:lnTo>
                    <a:pt x="1670" y="27"/>
                  </a:lnTo>
                  <a:lnTo>
                    <a:pt x="1669" y="32"/>
                  </a:lnTo>
                  <a:lnTo>
                    <a:pt x="1666" y="36"/>
                  </a:lnTo>
                  <a:lnTo>
                    <a:pt x="1663" y="41"/>
                  </a:lnTo>
                  <a:lnTo>
                    <a:pt x="1656" y="50"/>
                  </a:lnTo>
                  <a:lnTo>
                    <a:pt x="1651" y="55"/>
                  </a:lnTo>
                  <a:lnTo>
                    <a:pt x="1646" y="59"/>
                  </a:lnTo>
                  <a:lnTo>
                    <a:pt x="1641" y="65"/>
                  </a:lnTo>
                  <a:lnTo>
                    <a:pt x="1635" y="70"/>
                  </a:lnTo>
                  <a:lnTo>
                    <a:pt x="1621" y="79"/>
                  </a:lnTo>
                  <a:lnTo>
                    <a:pt x="1606" y="88"/>
                  </a:lnTo>
                  <a:lnTo>
                    <a:pt x="1589" y="97"/>
                  </a:lnTo>
                  <a:lnTo>
                    <a:pt x="1569" y="106"/>
                  </a:lnTo>
                  <a:lnTo>
                    <a:pt x="1549" y="115"/>
                  </a:lnTo>
                  <a:lnTo>
                    <a:pt x="1527" y="124"/>
                  </a:lnTo>
                  <a:lnTo>
                    <a:pt x="1503" y="132"/>
                  </a:lnTo>
                  <a:lnTo>
                    <a:pt x="1478" y="140"/>
                  </a:lnTo>
                  <a:lnTo>
                    <a:pt x="1451" y="148"/>
                  </a:lnTo>
                  <a:lnTo>
                    <a:pt x="1438" y="152"/>
                  </a:lnTo>
                  <a:lnTo>
                    <a:pt x="1423" y="156"/>
                  </a:lnTo>
                  <a:lnTo>
                    <a:pt x="1393" y="163"/>
                  </a:lnTo>
                  <a:lnTo>
                    <a:pt x="1362" y="171"/>
                  </a:lnTo>
                  <a:lnTo>
                    <a:pt x="1331" y="178"/>
                  </a:lnTo>
                  <a:lnTo>
                    <a:pt x="1298" y="184"/>
                  </a:lnTo>
                  <a:lnTo>
                    <a:pt x="1263" y="190"/>
                  </a:lnTo>
                  <a:lnTo>
                    <a:pt x="1227" y="196"/>
                  </a:lnTo>
                  <a:lnTo>
                    <a:pt x="1191" y="201"/>
                  </a:lnTo>
                  <a:lnTo>
                    <a:pt x="1154" y="206"/>
                  </a:lnTo>
                  <a:lnTo>
                    <a:pt x="1116" y="210"/>
                  </a:lnTo>
                  <a:lnTo>
                    <a:pt x="1076" y="214"/>
                  </a:lnTo>
                  <a:lnTo>
                    <a:pt x="1036" y="218"/>
                  </a:lnTo>
                  <a:lnTo>
                    <a:pt x="995" y="220"/>
                  </a:lnTo>
                  <a:lnTo>
                    <a:pt x="954" y="223"/>
                  </a:lnTo>
                  <a:lnTo>
                    <a:pt x="912" y="224"/>
                  </a:lnTo>
                  <a:lnTo>
                    <a:pt x="869" y="225"/>
                  </a:lnTo>
                  <a:lnTo>
                    <a:pt x="826" y="225"/>
                  </a:lnTo>
                  <a:lnTo>
                    <a:pt x="784" y="225"/>
                  </a:lnTo>
                  <a:lnTo>
                    <a:pt x="740" y="224"/>
                  </a:lnTo>
                  <a:lnTo>
                    <a:pt x="699" y="223"/>
                  </a:lnTo>
                  <a:lnTo>
                    <a:pt x="679" y="222"/>
                  </a:lnTo>
                  <a:lnTo>
                    <a:pt x="658" y="220"/>
                  </a:lnTo>
                  <a:lnTo>
                    <a:pt x="618" y="218"/>
                  </a:lnTo>
                  <a:lnTo>
                    <a:pt x="578" y="214"/>
                  </a:lnTo>
                  <a:lnTo>
                    <a:pt x="540" y="210"/>
                  </a:lnTo>
                  <a:lnTo>
                    <a:pt x="502" y="206"/>
                  </a:lnTo>
                  <a:lnTo>
                    <a:pt x="466" y="201"/>
                  </a:lnTo>
                  <a:lnTo>
                    <a:pt x="430" y="196"/>
                  </a:lnTo>
                  <a:lnTo>
                    <a:pt x="395" y="190"/>
                  </a:lnTo>
                  <a:lnTo>
                    <a:pt x="362" y="184"/>
                  </a:lnTo>
                  <a:lnTo>
                    <a:pt x="329" y="178"/>
                  </a:lnTo>
                  <a:lnTo>
                    <a:pt x="298" y="171"/>
                  </a:lnTo>
                  <a:lnTo>
                    <a:pt x="269" y="163"/>
                  </a:lnTo>
                  <a:lnTo>
                    <a:pt x="239" y="156"/>
                  </a:lnTo>
                  <a:lnTo>
                    <a:pt x="212" y="148"/>
                  </a:lnTo>
                  <a:lnTo>
                    <a:pt x="187" y="140"/>
                  </a:lnTo>
                  <a:lnTo>
                    <a:pt x="162" y="132"/>
                  </a:lnTo>
                  <a:lnTo>
                    <a:pt x="140" y="124"/>
                  </a:lnTo>
                  <a:lnTo>
                    <a:pt x="118" y="115"/>
                  </a:lnTo>
                  <a:lnTo>
                    <a:pt x="98" y="106"/>
                  </a:lnTo>
                  <a:lnTo>
                    <a:pt x="80" y="97"/>
                  </a:lnTo>
                  <a:lnTo>
                    <a:pt x="63" y="88"/>
                  </a:lnTo>
                  <a:lnTo>
                    <a:pt x="49" y="79"/>
                  </a:lnTo>
                  <a:lnTo>
                    <a:pt x="42" y="74"/>
                  </a:lnTo>
                  <a:lnTo>
                    <a:pt x="36" y="70"/>
                  </a:lnTo>
                  <a:lnTo>
                    <a:pt x="30" y="65"/>
                  </a:lnTo>
                  <a:lnTo>
                    <a:pt x="25" y="59"/>
                  </a:lnTo>
                  <a:lnTo>
                    <a:pt x="16" y="50"/>
                  </a:lnTo>
                  <a:lnTo>
                    <a:pt x="12" y="46"/>
                  </a:lnTo>
                  <a:lnTo>
                    <a:pt x="9" y="41"/>
                  </a:lnTo>
                  <a:lnTo>
                    <a:pt x="4" y="32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2"/>
                  </a:lnTo>
                  <a:lnTo>
                    <a:pt x="13" y="10"/>
                  </a:lnTo>
                  <a:lnTo>
                    <a:pt x="26" y="16"/>
                  </a:lnTo>
                  <a:lnTo>
                    <a:pt x="41" y="22"/>
                  </a:lnTo>
                  <a:lnTo>
                    <a:pt x="57" y="28"/>
                  </a:lnTo>
                  <a:lnTo>
                    <a:pt x="74" y="34"/>
                  </a:lnTo>
                  <a:lnTo>
                    <a:pt x="92" y="39"/>
                  </a:lnTo>
                  <a:lnTo>
                    <a:pt x="113" y="45"/>
                  </a:lnTo>
                  <a:lnTo>
                    <a:pt x="133" y="50"/>
                  </a:lnTo>
                  <a:lnTo>
                    <a:pt x="177" y="62"/>
                  </a:lnTo>
                  <a:lnTo>
                    <a:pt x="201" y="67"/>
                  </a:lnTo>
                  <a:lnTo>
                    <a:pt x="225" y="72"/>
                  </a:lnTo>
                  <a:lnTo>
                    <a:pt x="250" y="76"/>
                  </a:lnTo>
                  <a:lnTo>
                    <a:pt x="277" y="81"/>
                  </a:lnTo>
                  <a:lnTo>
                    <a:pt x="304" y="85"/>
                  </a:lnTo>
                  <a:lnTo>
                    <a:pt x="331" y="89"/>
                  </a:lnTo>
                  <a:lnTo>
                    <a:pt x="360" y="93"/>
                  </a:lnTo>
                  <a:lnTo>
                    <a:pt x="388" y="96"/>
                  </a:lnTo>
                  <a:lnTo>
                    <a:pt x="449" y="103"/>
                  </a:lnTo>
                  <a:lnTo>
                    <a:pt x="510" y="109"/>
                  </a:lnTo>
                  <a:lnTo>
                    <a:pt x="541" y="113"/>
                  </a:lnTo>
                  <a:lnTo>
                    <a:pt x="573" y="115"/>
                  </a:lnTo>
                  <a:lnTo>
                    <a:pt x="605" y="117"/>
                  </a:lnTo>
                  <a:lnTo>
                    <a:pt x="638" y="119"/>
                  </a:lnTo>
                  <a:lnTo>
                    <a:pt x="702" y="122"/>
                  </a:lnTo>
                  <a:lnTo>
                    <a:pt x="769" y="123"/>
                  </a:lnTo>
                  <a:lnTo>
                    <a:pt x="801" y="124"/>
                  </a:lnTo>
                  <a:lnTo>
                    <a:pt x="834" y="124"/>
                  </a:lnTo>
                  <a:lnTo>
                    <a:pt x="900" y="123"/>
                  </a:lnTo>
                  <a:lnTo>
                    <a:pt x="967" y="121"/>
                  </a:lnTo>
                  <a:lnTo>
                    <a:pt x="1000" y="120"/>
                  </a:lnTo>
                  <a:lnTo>
                    <a:pt x="1033" y="119"/>
                  </a:lnTo>
                  <a:lnTo>
                    <a:pt x="1098" y="115"/>
                  </a:lnTo>
                  <a:lnTo>
                    <a:pt x="1162" y="109"/>
                  </a:lnTo>
                  <a:lnTo>
                    <a:pt x="1193" y="106"/>
                  </a:lnTo>
                  <a:lnTo>
                    <a:pt x="1224" y="103"/>
                  </a:lnTo>
                  <a:lnTo>
                    <a:pt x="1285" y="96"/>
                  </a:lnTo>
                  <a:lnTo>
                    <a:pt x="1342" y="88"/>
                  </a:lnTo>
                  <a:lnTo>
                    <a:pt x="1370" y="84"/>
                  </a:lnTo>
                  <a:lnTo>
                    <a:pt x="1396" y="80"/>
                  </a:lnTo>
                  <a:lnTo>
                    <a:pt x="1449" y="70"/>
                  </a:lnTo>
                  <a:lnTo>
                    <a:pt x="1497" y="59"/>
                  </a:lnTo>
                  <a:lnTo>
                    <a:pt x="1519" y="54"/>
                  </a:lnTo>
                  <a:lnTo>
                    <a:pt x="1541" y="49"/>
                  </a:lnTo>
                  <a:lnTo>
                    <a:pt x="1581" y="37"/>
                  </a:lnTo>
                  <a:lnTo>
                    <a:pt x="1600" y="32"/>
                  </a:lnTo>
                  <a:lnTo>
                    <a:pt x="1616" y="26"/>
                  </a:lnTo>
                  <a:lnTo>
                    <a:pt x="1632" y="20"/>
                  </a:lnTo>
                  <a:lnTo>
                    <a:pt x="1646" y="13"/>
                  </a:lnTo>
                  <a:lnTo>
                    <a:pt x="1659" y="6"/>
                  </a:lnTo>
                  <a:lnTo>
                    <a:pt x="1671" y="0"/>
                  </a:lnTo>
                  <a:lnTo>
                    <a:pt x="1672" y="6"/>
                  </a:lnTo>
                  <a:lnTo>
                    <a:pt x="1673" y="13"/>
                  </a:lnTo>
                  <a:close/>
                </a:path>
              </a:pathLst>
            </a:custGeom>
            <a:solidFill>
              <a:srgbClr val="0080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2352" name="Freeform 64"/>
            <p:cNvSpPr>
              <a:spLocks/>
            </p:cNvSpPr>
            <p:nvPr/>
          </p:nvSpPr>
          <p:spPr bwMode="auto">
            <a:xfrm>
              <a:off x="779" y="1616"/>
              <a:ext cx="605" cy="82"/>
            </a:xfrm>
            <a:custGeom>
              <a:avLst/>
              <a:gdLst/>
              <a:ahLst/>
              <a:cxnLst>
                <a:cxn ang="0">
                  <a:pos x="1002" y="13"/>
                </a:cxn>
                <a:cxn ang="0">
                  <a:pos x="1000" y="19"/>
                </a:cxn>
                <a:cxn ang="0">
                  <a:pos x="993" y="31"/>
                </a:cxn>
                <a:cxn ang="0">
                  <a:pos x="987" y="36"/>
                </a:cxn>
                <a:cxn ang="0">
                  <a:pos x="972" y="47"/>
                </a:cxn>
                <a:cxn ang="0">
                  <a:pos x="953" y="58"/>
                </a:cxn>
                <a:cxn ang="0">
                  <a:pos x="929" y="69"/>
                </a:cxn>
                <a:cxn ang="0">
                  <a:pos x="901" y="80"/>
                </a:cxn>
                <a:cxn ang="0">
                  <a:pos x="870" y="89"/>
                </a:cxn>
                <a:cxn ang="0">
                  <a:pos x="835" y="98"/>
                </a:cxn>
                <a:cxn ang="0">
                  <a:pos x="778" y="110"/>
                </a:cxn>
                <a:cxn ang="0">
                  <a:pos x="714" y="120"/>
                </a:cxn>
                <a:cxn ang="0">
                  <a:pos x="669" y="126"/>
                </a:cxn>
                <a:cxn ang="0">
                  <a:pos x="621" y="131"/>
                </a:cxn>
                <a:cxn ang="0">
                  <a:pos x="597" y="133"/>
                </a:cxn>
                <a:cxn ang="0">
                  <a:pos x="546" y="135"/>
                </a:cxn>
                <a:cxn ang="0">
                  <a:pos x="495" y="136"/>
                </a:cxn>
                <a:cxn ang="0">
                  <a:pos x="444" y="135"/>
                </a:cxn>
                <a:cxn ang="0">
                  <a:pos x="394" y="133"/>
                </a:cxn>
                <a:cxn ang="0">
                  <a:pos x="301" y="123"/>
                </a:cxn>
                <a:cxn ang="0">
                  <a:pos x="258" y="117"/>
                </a:cxn>
                <a:cxn ang="0">
                  <a:pos x="197" y="107"/>
                </a:cxn>
                <a:cxn ang="0">
                  <a:pos x="161" y="98"/>
                </a:cxn>
                <a:cxn ang="0">
                  <a:pos x="127" y="89"/>
                </a:cxn>
                <a:cxn ang="0">
                  <a:pos x="83" y="74"/>
                </a:cxn>
                <a:cxn ang="0">
                  <a:pos x="58" y="63"/>
                </a:cxn>
                <a:cxn ang="0">
                  <a:pos x="38" y="53"/>
                </a:cxn>
                <a:cxn ang="0">
                  <a:pos x="21" y="42"/>
                </a:cxn>
                <a:cxn ang="0">
                  <a:pos x="9" y="31"/>
                </a:cxn>
                <a:cxn ang="0">
                  <a:pos x="2" y="19"/>
                </a:cxn>
                <a:cxn ang="0">
                  <a:pos x="0" y="8"/>
                </a:cxn>
                <a:cxn ang="0">
                  <a:pos x="8" y="5"/>
                </a:cxn>
                <a:cxn ang="0">
                  <a:pos x="24" y="13"/>
                </a:cxn>
                <a:cxn ang="0">
                  <a:pos x="55" y="24"/>
                </a:cxn>
                <a:cxn ang="0">
                  <a:pos x="79" y="31"/>
                </a:cxn>
                <a:cxn ang="0">
                  <a:pos x="135" y="43"/>
                </a:cxn>
                <a:cxn ang="0">
                  <a:pos x="198" y="53"/>
                </a:cxn>
                <a:cxn ang="0">
                  <a:pos x="269" y="62"/>
                </a:cxn>
                <a:cxn ang="0">
                  <a:pos x="343" y="68"/>
                </a:cxn>
                <a:cxn ang="0">
                  <a:pos x="422" y="72"/>
                </a:cxn>
                <a:cxn ang="0">
                  <a:pos x="500" y="74"/>
                </a:cxn>
                <a:cxn ang="0">
                  <a:pos x="579" y="72"/>
                </a:cxn>
                <a:cxn ang="0">
                  <a:pos x="658" y="68"/>
                </a:cxn>
                <a:cxn ang="0">
                  <a:pos x="733" y="62"/>
                </a:cxn>
                <a:cxn ang="0">
                  <a:pos x="805" y="53"/>
                </a:cxn>
                <a:cxn ang="0">
                  <a:pos x="868" y="42"/>
                </a:cxn>
                <a:cxn ang="0">
                  <a:pos x="911" y="33"/>
                </a:cxn>
                <a:cxn ang="0">
                  <a:pos x="948" y="22"/>
                </a:cxn>
                <a:cxn ang="0">
                  <a:pos x="987" y="8"/>
                </a:cxn>
                <a:cxn ang="0">
                  <a:pos x="1002" y="0"/>
                </a:cxn>
                <a:cxn ang="0">
                  <a:pos x="1003" y="8"/>
                </a:cxn>
              </a:cxnLst>
              <a:rect l="0" t="0" r="r" b="b"/>
              <a:pathLst>
                <a:path w="1003" h="136">
                  <a:moveTo>
                    <a:pt x="1003" y="8"/>
                  </a:moveTo>
                  <a:lnTo>
                    <a:pt x="1002" y="13"/>
                  </a:lnTo>
                  <a:lnTo>
                    <a:pt x="1002" y="16"/>
                  </a:lnTo>
                  <a:lnTo>
                    <a:pt x="1000" y="19"/>
                  </a:lnTo>
                  <a:lnTo>
                    <a:pt x="997" y="25"/>
                  </a:lnTo>
                  <a:lnTo>
                    <a:pt x="993" y="31"/>
                  </a:lnTo>
                  <a:lnTo>
                    <a:pt x="990" y="34"/>
                  </a:lnTo>
                  <a:lnTo>
                    <a:pt x="987" y="36"/>
                  </a:lnTo>
                  <a:lnTo>
                    <a:pt x="980" y="42"/>
                  </a:lnTo>
                  <a:lnTo>
                    <a:pt x="972" y="47"/>
                  </a:lnTo>
                  <a:lnTo>
                    <a:pt x="963" y="53"/>
                  </a:lnTo>
                  <a:lnTo>
                    <a:pt x="953" y="58"/>
                  </a:lnTo>
                  <a:lnTo>
                    <a:pt x="941" y="63"/>
                  </a:lnTo>
                  <a:lnTo>
                    <a:pt x="929" y="69"/>
                  </a:lnTo>
                  <a:lnTo>
                    <a:pt x="916" y="74"/>
                  </a:lnTo>
                  <a:lnTo>
                    <a:pt x="901" y="80"/>
                  </a:lnTo>
                  <a:lnTo>
                    <a:pt x="886" y="85"/>
                  </a:lnTo>
                  <a:lnTo>
                    <a:pt x="870" y="89"/>
                  </a:lnTo>
                  <a:lnTo>
                    <a:pt x="853" y="94"/>
                  </a:lnTo>
                  <a:lnTo>
                    <a:pt x="835" y="98"/>
                  </a:lnTo>
                  <a:lnTo>
                    <a:pt x="817" y="103"/>
                  </a:lnTo>
                  <a:lnTo>
                    <a:pt x="778" y="110"/>
                  </a:lnTo>
                  <a:lnTo>
                    <a:pt x="735" y="117"/>
                  </a:lnTo>
                  <a:lnTo>
                    <a:pt x="714" y="120"/>
                  </a:lnTo>
                  <a:lnTo>
                    <a:pt x="691" y="123"/>
                  </a:lnTo>
                  <a:lnTo>
                    <a:pt x="669" y="126"/>
                  </a:lnTo>
                  <a:lnTo>
                    <a:pt x="645" y="129"/>
                  </a:lnTo>
                  <a:lnTo>
                    <a:pt x="621" y="131"/>
                  </a:lnTo>
                  <a:lnTo>
                    <a:pt x="609" y="132"/>
                  </a:lnTo>
                  <a:lnTo>
                    <a:pt x="597" y="133"/>
                  </a:lnTo>
                  <a:lnTo>
                    <a:pt x="571" y="134"/>
                  </a:lnTo>
                  <a:lnTo>
                    <a:pt x="546" y="135"/>
                  </a:lnTo>
                  <a:lnTo>
                    <a:pt x="521" y="135"/>
                  </a:lnTo>
                  <a:lnTo>
                    <a:pt x="495" y="136"/>
                  </a:lnTo>
                  <a:lnTo>
                    <a:pt x="470" y="135"/>
                  </a:lnTo>
                  <a:lnTo>
                    <a:pt x="444" y="135"/>
                  </a:lnTo>
                  <a:lnTo>
                    <a:pt x="419" y="134"/>
                  </a:lnTo>
                  <a:lnTo>
                    <a:pt x="394" y="133"/>
                  </a:lnTo>
                  <a:lnTo>
                    <a:pt x="347" y="129"/>
                  </a:lnTo>
                  <a:lnTo>
                    <a:pt x="301" y="123"/>
                  </a:lnTo>
                  <a:lnTo>
                    <a:pt x="279" y="120"/>
                  </a:lnTo>
                  <a:lnTo>
                    <a:pt x="258" y="117"/>
                  </a:lnTo>
                  <a:lnTo>
                    <a:pt x="216" y="110"/>
                  </a:lnTo>
                  <a:lnTo>
                    <a:pt x="197" y="107"/>
                  </a:lnTo>
                  <a:lnTo>
                    <a:pt x="179" y="103"/>
                  </a:lnTo>
                  <a:lnTo>
                    <a:pt x="161" y="98"/>
                  </a:lnTo>
                  <a:lnTo>
                    <a:pt x="144" y="94"/>
                  </a:lnTo>
                  <a:lnTo>
                    <a:pt x="127" y="89"/>
                  </a:lnTo>
                  <a:lnTo>
                    <a:pt x="112" y="85"/>
                  </a:lnTo>
                  <a:lnTo>
                    <a:pt x="83" y="74"/>
                  </a:lnTo>
                  <a:lnTo>
                    <a:pt x="70" y="69"/>
                  </a:lnTo>
                  <a:lnTo>
                    <a:pt x="58" y="63"/>
                  </a:lnTo>
                  <a:lnTo>
                    <a:pt x="48" y="58"/>
                  </a:lnTo>
                  <a:lnTo>
                    <a:pt x="38" y="53"/>
                  </a:lnTo>
                  <a:lnTo>
                    <a:pt x="29" y="47"/>
                  </a:lnTo>
                  <a:lnTo>
                    <a:pt x="21" y="42"/>
                  </a:lnTo>
                  <a:lnTo>
                    <a:pt x="15" y="36"/>
                  </a:lnTo>
                  <a:lnTo>
                    <a:pt x="9" y="31"/>
                  </a:lnTo>
                  <a:lnTo>
                    <a:pt x="5" y="25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2"/>
                  </a:lnTo>
                  <a:lnTo>
                    <a:pt x="8" y="5"/>
                  </a:lnTo>
                  <a:lnTo>
                    <a:pt x="16" y="9"/>
                  </a:lnTo>
                  <a:lnTo>
                    <a:pt x="24" y="13"/>
                  </a:lnTo>
                  <a:lnTo>
                    <a:pt x="34" y="16"/>
                  </a:lnTo>
                  <a:lnTo>
                    <a:pt x="55" y="24"/>
                  </a:lnTo>
                  <a:lnTo>
                    <a:pt x="67" y="28"/>
                  </a:lnTo>
                  <a:lnTo>
                    <a:pt x="79" y="31"/>
                  </a:lnTo>
                  <a:lnTo>
                    <a:pt x="106" y="37"/>
                  </a:lnTo>
                  <a:lnTo>
                    <a:pt x="135" y="43"/>
                  </a:lnTo>
                  <a:lnTo>
                    <a:pt x="166" y="48"/>
                  </a:lnTo>
                  <a:lnTo>
                    <a:pt x="198" y="53"/>
                  </a:lnTo>
                  <a:lnTo>
                    <a:pt x="232" y="58"/>
                  </a:lnTo>
                  <a:lnTo>
                    <a:pt x="269" y="62"/>
                  </a:lnTo>
                  <a:lnTo>
                    <a:pt x="306" y="65"/>
                  </a:lnTo>
                  <a:lnTo>
                    <a:pt x="343" y="68"/>
                  </a:lnTo>
                  <a:lnTo>
                    <a:pt x="382" y="71"/>
                  </a:lnTo>
                  <a:lnTo>
                    <a:pt x="422" y="72"/>
                  </a:lnTo>
                  <a:lnTo>
                    <a:pt x="461" y="73"/>
                  </a:lnTo>
                  <a:lnTo>
                    <a:pt x="500" y="74"/>
                  </a:lnTo>
                  <a:lnTo>
                    <a:pt x="540" y="73"/>
                  </a:lnTo>
                  <a:lnTo>
                    <a:pt x="579" y="72"/>
                  </a:lnTo>
                  <a:lnTo>
                    <a:pt x="620" y="71"/>
                  </a:lnTo>
                  <a:lnTo>
                    <a:pt x="658" y="68"/>
                  </a:lnTo>
                  <a:lnTo>
                    <a:pt x="696" y="65"/>
                  </a:lnTo>
                  <a:lnTo>
                    <a:pt x="733" y="62"/>
                  </a:lnTo>
                  <a:lnTo>
                    <a:pt x="770" y="58"/>
                  </a:lnTo>
                  <a:lnTo>
                    <a:pt x="805" y="53"/>
                  </a:lnTo>
                  <a:lnTo>
                    <a:pt x="837" y="48"/>
                  </a:lnTo>
                  <a:lnTo>
                    <a:pt x="868" y="42"/>
                  </a:lnTo>
                  <a:lnTo>
                    <a:pt x="897" y="36"/>
                  </a:lnTo>
                  <a:lnTo>
                    <a:pt x="911" y="33"/>
                  </a:lnTo>
                  <a:lnTo>
                    <a:pt x="924" y="30"/>
                  </a:lnTo>
                  <a:lnTo>
                    <a:pt x="948" y="22"/>
                  </a:lnTo>
                  <a:lnTo>
                    <a:pt x="969" y="15"/>
                  </a:lnTo>
                  <a:lnTo>
                    <a:pt x="987" y="8"/>
                  </a:lnTo>
                  <a:lnTo>
                    <a:pt x="995" y="4"/>
                  </a:lnTo>
                  <a:lnTo>
                    <a:pt x="1002" y="0"/>
                  </a:lnTo>
                  <a:lnTo>
                    <a:pt x="1003" y="4"/>
                  </a:lnTo>
                  <a:lnTo>
                    <a:pt x="1003" y="8"/>
                  </a:lnTo>
                  <a:close/>
                </a:path>
              </a:pathLst>
            </a:custGeom>
            <a:solidFill>
              <a:srgbClr val="0080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 rot="5400000">
            <a:off x="6741319" y="3359944"/>
            <a:ext cx="809625" cy="315913"/>
            <a:chOff x="295" y="1616"/>
            <a:chExt cx="1573" cy="496"/>
          </a:xfrm>
        </p:grpSpPr>
        <p:sp>
          <p:nvSpPr>
            <p:cNvPr id="2572354" name="Freeform 66"/>
            <p:cNvSpPr>
              <a:spLocks/>
            </p:cNvSpPr>
            <p:nvPr/>
          </p:nvSpPr>
          <p:spPr bwMode="auto">
            <a:xfrm>
              <a:off x="295" y="1911"/>
              <a:ext cx="1573" cy="201"/>
            </a:xfrm>
            <a:custGeom>
              <a:avLst/>
              <a:gdLst/>
              <a:ahLst/>
              <a:cxnLst>
                <a:cxn ang="0">
                  <a:pos x="2605" y="33"/>
                </a:cxn>
                <a:cxn ang="0">
                  <a:pos x="2596" y="53"/>
                </a:cxn>
                <a:cxn ang="0">
                  <a:pos x="2580" y="75"/>
                </a:cxn>
                <a:cxn ang="0">
                  <a:pos x="2547" y="102"/>
                </a:cxn>
                <a:cxn ang="0">
                  <a:pos x="2502" y="130"/>
                </a:cxn>
                <a:cxn ang="0">
                  <a:pos x="2446" y="156"/>
                </a:cxn>
                <a:cxn ang="0">
                  <a:pos x="2361" y="189"/>
                </a:cxn>
                <a:cxn ang="0">
                  <a:pos x="2261" y="220"/>
                </a:cxn>
                <a:cxn ang="0">
                  <a:pos x="2123" y="252"/>
                </a:cxn>
                <a:cxn ang="0">
                  <a:pos x="1968" y="281"/>
                </a:cxn>
                <a:cxn ang="0">
                  <a:pos x="1856" y="297"/>
                </a:cxn>
                <a:cxn ang="0">
                  <a:pos x="1677" y="317"/>
                </a:cxn>
                <a:cxn ang="0">
                  <a:pos x="1487" y="328"/>
                </a:cxn>
                <a:cxn ang="0">
                  <a:pos x="1355" y="332"/>
                </a:cxn>
                <a:cxn ang="0">
                  <a:pos x="1187" y="332"/>
                </a:cxn>
                <a:cxn ang="0">
                  <a:pos x="1090" y="328"/>
                </a:cxn>
                <a:cxn ang="0">
                  <a:pos x="902" y="317"/>
                </a:cxn>
                <a:cxn ang="0">
                  <a:pos x="725" y="297"/>
                </a:cxn>
                <a:cxn ang="0">
                  <a:pos x="563" y="272"/>
                </a:cxn>
                <a:cxn ang="0">
                  <a:pos x="419" y="242"/>
                </a:cxn>
                <a:cxn ang="0">
                  <a:pos x="311" y="214"/>
                </a:cxn>
                <a:cxn ang="0">
                  <a:pos x="217" y="183"/>
                </a:cxn>
                <a:cxn ang="0">
                  <a:pos x="125" y="143"/>
                </a:cxn>
                <a:cxn ang="0">
                  <a:pos x="56" y="102"/>
                </a:cxn>
                <a:cxn ang="0">
                  <a:pos x="32" y="82"/>
                </a:cxn>
                <a:cxn ang="0">
                  <a:pos x="14" y="61"/>
                </a:cxn>
                <a:cxn ang="0">
                  <a:pos x="3" y="40"/>
                </a:cxn>
                <a:cxn ang="0">
                  <a:pos x="0" y="19"/>
                </a:cxn>
                <a:cxn ang="0">
                  <a:pos x="20" y="14"/>
                </a:cxn>
                <a:cxn ang="0">
                  <a:pos x="90" y="41"/>
                </a:cxn>
                <a:cxn ang="0">
                  <a:pos x="145" y="59"/>
                </a:cxn>
                <a:cxn ang="0">
                  <a:pos x="241" y="83"/>
                </a:cxn>
                <a:cxn ang="0">
                  <a:pos x="351" y="105"/>
                </a:cxn>
                <a:cxn ang="0">
                  <a:pos x="474" y="126"/>
                </a:cxn>
                <a:cxn ang="0">
                  <a:pos x="606" y="143"/>
                </a:cxn>
                <a:cxn ang="0">
                  <a:pos x="795" y="162"/>
                </a:cxn>
                <a:cxn ang="0">
                  <a:pos x="943" y="172"/>
                </a:cxn>
                <a:cxn ang="0">
                  <a:pos x="1095" y="179"/>
                </a:cxn>
                <a:cxn ang="0">
                  <a:pos x="1300" y="183"/>
                </a:cxn>
                <a:cxn ang="0">
                  <a:pos x="1455" y="181"/>
                </a:cxn>
                <a:cxn ang="0">
                  <a:pos x="1610" y="175"/>
                </a:cxn>
                <a:cxn ang="0">
                  <a:pos x="1859" y="156"/>
                </a:cxn>
                <a:cxn ang="0">
                  <a:pos x="2047" y="136"/>
                </a:cxn>
                <a:cxn ang="0">
                  <a:pos x="2218" y="111"/>
                </a:cxn>
                <a:cxn ang="0">
                  <a:pos x="2332" y="88"/>
                </a:cxn>
                <a:cxn ang="0">
                  <a:pos x="2433" y="64"/>
                </a:cxn>
                <a:cxn ang="0">
                  <a:pos x="2518" y="38"/>
                </a:cxn>
                <a:cxn ang="0">
                  <a:pos x="2566" y="19"/>
                </a:cxn>
                <a:cxn ang="0">
                  <a:pos x="2605" y="5"/>
                </a:cxn>
                <a:cxn ang="0">
                  <a:pos x="2607" y="19"/>
                </a:cxn>
              </a:cxnLst>
              <a:rect l="0" t="0" r="r" b="b"/>
              <a:pathLst>
                <a:path w="2607" h="333">
                  <a:moveTo>
                    <a:pt x="2607" y="19"/>
                  </a:moveTo>
                  <a:lnTo>
                    <a:pt x="2607" y="26"/>
                  </a:lnTo>
                  <a:lnTo>
                    <a:pt x="2605" y="33"/>
                  </a:lnTo>
                  <a:lnTo>
                    <a:pt x="2603" y="40"/>
                  </a:lnTo>
                  <a:lnTo>
                    <a:pt x="2600" y="46"/>
                  </a:lnTo>
                  <a:lnTo>
                    <a:pt x="2596" y="53"/>
                  </a:lnTo>
                  <a:lnTo>
                    <a:pt x="2592" y="61"/>
                  </a:lnTo>
                  <a:lnTo>
                    <a:pt x="2586" y="68"/>
                  </a:lnTo>
                  <a:lnTo>
                    <a:pt x="2580" y="75"/>
                  </a:lnTo>
                  <a:lnTo>
                    <a:pt x="2573" y="82"/>
                  </a:lnTo>
                  <a:lnTo>
                    <a:pt x="2565" y="88"/>
                  </a:lnTo>
                  <a:lnTo>
                    <a:pt x="2547" y="102"/>
                  </a:lnTo>
                  <a:lnTo>
                    <a:pt x="2525" y="116"/>
                  </a:lnTo>
                  <a:lnTo>
                    <a:pt x="2514" y="123"/>
                  </a:lnTo>
                  <a:lnTo>
                    <a:pt x="2502" y="130"/>
                  </a:lnTo>
                  <a:lnTo>
                    <a:pt x="2475" y="143"/>
                  </a:lnTo>
                  <a:lnTo>
                    <a:pt x="2461" y="150"/>
                  </a:lnTo>
                  <a:lnTo>
                    <a:pt x="2446" y="156"/>
                  </a:lnTo>
                  <a:lnTo>
                    <a:pt x="2414" y="170"/>
                  </a:lnTo>
                  <a:lnTo>
                    <a:pt x="2380" y="183"/>
                  </a:lnTo>
                  <a:lnTo>
                    <a:pt x="2361" y="189"/>
                  </a:lnTo>
                  <a:lnTo>
                    <a:pt x="2342" y="195"/>
                  </a:lnTo>
                  <a:lnTo>
                    <a:pt x="2303" y="207"/>
                  </a:lnTo>
                  <a:lnTo>
                    <a:pt x="2261" y="220"/>
                  </a:lnTo>
                  <a:lnTo>
                    <a:pt x="2218" y="231"/>
                  </a:lnTo>
                  <a:lnTo>
                    <a:pt x="2171" y="242"/>
                  </a:lnTo>
                  <a:lnTo>
                    <a:pt x="2123" y="252"/>
                  </a:lnTo>
                  <a:lnTo>
                    <a:pt x="2074" y="263"/>
                  </a:lnTo>
                  <a:lnTo>
                    <a:pt x="2021" y="272"/>
                  </a:lnTo>
                  <a:lnTo>
                    <a:pt x="1968" y="281"/>
                  </a:lnTo>
                  <a:lnTo>
                    <a:pt x="1913" y="289"/>
                  </a:lnTo>
                  <a:lnTo>
                    <a:pt x="1885" y="293"/>
                  </a:lnTo>
                  <a:lnTo>
                    <a:pt x="1856" y="297"/>
                  </a:lnTo>
                  <a:lnTo>
                    <a:pt x="1798" y="304"/>
                  </a:lnTo>
                  <a:lnTo>
                    <a:pt x="1738" y="310"/>
                  </a:lnTo>
                  <a:lnTo>
                    <a:pt x="1677" y="317"/>
                  </a:lnTo>
                  <a:lnTo>
                    <a:pt x="1615" y="321"/>
                  </a:lnTo>
                  <a:lnTo>
                    <a:pt x="1552" y="325"/>
                  </a:lnTo>
                  <a:lnTo>
                    <a:pt x="1487" y="328"/>
                  </a:lnTo>
                  <a:lnTo>
                    <a:pt x="1454" y="330"/>
                  </a:lnTo>
                  <a:lnTo>
                    <a:pt x="1422" y="331"/>
                  </a:lnTo>
                  <a:lnTo>
                    <a:pt x="1355" y="332"/>
                  </a:lnTo>
                  <a:lnTo>
                    <a:pt x="1288" y="333"/>
                  </a:lnTo>
                  <a:lnTo>
                    <a:pt x="1220" y="332"/>
                  </a:lnTo>
                  <a:lnTo>
                    <a:pt x="1187" y="332"/>
                  </a:lnTo>
                  <a:lnTo>
                    <a:pt x="1155" y="331"/>
                  </a:lnTo>
                  <a:lnTo>
                    <a:pt x="1122" y="330"/>
                  </a:lnTo>
                  <a:lnTo>
                    <a:pt x="1090" y="328"/>
                  </a:lnTo>
                  <a:lnTo>
                    <a:pt x="1025" y="325"/>
                  </a:lnTo>
                  <a:lnTo>
                    <a:pt x="963" y="321"/>
                  </a:lnTo>
                  <a:lnTo>
                    <a:pt x="902" y="317"/>
                  </a:lnTo>
                  <a:lnTo>
                    <a:pt x="841" y="310"/>
                  </a:lnTo>
                  <a:lnTo>
                    <a:pt x="783" y="304"/>
                  </a:lnTo>
                  <a:lnTo>
                    <a:pt x="725" y="297"/>
                  </a:lnTo>
                  <a:lnTo>
                    <a:pt x="670" y="289"/>
                  </a:lnTo>
                  <a:lnTo>
                    <a:pt x="616" y="281"/>
                  </a:lnTo>
                  <a:lnTo>
                    <a:pt x="563" y="272"/>
                  </a:lnTo>
                  <a:lnTo>
                    <a:pt x="513" y="263"/>
                  </a:lnTo>
                  <a:lnTo>
                    <a:pt x="465" y="252"/>
                  </a:lnTo>
                  <a:lnTo>
                    <a:pt x="419" y="242"/>
                  </a:lnTo>
                  <a:lnTo>
                    <a:pt x="373" y="231"/>
                  </a:lnTo>
                  <a:lnTo>
                    <a:pt x="331" y="220"/>
                  </a:lnTo>
                  <a:lnTo>
                    <a:pt x="311" y="214"/>
                  </a:lnTo>
                  <a:lnTo>
                    <a:pt x="291" y="207"/>
                  </a:lnTo>
                  <a:lnTo>
                    <a:pt x="253" y="195"/>
                  </a:lnTo>
                  <a:lnTo>
                    <a:pt x="217" y="183"/>
                  </a:lnTo>
                  <a:lnTo>
                    <a:pt x="184" y="170"/>
                  </a:lnTo>
                  <a:lnTo>
                    <a:pt x="153" y="156"/>
                  </a:lnTo>
                  <a:lnTo>
                    <a:pt x="125" y="143"/>
                  </a:lnTo>
                  <a:lnTo>
                    <a:pt x="100" y="130"/>
                  </a:lnTo>
                  <a:lnTo>
                    <a:pt x="77" y="116"/>
                  </a:lnTo>
                  <a:lnTo>
                    <a:pt x="56" y="102"/>
                  </a:lnTo>
                  <a:lnTo>
                    <a:pt x="48" y="95"/>
                  </a:lnTo>
                  <a:lnTo>
                    <a:pt x="39" y="88"/>
                  </a:lnTo>
                  <a:lnTo>
                    <a:pt x="32" y="82"/>
                  </a:lnTo>
                  <a:lnTo>
                    <a:pt x="25" y="75"/>
                  </a:lnTo>
                  <a:lnTo>
                    <a:pt x="19" y="68"/>
                  </a:lnTo>
                  <a:lnTo>
                    <a:pt x="14" y="61"/>
                  </a:lnTo>
                  <a:lnTo>
                    <a:pt x="10" y="53"/>
                  </a:lnTo>
                  <a:lnTo>
                    <a:pt x="6" y="46"/>
                  </a:lnTo>
                  <a:lnTo>
                    <a:pt x="3" y="40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2" y="5"/>
                  </a:lnTo>
                  <a:lnTo>
                    <a:pt x="20" y="14"/>
                  </a:lnTo>
                  <a:lnTo>
                    <a:pt x="41" y="23"/>
                  </a:lnTo>
                  <a:lnTo>
                    <a:pt x="64" y="32"/>
                  </a:lnTo>
                  <a:lnTo>
                    <a:pt x="90" y="41"/>
                  </a:lnTo>
                  <a:lnTo>
                    <a:pt x="103" y="45"/>
                  </a:lnTo>
                  <a:lnTo>
                    <a:pt x="116" y="49"/>
                  </a:lnTo>
                  <a:lnTo>
                    <a:pt x="145" y="59"/>
                  </a:lnTo>
                  <a:lnTo>
                    <a:pt x="175" y="67"/>
                  </a:lnTo>
                  <a:lnTo>
                    <a:pt x="207" y="75"/>
                  </a:lnTo>
                  <a:lnTo>
                    <a:pt x="241" y="83"/>
                  </a:lnTo>
                  <a:lnTo>
                    <a:pt x="277" y="90"/>
                  </a:lnTo>
                  <a:lnTo>
                    <a:pt x="313" y="98"/>
                  </a:lnTo>
                  <a:lnTo>
                    <a:pt x="351" y="105"/>
                  </a:lnTo>
                  <a:lnTo>
                    <a:pt x="390" y="113"/>
                  </a:lnTo>
                  <a:lnTo>
                    <a:pt x="432" y="119"/>
                  </a:lnTo>
                  <a:lnTo>
                    <a:pt x="474" y="126"/>
                  </a:lnTo>
                  <a:lnTo>
                    <a:pt x="516" y="132"/>
                  </a:lnTo>
                  <a:lnTo>
                    <a:pt x="560" y="137"/>
                  </a:lnTo>
                  <a:lnTo>
                    <a:pt x="606" y="143"/>
                  </a:lnTo>
                  <a:lnTo>
                    <a:pt x="698" y="153"/>
                  </a:lnTo>
                  <a:lnTo>
                    <a:pt x="747" y="157"/>
                  </a:lnTo>
                  <a:lnTo>
                    <a:pt x="795" y="162"/>
                  </a:lnTo>
                  <a:lnTo>
                    <a:pt x="843" y="166"/>
                  </a:lnTo>
                  <a:lnTo>
                    <a:pt x="893" y="169"/>
                  </a:lnTo>
                  <a:lnTo>
                    <a:pt x="943" y="172"/>
                  </a:lnTo>
                  <a:lnTo>
                    <a:pt x="993" y="175"/>
                  </a:lnTo>
                  <a:lnTo>
                    <a:pt x="1044" y="177"/>
                  </a:lnTo>
                  <a:lnTo>
                    <a:pt x="1095" y="179"/>
                  </a:lnTo>
                  <a:lnTo>
                    <a:pt x="1146" y="181"/>
                  </a:lnTo>
                  <a:lnTo>
                    <a:pt x="1197" y="182"/>
                  </a:lnTo>
                  <a:lnTo>
                    <a:pt x="1300" y="183"/>
                  </a:lnTo>
                  <a:lnTo>
                    <a:pt x="1351" y="182"/>
                  </a:lnTo>
                  <a:lnTo>
                    <a:pt x="1404" y="182"/>
                  </a:lnTo>
                  <a:lnTo>
                    <a:pt x="1455" y="181"/>
                  </a:lnTo>
                  <a:lnTo>
                    <a:pt x="1507" y="179"/>
                  </a:lnTo>
                  <a:lnTo>
                    <a:pt x="1559" y="177"/>
                  </a:lnTo>
                  <a:lnTo>
                    <a:pt x="1610" y="175"/>
                  </a:lnTo>
                  <a:lnTo>
                    <a:pt x="1711" y="169"/>
                  </a:lnTo>
                  <a:lnTo>
                    <a:pt x="1810" y="162"/>
                  </a:lnTo>
                  <a:lnTo>
                    <a:pt x="1859" y="156"/>
                  </a:lnTo>
                  <a:lnTo>
                    <a:pt x="1908" y="152"/>
                  </a:lnTo>
                  <a:lnTo>
                    <a:pt x="2001" y="142"/>
                  </a:lnTo>
                  <a:lnTo>
                    <a:pt x="2047" y="136"/>
                  </a:lnTo>
                  <a:lnTo>
                    <a:pt x="2091" y="130"/>
                  </a:lnTo>
                  <a:lnTo>
                    <a:pt x="2176" y="118"/>
                  </a:lnTo>
                  <a:lnTo>
                    <a:pt x="2218" y="111"/>
                  </a:lnTo>
                  <a:lnTo>
                    <a:pt x="2258" y="103"/>
                  </a:lnTo>
                  <a:lnTo>
                    <a:pt x="2296" y="96"/>
                  </a:lnTo>
                  <a:lnTo>
                    <a:pt x="2332" y="88"/>
                  </a:lnTo>
                  <a:lnTo>
                    <a:pt x="2367" y="81"/>
                  </a:lnTo>
                  <a:lnTo>
                    <a:pt x="2402" y="73"/>
                  </a:lnTo>
                  <a:lnTo>
                    <a:pt x="2433" y="64"/>
                  </a:lnTo>
                  <a:lnTo>
                    <a:pt x="2463" y="56"/>
                  </a:lnTo>
                  <a:lnTo>
                    <a:pt x="2492" y="46"/>
                  </a:lnTo>
                  <a:lnTo>
                    <a:pt x="2518" y="38"/>
                  </a:lnTo>
                  <a:lnTo>
                    <a:pt x="2543" y="29"/>
                  </a:lnTo>
                  <a:lnTo>
                    <a:pt x="2555" y="24"/>
                  </a:lnTo>
                  <a:lnTo>
                    <a:pt x="2566" y="19"/>
                  </a:lnTo>
                  <a:lnTo>
                    <a:pt x="2586" y="10"/>
                  </a:lnTo>
                  <a:lnTo>
                    <a:pt x="2604" y="0"/>
                  </a:lnTo>
                  <a:lnTo>
                    <a:pt x="2605" y="5"/>
                  </a:lnTo>
                  <a:lnTo>
                    <a:pt x="2606" y="10"/>
                  </a:lnTo>
                  <a:lnTo>
                    <a:pt x="2607" y="15"/>
                  </a:lnTo>
                  <a:lnTo>
                    <a:pt x="2607" y="19"/>
                  </a:lnTo>
                  <a:close/>
                </a:path>
              </a:pathLst>
            </a:custGeom>
            <a:solidFill>
              <a:srgbClr val="008000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2355" name="Freeform 67"/>
            <p:cNvSpPr>
              <a:spLocks/>
            </p:cNvSpPr>
            <p:nvPr/>
          </p:nvSpPr>
          <p:spPr bwMode="auto">
            <a:xfrm>
              <a:off x="417" y="1777"/>
              <a:ext cx="1328" cy="178"/>
            </a:xfrm>
            <a:custGeom>
              <a:avLst/>
              <a:gdLst/>
              <a:ahLst/>
              <a:cxnLst>
                <a:cxn ang="0">
                  <a:pos x="2199" y="30"/>
                </a:cxn>
                <a:cxn ang="0">
                  <a:pos x="2191" y="48"/>
                </a:cxn>
                <a:cxn ang="0">
                  <a:pos x="2177" y="66"/>
                </a:cxn>
                <a:cxn ang="0">
                  <a:pos x="2157" y="85"/>
                </a:cxn>
                <a:cxn ang="0">
                  <a:pos x="2122" y="109"/>
                </a:cxn>
                <a:cxn ang="0">
                  <a:pos x="2077" y="133"/>
                </a:cxn>
                <a:cxn ang="0">
                  <a:pos x="2008" y="162"/>
                </a:cxn>
                <a:cxn ang="0">
                  <a:pos x="1943" y="184"/>
                </a:cxn>
                <a:cxn ang="0">
                  <a:pos x="1832" y="214"/>
                </a:cxn>
                <a:cxn ang="0">
                  <a:pos x="1706" y="241"/>
                </a:cxn>
                <a:cxn ang="0">
                  <a:pos x="1567" y="263"/>
                </a:cxn>
                <a:cxn ang="0">
                  <a:pos x="1416" y="281"/>
                </a:cxn>
                <a:cxn ang="0">
                  <a:pos x="1255" y="291"/>
                </a:cxn>
                <a:cxn ang="0">
                  <a:pos x="1087" y="295"/>
                </a:cxn>
                <a:cxn ang="0">
                  <a:pos x="920" y="291"/>
                </a:cxn>
                <a:cxn ang="0">
                  <a:pos x="761" y="281"/>
                </a:cxn>
                <a:cxn ang="0">
                  <a:pos x="613" y="263"/>
                </a:cxn>
                <a:cxn ang="0">
                  <a:pos x="476" y="241"/>
                </a:cxn>
                <a:cxn ang="0">
                  <a:pos x="353" y="214"/>
                </a:cxn>
                <a:cxn ang="0">
                  <a:pos x="247" y="184"/>
                </a:cxn>
                <a:cxn ang="0">
                  <a:pos x="156" y="150"/>
                </a:cxn>
                <a:cxn ang="0">
                  <a:pos x="85" y="115"/>
                </a:cxn>
                <a:cxn ang="0">
                  <a:pos x="34" y="79"/>
                </a:cxn>
                <a:cxn ang="0">
                  <a:pos x="17" y="60"/>
                </a:cxn>
                <a:cxn ang="0">
                  <a:pos x="6" y="42"/>
                </a:cxn>
                <a:cxn ang="0">
                  <a:pos x="1" y="24"/>
                </a:cxn>
                <a:cxn ang="0">
                  <a:pos x="2" y="4"/>
                </a:cxn>
                <a:cxn ang="0">
                  <a:pos x="36" y="21"/>
                </a:cxn>
                <a:cxn ang="0">
                  <a:pos x="99" y="44"/>
                </a:cxn>
                <a:cxn ang="0">
                  <a:pos x="175" y="66"/>
                </a:cxn>
                <a:cxn ang="0">
                  <a:pos x="265" y="87"/>
                </a:cxn>
                <a:cxn ang="0">
                  <a:pos x="437" y="116"/>
                </a:cxn>
                <a:cxn ang="0">
                  <a:pos x="590" y="136"/>
                </a:cxn>
                <a:cxn ang="0">
                  <a:pos x="713" y="147"/>
                </a:cxn>
                <a:cxn ang="0">
                  <a:pos x="817" y="154"/>
                </a:cxn>
                <a:cxn ang="0">
                  <a:pos x="925" y="159"/>
                </a:cxn>
                <a:cxn ang="0">
                  <a:pos x="1185" y="161"/>
                </a:cxn>
                <a:cxn ang="0">
                  <a:pos x="1359" y="155"/>
                </a:cxn>
                <a:cxn ang="0">
                  <a:pos x="1486" y="146"/>
                </a:cxn>
                <a:cxn ang="0">
                  <a:pos x="1649" y="131"/>
                </a:cxn>
                <a:cxn ang="0">
                  <a:pos x="1801" y="110"/>
                </a:cxn>
                <a:cxn ang="0">
                  <a:pos x="1905" y="92"/>
                </a:cxn>
                <a:cxn ang="0">
                  <a:pos x="1998" y="72"/>
                </a:cxn>
                <a:cxn ang="0">
                  <a:pos x="2079" y="49"/>
                </a:cxn>
                <a:cxn ang="0">
                  <a:pos x="2146" y="26"/>
                </a:cxn>
                <a:cxn ang="0">
                  <a:pos x="2190" y="4"/>
                </a:cxn>
                <a:cxn ang="0">
                  <a:pos x="2200" y="8"/>
                </a:cxn>
              </a:cxnLst>
              <a:rect l="0" t="0" r="r" b="b"/>
              <a:pathLst>
                <a:path w="2200" h="295">
                  <a:moveTo>
                    <a:pt x="2200" y="18"/>
                  </a:moveTo>
                  <a:lnTo>
                    <a:pt x="2200" y="24"/>
                  </a:lnTo>
                  <a:lnTo>
                    <a:pt x="2199" y="30"/>
                  </a:lnTo>
                  <a:lnTo>
                    <a:pt x="2197" y="36"/>
                  </a:lnTo>
                  <a:lnTo>
                    <a:pt x="2194" y="42"/>
                  </a:lnTo>
                  <a:lnTo>
                    <a:pt x="2191" y="48"/>
                  </a:lnTo>
                  <a:lnTo>
                    <a:pt x="2187" y="54"/>
                  </a:lnTo>
                  <a:lnTo>
                    <a:pt x="2183" y="60"/>
                  </a:lnTo>
                  <a:lnTo>
                    <a:pt x="2177" y="66"/>
                  </a:lnTo>
                  <a:lnTo>
                    <a:pt x="2172" y="73"/>
                  </a:lnTo>
                  <a:lnTo>
                    <a:pt x="2164" y="79"/>
                  </a:lnTo>
                  <a:lnTo>
                    <a:pt x="2157" y="85"/>
                  </a:lnTo>
                  <a:lnTo>
                    <a:pt x="2149" y="91"/>
                  </a:lnTo>
                  <a:lnTo>
                    <a:pt x="2131" y="103"/>
                  </a:lnTo>
                  <a:lnTo>
                    <a:pt x="2122" y="109"/>
                  </a:lnTo>
                  <a:lnTo>
                    <a:pt x="2111" y="115"/>
                  </a:lnTo>
                  <a:lnTo>
                    <a:pt x="2089" y="128"/>
                  </a:lnTo>
                  <a:lnTo>
                    <a:pt x="2077" y="133"/>
                  </a:lnTo>
                  <a:lnTo>
                    <a:pt x="2064" y="139"/>
                  </a:lnTo>
                  <a:lnTo>
                    <a:pt x="2037" y="150"/>
                  </a:lnTo>
                  <a:lnTo>
                    <a:pt x="2008" y="162"/>
                  </a:lnTo>
                  <a:lnTo>
                    <a:pt x="1976" y="174"/>
                  </a:lnTo>
                  <a:lnTo>
                    <a:pt x="1960" y="179"/>
                  </a:lnTo>
                  <a:lnTo>
                    <a:pt x="1943" y="184"/>
                  </a:lnTo>
                  <a:lnTo>
                    <a:pt x="1908" y="194"/>
                  </a:lnTo>
                  <a:lnTo>
                    <a:pt x="1872" y="204"/>
                  </a:lnTo>
                  <a:lnTo>
                    <a:pt x="1832" y="214"/>
                  </a:lnTo>
                  <a:lnTo>
                    <a:pt x="1792" y="223"/>
                  </a:lnTo>
                  <a:lnTo>
                    <a:pt x="1750" y="233"/>
                  </a:lnTo>
                  <a:lnTo>
                    <a:pt x="1706" y="241"/>
                  </a:lnTo>
                  <a:lnTo>
                    <a:pt x="1661" y="249"/>
                  </a:lnTo>
                  <a:lnTo>
                    <a:pt x="1614" y="256"/>
                  </a:lnTo>
                  <a:lnTo>
                    <a:pt x="1567" y="263"/>
                  </a:lnTo>
                  <a:lnTo>
                    <a:pt x="1518" y="269"/>
                  </a:lnTo>
                  <a:lnTo>
                    <a:pt x="1467" y="275"/>
                  </a:lnTo>
                  <a:lnTo>
                    <a:pt x="1416" y="281"/>
                  </a:lnTo>
                  <a:lnTo>
                    <a:pt x="1363" y="285"/>
                  </a:lnTo>
                  <a:lnTo>
                    <a:pt x="1309" y="288"/>
                  </a:lnTo>
                  <a:lnTo>
                    <a:pt x="1255" y="291"/>
                  </a:lnTo>
                  <a:lnTo>
                    <a:pt x="1200" y="293"/>
                  </a:lnTo>
                  <a:lnTo>
                    <a:pt x="1144" y="295"/>
                  </a:lnTo>
                  <a:lnTo>
                    <a:pt x="1087" y="295"/>
                  </a:lnTo>
                  <a:lnTo>
                    <a:pt x="1031" y="295"/>
                  </a:lnTo>
                  <a:lnTo>
                    <a:pt x="975" y="293"/>
                  </a:lnTo>
                  <a:lnTo>
                    <a:pt x="920" y="291"/>
                  </a:lnTo>
                  <a:lnTo>
                    <a:pt x="867" y="288"/>
                  </a:lnTo>
                  <a:lnTo>
                    <a:pt x="813" y="285"/>
                  </a:lnTo>
                  <a:lnTo>
                    <a:pt x="761" y="281"/>
                  </a:lnTo>
                  <a:lnTo>
                    <a:pt x="711" y="275"/>
                  </a:lnTo>
                  <a:lnTo>
                    <a:pt x="661" y="269"/>
                  </a:lnTo>
                  <a:lnTo>
                    <a:pt x="613" y="263"/>
                  </a:lnTo>
                  <a:lnTo>
                    <a:pt x="566" y="256"/>
                  </a:lnTo>
                  <a:lnTo>
                    <a:pt x="520" y="249"/>
                  </a:lnTo>
                  <a:lnTo>
                    <a:pt x="476" y="241"/>
                  </a:lnTo>
                  <a:lnTo>
                    <a:pt x="434" y="233"/>
                  </a:lnTo>
                  <a:lnTo>
                    <a:pt x="393" y="223"/>
                  </a:lnTo>
                  <a:lnTo>
                    <a:pt x="353" y="214"/>
                  </a:lnTo>
                  <a:lnTo>
                    <a:pt x="316" y="204"/>
                  </a:lnTo>
                  <a:lnTo>
                    <a:pt x="280" y="194"/>
                  </a:lnTo>
                  <a:lnTo>
                    <a:pt x="247" y="184"/>
                  </a:lnTo>
                  <a:lnTo>
                    <a:pt x="215" y="174"/>
                  </a:lnTo>
                  <a:lnTo>
                    <a:pt x="184" y="162"/>
                  </a:lnTo>
                  <a:lnTo>
                    <a:pt x="156" y="150"/>
                  </a:lnTo>
                  <a:lnTo>
                    <a:pt x="130" y="139"/>
                  </a:lnTo>
                  <a:lnTo>
                    <a:pt x="107" y="128"/>
                  </a:lnTo>
                  <a:lnTo>
                    <a:pt x="85" y="115"/>
                  </a:lnTo>
                  <a:lnTo>
                    <a:pt x="66" y="103"/>
                  </a:lnTo>
                  <a:lnTo>
                    <a:pt x="49" y="91"/>
                  </a:lnTo>
                  <a:lnTo>
                    <a:pt x="34" y="79"/>
                  </a:lnTo>
                  <a:lnTo>
                    <a:pt x="28" y="73"/>
                  </a:lnTo>
                  <a:lnTo>
                    <a:pt x="22" y="66"/>
                  </a:lnTo>
                  <a:lnTo>
                    <a:pt x="17" y="60"/>
                  </a:lnTo>
                  <a:lnTo>
                    <a:pt x="13" y="54"/>
                  </a:lnTo>
                  <a:lnTo>
                    <a:pt x="9" y="48"/>
                  </a:lnTo>
                  <a:lnTo>
                    <a:pt x="6" y="42"/>
                  </a:lnTo>
                  <a:lnTo>
                    <a:pt x="3" y="36"/>
                  </a:lnTo>
                  <a:lnTo>
                    <a:pt x="2" y="30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0"/>
                  </a:lnTo>
                  <a:lnTo>
                    <a:pt x="2" y="4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6" y="21"/>
                  </a:lnTo>
                  <a:lnTo>
                    <a:pt x="56" y="29"/>
                  </a:lnTo>
                  <a:lnTo>
                    <a:pt x="76" y="37"/>
                  </a:lnTo>
                  <a:lnTo>
                    <a:pt x="99" y="44"/>
                  </a:lnTo>
                  <a:lnTo>
                    <a:pt x="123" y="52"/>
                  </a:lnTo>
                  <a:lnTo>
                    <a:pt x="148" y="59"/>
                  </a:lnTo>
                  <a:lnTo>
                    <a:pt x="175" y="66"/>
                  </a:lnTo>
                  <a:lnTo>
                    <a:pt x="205" y="74"/>
                  </a:lnTo>
                  <a:lnTo>
                    <a:pt x="234" y="81"/>
                  </a:lnTo>
                  <a:lnTo>
                    <a:pt x="265" y="87"/>
                  </a:lnTo>
                  <a:lnTo>
                    <a:pt x="297" y="94"/>
                  </a:lnTo>
                  <a:lnTo>
                    <a:pt x="365" y="105"/>
                  </a:lnTo>
                  <a:lnTo>
                    <a:pt x="437" y="116"/>
                  </a:lnTo>
                  <a:lnTo>
                    <a:pt x="474" y="122"/>
                  </a:lnTo>
                  <a:lnTo>
                    <a:pt x="512" y="127"/>
                  </a:lnTo>
                  <a:lnTo>
                    <a:pt x="590" y="136"/>
                  </a:lnTo>
                  <a:lnTo>
                    <a:pt x="630" y="140"/>
                  </a:lnTo>
                  <a:lnTo>
                    <a:pt x="671" y="144"/>
                  </a:lnTo>
                  <a:lnTo>
                    <a:pt x="713" y="147"/>
                  </a:lnTo>
                  <a:lnTo>
                    <a:pt x="754" y="150"/>
                  </a:lnTo>
                  <a:lnTo>
                    <a:pt x="796" y="153"/>
                  </a:lnTo>
                  <a:lnTo>
                    <a:pt x="817" y="154"/>
                  </a:lnTo>
                  <a:lnTo>
                    <a:pt x="838" y="155"/>
                  </a:lnTo>
                  <a:lnTo>
                    <a:pt x="882" y="157"/>
                  </a:lnTo>
                  <a:lnTo>
                    <a:pt x="925" y="159"/>
                  </a:lnTo>
                  <a:lnTo>
                    <a:pt x="1010" y="161"/>
                  </a:lnTo>
                  <a:lnTo>
                    <a:pt x="1097" y="162"/>
                  </a:lnTo>
                  <a:lnTo>
                    <a:pt x="1185" y="161"/>
                  </a:lnTo>
                  <a:lnTo>
                    <a:pt x="1229" y="160"/>
                  </a:lnTo>
                  <a:lnTo>
                    <a:pt x="1272" y="159"/>
                  </a:lnTo>
                  <a:lnTo>
                    <a:pt x="1359" y="155"/>
                  </a:lnTo>
                  <a:lnTo>
                    <a:pt x="1402" y="152"/>
                  </a:lnTo>
                  <a:lnTo>
                    <a:pt x="1444" y="150"/>
                  </a:lnTo>
                  <a:lnTo>
                    <a:pt x="1486" y="146"/>
                  </a:lnTo>
                  <a:lnTo>
                    <a:pt x="1529" y="143"/>
                  </a:lnTo>
                  <a:lnTo>
                    <a:pt x="1610" y="135"/>
                  </a:lnTo>
                  <a:lnTo>
                    <a:pt x="1649" y="131"/>
                  </a:lnTo>
                  <a:lnTo>
                    <a:pt x="1689" y="126"/>
                  </a:lnTo>
                  <a:lnTo>
                    <a:pt x="1765" y="115"/>
                  </a:lnTo>
                  <a:lnTo>
                    <a:pt x="1801" y="110"/>
                  </a:lnTo>
                  <a:lnTo>
                    <a:pt x="1837" y="104"/>
                  </a:lnTo>
                  <a:lnTo>
                    <a:pt x="1872" y="98"/>
                  </a:lnTo>
                  <a:lnTo>
                    <a:pt x="1905" y="92"/>
                  </a:lnTo>
                  <a:lnTo>
                    <a:pt x="1937" y="86"/>
                  </a:lnTo>
                  <a:lnTo>
                    <a:pt x="1968" y="79"/>
                  </a:lnTo>
                  <a:lnTo>
                    <a:pt x="1998" y="72"/>
                  </a:lnTo>
                  <a:lnTo>
                    <a:pt x="2027" y="64"/>
                  </a:lnTo>
                  <a:lnTo>
                    <a:pt x="2054" y="57"/>
                  </a:lnTo>
                  <a:lnTo>
                    <a:pt x="2079" y="49"/>
                  </a:lnTo>
                  <a:lnTo>
                    <a:pt x="2103" y="42"/>
                  </a:lnTo>
                  <a:lnTo>
                    <a:pt x="2125" y="34"/>
                  </a:lnTo>
                  <a:lnTo>
                    <a:pt x="2146" y="26"/>
                  </a:lnTo>
                  <a:lnTo>
                    <a:pt x="2164" y="18"/>
                  </a:lnTo>
                  <a:lnTo>
                    <a:pt x="2182" y="9"/>
                  </a:lnTo>
                  <a:lnTo>
                    <a:pt x="2190" y="4"/>
                  </a:lnTo>
                  <a:lnTo>
                    <a:pt x="2197" y="0"/>
                  </a:lnTo>
                  <a:lnTo>
                    <a:pt x="2199" y="4"/>
                  </a:lnTo>
                  <a:lnTo>
                    <a:pt x="2200" y="8"/>
                  </a:lnTo>
                  <a:lnTo>
                    <a:pt x="2200" y="18"/>
                  </a:lnTo>
                  <a:close/>
                </a:path>
              </a:pathLst>
            </a:custGeom>
            <a:solidFill>
              <a:srgbClr val="0080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2356" name="Freeform 68"/>
            <p:cNvSpPr>
              <a:spLocks/>
            </p:cNvSpPr>
            <p:nvPr/>
          </p:nvSpPr>
          <p:spPr bwMode="auto">
            <a:xfrm>
              <a:off x="577" y="1688"/>
              <a:ext cx="1009" cy="136"/>
            </a:xfrm>
            <a:custGeom>
              <a:avLst/>
              <a:gdLst/>
              <a:ahLst/>
              <a:cxnLst>
                <a:cxn ang="0">
                  <a:pos x="1672" y="22"/>
                </a:cxn>
                <a:cxn ang="0">
                  <a:pos x="1666" y="36"/>
                </a:cxn>
                <a:cxn ang="0">
                  <a:pos x="1651" y="55"/>
                </a:cxn>
                <a:cxn ang="0">
                  <a:pos x="1635" y="70"/>
                </a:cxn>
                <a:cxn ang="0">
                  <a:pos x="1589" y="97"/>
                </a:cxn>
                <a:cxn ang="0">
                  <a:pos x="1527" y="124"/>
                </a:cxn>
                <a:cxn ang="0">
                  <a:pos x="1451" y="148"/>
                </a:cxn>
                <a:cxn ang="0">
                  <a:pos x="1393" y="163"/>
                </a:cxn>
                <a:cxn ang="0">
                  <a:pos x="1298" y="184"/>
                </a:cxn>
                <a:cxn ang="0">
                  <a:pos x="1191" y="201"/>
                </a:cxn>
                <a:cxn ang="0">
                  <a:pos x="1076" y="214"/>
                </a:cxn>
                <a:cxn ang="0">
                  <a:pos x="954" y="223"/>
                </a:cxn>
                <a:cxn ang="0">
                  <a:pos x="826" y="225"/>
                </a:cxn>
                <a:cxn ang="0">
                  <a:pos x="699" y="223"/>
                </a:cxn>
                <a:cxn ang="0">
                  <a:pos x="618" y="218"/>
                </a:cxn>
                <a:cxn ang="0">
                  <a:pos x="502" y="206"/>
                </a:cxn>
                <a:cxn ang="0">
                  <a:pos x="395" y="190"/>
                </a:cxn>
                <a:cxn ang="0">
                  <a:pos x="298" y="171"/>
                </a:cxn>
                <a:cxn ang="0">
                  <a:pos x="212" y="148"/>
                </a:cxn>
                <a:cxn ang="0">
                  <a:pos x="140" y="124"/>
                </a:cxn>
                <a:cxn ang="0">
                  <a:pos x="80" y="97"/>
                </a:cxn>
                <a:cxn ang="0">
                  <a:pos x="42" y="74"/>
                </a:cxn>
                <a:cxn ang="0">
                  <a:pos x="25" y="59"/>
                </a:cxn>
                <a:cxn ang="0">
                  <a:pos x="9" y="41"/>
                </a:cxn>
                <a:cxn ang="0">
                  <a:pos x="1" y="22"/>
                </a:cxn>
                <a:cxn ang="0">
                  <a:pos x="0" y="7"/>
                </a:cxn>
                <a:cxn ang="0">
                  <a:pos x="26" y="16"/>
                </a:cxn>
                <a:cxn ang="0">
                  <a:pos x="74" y="34"/>
                </a:cxn>
                <a:cxn ang="0">
                  <a:pos x="133" y="50"/>
                </a:cxn>
                <a:cxn ang="0">
                  <a:pos x="225" y="72"/>
                </a:cxn>
                <a:cxn ang="0">
                  <a:pos x="304" y="85"/>
                </a:cxn>
                <a:cxn ang="0">
                  <a:pos x="388" y="96"/>
                </a:cxn>
                <a:cxn ang="0">
                  <a:pos x="541" y="113"/>
                </a:cxn>
                <a:cxn ang="0">
                  <a:pos x="638" y="119"/>
                </a:cxn>
                <a:cxn ang="0">
                  <a:pos x="801" y="124"/>
                </a:cxn>
                <a:cxn ang="0">
                  <a:pos x="967" y="121"/>
                </a:cxn>
                <a:cxn ang="0">
                  <a:pos x="1098" y="115"/>
                </a:cxn>
                <a:cxn ang="0">
                  <a:pos x="1224" y="103"/>
                </a:cxn>
                <a:cxn ang="0">
                  <a:pos x="1370" y="84"/>
                </a:cxn>
                <a:cxn ang="0">
                  <a:pos x="1497" y="59"/>
                </a:cxn>
                <a:cxn ang="0">
                  <a:pos x="1581" y="37"/>
                </a:cxn>
                <a:cxn ang="0">
                  <a:pos x="1632" y="20"/>
                </a:cxn>
                <a:cxn ang="0">
                  <a:pos x="1671" y="0"/>
                </a:cxn>
              </a:cxnLst>
              <a:rect l="0" t="0" r="r" b="b"/>
              <a:pathLst>
                <a:path w="1673" h="225">
                  <a:moveTo>
                    <a:pt x="1673" y="13"/>
                  </a:moveTo>
                  <a:lnTo>
                    <a:pt x="1673" y="18"/>
                  </a:lnTo>
                  <a:lnTo>
                    <a:pt x="1672" y="22"/>
                  </a:lnTo>
                  <a:lnTo>
                    <a:pt x="1670" y="27"/>
                  </a:lnTo>
                  <a:lnTo>
                    <a:pt x="1669" y="32"/>
                  </a:lnTo>
                  <a:lnTo>
                    <a:pt x="1666" y="36"/>
                  </a:lnTo>
                  <a:lnTo>
                    <a:pt x="1663" y="41"/>
                  </a:lnTo>
                  <a:lnTo>
                    <a:pt x="1656" y="50"/>
                  </a:lnTo>
                  <a:lnTo>
                    <a:pt x="1651" y="55"/>
                  </a:lnTo>
                  <a:lnTo>
                    <a:pt x="1646" y="59"/>
                  </a:lnTo>
                  <a:lnTo>
                    <a:pt x="1641" y="65"/>
                  </a:lnTo>
                  <a:lnTo>
                    <a:pt x="1635" y="70"/>
                  </a:lnTo>
                  <a:lnTo>
                    <a:pt x="1621" y="79"/>
                  </a:lnTo>
                  <a:lnTo>
                    <a:pt x="1606" y="88"/>
                  </a:lnTo>
                  <a:lnTo>
                    <a:pt x="1589" y="97"/>
                  </a:lnTo>
                  <a:lnTo>
                    <a:pt x="1569" y="106"/>
                  </a:lnTo>
                  <a:lnTo>
                    <a:pt x="1549" y="115"/>
                  </a:lnTo>
                  <a:lnTo>
                    <a:pt x="1527" y="124"/>
                  </a:lnTo>
                  <a:lnTo>
                    <a:pt x="1503" y="132"/>
                  </a:lnTo>
                  <a:lnTo>
                    <a:pt x="1478" y="140"/>
                  </a:lnTo>
                  <a:lnTo>
                    <a:pt x="1451" y="148"/>
                  </a:lnTo>
                  <a:lnTo>
                    <a:pt x="1438" y="152"/>
                  </a:lnTo>
                  <a:lnTo>
                    <a:pt x="1423" y="156"/>
                  </a:lnTo>
                  <a:lnTo>
                    <a:pt x="1393" y="163"/>
                  </a:lnTo>
                  <a:lnTo>
                    <a:pt x="1362" y="171"/>
                  </a:lnTo>
                  <a:lnTo>
                    <a:pt x="1331" y="178"/>
                  </a:lnTo>
                  <a:lnTo>
                    <a:pt x="1298" y="184"/>
                  </a:lnTo>
                  <a:lnTo>
                    <a:pt x="1263" y="190"/>
                  </a:lnTo>
                  <a:lnTo>
                    <a:pt x="1227" y="196"/>
                  </a:lnTo>
                  <a:lnTo>
                    <a:pt x="1191" y="201"/>
                  </a:lnTo>
                  <a:lnTo>
                    <a:pt x="1154" y="206"/>
                  </a:lnTo>
                  <a:lnTo>
                    <a:pt x="1116" y="210"/>
                  </a:lnTo>
                  <a:lnTo>
                    <a:pt x="1076" y="214"/>
                  </a:lnTo>
                  <a:lnTo>
                    <a:pt x="1036" y="218"/>
                  </a:lnTo>
                  <a:lnTo>
                    <a:pt x="995" y="220"/>
                  </a:lnTo>
                  <a:lnTo>
                    <a:pt x="954" y="223"/>
                  </a:lnTo>
                  <a:lnTo>
                    <a:pt x="912" y="224"/>
                  </a:lnTo>
                  <a:lnTo>
                    <a:pt x="869" y="225"/>
                  </a:lnTo>
                  <a:lnTo>
                    <a:pt x="826" y="225"/>
                  </a:lnTo>
                  <a:lnTo>
                    <a:pt x="784" y="225"/>
                  </a:lnTo>
                  <a:lnTo>
                    <a:pt x="740" y="224"/>
                  </a:lnTo>
                  <a:lnTo>
                    <a:pt x="699" y="223"/>
                  </a:lnTo>
                  <a:lnTo>
                    <a:pt x="679" y="222"/>
                  </a:lnTo>
                  <a:lnTo>
                    <a:pt x="658" y="220"/>
                  </a:lnTo>
                  <a:lnTo>
                    <a:pt x="618" y="218"/>
                  </a:lnTo>
                  <a:lnTo>
                    <a:pt x="578" y="214"/>
                  </a:lnTo>
                  <a:lnTo>
                    <a:pt x="540" y="210"/>
                  </a:lnTo>
                  <a:lnTo>
                    <a:pt x="502" y="206"/>
                  </a:lnTo>
                  <a:lnTo>
                    <a:pt x="466" y="201"/>
                  </a:lnTo>
                  <a:lnTo>
                    <a:pt x="430" y="196"/>
                  </a:lnTo>
                  <a:lnTo>
                    <a:pt x="395" y="190"/>
                  </a:lnTo>
                  <a:lnTo>
                    <a:pt x="362" y="184"/>
                  </a:lnTo>
                  <a:lnTo>
                    <a:pt x="329" y="178"/>
                  </a:lnTo>
                  <a:lnTo>
                    <a:pt x="298" y="171"/>
                  </a:lnTo>
                  <a:lnTo>
                    <a:pt x="269" y="163"/>
                  </a:lnTo>
                  <a:lnTo>
                    <a:pt x="239" y="156"/>
                  </a:lnTo>
                  <a:lnTo>
                    <a:pt x="212" y="148"/>
                  </a:lnTo>
                  <a:lnTo>
                    <a:pt x="187" y="140"/>
                  </a:lnTo>
                  <a:lnTo>
                    <a:pt x="162" y="132"/>
                  </a:lnTo>
                  <a:lnTo>
                    <a:pt x="140" y="124"/>
                  </a:lnTo>
                  <a:lnTo>
                    <a:pt x="118" y="115"/>
                  </a:lnTo>
                  <a:lnTo>
                    <a:pt x="98" y="106"/>
                  </a:lnTo>
                  <a:lnTo>
                    <a:pt x="80" y="97"/>
                  </a:lnTo>
                  <a:lnTo>
                    <a:pt x="63" y="88"/>
                  </a:lnTo>
                  <a:lnTo>
                    <a:pt x="49" y="79"/>
                  </a:lnTo>
                  <a:lnTo>
                    <a:pt x="42" y="74"/>
                  </a:lnTo>
                  <a:lnTo>
                    <a:pt x="36" y="70"/>
                  </a:lnTo>
                  <a:lnTo>
                    <a:pt x="30" y="65"/>
                  </a:lnTo>
                  <a:lnTo>
                    <a:pt x="25" y="59"/>
                  </a:lnTo>
                  <a:lnTo>
                    <a:pt x="16" y="50"/>
                  </a:lnTo>
                  <a:lnTo>
                    <a:pt x="12" y="46"/>
                  </a:lnTo>
                  <a:lnTo>
                    <a:pt x="9" y="41"/>
                  </a:lnTo>
                  <a:lnTo>
                    <a:pt x="4" y="32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2"/>
                  </a:lnTo>
                  <a:lnTo>
                    <a:pt x="13" y="10"/>
                  </a:lnTo>
                  <a:lnTo>
                    <a:pt x="26" y="16"/>
                  </a:lnTo>
                  <a:lnTo>
                    <a:pt x="41" y="22"/>
                  </a:lnTo>
                  <a:lnTo>
                    <a:pt x="57" y="28"/>
                  </a:lnTo>
                  <a:lnTo>
                    <a:pt x="74" y="34"/>
                  </a:lnTo>
                  <a:lnTo>
                    <a:pt x="92" y="39"/>
                  </a:lnTo>
                  <a:lnTo>
                    <a:pt x="113" y="45"/>
                  </a:lnTo>
                  <a:lnTo>
                    <a:pt x="133" y="50"/>
                  </a:lnTo>
                  <a:lnTo>
                    <a:pt x="177" y="62"/>
                  </a:lnTo>
                  <a:lnTo>
                    <a:pt x="201" y="67"/>
                  </a:lnTo>
                  <a:lnTo>
                    <a:pt x="225" y="72"/>
                  </a:lnTo>
                  <a:lnTo>
                    <a:pt x="250" y="76"/>
                  </a:lnTo>
                  <a:lnTo>
                    <a:pt x="277" y="81"/>
                  </a:lnTo>
                  <a:lnTo>
                    <a:pt x="304" y="85"/>
                  </a:lnTo>
                  <a:lnTo>
                    <a:pt x="331" y="89"/>
                  </a:lnTo>
                  <a:lnTo>
                    <a:pt x="360" y="93"/>
                  </a:lnTo>
                  <a:lnTo>
                    <a:pt x="388" y="96"/>
                  </a:lnTo>
                  <a:lnTo>
                    <a:pt x="449" y="103"/>
                  </a:lnTo>
                  <a:lnTo>
                    <a:pt x="510" y="109"/>
                  </a:lnTo>
                  <a:lnTo>
                    <a:pt x="541" y="113"/>
                  </a:lnTo>
                  <a:lnTo>
                    <a:pt x="573" y="115"/>
                  </a:lnTo>
                  <a:lnTo>
                    <a:pt x="605" y="117"/>
                  </a:lnTo>
                  <a:lnTo>
                    <a:pt x="638" y="119"/>
                  </a:lnTo>
                  <a:lnTo>
                    <a:pt x="702" y="122"/>
                  </a:lnTo>
                  <a:lnTo>
                    <a:pt x="769" y="123"/>
                  </a:lnTo>
                  <a:lnTo>
                    <a:pt x="801" y="124"/>
                  </a:lnTo>
                  <a:lnTo>
                    <a:pt x="834" y="124"/>
                  </a:lnTo>
                  <a:lnTo>
                    <a:pt x="900" y="123"/>
                  </a:lnTo>
                  <a:lnTo>
                    <a:pt x="967" y="121"/>
                  </a:lnTo>
                  <a:lnTo>
                    <a:pt x="1000" y="120"/>
                  </a:lnTo>
                  <a:lnTo>
                    <a:pt x="1033" y="119"/>
                  </a:lnTo>
                  <a:lnTo>
                    <a:pt x="1098" y="115"/>
                  </a:lnTo>
                  <a:lnTo>
                    <a:pt x="1162" y="109"/>
                  </a:lnTo>
                  <a:lnTo>
                    <a:pt x="1193" y="106"/>
                  </a:lnTo>
                  <a:lnTo>
                    <a:pt x="1224" y="103"/>
                  </a:lnTo>
                  <a:lnTo>
                    <a:pt x="1285" y="96"/>
                  </a:lnTo>
                  <a:lnTo>
                    <a:pt x="1342" y="88"/>
                  </a:lnTo>
                  <a:lnTo>
                    <a:pt x="1370" y="84"/>
                  </a:lnTo>
                  <a:lnTo>
                    <a:pt x="1396" y="80"/>
                  </a:lnTo>
                  <a:lnTo>
                    <a:pt x="1449" y="70"/>
                  </a:lnTo>
                  <a:lnTo>
                    <a:pt x="1497" y="59"/>
                  </a:lnTo>
                  <a:lnTo>
                    <a:pt x="1519" y="54"/>
                  </a:lnTo>
                  <a:lnTo>
                    <a:pt x="1541" y="49"/>
                  </a:lnTo>
                  <a:lnTo>
                    <a:pt x="1581" y="37"/>
                  </a:lnTo>
                  <a:lnTo>
                    <a:pt x="1600" y="32"/>
                  </a:lnTo>
                  <a:lnTo>
                    <a:pt x="1616" y="26"/>
                  </a:lnTo>
                  <a:lnTo>
                    <a:pt x="1632" y="20"/>
                  </a:lnTo>
                  <a:lnTo>
                    <a:pt x="1646" y="13"/>
                  </a:lnTo>
                  <a:lnTo>
                    <a:pt x="1659" y="6"/>
                  </a:lnTo>
                  <a:lnTo>
                    <a:pt x="1671" y="0"/>
                  </a:lnTo>
                  <a:lnTo>
                    <a:pt x="1672" y="6"/>
                  </a:lnTo>
                  <a:lnTo>
                    <a:pt x="1673" y="13"/>
                  </a:lnTo>
                  <a:close/>
                </a:path>
              </a:pathLst>
            </a:custGeom>
            <a:solidFill>
              <a:srgbClr val="0080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2357" name="Freeform 69"/>
            <p:cNvSpPr>
              <a:spLocks/>
            </p:cNvSpPr>
            <p:nvPr/>
          </p:nvSpPr>
          <p:spPr bwMode="auto">
            <a:xfrm>
              <a:off x="779" y="1616"/>
              <a:ext cx="605" cy="82"/>
            </a:xfrm>
            <a:custGeom>
              <a:avLst/>
              <a:gdLst/>
              <a:ahLst/>
              <a:cxnLst>
                <a:cxn ang="0">
                  <a:pos x="1002" y="13"/>
                </a:cxn>
                <a:cxn ang="0">
                  <a:pos x="1000" y="19"/>
                </a:cxn>
                <a:cxn ang="0">
                  <a:pos x="993" y="31"/>
                </a:cxn>
                <a:cxn ang="0">
                  <a:pos x="987" y="36"/>
                </a:cxn>
                <a:cxn ang="0">
                  <a:pos x="972" y="47"/>
                </a:cxn>
                <a:cxn ang="0">
                  <a:pos x="953" y="58"/>
                </a:cxn>
                <a:cxn ang="0">
                  <a:pos x="929" y="69"/>
                </a:cxn>
                <a:cxn ang="0">
                  <a:pos x="901" y="80"/>
                </a:cxn>
                <a:cxn ang="0">
                  <a:pos x="870" y="89"/>
                </a:cxn>
                <a:cxn ang="0">
                  <a:pos x="835" y="98"/>
                </a:cxn>
                <a:cxn ang="0">
                  <a:pos x="778" y="110"/>
                </a:cxn>
                <a:cxn ang="0">
                  <a:pos x="714" y="120"/>
                </a:cxn>
                <a:cxn ang="0">
                  <a:pos x="669" y="126"/>
                </a:cxn>
                <a:cxn ang="0">
                  <a:pos x="621" y="131"/>
                </a:cxn>
                <a:cxn ang="0">
                  <a:pos x="597" y="133"/>
                </a:cxn>
                <a:cxn ang="0">
                  <a:pos x="546" y="135"/>
                </a:cxn>
                <a:cxn ang="0">
                  <a:pos x="495" y="136"/>
                </a:cxn>
                <a:cxn ang="0">
                  <a:pos x="444" y="135"/>
                </a:cxn>
                <a:cxn ang="0">
                  <a:pos x="394" y="133"/>
                </a:cxn>
                <a:cxn ang="0">
                  <a:pos x="301" y="123"/>
                </a:cxn>
                <a:cxn ang="0">
                  <a:pos x="258" y="117"/>
                </a:cxn>
                <a:cxn ang="0">
                  <a:pos x="197" y="107"/>
                </a:cxn>
                <a:cxn ang="0">
                  <a:pos x="161" y="98"/>
                </a:cxn>
                <a:cxn ang="0">
                  <a:pos x="127" y="89"/>
                </a:cxn>
                <a:cxn ang="0">
                  <a:pos x="83" y="74"/>
                </a:cxn>
                <a:cxn ang="0">
                  <a:pos x="58" y="63"/>
                </a:cxn>
                <a:cxn ang="0">
                  <a:pos x="38" y="53"/>
                </a:cxn>
                <a:cxn ang="0">
                  <a:pos x="21" y="42"/>
                </a:cxn>
                <a:cxn ang="0">
                  <a:pos x="9" y="31"/>
                </a:cxn>
                <a:cxn ang="0">
                  <a:pos x="2" y="19"/>
                </a:cxn>
                <a:cxn ang="0">
                  <a:pos x="0" y="8"/>
                </a:cxn>
                <a:cxn ang="0">
                  <a:pos x="8" y="5"/>
                </a:cxn>
                <a:cxn ang="0">
                  <a:pos x="24" y="13"/>
                </a:cxn>
                <a:cxn ang="0">
                  <a:pos x="55" y="24"/>
                </a:cxn>
                <a:cxn ang="0">
                  <a:pos x="79" y="31"/>
                </a:cxn>
                <a:cxn ang="0">
                  <a:pos x="135" y="43"/>
                </a:cxn>
                <a:cxn ang="0">
                  <a:pos x="198" y="53"/>
                </a:cxn>
                <a:cxn ang="0">
                  <a:pos x="269" y="62"/>
                </a:cxn>
                <a:cxn ang="0">
                  <a:pos x="343" y="68"/>
                </a:cxn>
                <a:cxn ang="0">
                  <a:pos x="422" y="72"/>
                </a:cxn>
                <a:cxn ang="0">
                  <a:pos x="500" y="74"/>
                </a:cxn>
                <a:cxn ang="0">
                  <a:pos x="579" y="72"/>
                </a:cxn>
                <a:cxn ang="0">
                  <a:pos x="658" y="68"/>
                </a:cxn>
                <a:cxn ang="0">
                  <a:pos x="733" y="62"/>
                </a:cxn>
                <a:cxn ang="0">
                  <a:pos x="805" y="53"/>
                </a:cxn>
                <a:cxn ang="0">
                  <a:pos x="868" y="42"/>
                </a:cxn>
                <a:cxn ang="0">
                  <a:pos x="911" y="33"/>
                </a:cxn>
                <a:cxn ang="0">
                  <a:pos x="948" y="22"/>
                </a:cxn>
                <a:cxn ang="0">
                  <a:pos x="987" y="8"/>
                </a:cxn>
                <a:cxn ang="0">
                  <a:pos x="1002" y="0"/>
                </a:cxn>
                <a:cxn ang="0">
                  <a:pos x="1003" y="8"/>
                </a:cxn>
              </a:cxnLst>
              <a:rect l="0" t="0" r="r" b="b"/>
              <a:pathLst>
                <a:path w="1003" h="136">
                  <a:moveTo>
                    <a:pt x="1003" y="8"/>
                  </a:moveTo>
                  <a:lnTo>
                    <a:pt x="1002" y="13"/>
                  </a:lnTo>
                  <a:lnTo>
                    <a:pt x="1002" y="16"/>
                  </a:lnTo>
                  <a:lnTo>
                    <a:pt x="1000" y="19"/>
                  </a:lnTo>
                  <a:lnTo>
                    <a:pt x="997" y="25"/>
                  </a:lnTo>
                  <a:lnTo>
                    <a:pt x="993" y="31"/>
                  </a:lnTo>
                  <a:lnTo>
                    <a:pt x="990" y="34"/>
                  </a:lnTo>
                  <a:lnTo>
                    <a:pt x="987" y="36"/>
                  </a:lnTo>
                  <a:lnTo>
                    <a:pt x="980" y="42"/>
                  </a:lnTo>
                  <a:lnTo>
                    <a:pt x="972" y="47"/>
                  </a:lnTo>
                  <a:lnTo>
                    <a:pt x="963" y="53"/>
                  </a:lnTo>
                  <a:lnTo>
                    <a:pt x="953" y="58"/>
                  </a:lnTo>
                  <a:lnTo>
                    <a:pt x="941" y="63"/>
                  </a:lnTo>
                  <a:lnTo>
                    <a:pt x="929" y="69"/>
                  </a:lnTo>
                  <a:lnTo>
                    <a:pt x="916" y="74"/>
                  </a:lnTo>
                  <a:lnTo>
                    <a:pt x="901" y="80"/>
                  </a:lnTo>
                  <a:lnTo>
                    <a:pt x="886" y="85"/>
                  </a:lnTo>
                  <a:lnTo>
                    <a:pt x="870" y="89"/>
                  </a:lnTo>
                  <a:lnTo>
                    <a:pt x="853" y="94"/>
                  </a:lnTo>
                  <a:lnTo>
                    <a:pt x="835" y="98"/>
                  </a:lnTo>
                  <a:lnTo>
                    <a:pt x="817" y="103"/>
                  </a:lnTo>
                  <a:lnTo>
                    <a:pt x="778" y="110"/>
                  </a:lnTo>
                  <a:lnTo>
                    <a:pt x="735" y="117"/>
                  </a:lnTo>
                  <a:lnTo>
                    <a:pt x="714" y="120"/>
                  </a:lnTo>
                  <a:lnTo>
                    <a:pt x="691" y="123"/>
                  </a:lnTo>
                  <a:lnTo>
                    <a:pt x="669" y="126"/>
                  </a:lnTo>
                  <a:lnTo>
                    <a:pt x="645" y="129"/>
                  </a:lnTo>
                  <a:lnTo>
                    <a:pt x="621" y="131"/>
                  </a:lnTo>
                  <a:lnTo>
                    <a:pt x="609" y="132"/>
                  </a:lnTo>
                  <a:lnTo>
                    <a:pt x="597" y="133"/>
                  </a:lnTo>
                  <a:lnTo>
                    <a:pt x="571" y="134"/>
                  </a:lnTo>
                  <a:lnTo>
                    <a:pt x="546" y="135"/>
                  </a:lnTo>
                  <a:lnTo>
                    <a:pt x="521" y="135"/>
                  </a:lnTo>
                  <a:lnTo>
                    <a:pt x="495" y="136"/>
                  </a:lnTo>
                  <a:lnTo>
                    <a:pt x="470" y="135"/>
                  </a:lnTo>
                  <a:lnTo>
                    <a:pt x="444" y="135"/>
                  </a:lnTo>
                  <a:lnTo>
                    <a:pt x="419" y="134"/>
                  </a:lnTo>
                  <a:lnTo>
                    <a:pt x="394" y="133"/>
                  </a:lnTo>
                  <a:lnTo>
                    <a:pt x="347" y="129"/>
                  </a:lnTo>
                  <a:lnTo>
                    <a:pt x="301" y="123"/>
                  </a:lnTo>
                  <a:lnTo>
                    <a:pt x="279" y="120"/>
                  </a:lnTo>
                  <a:lnTo>
                    <a:pt x="258" y="117"/>
                  </a:lnTo>
                  <a:lnTo>
                    <a:pt x="216" y="110"/>
                  </a:lnTo>
                  <a:lnTo>
                    <a:pt x="197" y="107"/>
                  </a:lnTo>
                  <a:lnTo>
                    <a:pt x="179" y="103"/>
                  </a:lnTo>
                  <a:lnTo>
                    <a:pt x="161" y="98"/>
                  </a:lnTo>
                  <a:lnTo>
                    <a:pt x="144" y="94"/>
                  </a:lnTo>
                  <a:lnTo>
                    <a:pt x="127" y="89"/>
                  </a:lnTo>
                  <a:lnTo>
                    <a:pt x="112" y="85"/>
                  </a:lnTo>
                  <a:lnTo>
                    <a:pt x="83" y="74"/>
                  </a:lnTo>
                  <a:lnTo>
                    <a:pt x="70" y="69"/>
                  </a:lnTo>
                  <a:lnTo>
                    <a:pt x="58" y="63"/>
                  </a:lnTo>
                  <a:lnTo>
                    <a:pt x="48" y="58"/>
                  </a:lnTo>
                  <a:lnTo>
                    <a:pt x="38" y="53"/>
                  </a:lnTo>
                  <a:lnTo>
                    <a:pt x="29" y="47"/>
                  </a:lnTo>
                  <a:lnTo>
                    <a:pt x="21" y="42"/>
                  </a:lnTo>
                  <a:lnTo>
                    <a:pt x="15" y="36"/>
                  </a:lnTo>
                  <a:lnTo>
                    <a:pt x="9" y="31"/>
                  </a:lnTo>
                  <a:lnTo>
                    <a:pt x="5" y="25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2"/>
                  </a:lnTo>
                  <a:lnTo>
                    <a:pt x="8" y="5"/>
                  </a:lnTo>
                  <a:lnTo>
                    <a:pt x="16" y="9"/>
                  </a:lnTo>
                  <a:lnTo>
                    <a:pt x="24" y="13"/>
                  </a:lnTo>
                  <a:lnTo>
                    <a:pt x="34" y="16"/>
                  </a:lnTo>
                  <a:lnTo>
                    <a:pt x="55" y="24"/>
                  </a:lnTo>
                  <a:lnTo>
                    <a:pt x="67" y="28"/>
                  </a:lnTo>
                  <a:lnTo>
                    <a:pt x="79" y="31"/>
                  </a:lnTo>
                  <a:lnTo>
                    <a:pt x="106" y="37"/>
                  </a:lnTo>
                  <a:lnTo>
                    <a:pt x="135" y="43"/>
                  </a:lnTo>
                  <a:lnTo>
                    <a:pt x="166" y="48"/>
                  </a:lnTo>
                  <a:lnTo>
                    <a:pt x="198" y="53"/>
                  </a:lnTo>
                  <a:lnTo>
                    <a:pt x="232" y="58"/>
                  </a:lnTo>
                  <a:lnTo>
                    <a:pt x="269" y="62"/>
                  </a:lnTo>
                  <a:lnTo>
                    <a:pt x="306" y="65"/>
                  </a:lnTo>
                  <a:lnTo>
                    <a:pt x="343" y="68"/>
                  </a:lnTo>
                  <a:lnTo>
                    <a:pt x="382" y="71"/>
                  </a:lnTo>
                  <a:lnTo>
                    <a:pt x="422" y="72"/>
                  </a:lnTo>
                  <a:lnTo>
                    <a:pt x="461" y="73"/>
                  </a:lnTo>
                  <a:lnTo>
                    <a:pt x="500" y="74"/>
                  </a:lnTo>
                  <a:lnTo>
                    <a:pt x="540" y="73"/>
                  </a:lnTo>
                  <a:lnTo>
                    <a:pt x="579" y="72"/>
                  </a:lnTo>
                  <a:lnTo>
                    <a:pt x="620" y="71"/>
                  </a:lnTo>
                  <a:lnTo>
                    <a:pt x="658" y="68"/>
                  </a:lnTo>
                  <a:lnTo>
                    <a:pt x="696" y="65"/>
                  </a:lnTo>
                  <a:lnTo>
                    <a:pt x="733" y="62"/>
                  </a:lnTo>
                  <a:lnTo>
                    <a:pt x="770" y="58"/>
                  </a:lnTo>
                  <a:lnTo>
                    <a:pt x="805" y="53"/>
                  </a:lnTo>
                  <a:lnTo>
                    <a:pt x="837" y="48"/>
                  </a:lnTo>
                  <a:lnTo>
                    <a:pt x="868" y="42"/>
                  </a:lnTo>
                  <a:lnTo>
                    <a:pt x="897" y="36"/>
                  </a:lnTo>
                  <a:lnTo>
                    <a:pt x="911" y="33"/>
                  </a:lnTo>
                  <a:lnTo>
                    <a:pt x="924" y="30"/>
                  </a:lnTo>
                  <a:lnTo>
                    <a:pt x="948" y="22"/>
                  </a:lnTo>
                  <a:lnTo>
                    <a:pt x="969" y="15"/>
                  </a:lnTo>
                  <a:lnTo>
                    <a:pt x="987" y="8"/>
                  </a:lnTo>
                  <a:lnTo>
                    <a:pt x="995" y="4"/>
                  </a:lnTo>
                  <a:lnTo>
                    <a:pt x="1002" y="0"/>
                  </a:lnTo>
                  <a:lnTo>
                    <a:pt x="1003" y="4"/>
                  </a:lnTo>
                  <a:lnTo>
                    <a:pt x="1003" y="8"/>
                  </a:lnTo>
                  <a:close/>
                </a:path>
              </a:pathLst>
            </a:custGeom>
            <a:solidFill>
              <a:srgbClr val="0080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 rot="5400000">
            <a:off x="1595438" y="1428750"/>
            <a:ext cx="809625" cy="314325"/>
            <a:chOff x="295" y="1616"/>
            <a:chExt cx="1573" cy="496"/>
          </a:xfrm>
        </p:grpSpPr>
        <p:sp>
          <p:nvSpPr>
            <p:cNvPr id="2572359" name="Freeform 71"/>
            <p:cNvSpPr>
              <a:spLocks/>
            </p:cNvSpPr>
            <p:nvPr/>
          </p:nvSpPr>
          <p:spPr bwMode="auto">
            <a:xfrm>
              <a:off x="295" y="1911"/>
              <a:ext cx="1573" cy="201"/>
            </a:xfrm>
            <a:custGeom>
              <a:avLst/>
              <a:gdLst/>
              <a:ahLst/>
              <a:cxnLst>
                <a:cxn ang="0">
                  <a:pos x="2605" y="33"/>
                </a:cxn>
                <a:cxn ang="0">
                  <a:pos x="2596" y="53"/>
                </a:cxn>
                <a:cxn ang="0">
                  <a:pos x="2580" y="75"/>
                </a:cxn>
                <a:cxn ang="0">
                  <a:pos x="2547" y="102"/>
                </a:cxn>
                <a:cxn ang="0">
                  <a:pos x="2502" y="130"/>
                </a:cxn>
                <a:cxn ang="0">
                  <a:pos x="2446" y="156"/>
                </a:cxn>
                <a:cxn ang="0">
                  <a:pos x="2361" y="189"/>
                </a:cxn>
                <a:cxn ang="0">
                  <a:pos x="2261" y="220"/>
                </a:cxn>
                <a:cxn ang="0">
                  <a:pos x="2123" y="252"/>
                </a:cxn>
                <a:cxn ang="0">
                  <a:pos x="1968" y="281"/>
                </a:cxn>
                <a:cxn ang="0">
                  <a:pos x="1856" y="297"/>
                </a:cxn>
                <a:cxn ang="0">
                  <a:pos x="1677" y="317"/>
                </a:cxn>
                <a:cxn ang="0">
                  <a:pos x="1487" y="328"/>
                </a:cxn>
                <a:cxn ang="0">
                  <a:pos x="1355" y="332"/>
                </a:cxn>
                <a:cxn ang="0">
                  <a:pos x="1187" y="332"/>
                </a:cxn>
                <a:cxn ang="0">
                  <a:pos x="1090" y="328"/>
                </a:cxn>
                <a:cxn ang="0">
                  <a:pos x="902" y="317"/>
                </a:cxn>
                <a:cxn ang="0">
                  <a:pos x="725" y="297"/>
                </a:cxn>
                <a:cxn ang="0">
                  <a:pos x="563" y="272"/>
                </a:cxn>
                <a:cxn ang="0">
                  <a:pos x="419" y="242"/>
                </a:cxn>
                <a:cxn ang="0">
                  <a:pos x="311" y="214"/>
                </a:cxn>
                <a:cxn ang="0">
                  <a:pos x="217" y="183"/>
                </a:cxn>
                <a:cxn ang="0">
                  <a:pos x="125" y="143"/>
                </a:cxn>
                <a:cxn ang="0">
                  <a:pos x="56" y="102"/>
                </a:cxn>
                <a:cxn ang="0">
                  <a:pos x="32" y="82"/>
                </a:cxn>
                <a:cxn ang="0">
                  <a:pos x="14" y="61"/>
                </a:cxn>
                <a:cxn ang="0">
                  <a:pos x="3" y="40"/>
                </a:cxn>
                <a:cxn ang="0">
                  <a:pos x="0" y="19"/>
                </a:cxn>
                <a:cxn ang="0">
                  <a:pos x="20" y="14"/>
                </a:cxn>
                <a:cxn ang="0">
                  <a:pos x="90" y="41"/>
                </a:cxn>
                <a:cxn ang="0">
                  <a:pos x="145" y="59"/>
                </a:cxn>
                <a:cxn ang="0">
                  <a:pos x="241" y="83"/>
                </a:cxn>
                <a:cxn ang="0">
                  <a:pos x="351" y="105"/>
                </a:cxn>
                <a:cxn ang="0">
                  <a:pos x="474" y="126"/>
                </a:cxn>
                <a:cxn ang="0">
                  <a:pos x="606" y="143"/>
                </a:cxn>
                <a:cxn ang="0">
                  <a:pos x="795" y="162"/>
                </a:cxn>
                <a:cxn ang="0">
                  <a:pos x="943" y="172"/>
                </a:cxn>
                <a:cxn ang="0">
                  <a:pos x="1095" y="179"/>
                </a:cxn>
                <a:cxn ang="0">
                  <a:pos x="1300" y="183"/>
                </a:cxn>
                <a:cxn ang="0">
                  <a:pos x="1455" y="181"/>
                </a:cxn>
                <a:cxn ang="0">
                  <a:pos x="1610" y="175"/>
                </a:cxn>
                <a:cxn ang="0">
                  <a:pos x="1859" y="156"/>
                </a:cxn>
                <a:cxn ang="0">
                  <a:pos x="2047" y="136"/>
                </a:cxn>
                <a:cxn ang="0">
                  <a:pos x="2218" y="111"/>
                </a:cxn>
                <a:cxn ang="0">
                  <a:pos x="2332" y="88"/>
                </a:cxn>
                <a:cxn ang="0">
                  <a:pos x="2433" y="64"/>
                </a:cxn>
                <a:cxn ang="0">
                  <a:pos x="2518" y="38"/>
                </a:cxn>
                <a:cxn ang="0">
                  <a:pos x="2566" y="19"/>
                </a:cxn>
                <a:cxn ang="0">
                  <a:pos x="2605" y="5"/>
                </a:cxn>
                <a:cxn ang="0">
                  <a:pos x="2607" y="19"/>
                </a:cxn>
              </a:cxnLst>
              <a:rect l="0" t="0" r="r" b="b"/>
              <a:pathLst>
                <a:path w="2607" h="333">
                  <a:moveTo>
                    <a:pt x="2607" y="19"/>
                  </a:moveTo>
                  <a:lnTo>
                    <a:pt x="2607" y="26"/>
                  </a:lnTo>
                  <a:lnTo>
                    <a:pt x="2605" y="33"/>
                  </a:lnTo>
                  <a:lnTo>
                    <a:pt x="2603" y="40"/>
                  </a:lnTo>
                  <a:lnTo>
                    <a:pt x="2600" y="46"/>
                  </a:lnTo>
                  <a:lnTo>
                    <a:pt x="2596" y="53"/>
                  </a:lnTo>
                  <a:lnTo>
                    <a:pt x="2592" y="61"/>
                  </a:lnTo>
                  <a:lnTo>
                    <a:pt x="2586" y="68"/>
                  </a:lnTo>
                  <a:lnTo>
                    <a:pt x="2580" y="75"/>
                  </a:lnTo>
                  <a:lnTo>
                    <a:pt x="2573" y="82"/>
                  </a:lnTo>
                  <a:lnTo>
                    <a:pt x="2565" y="88"/>
                  </a:lnTo>
                  <a:lnTo>
                    <a:pt x="2547" y="102"/>
                  </a:lnTo>
                  <a:lnTo>
                    <a:pt x="2525" y="116"/>
                  </a:lnTo>
                  <a:lnTo>
                    <a:pt x="2514" y="123"/>
                  </a:lnTo>
                  <a:lnTo>
                    <a:pt x="2502" y="130"/>
                  </a:lnTo>
                  <a:lnTo>
                    <a:pt x="2475" y="143"/>
                  </a:lnTo>
                  <a:lnTo>
                    <a:pt x="2461" y="150"/>
                  </a:lnTo>
                  <a:lnTo>
                    <a:pt x="2446" y="156"/>
                  </a:lnTo>
                  <a:lnTo>
                    <a:pt x="2414" y="170"/>
                  </a:lnTo>
                  <a:lnTo>
                    <a:pt x="2380" y="183"/>
                  </a:lnTo>
                  <a:lnTo>
                    <a:pt x="2361" y="189"/>
                  </a:lnTo>
                  <a:lnTo>
                    <a:pt x="2342" y="195"/>
                  </a:lnTo>
                  <a:lnTo>
                    <a:pt x="2303" y="207"/>
                  </a:lnTo>
                  <a:lnTo>
                    <a:pt x="2261" y="220"/>
                  </a:lnTo>
                  <a:lnTo>
                    <a:pt x="2218" y="231"/>
                  </a:lnTo>
                  <a:lnTo>
                    <a:pt x="2171" y="242"/>
                  </a:lnTo>
                  <a:lnTo>
                    <a:pt x="2123" y="252"/>
                  </a:lnTo>
                  <a:lnTo>
                    <a:pt x="2074" y="263"/>
                  </a:lnTo>
                  <a:lnTo>
                    <a:pt x="2021" y="272"/>
                  </a:lnTo>
                  <a:lnTo>
                    <a:pt x="1968" y="281"/>
                  </a:lnTo>
                  <a:lnTo>
                    <a:pt x="1913" y="289"/>
                  </a:lnTo>
                  <a:lnTo>
                    <a:pt x="1885" y="293"/>
                  </a:lnTo>
                  <a:lnTo>
                    <a:pt x="1856" y="297"/>
                  </a:lnTo>
                  <a:lnTo>
                    <a:pt x="1798" y="304"/>
                  </a:lnTo>
                  <a:lnTo>
                    <a:pt x="1738" y="310"/>
                  </a:lnTo>
                  <a:lnTo>
                    <a:pt x="1677" y="317"/>
                  </a:lnTo>
                  <a:lnTo>
                    <a:pt x="1615" y="321"/>
                  </a:lnTo>
                  <a:lnTo>
                    <a:pt x="1552" y="325"/>
                  </a:lnTo>
                  <a:lnTo>
                    <a:pt x="1487" y="328"/>
                  </a:lnTo>
                  <a:lnTo>
                    <a:pt x="1454" y="330"/>
                  </a:lnTo>
                  <a:lnTo>
                    <a:pt x="1422" y="331"/>
                  </a:lnTo>
                  <a:lnTo>
                    <a:pt x="1355" y="332"/>
                  </a:lnTo>
                  <a:lnTo>
                    <a:pt x="1288" y="333"/>
                  </a:lnTo>
                  <a:lnTo>
                    <a:pt x="1220" y="332"/>
                  </a:lnTo>
                  <a:lnTo>
                    <a:pt x="1187" y="332"/>
                  </a:lnTo>
                  <a:lnTo>
                    <a:pt x="1155" y="331"/>
                  </a:lnTo>
                  <a:lnTo>
                    <a:pt x="1122" y="330"/>
                  </a:lnTo>
                  <a:lnTo>
                    <a:pt x="1090" y="328"/>
                  </a:lnTo>
                  <a:lnTo>
                    <a:pt x="1025" y="325"/>
                  </a:lnTo>
                  <a:lnTo>
                    <a:pt x="963" y="321"/>
                  </a:lnTo>
                  <a:lnTo>
                    <a:pt x="902" y="317"/>
                  </a:lnTo>
                  <a:lnTo>
                    <a:pt x="841" y="310"/>
                  </a:lnTo>
                  <a:lnTo>
                    <a:pt x="783" y="304"/>
                  </a:lnTo>
                  <a:lnTo>
                    <a:pt x="725" y="297"/>
                  </a:lnTo>
                  <a:lnTo>
                    <a:pt x="670" y="289"/>
                  </a:lnTo>
                  <a:lnTo>
                    <a:pt x="616" y="281"/>
                  </a:lnTo>
                  <a:lnTo>
                    <a:pt x="563" y="272"/>
                  </a:lnTo>
                  <a:lnTo>
                    <a:pt x="513" y="263"/>
                  </a:lnTo>
                  <a:lnTo>
                    <a:pt x="465" y="252"/>
                  </a:lnTo>
                  <a:lnTo>
                    <a:pt x="419" y="242"/>
                  </a:lnTo>
                  <a:lnTo>
                    <a:pt x="373" y="231"/>
                  </a:lnTo>
                  <a:lnTo>
                    <a:pt x="331" y="220"/>
                  </a:lnTo>
                  <a:lnTo>
                    <a:pt x="311" y="214"/>
                  </a:lnTo>
                  <a:lnTo>
                    <a:pt x="291" y="207"/>
                  </a:lnTo>
                  <a:lnTo>
                    <a:pt x="253" y="195"/>
                  </a:lnTo>
                  <a:lnTo>
                    <a:pt x="217" y="183"/>
                  </a:lnTo>
                  <a:lnTo>
                    <a:pt x="184" y="170"/>
                  </a:lnTo>
                  <a:lnTo>
                    <a:pt x="153" y="156"/>
                  </a:lnTo>
                  <a:lnTo>
                    <a:pt x="125" y="143"/>
                  </a:lnTo>
                  <a:lnTo>
                    <a:pt x="100" y="130"/>
                  </a:lnTo>
                  <a:lnTo>
                    <a:pt x="77" y="116"/>
                  </a:lnTo>
                  <a:lnTo>
                    <a:pt x="56" y="102"/>
                  </a:lnTo>
                  <a:lnTo>
                    <a:pt x="48" y="95"/>
                  </a:lnTo>
                  <a:lnTo>
                    <a:pt x="39" y="88"/>
                  </a:lnTo>
                  <a:lnTo>
                    <a:pt x="32" y="82"/>
                  </a:lnTo>
                  <a:lnTo>
                    <a:pt x="25" y="75"/>
                  </a:lnTo>
                  <a:lnTo>
                    <a:pt x="19" y="68"/>
                  </a:lnTo>
                  <a:lnTo>
                    <a:pt x="14" y="61"/>
                  </a:lnTo>
                  <a:lnTo>
                    <a:pt x="10" y="53"/>
                  </a:lnTo>
                  <a:lnTo>
                    <a:pt x="6" y="46"/>
                  </a:lnTo>
                  <a:lnTo>
                    <a:pt x="3" y="40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2" y="5"/>
                  </a:lnTo>
                  <a:lnTo>
                    <a:pt x="20" y="14"/>
                  </a:lnTo>
                  <a:lnTo>
                    <a:pt x="41" y="23"/>
                  </a:lnTo>
                  <a:lnTo>
                    <a:pt x="64" y="32"/>
                  </a:lnTo>
                  <a:lnTo>
                    <a:pt x="90" y="41"/>
                  </a:lnTo>
                  <a:lnTo>
                    <a:pt x="103" y="45"/>
                  </a:lnTo>
                  <a:lnTo>
                    <a:pt x="116" y="49"/>
                  </a:lnTo>
                  <a:lnTo>
                    <a:pt x="145" y="59"/>
                  </a:lnTo>
                  <a:lnTo>
                    <a:pt x="175" y="67"/>
                  </a:lnTo>
                  <a:lnTo>
                    <a:pt x="207" y="75"/>
                  </a:lnTo>
                  <a:lnTo>
                    <a:pt x="241" y="83"/>
                  </a:lnTo>
                  <a:lnTo>
                    <a:pt x="277" y="90"/>
                  </a:lnTo>
                  <a:lnTo>
                    <a:pt x="313" y="98"/>
                  </a:lnTo>
                  <a:lnTo>
                    <a:pt x="351" y="105"/>
                  </a:lnTo>
                  <a:lnTo>
                    <a:pt x="390" y="113"/>
                  </a:lnTo>
                  <a:lnTo>
                    <a:pt x="432" y="119"/>
                  </a:lnTo>
                  <a:lnTo>
                    <a:pt x="474" y="126"/>
                  </a:lnTo>
                  <a:lnTo>
                    <a:pt x="516" y="132"/>
                  </a:lnTo>
                  <a:lnTo>
                    <a:pt x="560" y="137"/>
                  </a:lnTo>
                  <a:lnTo>
                    <a:pt x="606" y="143"/>
                  </a:lnTo>
                  <a:lnTo>
                    <a:pt x="698" y="153"/>
                  </a:lnTo>
                  <a:lnTo>
                    <a:pt x="747" y="157"/>
                  </a:lnTo>
                  <a:lnTo>
                    <a:pt x="795" y="162"/>
                  </a:lnTo>
                  <a:lnTo>
                    <a:pt x="843" y="166"/>
                  </a:lnTo>
                  <a:lnTo>
                    <a:pt x="893" y="169"/>
                  </a:lnTo>
                  <a:lnTo>
                    <a:pt x="943" y="172"/>
                  </a:lnTo>
                  <a:lnTo>
                    <a:pt x="993" y="175"/>
                  </a:lnTo>
                  <a:lnTo>
                    <a:pt x="1044" y="177"/>
                  </a:lnTo>
                  <a:lnTo>
                    <a:pt x="1095" y="179"/>
                  </a:lnTo>
                  <a:lnTo>
                    <a:pt x="1146" y="181"/>
                  </a:lnTo>
                  <a:lnTo>
                    <a:pt x="1197" y="182"/>
                  </a:lnTo>
                  <a:lnTo>
                    <a:pt x="1300" y="183"/>
                  </a:lnTo>
                  <a:lnTo>
                    <a:pt x="1351" y="182"/>
                  </a:lnTo>
                  <a:lnTo>
                    <a:pt x="1404" y="182"/>
                  </a:lnTo>
                  <a:lnTo>
                    <a:pt x="1455" y="181"/>
                  </a:lnTo>
                  <a:lnTo>
                    <a:pt x="1507" y="179"/>
                  </a:lnTo>
                  <a:lnTo>
                    <a:pt x="1559" y="177"/>
                  </a:lnTo>
                  <a:lnTo>
                    <a:pt x="1610" y="175"/>
                  </a:lnTo>
                  <a:lnTo>
                    <a:pt x="1711" y="169"/>
                  </a:lnTo>
                  <a:lnTo>
                    <a:pt x="1810" y="162"/>
                  </a:lnTo>
                  <a:lnTo>
                    <a:pt x="1859" y="156"/>
                  </a:lnTo>
                  <a:lnTo>
                    <a:pt x="1908" y="152"/>
                  </a:lnTo>
                  <a:lnTo>
                    <a:pt x="2001" y="142"/>
                  </a:lnTo>
                  <a:lnTo>
                    <a:pt x="2047" y="136"/>
                  </a:lnTo>
                  <a:lnTo>
                    <a:pt x="2091" y="130"/>
                  </a:lnTo>
                  <a:lnTo>
                    <a:pt x="2176" y="118"/>
                  </a:lnTo>
                  <a:lnTo>
                    <a:pt x="2218" y="111"/>
                  </a:lnTo>
                  <a:lnTo>
                    <a:pt x="2258" y="103"/>
                  </a:lnTo>
                  <a:lnTo>
                    <a:pt x="2296" y="96"/>
                  </a:lnTo>
                  <a:lnTo>
                    <a:pt x="2332" y="88"/>
                  </a:lnTo>
                  <a:lnTo>
                    <a:pt x="2367" y="81"/>
                  </a:lnTo>
                  <a:lnTo>
                    <a:pt x="2402" y="73"/>
                  </a:lnTo>
                  <a:lnTo>
                    <a:pt x="2433" y="64"/>
                  </a:lnTo>
                  <a:lnTo>
                    <a:pt x="2463" y="56"/>
                  </a:lnTo>
                  <a:lnTo>
                    <a:pt x="2492" y="46"/>
                  </a:lnTo>
                  <a:lnTo>
                    <a:pt x="2518" y="38"/>
                  </a:lnTo>
                  <a:lnTo>
                    <a:pt x="2543" y="29"/>
                  </a:lnTo>
                  <a:lnTo>
                    <a:pt x="2555" y="24"/>
                  </a:lnTo>
                  <a:lnTo>
                    <a:pt x="2566" y="19"/>
                  </a:lnTo>
                  <a:lnTo>
                    <a:pt x="2586" y="10"/>
                  </a:lnTo>
                  <a:lnTo>
                    <a:pt x="2604" y="0"/>
                  </a:lnTo>
                  <a:lnTo>
                    <a:pt x="2605" y="5"/>
                  </a:lnTo>
                  <a:lnTo>
                    <a:pt x="2606" y="10"/>
                  </a:lnTo>
                  <a:lnTo>
                    <a:pt x="2607" y="15"/>
                  </a:lnTo>
                  <a:lnTo>
                    <a:pt x="2607" y="19"/>
                  </a:lnTo>
                  <a:close/>
                </a:path>
              </a:pathLst>
            </a:custGeom>
            <a:solidFill>
              <a:srgbClr val="0099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2360" name="Freeform 72"/>
            <p:cNvSpPr>
              <a:spLocks/>
            </p:cNvSpPr>
            <p:nvPr/>
          </p:nvSpPr>
          <p:spPr bwMode="auto">
            <a:xfrm>
              <a:off x="417" y="1777"/>
              <a:ext cx="1328" cy="178"/>
            </a:xfrm>
            <a:custGeom>
              <a:avLst/>
              <a:gdLst/>
              <a:ahLst/>
              <a:cxnLst>
                <a:cxn ang="0">
                  <a:pos x="2199" y="30"/>
                </a:cxn>
                <a:cxn ang="0">
                  <a:pos x="2191" y="48"/>
                </a:cxn>
                <a:cxn ang="0">
                  <a:pos x="2177" y="66"/>
                </a:cxn>
                <a:cxn ang="0">
                  <a:pos x="2157" y="85"/>
                </a:cxn>
                <a:cxn ang="0">
                  <a:pos x="2122" y="109"/>
                </a:cxn>
                <a:cxn ang="0">
                  <a:pos x="2077" y="133"/>
                </a:cxn>
                <a:cxn ang="0">
                  <a:pos x="2008" y="162"/>
                </a:cxn>
                <a:cxn ang="0">
                  <a:pos x="1943" y="184"/>
                </a:cxn>
                <a:cxn ang="0">
                  <a:pos x="1832" y="214"/>
                </a:cxn>
                <a:cxn ang="0">
                  <a:pos x="1706" y="241"/>
                </a:cxn>
                <a:cxn ang="0">
                  <a:pos x="1567" y="263"/>
                </a:cxn>
                <a:cxn ang="0">
                  <a:pos x="1416" y="281"/>
                </a:cxn>
                <a:cxn ang="0">
                  <a:pos x="1255" y="291"/>
                </a:cxn>
                <a:cxn ang="0">
                  <a:pos x="1087" y="295"/>
                </a:cxn>
                <a:cxn ang="0">
                  <a:pos x="920" y="291"/>
                </a:cxn>
                <a:cxn ang="0">
                  <a:pos x="761" y="281"/>
                </a:cxn>
                <a:cxn ang="0">
                  <a:pos x="613" y="263"/>
                </a:cxn>
                <a:cxn ang="0">
                  <a:pos x="476" y="241"/>
                </a:cxn>
                <a:cxn ang="0">
                  <a:pos x="353" y="214"/>
                </a:cxn>
                <a:cxn ang="0">
                  <a:pos x="247" y="184"/>
                </a:cxn>
                <a:cxn ang="0">
                  <a:pos x="156" y="150"/>
                </a:cxn>
                <a:cxn ang="0">
                  <a:pos x="85" y="115"/>
                </a:cxn>
                <a:cxn ang="0">
                  <a:pos x="34" y="79"/>
                </a:cxn>
                <a:cxn ang="0">
                  <a:pos x="17" y="60"/>
                </a:cxn>
                <a:cxn ang="0">
                  <a:pos x="6" y="42"/>
                </a:cxn>
                <a:cxn ang="0">
                  <a:pos x="1" y="24"/>
                </a:cxn>
                <a:cxn ang="0">
                  <a:pos x="2" y="4"/>
                </a:cxn>
                <a:cxn ang="0">
                  <a:pos x="36" y="21"/>
                </a:cxn>
                <a:cxn ang="0">
                  <a:pos x="99" y="44"/>
                </a:cxn>
                <a:cxn ang="0">
                  <a:pos x="175" y="66"/>
                </a:cxn>
                <a:cxn ang="0">
                  <a:pos x="265" y="87"/>
                </a:cxn>
                <a:cxn ang="0">
                  <a:pos x="437" y="116"/>
                </a:cxn>
                <a:cxn ang="0">
                  <a:pos x="590" y="136"/>
                </a:cxn>
                <a:cxn ang="0">
                  <a:pos x="713" y="147"/>
                </a:cxn>
                <a:cxn ang="0">
                  <a:pos x="817" y="154"/>
                </a:cxn>
                <a:cxn ang="0">
                  <a:pos x="925" y="159"/>
                </a:cxn>
                <a:cxn ang="0">
                  <a:pos x="1185" y="161"/>
                </a:cxn>
                <a:cxn ang="0">
                  <a:pos x="1359" y="155"/>
                </a:cxn>
                <a:cxn ang="0">
                  <a:pos x="1486" y="146"/>
                </a:cxn>
                <a:cxn ang="0">
                  <a:pos x="1649" y="131"/>
                </a:cxn>
                <a:cxn ang="0">
                  <a:pos x="1801" y="110"/>
                </a:cxn>
                <a:cxn ang="0">
                  <a:pos x="1905" y="92"/>
                </a:cxn>
                <a:cxn ang="0">
                  <a:pos x="1998" y="72"/>
                </a:cxn>
                <a:cxn ang="0">
                  <a:pos x="2079" y="49"/>
                </a:cxn>
                <a:cxn ang="0">
                  <a:pos x="2146" y="26"/>
                </a:cxn>
                <a:cxn ang="0">
                  <a:pos x="2190" y="4"/>
                </a:cxn>
                <a:cxn ang="0">
                  <a:pos x="2200" y="8"/>
                </a:cxn>
              </a:cxnLst>
              <a:rect l="0" t="0" r="r" b="b"/>
              <a:pathLst>
                <a:path w="2200" h="295">
                  <a:moveTo>
                    <a:pt x="2200" y="18"/>
                  </a:moveTo>
                  <a:lnTo>
                    <a:pt x="2200" y="24"/>
                  </a:lnTo>
                  <a:lnTo>
                    <a:pt x="2199" y="30"/>
                  </a:lnTo>
                  <a:lnTo>
                    <a:pt x="2197" y="36"/>
                  </a:lnTo>
                  <a:lnTo>
                    <a:pt x="2194" y="42"/>
                  </a:lnTo>
                  <a:lnTo>
                    <a:pt x="2191" y="48"/>
                  </a:lnTo>
                  <a:lnTo>
                    <a:pt x="2187" y="54"/>
                  </a:lnTo>
                  <a:lnTo>
                    <a:pt x="2183" y="60"/>
                  </a:lnTo>
                  <a:lnTo>
                    <a:pt x="2177" y="66"/>
                  </a:lnTo>
                  <a:lnTo>
                    <a:pt x="2172" y="73"/>
                  </a:lnTo>
                  <a:lnTo>
                    <a:pt x="2164" y="79"/>
                  </a:lnTo>
                  <a:lnTo>
                    <a:pt x="2157" y="85"/>
                  </a:lnTo>
                  <a:lnTo>
                    <a:pt x="2149" y="91"/>
                  </a:lnTo>
                  <a:lnTo>
                    <a:pt x="2131" y="103"/>
                  </a:lnTo>
                  <a:lnTo>
                    <a:pt x="2122" y="109"/>
                  </a:lnTo>
                  <a:lnTo>
                    <a:pt x="2111" y="115"/>
                  </a:lnTo>
                  <a:lnTo>
                    <a:pt x="2089" y="128"/>
                  </a:lnTo>
                  <a:lnTo>
                    <a:pt x="2077" y="133"/>
                  </a:lnTo>
                  <a:lnTo>
                    <a:pt x="2064" y="139"/>
                  </a:lnTo>
                  <a:lnTo>
                    <a:pt x="2037" y="150"/>
                  </a:lnTo>
                  <a:lnTo>
                    <a:pt x="2008" y="162"/>
                  </a:lnTo>
                  <a:lnTo>
                    <a:pt x="1976" y="174"/>
                  </a:lnTo>
                  <a:lnTo>
                    <a:pt x="1960" y="179"/>
                  </a:lnTo>
                  <a:lnTo>
                    <a:pt x="1943" y="184"/>
                  </a:lnTo>
                  <a:lnTo>
                    <a:pt x="1908" y="194"/>
                  </a:lnTo>
                  <a:lnTo>
                    <a:pt x="1872" y="204"/>
                  </a:lnTo>
                  <a:lnTo>
                    <a:pt x="1832" y="214"/>
                  </a:lnTo>
                  <a:lnTo>
                    <a:pt x="1792" y="223"/>
                  </a:lnTo>
                  <a:lnTo>
                    <a:pt x="1750" y="233"/>
                  </a:lnTo>
                  <a:lnTo>
                    <a:pt x="1706" y="241"/>
                  </a:lnTo>
                  <a:lnTo>
                    <a:pt x="1661" y="249"/>
                  </a:lnTo>
                  <a:lnTo>
                    <a:pt x="1614" y="256"/>
                  </a:lnTo>
                  <a:lnTo>
                    <a:pt x="1567" y="263"/>
                  </a:lnTo>
                  <a:lnTo>
                    <a:pt x="1518" y="269"/>
                  </a:lnTo>
                  <a:lnTo>
                    <a:pt x="1467" y="275"/>
                  </a:lnTo>
                  <a:lnTo>
                    <a:pt x="1416" y="281"/>
                  </a:lnTo>
                  <a:lnTo>
                    <a:pt x="1363" y="285"/>
                  </a:lnTo>
                  <a:lnTo>
                    <a:pt x="1309" y="288"/>
                  </a:lnTo>
                  <a:lnTo>
                    <a:pt x="1255" y="291"/>
                  </a:lnTo>
                  <a:lnTo>
                    <a:pt x="1200" y="293"/>
                  </a:lnTo>
                  <a:lnTo>
                    <a:pt x="1144" y="295"/>
                  </a:lnTo>
                  <a:lnTo>
                    <a:pt x="1087" y="295"/>
                  </a:lnTo>
                  <a:lnTo>
                    <a:pt x="1031" y="295"/>
                  </a:lnTo>
                  <a:lnTo>
                    <a:pt x="975" y="293"/>
                  </a:lnTo>
                  <a:lnTo>
                    <a:pt x="920" y="291"/>
                  </a:lnTo>
                  <a:lnTo>
                    <a:pt x="867" y="288"/>
                  </a:lnTo>
                  <a:lnTo>
                    <a:pt x="813" y="285"/>
                  </a:lnTo>
                  <a:lnTo>
                    <a:pt x="761" y="281"/>
                  </a:lnTo>
                  <a:lnTo>
                    <a:pt x="711" y="275"/>
                  </a:lnTo>
                  <a:lnTo>
                    <a:pt x="661" y="269"/>
                  </a:lnTo>
                  <a:lnTo>
                    <a:pt x="613" y="263"/>
                  </a:lnTo>
                  <a:lnTo>
                    <a:pt x="566" y="256"/>
                  </a:lnTo>
                  <a:lnTo>
                    <a:pt x="520" y="249"/>
                  </a:lnTo>
                  <a:lnTo>
                    <a:pt x="476" y="241"/>
                  </a:lnTo>
                  <a:lnTo>
                    <a:pt x="434" y="233"/>
                  </a:lnTo>
                  <a:lnTo>
                    <a:pt x="393" y="223"/>
                  </a:lnTo>
                  <a:lnTo>
                    <a:pt x="353" y="214"/>
                  </a:lnTo>
                  <a:lnTo>
                    <a:pt x="316" y="204"/>
                  </a:lnTo>
                  <a:lnTo>
                    <a:pt x="280" y="194"/>
                  </a:lnTo>
                  <a:lnTo>
                    <a:pt x="247" y="184"/>
                  </a:lnTo>
                  <a:lnTo>
                    <a:pt x="215" y="174"/>
                  </a:lnTo>
                  <a:lnTo>
                    <a:pt x="184" y="162"/>
                  </a:lnTo>
                  <a:lnTo>
                    <a:pt x="156" y="150"/>
                  </a:lnTo>
                  <a:lnTo>
                    <a:pt x="130" y="139"/>
                  </a:lnTo>
                  <a:lnTo>
                    <a:pt x="107" y="128"/>
                  </a:lnTo>
                  <a:lnTo>
                    <a:pt x="85" y="115"/>
                  </a:lnTo>
                  <a:lnTo>
                    <a:pt x="66" y="103"/>
                  </a:lnTo>
                  <a:lnTo>
                    <a:pt x="49" y="91"/>
                  </a:lnTo>
                  <a:lnTo>
                    <a:pt x="34" y="79"/>
                  </a:lnTo>
                  <a:lnTo>
                    <a:pt x="28" y="73"/>
                  </a:lnTo>
                  <a:lnTo>
                    <a:pt x="22" y="66"/>
                  </a:lnTo>
                  <a:lnTo>
                    <a:pt x="17" y="60"/>
                  </a:lnTo>
                  <a:lnTo>
                    <a:pt x="13" y="54"/>
                  </a:lnTo>
                  <a:lnTo>
                    <a:pt x="9" y="48"/>
                  </a:lnTo>
                  <a:lnTo>
                    <a:pt x="6" y="42"/>
                  </a:lnTo>
                  <a:lnTo>
                    <a:pt x="3" y="36"/>
                  </a:lnTo>
                  <a:lnTo>
                    <a:pt x="2" y="30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0"/>
                  </a:lnTo>
                  <a:lnTo>
                    <a:pt x="2" y="4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6" y="21"/>
                  </a:lnTo>
                  <a:lnTo>
                    <a:pt x="56" y="29"/>
                  </a:lnTo>
                  <a:lnTo>
                    <a:pt x="76" y="37"/>
                  </a:lnTo>
                  <a:lnTo>
                    <a:pt x="99" y="44"/>
                  </a:lnTo>
                  <a:lnTo>
                    <a:pt x="123" y="52"/>
                  </a:lnTo>
                  <a:lnTo>
                    <a:pt x="148" y="59"/>
                  </a:lnTo>
                  <a:lnTo>
                    <a:pt x="175" y="66"/>
                  </a:lnTo>
                  <a:lnTo>
                    <a:pt x="205" y="74"/>
                  </a:lnTo>
                  <a:lnTo>
                    <a:pt x="234" y="81"/>
                  </a:lnTo>
                  <a:lnTo>
                    <a:pt x="265" y="87"/>
                  </a:lnTo>
                  <a:lnTo>
                    <a:pt x="297" y="94"/>
                  </a:lnTo>
                  <a:lnTo>
                    <a:pt x="365" y="105"/>
                  </a:lnTo>
                  <a:lnTo>
                    <a:pt x="437" y="116"/>
                  </a:lnTo>
                  <a:lnTo>
                    <a:pt x="474" y="122"/>
                  </a:lnTo>
                  <a:lnTo>
                    <a:pt x="512" y="127"/>
                  </a:lnTo>
                  <a:lnTo>
                    <a:pt x="590" y="136"/>
                  </a:lnTo>
                  <a:lnTo>
                    <a:pt x="630" y="140"/>
                  </a:lnTo>
                  <a:lnTo>
                    <a:pt x="671" y="144"/>
                  </a:lnTo>
                  <a:lnTo>
                    <a:pt x="713" y="147"/>
                  </a:lnTo>
                  <a:lnTo>
                    <a:pt x="754" y="150"/>
                  </a:lnTo>
                  <a:lnTo>
                    <a:pt x="796" y="153"/>
                  </a:lnTo>
                  <a:lnTo>
                    <a:pt x="817" y="154"/>
                  </a:lnTo>
                  <a:lnTo>
                    <a:pt x="838" y="155"/>
                  </a:lnTo>
                  <a:lnTo>
                    <a:pt x="882" y="157"/>
                  </a:lnTo>
                  <a:lnTo>
                    <a:pt x="925" y="159"/>
                  </a:lnTo>
                  <a:lnTo>
                    <a:pt x="1010" y="161"/>
                  </a:lnTo>
                  <a:lnTo>
                    <a:pt x="1097" y="162"/>
                  </a:lnTo>
                  <a:lnTo>
                    <a:pt x="1185" y="161"/>
                  </a:lnTo>
                  <a:lnTo>
                    <a:pt x="1229" y="160"/>
                  </a:lnTo>
                  <a:lnTo>
                    <a:pt x="1272" y="159"/>
                  </a:lnTo>
                  <a:lnTo>
                    <a:pt x="1359" y="155"/>
                  </a:lnTo>
                  <a:lnTo>
                    <a:pt x="1402" y="152"/>
                  </a:lnTo>
                  <a:lnTo>
                    <a:pt x="1444" y="150"/>
                  </a:lnTo>
                  <a:lnTo>
                    <a:pt x="1486" y="146"/>
                  </a:lnTo>
                  <a:lnTo>
                    <a:pt x="1529" y="143"/>
                  </a:lnTo>
                  <a:lnTo>
                    <a:pt x="1610" y="135"/>
                  </a:lnTo>
                  <a:lnTo>
                    <a:pt x="1649" y="131"/>
                  </a:lnTo>
                  <a:lnTo>
                    <a:pt x="1689" y="126"/>
                  </a:lnTo>
                  <a:lnTo>
                    <a:pt x="1765" y="115"/>
                  </a:lnTo>
                  <a:lnTo>
                    <a:pt x="1801" y="110"/>
                  </a:lnTo>
                  <a:lnTo>
                    <a:pt x="1837" y="104"/>
                  </a:lnTo>
                  <a:lnTo>
                    <a:pt x="1872" y="98"/>
                  </a:lnTo>
                  <a:lnTo>
                    <a:pt x="1905" y="92"/>
                  </a:lnTo>
                  <a:lnTo>
                    <a:pt x="1937" y="86"/>
                  </a:lnTo>
                  <a:lnTo>
                    <a:pt x="1968" y="79"/>
                  </a:lnTo>
                  <a:lnTo>
                    <a:pt x="1998" y="72"/>
                  </a:lnTo>
                  <a:lnTo>
                    <a:pt x="2027" y="64"/>
                  </a:lnTo>
                  <a:lnTo>
                    <a:pt x="2054" y="57"/>
                  </a:lnTo>
                  <a:lnTo>
                    <a:pt x="2079" y="49"/>
                  </a:lnTo>
                  <a:lnTo>
                    <a:pt x="2103" y="42"/>
                  </a:lnTo>
                  <a:lnTo>
                    <a:pt x="2125" y="34"/>
                  </a:lnTo>
                  <a:lnTo>
                    <a:pt x="2146" y="26"/>
                  </a:lnTo>
                  <a:lnTo>
                    <a:pt x="2164" y="18"/>
                  </a:lnTo>
                  <a:lnTo>
                    <a:pt x="2182" y="9"/>
                  </a:lnTo>
                  <a:lnTo>
                    <a:pt x="2190" y="4"/>
                  </a:lnTo>
                  <a:lnTo>
                    <a:pt x="2197" y="0"/>
                  </a:lnTo>
                  <a:lnTo>
                    <a:pt x="2199" y="4"/>
                  </a:lnTo>
                  <a:lnTo>
                    <a:pt x="2200" y="8"/>
                  </a:lnTo>
                  <a:lnTo>
                    <a:pt x="2200" y="18"/>
                  </a:lnTo>
                  <a:close/>
                </a:path>
              </a:pathLst>
            </a:custGeom>
            <a:solidFill>
              <a:srgbClr val="0099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2361" name="Freeform 73"/>
            <p:cNvSpPr>
              <a:spLocks/>
            </p:cNvSpPr>
            <p:nvPr/>
          </p:nvSpPr>
          <p:spPr bwMode="auto">
            <a:xfrm>
              <a:off x="577" y="1688"/>
              <a:ext cx="1009" cy="136"/>
            </a:xfrm>
            <a:custGeom>
              <a:avLst/>
              <a:gdLst/>
              <a:ahLst/>
              <a:cxnLst>
                <a:cxn ang="0">
                  <a:pos x="1672" y="22"/>
                </a:cxn>
                <a:cxn ang="0">
                  <a:pos x="1666" y="36"/>
                </a:cxn>
                <a:cxn ang="0">
                  <a:pos x="1651" y="55"/>
                </a:cxn>
                <a:cxn ang="0">
                  <a:pos x="1635" y="70"/>
                </a:cxn>
                <a:cxn ang="0">
                  <a:pos x="1589" y="97"/>
                </a:cxn>
                <a:cxn ang="0">
                  <a:pos x="1527" y="124"/>
                </a:cxn>
                <a:cxn ang="0">
                  <a:pos x="1451" y="148"/>
                </a:cxn>
                <a:cxn ang="0">
                  <a:pos x="1393" y="163"/>
                </a:cxn>
                <a:cxn ang="0">
                  <a:pos x="1298" y="184"/>
                </a:cxn>
                <a:cxn ang="0">
                  <a:pos x="1191" y="201"/>
                </a:cxn>
                <a:cxn ang="0">
                  <a:pos x="1076" y="214"/>
                </a:cxn>
                <a:cxn ang="0">
                  <a:pos x="954" y="223"/>
                </a:cxn>
                <a:cxn ang="0">
                  <a:pos x="826" y="225"/>
                </a:cxn>
                <a:cxn ang="0">
                  <a:pos x="699" y="223"/>
                </a:cxn>
                <a:cxn ang="0">
                  <a:pos x="618" y="218"/>
                </a:cxn>
                <a:cxn ang="0">
                  <a:pos x="502" y="206"/>
                </a:cxn>
                <a:cxn ang="0">
                  <a:pos x="395" y="190"/>
                </a:cxn>
                <a:cxn ang="0">
                  <a:pos x="298" y="171"/>
                </a:cxn>
                <a:cxn ang="0">
                  <a:pos x="212" y="148"/>
                </a:cxn>
                <a:cxn ang="0">
                  <a:pos x="140" y="124"/>
                </a:cxn>
                <a:cxn ang="0">
                  <a:pos x="80" y="97"/>
                </a:cxn>
                <a:cxn ang="0">
                  <a:pos x="42" y="74"/>
                </a:cxn>
                <a:cxn ang="0">
                  <a:pos x="25" y="59"/>
                </a:cxn>
                <a:cxn ang="0">
                  <a:pos x="9" y="41"/>
                </a:cxn>
                <a:cxn ang="0">
                  <a:pos x="1" y="22"/>
                </a:cxn>
                <a:cxn ang="0">
                  <a:pos x="0" y="7"/>
                </a:cxn>
                <a:cxn ang="0">
                  <a:pos x="26" y="16"/>
                </a:cxn>
                <a:cxn ang="0">
                  <a:pos x="74" y="34"/>
                </a:cxn>
                <a:cxn ang="0">
                  <a:pos x="133" y="50"/>
                </a:cxn>
                <a:cxn ang="0">
                  <a:pos x="225" y="72"/>
                </a:cxn>
                <a:cxn ang="0">
                  <a:pos x="304" y="85"/>
                </a:cxn>
                <a:cxn ang="0">
                  <a:pos x="388" y="96"/>
                </a:cxn>
                <a:cxn ang="0">
                  <a:pos x="541" y="113"/>
                </a:cxn>
                <a:cxn ang="0">
                  <a:pos x="638" y="119"/>
                </a:cxn>
                <a:cxn ang="0">
                  <a:pos x="801" y="124"/>
                </a:cxn>
                <a:cxn ang="0">
                  <a:pos x="967" y="121"/>
                </a:cxn>
                <a:cxn ang="0">
                  <a:pos x="1098" y="115"/>
                </a:cxn>
                <a:cxn ang="0">
                  <a:pos x="1224" y="103"/>
                </a:cxn>
                <a:cxn ang="0">
                  <a:pos x="1370" y="84"/>
                </a:cxn>
                <a:cxn ang="0">
                  <a:pos x="1497" y="59"/>
                </a:cxn>
                <a:cxn ang="0">
                  <a:pos x="1581" y="37"/>
                </a:cxn>
                <a:cxn ang="0">
                  <a:pos x="1632" y="20"/>
                </a:cxn>
                <a:cxn ang="0">
                  <a:pos x="1671" y="0"/>
                </a:cxn>
              </a:cxnLst>
              <a:rect l="0" t="0" r="r" b="b"/>
              <a:pathLst>
                <a:path w="1673" h="225">
                  <a:moveTo>
                    <a:pt x="1673" y="13"/>
                  </a:moveTo>
                  <a:lnTo>
                    <a:pt x="1673" y="18"/>
                  </a:lnTo>
                  <a:lnTo>
                    <a:pt x="1672" y="22"/>
                  </a:lnTo>
                  <a:lnTo>
                    <a:pt x="1670" y="27"/>
                  </a:lnTo>
                  <a:lnTo>
                    <a:pt x="1669" y="32"/>
                  </a:lnTo>
                  <a:lnTo>
                    <a:pt x="1666" y="36"/>
                  </a:lnTo>
                  <a:lnTo>
                    <a:pt x="1663" y="41"/>
                  </a:lnTo>
                  <a:lnTo>
                    <a:pt x="1656" y="50"/>
                  </a:lnTo>
                  <a:lnTo>
                    <a:pt x="1651" y="55"/>
                  </a:lnTo>
                  <a:lnTo>
                    <a:pt x="1646" y="59"/>
                  </a:lnTo>
                  <a:lnTo>
                    <a:pt x="1641" y="65"/>
                  </a:lnTo>
                  <a:lnTo>
                    <a:pt x="1635" y="70"/>
                  </a:lnTo>
                  <a:lnTo>
                    <a:pt x="1621" y="79"/>
                  </a:lnTo>
                  <a:lnTo>
                    <a:pt x="1606" y="88"/>
                  </a:lnTo>
                  <a:lnTo>
                    <a:pt x="1589" y="97"/>
                  </a:lnTo>
                  <a:lnTo>
                    <a:pt x="1569" y="106"/>
                  </a:lnTo>
                  <a:lnTo>
                    <a:pt x="1549" y="115"/>
                  </a:lnTo>
                  <a:lnTo>
                    <a:pt x="1527" y="124"/>
                  </a:lnTo>
                  <a:lnTo>
                    <a:pt x="1503" y="132"/>
                  </a:lnTo>
                  <a:lnTo>
                    <a:pt x="1478" y="140"/>
                  </a:lnTo>
                  <a:lnTo>
                    <a:pt x="1451" y="148"/>
                  </a:lnTo>
                  <a:lnTo>
                    <a:pt x="1438" y="152"/>
                  </a:lnTo>
                  <a:lnTo>
                    <a:pt x="1423" y="156"/>
                  </a:lnTo>
                  <a:lnTo>
                    <a:pt x="1393" y="163"/>
                  </a:lnTo>
                  <a:lnTo>
                    <a:pt x="1362" y="171"/>
                  </a:lnTo>
                  <a:lnTo>
                    <a:pt x="1331" y="178"/>
                  </a:lnTo>
                  <a:lnTo>
                    <a:pt x="1298" y="184"/>
                  </a:lnTo>
                  <a:lnTo>
                    <a:pt x="1263" y="190"/>
                  </a:lnTo>
                  <a:lnTo>
                    <a:pt x="1227" y="196"/>
                  </a:lnTo>
                  <a:lnTo>
                    <a:pt x="1191" y="201"/>
                  </a:lnTo>
                  <a:lnTo>
                    <a:pt x="1154" y="206"/>
                  </a:lnTo>
                  <a:lnTo>
                    <a:pt x="1116" y="210"/>
                  </a:lnTo>
                  <a:lnTo>
                    <a:pt x="1076" y="214"/>
                  </a:lnTo>
                  <a:lnTo>
                    <a:pt x="1036" y="218"/>
                  </a:lnTo>
                  <a:lnTo>
                    <a:pt x="995" y="220"/>
                  </a:lnTo>
                  <a:lnTo>
                    <a:pt x="954" y="223"/>
                  </a:lnTo>
                  <a:lnTo>
                    <a:pt x="912" y="224"/>
                  </a:lnTo>
                  <a:lnTo>
                    <a:pt x="869" y="225"/>
                  </a:lnTo>
                  <a:lnTo>
                    <a:pt x="826" y="225"/>
                  </a:lnTo>
                  <a:lnTo>
                    <a:pt x="784" y="225"/>
                  </a:lnTo>
                  <a:lnTo>
                    <a:pt x="740" y="224"/>
                  </a:lnTo>
                  <a:lnTo>
                    <a:pt x="699" y="223"/>
                  </a:lnTo>
                  <a:lnTo>
                    <a:pt x="679" y="222"/>
                  </a:lnTo>
                  <a:lnTo>
                    <a:pt x="658" y="220"/>
                  </a:lnTo>
                  <a:lnTo>
                    <a:pt x="618" y="218"/>
                  </a:lnTo>
                  <a:lnTo>
                    <a:pt x="578" y="214"/>
                  </a:lnTo>
                  <a:lnTo>
                    <a:pt x="540" y="210"/>
                  </a:lnTo>
                  <a:lnTo>
                    <a:pt x="502" y="206"/>
                  </a:lnTo>
                  <a:lnTo>
                    <a:pt x="466" y="201"/>
                  </a:lnTo>
                  <a:lnTo>
                    <a:pt x="430" y="196"/>
                  </a:lnTo>
                  <a:lnTo>
                    <a:pt x="395" y="190"/>
                  </a:lnTo>
                  <a:lnTo>
                    <a:pt x="362" y="184"/>
                  </a:lnTo>
                  <a:lnTo>
                    <a:pt x="329" y="178"/>
                  </a:lnTo>
                  <a:lnTo>
                    <a:pt x="298" y="171"/>
                  </a:lnTo>
                  <a:lnTo>
                    <a:pt x="269" y="163"/>
                  </a:lnTo>
                  <a:lnTo>
                    <a:pt x="239" y="156"/>
                  </a:lnTo>
                  <a:lnTo>
                    <a:pt x="212" y="148"/>
                  </a:lnTo>
                  <a:lnTo>
                    <a:pt x="187" y="140"/>
                  </a:lnTo>
                  <a:lnTo>
                    <a:pt x="162" y="132"/>
                  </a:lnTo>
                  <a:lnTo>
                    <a:pt x="140" y="124"/>
                  </a:lnTo>
                  <a:lnTo>
                    <a:pt x="118" y="115"/>
                  </a:lnTo>
                  <a:lnTo>
                    <a:pt x="98" y="106"/>
                  </a:lnTo>
                  <a:lnTo>
                    <a:pt x="80" y="97"/>
                  </a:lnTo>
                  <a:lnTo>
                    <a:pt x="63" y="88"/>
                  </a:lnTo>
                  <a:lnTo>
                    <a:pt x="49" y="79"/>
                  </a:lnTo>
                  <a:lnTo>
                    <a:pt x="42" y="74"/>
                  </a:lnTo>
                  <a:lnTo>
                    <a:pt x="36" y="70"/>
                  </a:lnTo>
                  <a:lnTo>
                    <a:pt x="30" y="65"/>
                  </a:lnTo>
                  <a:lnTo>
                    <a:pt x="25" y="59"/>
                  </a:lnTo>
                  <a:lnTo>
                    <a:pt x="16" y="50"/>
                  </a:lnTo>
                  <a:lnTo>
                    <a:pt x="12" y="46"/>
                  </a:lnTo>
                  <a:lnTo>
                    <a:pt x="9" y="41"/>
                  </a:lnTo>
                  <a:lnTo>
                    <a:pt x="4" y="32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2"/>
                  </a:lnTo>
                  <a:lnTo>
                    <a:pt x="13" y="10"/>
                  </a:lnTo>
                  <a:lnTo>
                    <a:pt x="26" y="16"/>
                  </a:lnTo>
                  <a:lnTo>
                    <a:pt x="41" y="22"/>
                  </a:lnTo>
                  <a:lnTo>
                    <a:pt x="57" y="28"/>
                  </a:lnTo>
                  <a:lnTo>
                    <a:pt x="74" y="34"/>
                  </a:lnTo>
                  <a:lnTo>
                    <a:pt x="92" y="39"/>
                  </a:lnTo>
                  <a:lnTo>
                    <a:pt x="113" y="45"/>
                  </a:lnTo>
                  <a:lnTo>
                    <a:pt x="133" y="50"/>
                  </a:lnTo>
                  <a:lnTo>
                    <a:pt x="177" y="62"/>
                  </a:lnTo>
                  <a:lnTo>
                    <a:pt x="201" y="67"/>
                  </a:lnTo>
                  <a:lnTo>
                    <a:pt x="225" y="72"/>
                  </a:lnTo>
                  <a:lnTo>
                    <a:pt x="250" y="76"/>
                  </a:lnTo>
                  <a:lnTo>
                    <a:pt x="277" y="81"/>
                  </a:lnTo>
                  <a:lnTo>
                    <a:pt x="304" y="85"/>
                  </a:lnTo>
                  <a:lnTo>
                    <a:pt x="331" y="89"/>
                  </a:lnTo>
                  <a:lnTo>
                    <a:pt x="360" y="93"/>
                  </a:lnTo>
                  <a:lnTo>
                    <a:pt x="388" y="96"/>
                  </a:lnTo>
                  <a:lnTo>
                    <a:pt x="449" y="103"/>
                  </a:lnTo>
                  <a:lnTo>
                    <a:pt x="510" y="109"/>
                  </a:lnTo>
                  <a:lnTo>
                    <a:pt x="541" y="113"/>
                  </a:lnTo>
                  <a:lnTo>
                    <a:pt x="573" y="115"/>
                  </a:lnTo>
                  <a:lnTo>
                    <a:pt x="605" y="117"/>
                  </a:lnTo>
                  <a:lnTo>
                    <a:pt x="638" y="119"/>
                  </a:lnTo>
                  <a:lnTo>
                    <a:pt x="702" y="122"/>
                  </a:lnTo>
                  <a:lnTo>
                    <a:pt x="769" y="123"/>
                  </a:lnTo>
                  <a:lnTo>
                    <a:pt x="801" y="124"/>
                  </a:lnTo>
                  <a:lnTo>
                    <a:pt x="834" y="124"/>
                  </a:lnTo>
                  <a:lnTo>
                    <a:pt x="900" y="123"/>
                  </a:lnTo>
                  <a:lnTo>
                    <a:pt x="967" y="121"/>
                  </a:lnTo>
                  <a:lnTo>
                    <a:pt x="1000" y="120"/>
                  </a:lnTo>
                  <a:lnTo>
                    <a:pt x="1033" y="119"/>
                  </a:lnTo>
                  <a:lnTo>
                    <a:pt x="1098" y="115"/>
                  </a:lnTo>
                  <a:lnTo>
                    <a:pt x="1162" y="109"/>
                  </a:lnTo>
                  <a:lnTo>
                    <a:pt x="1193" y="106"/>
                  </a:lnTo>
                  <a:lnTo>
                    <a:pt x="1224" y="103"/>
                  </a:lnTo>
                  <a:lnTo>
                    <a:pt x="1285" y="96"/>
                  </a:lnTo>
                  <a:lnTo>
                    <a:pt x="1342" y="88"/>
                  </a:lnTo>
                  <a:lnTo>
                    <a:pt x="1370" y="84"/>
                  </a:lnTo>
                  <a:lnTo>
                    <a:pt x="1396" y="80"/>
                  </a:lnTo>
                  <a:lnTo>
                    <a:pt x="1449" y="70"/>
                  </a:lnTo>
                  <a:lnTo>
                    <a:pt x="1497" y="59"/>
                  </a:lnTo>
                  <a:lnTo>
                    <a:pt x="1519" y="54"/>
                  </a:lnTo>
                  <a:lnTo>
                    <a:pt x="1541" y="49"/>
                  </a:lnTo>
                  <a:lnTo>
                    <a:pt x="1581" y="37"/>
                  </a:lnTo>
                  <a:lnTo>
                    <a:pt x="1600" y="32"/>
                  </a:lnTo>
                  <a:lnTo>
                    <a:pt x="1616" y="26"/>
                  </a:lnTo>
                  <a:lnTo>
                    <a:pt x="1632" y="20"/>
                  </a:lnTo>
                  <a:lnTo>
                    <a:pt x="1646" y="13"/>
                  </a:lnTo>
                  <a:lnTo>
                    <a:pt x="1659" y="6"/>
                  </a:lnTo>
                  <a:lnTo>
                    <a:pt x="1671" y="0"/>
                  </a:lnTo>
                  <a:lnTo>
                    <a:pt x="1672" y="6"/>
                  </a:lnTo>
                  <a:lnTo>
                    <a:pt x="1673" y="13"/>
                  </a:lnTo>
                  <a:close/>
                </a:path>
              </a:pathLst>
            </a:custGeom>
            <a:solidFill>
              <a:srgbClr val="0099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2362" name="Freeform 74"/>
            <p:cNvSpPr>
              <a:spLocks/>
            </p:cNvSpPr>
            <p:nvPr/>
          </p:nvSpPr>
          <p:spPr bwMode="auto">
            <a:xfrm>
              <a:off x="779" y="1616"/>
              <a:ext cx="605" cy="82"/>
            </a:xfrm>
            <a:custGeom>
              <a:avLst/>
              <a:gdLst/>
              <a:ahLst/>
              <a:cxnLst>
                <a:cxn ang="0">
                  <a:pos x="1002" y="13"/>
                </a:cxn>
                <a:cxn ang="0">
                  <a:pos x="1000" y="19"/>
                </a:cxn>
                <a:cxn ang="0">
                  <a:pos x="993" y="31"/>
                </a:cxn>
                <a:cxn ang="0">
                  <a:pos x="987" y="36"/>
                </a:cxn>
                <a:cxn ang="0">
                  <a:pos x="972" y="47"/>
                </a:cxn>
                <a:cxn ang="0">
                  <a:pos x="953" y="58"/>
                </a:cxn>
                <a:cxn ang="0">
                  <a:pos x="929" y="69"/>
                </a:cxn>
                <a:cxn ang="0">
                  <a:pos x="901" y="80"/>
                </a:cxn>
                <a:cxn ang="0">
                  <a:pos x="870" y="89"/>
                </a:cxn>
                <a:cxn ang="0">
                  <a:pos x="835" y="98"/>
                </a:cxn>
                <a:cxn ang="0">
                  <a:pos x="778" y="110"/>
                </a:cxn>
                <a:cxn ang="0">
                  <a:pos x="714" y="120"/>
                </a:cxn>
                <a:cxn ang="0">
                  <a:pos x="669" y="126"/>
                </a:cxn>
                <a:cxn ang="0">
                  <a:pos x="621" y="131"/>
                </a:cxn>
                <a:cxn ang="0">
                  <a:pos x="597" y="133"/>
                </a:cxn>
                <a:cxn ang="0">
                  <a:pos x="546" y="135"/>
                </a:cxn>
                <a:cxn ang="0">
                  <a:pos x="495" y="136"/>
                </a:cxn>
                <a:cxn ang="0">
                  <a:pos x="444" y="135"/>
                </a:cxn>
                <a:cxn ang="0">
                  <a:pos x="394" y="133"/>
                </a:cxn>
                <a:cxn ang="0">
                  <a:pos x="301" y="123"/>
                </a:cxn>
                <a:cxn ang="0">
                  <a:pos x="258" y="117"/>
                </a:cxn>
                <a:cxn ang="0">
                  <a:pos x="197" y="107"/>
                </a:cxn>
                <a:cxn ang="0">
                  <a:pos x="161" y="98"/>
                </a:cxn>
                <a:cxn ang="0">
                  <a:pos x="127" y="89"/>
                </a:cxn>
                <a:cxn ang="0">
                  <a:pos x="83" y="74"/>
                </a:cxn>
                <a:cxn ang="0">
                  <a:pos x="58" y="63"/>
                </a:cxn>
                <a:cxn ang="0">
                  <a:pos x="38" y="53"/>
                </a:cxn>
                <a:cxn ang="0">
                  <a:pos x="21" y="42"/>
                </a:cxn>
                <a:cxn ang="0">
                  <a:pos x="9" y="31"/>
                </a:cxn>
                <a:cxn ang="0">
                  <a:pos x="2" y="19"/>
                </a:cxn>
                <a:cxn ang="0">
                  <a:pos x="0" y="8"/>
                </a:cxn>
                <a:cxn ang="0">
                  <a:pos x="8" y="5"/>
                </a:cxn>
                <a:cxn ang="0">
                  <a:pos x="24" y="13"/>
                </a:cxn>
                <a:cxn ang="0">
                  <a:pos x="55" y="24"/>
                </a:cxn>
                <a:cxn ang="0">
                  <a:pos x="79" y="31"/>
                </a:cxn>
                <a:cxn ang="0">
                  <a:pos x="135" y="43"/>
                </a:cxn>
                <a:cxn ang="0">
                  <a:pos x="198" y="53"/>
                </a:cxn>
                <a:cxn ang="0">
                  <a:pos x="269" y="62"/>
                </a:cxn>
                <a:cxn ang="0">
                  <a:pos x="343" y="68"/>
                </a:cxn>
                <a:cxn ang="0">
                  <a:pos x="422" y="72"/>
                </a:cxn>
                <a:cxn ang="0">
                  <a:pos x="500" y="74"/>
                </a:cxn>
                <a:cxn ang="0">
                  <a:pos x="579" y="72"/>
                </a:cxn>
                <a:cxn ang="0">
                  <a:pos x="658" y="68"/>
                </a:cxn>
                <a:cxn ang="0">
                  <a:pos x="733" y="62"/>
                </a:cxn>
                <a:cxn ang="0">
                  <a:pos x="805" y="53"/>
                </a:cxn>
                <a:cxn ang="0">
                  <a:pos x="868" y="42"/>
                </a:cxn>
                <a:cxn ang="0">
                  <a:pos x="911" y="33"/>
                </a:cxn>
                <a:cxn ang="0">
                  <a:pos x="948" y="22"/>
                </a:cxn>
                <a:cxn ang="0">
                  <a:pos x="987" y="8"/>
                </a:cxn>
                <a:cxn ang="0">
                  <a:pos x="1002" y="0"/>
                </a:cxn>
                <a:cxn ang="0">
                  <a:pos x="1003" y="8"/>
                </a:cxn>
              </a:cxnLst>
              <a:rect l="0" t="0" r="r" b="b"/>
              <a:pathLst>
                <a:path w="1003" h="136">
                  <a:moveTo>
                    <a:pt x="1003" y="8"/>
                  </a:moveTo>
                  <a:lnTo>
                    <a:pt x="1002" y="13"/>
                  </a:lnTo>
                  <a:lnTo>
                    <a:pt x="1002" y="16"/>
                  </a:lnTo>
                  <a:lnTo>
                    <a:pt x="1000" y="19"/>
                  </a:lnTo>
                  <a:lnTo>
                    <a:pt x="997" y="25"/>
                  </a:lnTo>
                  <a:lnTo>
                    <a:pt x="993" y="31"/>
                  </a:lnTo>
                  <a:lnTo>
                    <a:pt x="990" y="34"/>
                  </a:lnTo>
                  <a:lnTo>
                    <a:pt x="987" y="36"/>
                  </a:lnTo>
                  <a:lnTo>
                    <a:pt x="980" y="42"/>
                  </a:lnTo>
                  <a:lnTo>
                    <a:pt x="972" y="47"/>
                  </a:lnTo>
                  <a:lnTo>
                    <a:pt x="963" y="53"/>
                  </a:lnTo>
                  <a:lnTo>
                    <a:pt x="953" y="58"/>
                  </a:lnTo>
                  <a:lnTo>
                    <a:pt x="941" y="63"/>
                  </a:lnTo>
                  <a:lnTo>
                    <a:pt x="929" y="69"/>
                  </a:lnTo>
                  <a:lnTo>
                    <a:pt x="916" y="74"/>
                  </a:lnTo>
                  <a:lnTo>
                    <a:pt x="901" y="80"/>
                  </a:lnTo>
                  <a:lnTo>
                    <a:pt x="886" y="85"/>
                  </a:lnTo>
                  <a:lnTo>
                    <a:pt x="870" y="89"/>
                  </a:lnTo>
                  <a:lnTo>
                    <a:pt x="853" y="94"/>
                  </a:lnTo>
                  <a:lnTo>
                    <a:pt x="835" y="98"/>
                  </a:lnTo>
                  <a:lnTo>
                    <a:pt x="817" y="103"/>
                  </a:lnTo>
                  <a:lnTo>
                    <a:pt x="778" y="110"/>
                  </a:lnTo>
                  <a:lnTo>
                    <a:pt x="735" y="117"/>
                  </a:lnTo>
                  <a:lnTo>
                    <a:pt x="714" y="120"/>
                  </a:lnTo>
                  <a:lnTo>
                    <a:pt x="691" y="123"/>
                  </a:lnTo>
                  <a:lnTo>
                    <a:pt x="669" y="126"/>
                  </a:lnTo>
                  <a:lnTo>
                    <a:pt x="645" y="129"/>
                  </a:lnTo>
                  <a:lnTo>
                    <a:pt x="621" y="131"/>
                  </a:lnTo>
                  <a:lnTo>
                    <a:pt x="609" y="132"/>
                  </a:lnTo>
                  <a:lnTo>
                    <a:pt x="597" y="133"/>
                  </a:lnTo>
                  <a:lnTo>
                    <a:pt x="571" y="134"/>
                  </a:lnTo>
                  <a:lnTo>
                    <a:pt x="546" y="135"/>
                  </a:lnTo>
                  <a:lnTo>
                    <a:pt x="521" y="135"/>
                  </a:lnTo>
                  <a:lnTo>
                    <a:pt x="495" y="136"/>
                  </a:lnTo>
                  <a:lnTo>
                    <a:pt x="470" y="135"/>
                  </a:lnTo>
                  <a:lnTo>
                    <a:pt x="444" y="135"/>
                  </a:lnTo>
                  <a:lnTo>
                    <a:pt x="419" y="134"/>
                  </a:lnTo>
                  <a:lnTo>
                    <a:pt x="394" y="133"/>
                  </a:lnTo>
                  <a:lnTo>
                    <a:pt x="347" y="129"/>
                  </a:lnTo>
                  <a:lnTo>
                    <a:pt x="301" y="123"/>
                  </a:lnTo>
                  <a:lnTo>
                    <a:pt x="279" y="120"/>
                  </a:lnTo>
                  <a:lnTo>
                    <a:pt x="258" y="117"/>
                  </a:lnTo>
                  <a:lnTo>
                    <a:pt x="216" y="110"/>
                  </a:lnTo>
                  <a:lnTo>
                    <a:pt x="197" y="107"/>
                  </a:lnTo>
                  <a:lnTo>
                    <a:pt x="179" y="103"/>
                  </a:lnTo>
                  <a:lnTo>
                    <a:pt x="161" y="98"/>
                  </a:lnTo>
                  <a:lnTo>
                    <a:pt x="144" y="94"/>
                  </a:lnTo>
                  <a:lnTo>
                    <a:pt x="127" y="89"/>
                  </a:lnTo>
                  <a:lnTo>
                    <a:pt x="112" y="85"/>
                  </a:lnTo>
                  <a:lnTo>
                    <a:pt x="83" y="74"/>
                  </a:lnTo>
                  <a:lnTo>
                    <a:pt x="70" y="69"/>
                  </a:lnTo>
                  <a:lnTo>
                    <a:pt x="58" y="63"/>
                  </a:lnTo>
                  <a:lnTo>
                    <a:pt x="48" y="58"/>
                  </a:lnTo>
                  <a:lnTo>
                    <a:pt x="38" y="53"/>
                  </a:lnTo>
                  <a:lnTo>
                    <a:pt x="29" y="47"/>
                  </a:lnTo>
                  <a:lnTo>
                    <a:pt x="21" y="42"/>
                  </a:lnTo>
                  <a:lnTo>
                    <a:pt x="15" y="36"/>
                  </a:lnTo>
                  <a:lnTo>
                    <a:pt x="9" y="31"/>
                  </a:lnTo>
                  <a:lnTo>
                    <a:pt x="5" y="25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2"/>
                  </a:lnTo>
                  <a:lnTo>
                    <a:pt x="8" y="5"/>
                  </a:lnTo>
                  <a:lnTo>
                    <a:pt x="16" y="9"/>
                  </a:lnTo>
                  <a:lnTo>
                    <a:pt x="24" y="13"/>
                  </a:lnTo>
                  <a:lnTo>
                    <a:pt x="34" y="16"/>
                  </a:lnTo>
                  <a:lnTo>
                    <a:pt x="55" y="24"/>
                  </a:lnTo>
                  <a:lnTo>
                    <a:pt x="67" y="28"/>
                  </a:lnTo>
                  <a:lnTo>
                    <a:pt x="79" y="31"/>
                  </a:lnTo>
                  <a:lnTo>
                    <a:pt x="106" y="37"/>
                  </a:lnTo>
                  <a:lnTo>
                    <a:pt x="135" y="43"/>
                  </a:lnTo>
                  <a:lnTo>
                    <a:pt x="166" y="48"/>
                  </a:lnTo>
                  <a:lnTo>
                    <a:pt x="198" y="53"/>
                  </a:lnTo>
                  <a:lnTo>
                    <a:pt x="232" y="58"/>
                  </a:lnTo>
                  <a:lnTo>
                    <a:pt x="269" y="62"/>
                  </a:lnTo>
                  <a:lnTo>
                    <a:pt x="306" y="65"/>
                  </a:lnTo>
                  <a:lnTo>
                    <a:pt x="343" y="68"/>
                  </a:lnTo>
                  <a:lnTo>
                    <a:pt x="382" y="71"/>
                  </a:lnTo>
                  <a:lnTo>
                    <a:pt x="422" y="72"/>
                  </a:lnTo>
                  <a:lnTo>
                    <a:pt x="461" y="73"/>
                  </a:lnTo>
                  <a:lnTo>
                    <a:pt x="500" y="74"/>
                  </a:lnTo>
                  <a:lnTo>
                    <a:pt x="540" y="73"/>
                  </a:lnTo>
                  <a:lnTo>
                    <a:pt x="579" y="72"/>
                  </a:lnTo>
                  <a:lnTo>
                    <a:pt x="620" y="71"/>
                  </a:lnTo>
                  <a:lnTo>
                    <a:pt x="658" y="68"/>
                  </a:lnTo>
                  <a:lnTo>
                    <a:pt x="696" y="65"/>
                  </a:lnTo>
                  <a:lnTo>
                    <a:pt x="733" y="62"/>
                  </a:lnTo>
                  <a:lnTo>
                    <a:pt x="770" y="58"/>
                  </a:lnTo>
                  <a:lnTo>
                    <a:pt x="805" y="53"/>
                  </a:lnTo>
                  <a:lnTo>
                    <a:pt x="837" y="48"/>
                  </a:lnTo>
                  <a:lnTo>
                    <a:pt x="868" y="42"/>
                  </a:lnTo>
                  <a:lnTo>
                    <a:pt x="897" y="36"/>
                  </a:lnTo>
                  <a:lnTo>
                    <a:pt x="911" y="33"/>
                  </a:lnTo>
                  <a:lnTo>
                    <a:pt x="924" y="30"/>
                  </a:lnTo>
                  <a:lnTo>
                    <a:pt x="948" y="22"/>
                  </a:lnTo>
                  <a:lnTo>
                    <a:pt x="969" y="15"/>
                  </a:lnTo>
                  <a:lnTo>
                    <a:pt x="987" y="8"/>
                  </a:lnTo>
                  <a:lnTo>
                    <a:pt x="995" y="4"/>
                  </a:lnTo>
                  <a:lnTo>
                    <a:pt x="1002" y="0"/>
                  </a:lnTo>
                  <a:lnTo>
                    <a:pt x="1003" y="4"/>
                  </a:lnTo>
                  <a:lnTo>
                    <a:pt x="1003" y="8"/>
                  </a:lnTo>
                  <a:close/>
                </a:path>
              </a:pathLst>
            </a:custGeom>
            <a:solidFill>
              <a:srgbClr val="0099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572363" name="Picture 75" descr="1500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5638" y="2911475"/>
            <a:ext cx="15001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76"/>
          <p:cNvGrpSpPr>
            <a:grpSpLocks/>
          </p:cNvGrpSpPr>
          <p:nvPr/>
        </p:nvGrpSpPr>
        <p:grpSpPr bwMode="auto">
          <a:xfrm>
            <a:off x="1557338" y="2687638"/>
            <a:ext cx="207962" cy="569912"/>
            <a:chOff x="1128" y="1471"/>
            <a:chExt cx="151" cy="413"/>
          </a:xfrm>
        </p:grpSpPr>
        <p:sp>
          <p:nvSpPr>
            <p:cNvPr id="2572365" name="Line 77"/>
            <p:cNvSpPr>
              <a:spLocks noChangeShapeType="1"/>
            </p:cNvSpPr>
            <p:nvPr/>
          </p:nvSpPr>
          <p:spPr bwMode="auto">
            <a:xfrm>
              <a:off x="1128" y="1471"/>
              <a:ext cx="151" cy="413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2572366" name="Line 78"/>
            <p:cNvSpPr>
              <a:spLocks noChangeShapeType="1"/>
            </p:cNvSpPr>
            <p:nvPr/>
          </p:nvSpPr>
          <p:spPr bwMode="auto">
            <a:xfrm flipH="1">
              <a:off x="1128" y="1471"/>
              <a:ext cx="149" cy="398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ru-RU"/>
            </a:p>
          </p:txBody>
        </p:sp>
      </p:grpSp>
      <p:sp>
        <p:nvSpPr>
          <p:cNvPr id="2572367" name="Text Box 79"/>
          <p:cNvSpPr txBox="1">
            <a:spLocks noChangeArrowheads="1"/>
          </p:cNvSpPr>
          <p:nvPr/>
        </p:nvSpPr>
        <p:spPr bwMode="auto">
          <a:xfrm>
            <a:off x="3367088" y="1628775"/>
            <a:ext cx="2536825" cy="787400"/>
          </a:xfrm>
          <a:prstGeom prst="rect">
            <a:avLst/>
          </a:prstGeom>
          <a:noFill/>
          <a:ln w="25400" cap="sq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2000">
                <a:solidFill>
                  <a:srgbClr val="009900"/>
                </a:solidFill>
                <a:latin typeface="Verdana" pitchFamily="34" charset="0"/>
              </a:rPr>
              <a:t>SD </a:t>
            </a:r>
            <a:r>
              <a:rPr kumimoji="1" lang="ru-RU" sz="2000">
                <a:solidFill>
                  <a:srgbClr val="009900"/>
                </a:solidFill>
                <a:latin typeface="Verdana" pitchFamily="34" charset="0"/>
              </a:rPr>
              <a:t>работает</a:t>
            </a:r>
          </a:p>
          <a:p>
            <a:pPr>
              <a:spcBef>
                <a:spcPct val="50000"/>
              </a:spcBef>
            </a:pPr>
            <a:r>
              <a:rPr kumimoji="1" lang="ru-RU" sz="2000">
                <a:solidFill>
                  <a:srgbClr val="009900"/>
                </a:solidFill>
                <a:latin typeface="Verdana" pitchFamily="34" charset="0"/>
              </a:rPr>
              <a:t>всегда</a:t>
            </a:r>
            <a:endParaRPr kumimoji="1" lang="en-US" sz="2000">
              <a:solidFill>
                <a:srgbClr val="009900"/>
              </a:solidFill>
              <a:latin typeface="Verdana" pitchFamily="34" charset="0"/>
            </a:endParaRPr>
          </a:p>
        </p:txBody>
      </p:sp>
      <p:pic>
        <p:nvPicPr>
          <p:cNvPr id="2572368" name="Picture 8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30475" y="4575175"/>
            <a:ext cx="504825" cy="722313"/>
          </a:xfrm>
          <a:prstGeom prst="rect">
            <a:avLst/>
          </a:prstGeom>
          <a:noFill/>
        </p:spPr>
      </p:pic>
      <p:sp>
        <p:nvSpPr>
          <p:cNvPr id="2572369" name="Line 81"/>
          <p:cNvSpPr>
            <a:spLocks noChangeShapeType="1"/>
          </p:cNvSpPr>
          <p:nvPr/>
        </p:nvSpPr>
        <p:spPr bwMode="auto">
          <a:xfrm flipV="1">
            <a:off x="2994025" y="4903788"/>
            <a:ext cx="30321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pic>
        <p:nvPicPr>
          <p:cNvPr id="2572370" name="Picture 8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5561013"/>
            <a:ext cx="504825" cy="722312"/>
          </a:xfrm>
          <a:prstGeom prst="rect">
            <a:avLst/>
          </a:prstGeom>
          <a:noFill/>
        </p:spPr>
      </p:pic>
      <p:sp>
        <p:nvSpPr>
          <p:cNvPr id="2572371" name="Line 83"/>
          <p:cNvSpPr>
            <a:spLocks noChangeShapeType="1"/>
          </p:cNvSpPr>
          <p:nvPr/>
        </p:nvSpPr>
        <p:spPr bwMode="auto">
          <a:xfrm>
            <a:off x="3068638" y="5922963"/>
            <a:ext cx="27463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pic>
        <p:nvPicPr>
          <p:cNvPr id="2572372" name="Picture 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99263" y="4541838"/>
            <a:ext cx="504825" cy="722312"/>
          </a:xfrm>
          <a:prstGeom prst="rect">
            <a:avLst/>
          </a:prstGeom>
          <a:noFill/>
        </p:spPr>
      </p:pic>
      <p:sp>
        <p:nvSpPr>
          <p:cNvPr id="2572373" name="Line 85"/>
          <p:cNvSpPr>
            <a:spLocks noChangeShapeType="1"/>
          </p:cNvSpPr>
          <p:nvPr/>
        </p:nvSpPr>
        <p:spPr bwMode="auto">
          <a:xfrm>
            <a:off x="7246938" y="4897438"/>
            <a:ext cx="366712" cy="1587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pic>
        <p:nvPicPr>
          <p:cNvPr id="2572374" name="Picture 8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775" y="5634038"/>
            <a:ext cx="504825" cy="722312"/>
          </a:xfrm>
          <a:prstGeom prst="rect">
            <a:avLst/>
          </a:prstGeom>
          <a:noFill/>
        </p:spPr>
      </p:pic>
      <p:sp>
        <p:nvSpPr>
          <p:cNvPr id="2572375" name="Line 87"/>
          <p:cNvSpPr>
            <a:spLocks noChangeShapeType="1"/>
          </p:cNvSpPr>
          <p:nvPr/>
        </p:nvSpPr>
        <p:spPr bwMode="auto">
          <a:xfrm>
            <a:off x="7205663" y="5978525"/>
            <a:ext cx="341312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pic>
        <p:nvPicPr>
          <p:cNvPr id="2572376" name="Picture 8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91125" y="5407025"/>
            <a:ext cx="1425575" cy="561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572377" name="Picture 8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6775" y="5300663"/>
            <a:ext cx="1425575" cy="561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572378" name="Line 90"/>
          <p:cNvSpPr>
            <a:spLocks noChangeShapeType="1"/>
          </p:cNvSpPr>
          <p:nvPr/>
        </p:nvSpPr>
        <p:spPr bwMode="auto">
          <a:xfrm flipV="1">
            <a:off x="989013" y="5634038"/>
            <a:ext cx="1541462" cy="1651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72379" name="Text Box 91"/>
          <p:cNvSpPr txBox="1">
            <a:spLocks noChangeArrowheads="1"/>
          </p:cNvSpPr>
          <p:nvPr/>
        </p:nvSpPr>
        <p:spPr bwMode="auto">
          <a:xfrm>
            <a:off x="163513" y="6054725"/>
            <a:ext cx="2536825" cy="269875"/>
          </a:xfrm>
          <a:prstGeom prst="rect">
            <a:avLst/>
          </a:prstGeom>
          <a:noFill/>
          <a:ln w="2540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600">
                <a:solidFill>
                  <a:srgbClr val="FF0000"/>
                </a:solidFill>
                <a:latin typeface="Verdana" pitchFamily="34" charset="0"/>
              </a:rPr>
              <a:t>Lost Space Diversity</a:t>
            </a:r>
          </a:p>
        </p:txBody>
      </p:sp>
      <p:sp>
        <p:nvSpPr>
          <p:cNvPr id="2572380" name="Line 92"/>
          <p:cNvSpPr>
            <a:spLocks noChangeShapeType="1"/>
          </p:cNvSpPr>
          <p:nvPr/>
        </p:nvSpPr>
        <p:spPr bwMode="auto">
          <a:xfrm flipH="1">
            <a:off x="2690813" y="5572125"/>
            <a:ext cx="314325" cy="842963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72381" name="Line 93"/>
          <p:cNvSpPr>
            <a:spLocks noChangeShapeType="1"/>
          </p:cNvSpPr>
          <p:nvPr/>
        </p:nvSpPr>
        <p:spPr bwMode="auto">
          <a:xfrm>
            <a:off x="2690813" y="5546725"/>
            <a:ext cx="314325" cy="809625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72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72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7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7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72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72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572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257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257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257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57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57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72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72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7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5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5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72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72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7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2317" grpId="0"/>
      <p:bldP spid="2572318" grpId="0"/>
      <p:bldP spid="2572319" grpId="0"/>
      <p:bldP spid="2572332" grpId="0" animBg="1"/>
      <p:bldP spid="2572332" grpId="1" animBg="1"/>
      <p:bldP spid="2572333" grpId="0" animBg="1"/>
      <p:bldP spid="2572333" grpId="1" animBg="1"/>
      <p:bldP spid="2572335" grpId="0" animBg="1"/>
      <p:bldP spid="2572337" grpId="0"/>
      <p:bldP spid="2572338" grpId="0"/>
      <p:bldP spid="2572367" grpId="0" animBg="1"/>
      <p:bldP spid="2572369" grpId="0" animBg="1"/>
      <p:bldP spid="2572371" grpId="0" animBg="1"/>
      <p:bldP spid="2572371" grpId="1" animBg="1"/>
      <p:bldP spid="2572378" grpId="0" animBg="1"/>
      <p:bldP spid="2572379" grpId="0" animBg="1" autoUpdateAnimBg="0"/>
      <p:bldP spid="2572380" grpId="0" animBg="1"/>
      <p:bldP spid="2572380" grpId="1" animBg="1"/>
      <p:bldP spid="2572381" grpId="0" animBg="1"/>
      <p:bldP spid="257238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7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74341" name="Rectangle 5"/>
          <p:cNvSpPr>
            <a:spLocks noChangeArrowheads="1"/>
          </p:cNvSpPr>
          <p:nvPr/>
        </p:nvSpPr>
        <p:spPr bwMode="auto">
          <a:xfrm>
            <a:off x="0" y="2703513"/>
            <a:ext cx="9144000" cy="1295400"/>
          </a:xfrm>
          <a:prstGeom prst="rect">
            <a:avLst/>
          </a:prstGeom>
          <a:solidFill>
            <a:srgbClr val="FF0000"/>
          </a:solidFill>
          <a:ln w="9525">
            <a:solidFill>
              <a:srgbClr val="9BBCC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74343" name="Oval 7"/>
          <p:cNvSpPr>
            <a:spLocks noChangeArrowheads="1"/>
          </p:cNvSpPr>
          <p:nvPr/>
        </p:nvSpPr>
        <p:spPr bwMode="auto">
          <a:xfrm>
            <a:off x="617538" y="2203450"/>
            <a:ext cx="2278062" cy="2278063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574344" name="Rectangle 8"/>
          <p:cNvSpPr>
            <a:spLocks noChangeArrowheads="1"/>
          </p:cNvSpPr>
          <p:nvPr/>
        </p:nvSpPr>
        <p:spPr bwMode="auto">
          <a:xfrm>
            <a:off x="2987675" y="2949575"/>
            <a:ext cx="5778500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altLang="he-IL" sz="2800">
                <a:solidFill>
                  <a:schemeClr val="bg1"/>
                </a:solidFill>
                <a:latin typeface="Arial" charset="0"/>
              </a:rPr>
              <a:t>Оборудование - </a:t>
            </a:r>
            <a:r>
              <a:rPr kumimoji="1" lang="en-US" altLang="he-IL" sz="2800">
                <a:solidFill>
                  <a:schemeClr val="bg1"/>
                </a:solidFill>
                <a:latin typeface="Arial" charset="0"/>
              </a:rPr>
              <a:t>FibeAir</a:t>
            </a:r>
            <a:r>
              <a:rPr kumimoji="1" lang="ru-RU" altLang="he-IL" sz="2800">
                <a:solidFill>
                  <a:schemeClr val="bg1"/>
                </a:solidFill>
                <a:latin typeface="Arial" charset="0"/>
              </a:rPr>
              <a:t> </a:t>
            </a:r>
            <a:r>
              <a:rPr kumimoji="1" lang="en-GB" altLang="he-IL" sz="2800">
                <a:solidFill>
                  <a:schemeClr val="bg1"/>
                </a:solidFill>
                <a:latin typeface="Arial" charset="0"/>
              </a:rPr>
              <a:t>IP10</a:t>
            </a:r>
            <a:endParaRPr kumimoji="1" lang="en-US" sz="28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574345" name="Picture 9" descr="circle man in the gard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2127250"/>
            <a:ext cx="2443162" cy="2428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838"/>
            <a:ext cx="7848600" cy="1143000"/>
          </a:xfrm>
        </p:spPr>
        <p:txBody>
          <a:bodyPr/>
          <a:lstStyle/>
          <a:p>
            <a:r>
              <a:rPr lang="ru-RU"/>
              <a:t>Сети широкополосного доступа: требования для </a:t>
            </a:r>
            <a:r>
              <a:rPr lang="en-US"/>
              <a:t>IP </a:t>
            </a:r>
            <a:r>
              <a:rPr lang="ru-RU"/>
              <a:t>сетей</a:t>
            </a:r>
            <a:endParaRPr lang="en-US"/>
          </a:p>
        </p:txBody>
      </p:sp>
      <p:sp>
        <p:nvSpPr>
          <p:cNvPr id="257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/>
              <a:t>Уменьшение стоимости каждого «бита»</a:t>
            </a:r>
            <a:r>
              <a:rPr lang="en-US" i="1"/>
              <a:t> </a:t>
            </a:r>
            <a:r>
              <a:rPr lang="ru-RU" i="1"/>
              <a:t>в беспроводных сетях.</a:t>
            </a:r>
            <a:endParaRPr lang="en-US" i="1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0200" y="2463800"/>
            <a:ext cx="5562600" cy="4011613"/>
            <a:chOff x="672" y="1296"/>
            <a:chExt cx="4320" cy="2832"/>
          </a:xfrm>
        </p:grpSpPr>
        <p:sp>
          <p:nvSpPr>
            <p:cNvPr id="2576389" name="AutoShape 5"/>
            <p:cNvSpPr>
              <a:spLocks noChangeArrowheads="1"/>
            </p:cNvSpPr>
            <p:nvPr/>
          </p:nvSpPr>
          <p:spPr bwMode="auto">
            <a:xfrm>
              <a:off x="672" y="1296"/>
              <a:ext cx="4320" cy="2832"/>
            </a:xfrm>
            <a:prstGeom prst="flowChartAlternateProcess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76390" name="Picture 6" descr="Traffic &amp; revenu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0" y="1462"/>
              <a:ext cx="3312" cy="25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8434" name="Rectangle 2"/>
          <p:cNvSpPr>
            <a:spLocks noChangeArrowheads="1"/>
          </p:cNvSpPr>
          <p:nvPr/>
        </p:nvSpPr>
        <p:spPr bwMode="auto">
          <a:xfrm>
            <a:off x="2936875" y="2124075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5050"/>
                </a:solidFill>
                <a:latin typeface="Arial" charset="0"/>
                <a:ea typeface="ヒラギノ角ゴ Pro W3" pitchFamily="-80" charset="-128"/>
              </a:rPr>
              <a:t>ETH</a:t>
            </a:r>
          </a:p>
        </p:txBody>
      </p:sp>
      <p:sp>
        <p:nvSpPr>
          <p:cNvPr id="2578435" name="Rectangle 3"/>
          <p:cNvSpPr>
            <a:spLocks noChangeArrowheads="1"/>
          </p:cNvSpPr>
          <p:nvPr/>
        </p:nvSpPr>
        <p:spPr bwMode="auto">
          <a:xfrm>
            <a:off x="2651125" y="2428875"/>
            <a:ext cx="1204913" cy="777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0000"/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78436" name="Rectangle 21"/>
          <p:cNvSpPr>
            <a:spLocks noChangeArrowheads="1"/>
          </p:cNvSpPr>
          <p:nvPr/>
        </p:nvSpPr>
        <p:spPr bwMode="auto">
          <a:xfrm>
            <a:off x="1790700" y="4953000"/>
            <a:ext cx="5524500" cy="876300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r">
              <a:lnSpc>
                <a:spcPct val="130000"/>
              </a:lnSpc>
            </a:pPr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784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8382000" cy="609600"/>
          </a:xfrm>
          <a:noFill/>
        </p:spPr>
        <p:txBody>
          <a:bodyPr/>
          <a:lstStyle/>
          <a:p>
            <a:r>
              <a:rPr lang="en-US" sz="2400"/>
              <a:t>IP-based cellular backhaul</a:t>
            </a:r>
          </a:p>
        </p:txBody>
      </p:sp>
      <p:sp>
        <p:nvSpPr>
          <p:cNvPr id="2578438" name="AutoShape 12"/>
          <p:cNvSpPr>
            <a:spLocks noChangeArrowheads="1"/>
          </p:cNvSpPr>
          <p:nvPr/>
        </p:nvSpPr>
        <p:spPr bwMode="auto">
          <a:xfrm>
            <a:off x="2908300" y="4724400"/>
            <a:ext cx="2519363" cy="1081088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1800">
              <a:solidFill>
                <a:schemeClr val="bg1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78439" name="Rectangle 16"/>
          <p:cNvSpPr>
            <a:spLocks noChangeArrowheads="1"/>
          </p:cNvSpPr>
          <p:nvPr/>
        </p:nvSpPr>
        <p:spPr bwMode="auto">
          <a:xfrm>
            <a:off x="1828800" y="4999038"/>
            <a:ext cx="6057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 b="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Транспорт </a:t>
            </a:r>
            <a:r>
              <a:rPr lang="en-US" sz="2000" b="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Ethernet –</a:t>
            </a:r>
            <a:r>
              <a:rPr lang="ru-RU" sz="2000" b="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это естественный </a:t>
            </a:r>
          </a:p>
          <a:p>
            <a:pPr algn="l"/>
            <a:r>
              <a:rPr lang="ru-RU" sz="2000" b="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выбор для </a:t>
            </a:r>
            <a:r>
              <a:rPr lang="en-US" sz="2000" b="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IP c</a:t>
            </a:r>
            <a:r>
              <a:rPr lang="ru-RU" sz="2000" b="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ервисов</a:t>
            </a:r>
            <a:endParaRPr lang="en-US" sz="2000" b="0">
              <a:solidFill>
                <a:schemeClr val="bg1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78440" name="Rectangle 19"/>
          <p:cNvSpPr>
            <a:spLocks noChangeArrowheads="1"/>
          </p:cNvSpPr>
          <p:nvPr/>
        </p:nvSpPr>
        <p:spPr bwMode="auto">
          <a:xfrm>
            <a:off x="2209800" y="3733800"/>
            <a:ext cx="16383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r">
              <a:lnSpc>
                <a:spcPct val="130000"/>
              </a:lnSpc>
            </a:pPr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78441" name="Rectangle 20"/>
          <p:cNvSpPr>
            <a:spLocks noChangeArrowheads="1"/>
          </p:cNvSpPr>
          <p:nvPr/>
        </p:nvSpPr>
        <p:spPr bwMode="auto">
          <a:xfrm>
            <a:off x="4914900" y="3810000"/>
            <a:ext cx="2400300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0">
                <a:latin typeface="Arial" charset="0"/>
                <a:ea typeface="ヒラギノ角ゴ Pro W3" pitchFamily="-80" charset="-128"/>
              </a:rPr>
              <a:t>Opex/ Capex</a:t>
            </a:r>
            <a:r>
              <a:rPr lang="en-US" sz="1800" b="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 </a:t>
            </a:r>
          </a:p>
          <a:p>
            <a:pPr eaLnBrk="0" hangingPunct="0"/>
            <a:r>
              <a:rPr lang="ru-RU" sz="1800" b="0">
                <a:latin typeface="Arial" charset="0"/>
                <a:ea typeface="ヒラギノ角ゴ Pro W3" pitchFamily="-80" charset="-128"/>
              </a:rPr>
              <a:t>Гибкость</a:t>
            </a:r>
            <a:endParaRPr lang="en-US" sz="1800" b="0">
              <a:latin typeface="Arial" charset="0"/>
              <a:ea typeface="ヒラギノ角ゴ Pro W3" pitchFamily="-80" charset="-128"/>
              <a:sym typeface="Wingdings" pitchFamily="2" charset="2"/>
            </a:endParaRPr>
          </a:p>
        </p:txBody>
      </p:sp>
      <p:sp>
        <p:nvSpPr>
          <p:cNvPr id="2578442" name="Rectangle 22"/>
          <p:cNvSpPr>
            <a:spLocks noChangeArrowheads="1"/>
          </p:cNvSpPr>
          <p:nvPr/>
        </p:nvSpPr>
        <p:spPr bwMode="auto">
          <a:xfrm>
            <a:off x="1765300" y="3835400"/>
            <a:ext cx="2849563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800" b="0">
                <a:latin typeface="Arial" charset="0"/>
                <a:ea typeface="ヒラギノ角ゴ Pro W3" pitchFamily="-80" charset="-128"/>
              </a:rPr>
              <a:t>Широкие возможности для Медиа -сервисов</a:t>
            </a:r>
            <a:endParaRPr lang="en-US" sz="1800" b="0">
              <a:latin typeface="Arial" charset="0"/>
              <a:ea typeface="ヒラギノ角ゴ Pro W3" pitchFamily="-80" charset="-128"/>
              <a:sym typeface="Wingdings" pitchFamily="2" charset="2"/>
            </a:endParaRPr>
          </a:p>
        </p:txBody>
      </p:sp>
      <p:cxnSp>
        <p:nvCxnSpPr>
          <p:cNvPr id="2578443" name="Straight Arrow Connector 24"/>
          <p:cNvCxnSpPr>
            <a:cxnSpLocks noChangeShapeType="1"/>
            <a:stCxn id="2578440" idx="2"/>
          </p:cNvCxnSpPr>
          <p:nvPr/>
        </p:nvCxnSpPr>
        <p:spPr bwMode="auto">
          <a:xfrm rot="16200000" flipH="1">
            <a:off x="3324225" y="4200525"/>
            <a:ext cx="457200" cy="10477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78444" name="Straight Arrow Connector 26"/>
          <p:cNvCxnSpPr>
            <a:cxnSpLocks noChangeShapeType="1"/>
            <a:stCxn id="2578441" idx="2"/>
          </p:cNvCxnSpPr>
          <p:nvPr/>
        </p:nvCxnSpPr>
        <p:spPr bwMode="auto">
          <a:xfrm>
            <a:off x="6115050" y="445135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578445" name="Straight Arrow Connector 28"/>
          <p:cNvCxnSpPr>
            <a:cxnSpLocks noChangeShapeType="1"/>
            <a:stCxn id="2578441" idx="2"/>
          </p:cNvCxnSpPr>
          <p:nvPr/>
        </p:nvCxnSpPr>
        <p:spPr bwMode="auto">
          <a:xfrm rot="5400000">
            <a:off x="5457031" y="4290219"/>
            <a:ext cx="496888" cy="819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578446" name="Picture 18" descr="Ante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2038" y="2212975"/>
            <a:ext cx="4810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8447" name="Cloud"/>
          <p:cNvSpPr>
            <a:spLocks noChangeAspect="1" noEditPoints="1" noChangeArrowheads="1"/>
          </p:cNvSpPr>
          <p:nvPr/>
        </p:nvSpPr>
        <p:spPr bwMode="auto">
          <a:xfrm>
            <a:off x="3924300" y="2208213"/>
            <a:ext cx="1570038" cy="536575"/>
          </a:xfrm>
          <a:custGeom>
            <a:avLst/>
            <a:gdLst>
              <a:gd name="T0" fmla="*/ 457274 w 21600"/>
              <a:gd name="T1" fmla="*/ 8600502 h 21600"/>
              <a:gd name="T2" fmla="*/ 73711095 w 21600"/>
              <a:gd name="T3" fmla="*/ 17182672 h 21600"/>
              <a:gd name="T4" fmla="*/ 147299276 w 21600"/>
              <a:gd name="T5" fmla="*/ 8600502 h 21600"/>
              <a:gd name="T6" fmla="*/ 73711095 w 21600"/>
              <a:gd name="T7" fmla="*/ 9834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78448" name="Freeform 3"/>
          <p:cNvSpPr>
            <a:spLocks/>
          </p:cNvSpPr>
          <p:nvPr/>
        </p:nvSpPr>
        <p:spPr bwMode="auto">
          <a:xfrm>
            <a:off x="5400675" y="3040063"/>
            <a:ext cx="1838325" cy="414337"/>
          </a:xfrm>
          <a:custGeom>
            <a:avLst/>
            <a:gdLst>
              <a:gd name="T0" fmla="*/ 1838325 w 1495"/>
              <a:gd name="T1" fmla="*/ 207783 h 337"/>
              <a:gd name="T2" fmla="*/ 1832177 w 1495"/>
              <a:gd name="T3" fmla="*/ 228685 h 337"/>
              <a:gd name="T4" fmla="*/ 1818651 w 1495"/>
              <a:gd name="T5" fmla="*/ 248356 h 337"/>
              <a:gd name="T6" fmla="*/ 1796517 w 1495"/>
              <a:gd name="T7" fmla="*/ 269258 h 337"/>
              <a:gd name="T8" fmla="*/ 1765776 w 1495"/>
              <a:gd name="T9" fmla="*/ 287700 h 337"/>
              <a:gd name="T10" fmla="*/ 1726427 w 1495"/>
              <a:gd name="T11" fmla="*/ 306142 h 337"/>
              <a:gd name="T12" fmla="*/ 1680930 w 1495"/>
              <a:gd name="T13" fmla="*/ 323355 h 337"/>
              <a:gd name="T14" fmla="*/ 1567802 w 1495"/>
              <a:gd name="T15" fmla="*/ 354092 h 337"/>
              <a:gd name="T16" fmla="*/ 1432541 w 1495"/>
              <a:gd name="T17" fmla="*/ 379911 h 337"/>
              <a:gd name="T18" fmla="*/ 1276376 w 1495"/>
              <a:gd name="T19" fmla="*/ 398354 h 337"/>
              <a:gd name="T20" fmla="*/ 1104225 w 1495"/>
              <a:gd name="T21" fmla="*/ 410649 h 337"/>
              <a:gd name="T22" fmla="*/ 918548 w 1495"/>
              <a:gd name="T23" fmla="*/ 414337 h 337"/>
              <a:gd name="T24" fmla="*/ 825094 w 1495"/>
              <a:gd name="T25" fmla="*/ 413108 h 337"/>
              <a:gd name="T26" fmla="*/ 646795 w 1495"/>
              <a:gd name="T27" fmla="*/ 405731 h 337"/>
              <a:gd name="T28" fmla="*/ 480793 w 1495"/>
              <a:gd name="T29" fmla="*/ 389747 h 337"/>
              <a:gd name="T30" fmla="*/ 335694 w 1495"/>
              <a:gd name="T31" fmla="*/ 367617 h 337"/>
              <a:gd name="T32" fmla="*/ 210270 w 1495"/>
              <a:gd name="T33" fmla="*/ 339338 h 337"/>
              <a:gd name="T34" fmla="*/ 134032 w 1495"/>
              <a:gd name="T35" fmla="*/ 314749 h 337"/>
              <a:gd name="T36" fmla="*/ 90994 w 1495"/>
              <a:gd name="T37" fmla="*/ 297536 h 337"/>
              <a:gd name="T38" fmla="*/ 56564 w 1495"/>
              <a:gd name="T39" fmla="*/ 277864 h 337"/>
              <a:gd name="T40" fmla="*/ 29512 w 1495"/>
              <a:gd name="T41" fmla="*/ 259422 h 337"/>
              <a:gd name="T42" fmla="*/ 11067 w 1495"/>
              <a:gd name="T43" fmla="*/ 239750 h 337"/>
              <a:gd name="T44" fmla="*/ 1230 w 1495"/>
              <a:gd name="T45" fmla="*/ 217619 h 337"/>
              <a:gd name="T46" fmla="*/ 0 w 1495"/>
              <a:gd name="T47" fmla="*/ 207783 h 337"/>
              <a:gd name="T48" fmla="*/ 6148 w 1495"/>
              <a:gd name="T49" fmla="*/ 185652 h 337"/>
              <a:gd name="T50" fmla="*/ 18445 w 1495"/>
              <a:gd name="T51" fmla="*/ 165981 h 337"/>
              <a:gd name="T52" fmla="*/ 41808 w 1495"/>
              <a:gd name="T53" fmla="*/ 145079 h 337"/>
              <a:gd name="T54" fmla="*/ 72549 w 1495"/>
              <a:gd name="T55" fmla="*/ 126637 h 337"/>
              <a:gd name="T56" fmla="*/ 111898 w 1495"/>
              <a:gd name="T57" fmla="*/ 108195 h 337"/>
              <a:gd name="T58" fmla="*/ 157395 w 1495"/>
              <a:gd name="T59" fmla="*/ 92212 h 337"/>
              <a:gd name="T60" fmla="*/ 269293 w 1495"/>
              <a:gd name="T61" fmla="*/ 61474 h 337"/>
              <a:gd name="T62" fmla="*/ 404554 w 1495"/>
              <a:gd name="T63" fmla="*/ 35655 h 337"/>
              <a:gd name="T64" fmla="*/ 561949 w 1495"/>
              <a:gd name="T65" fmla="*/ 17213 h 337"/>
              <a:gd name="T66" fmla="*/ 732871 w 1495"/>
              <a:gd name="T67" fmla="*/ 4918 h 337"/>
              <a:gd name="T68" fmla="*/ 918548 w 1495"/>
              <a:gd name="T69" fmla="*/ 0 h 337"/>
              <a:gd name="T70" fmla="*/ 1013231 w 1495"/>
              <a:gd name="T71" fmla="*/ 1229 h 337"/>
              <a:gd name="T72" fmla="*/ 1191530 w 1495"/>
              <a:gd name="T73" fmla="*/ 8606 h 337"/>
              <a:gd name="T74" fmla="*/ 1356303 w 1495"/>
              <a:gd name="T75" fmla="*/ 24590 h 337"/>
              <a:gd name="T76" fmla="*/ 1502631 w 1495"/>
              <a:gd name="T77" fmla="*/ 47950 h 337"/>
              <a:gd name="T78" fmla="*/ 1626825 w 1495"/>
              <a:gd name="T79" fmla="*/ 76228 h 337"/>
              <a:gd name="T80" fmla="*/ 1704293 w 1495"/>
              <a:gd name="T81" fmla="*/ 99588 h 337"/>
              <a:gd name="T82" fmla="*/ 1746101 w 1495"/>
              <a:gd name="T83" fmla="*/ 116801 h 337"/>
              <a:gd name="T84" fmla="*/ 1781761 w 1495"/>
              <a:gd name="T85" fmla="*/ 136473 h 337"/>
              <a:gd name="T86" fmla="*/ 1808813 w 1495"/>
              <a:gd name="T87" fmla="*/ 156145 h 337"/>
              <a:gd name="T88" fmla="*/ 1827258 w 1495"/>
              <a:gd name="T89" fmla="*/ 175817 h 337"/>
              <a:gd name="T90" fmla="*/ 1835866 w 1495"/>
              <a:gd name="T91" fmla="*/ 196718 h 337"/>
              <a:gd name="T92" fmla="*/ 1838325 w 1495"/>
              <a:gd name="T93" fmla="*/ 207783 h 3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95"/>
              <a:gd name="T142" fmla="*/ 0 h 337"/>
              <a:gd name="T143" fmla="*/ 1495 w 1495"/>
              <a:gd name="T144" fmla="*/ 337 h 3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95" h="337">
                <a:moveTo>
                  <a:pt x="1495" y="169"/>
                </a:moveTo>
                <a:lnTo>
                  <a:pt x="1495" y="169"/>
                </a:lnTo>
                <a:lnTo>
                  <a:pt x="1493" y="177"/>
                </a:lnTo>
                <a:lnTo>
                  <a:pt x="1490" y="186"/>
                </a:lnTo>
                <a:lnTo>
                  <a:pt x="1486" y="195"/>
                </a:lnTo>
                <a:lnTo>
                  <a:pt x="1479" y="202"/>
                </a:lnTo>
                <a:lnTo>
                  <a:pt x="1471" y="211"/>
                </a:lnTo>
                <a:lnTo>
                  <a:pt x="1461" y="219"/>
                </a:lnTo>
                <a:lnTo>
                  <a:pt x="1449" y="226"/>
                </a:lnTo>
                <a:lnTo>
                  <a:pt x="1436" y="234"/>
                </a:lnTo>
                <a:lnTo>
                  <a:pt x="1420" y="242"/>
                </a:lnTo>
                <a:lnTo>
                  <a:pt x="1404" y="249"/>
                </a:lnTo>
                <a:lnTo>
                  <a:pt x="1386" y="256"/>
                </a:lnTo>
                <a:lnTo>
                  <a:pt x="1367" y="263"/>
                </a:lnTo>
                <a:lnTo>
                  <a:pt x="1323" y="276"/>
                </a:lnTo>
                <a:lnTo>
                  <a:pt x="1275" y="288"/>
                </a:lnTo>
                <a:lnTo>
                  <a:pt x="1222" y="299"/>
                </a:lnTo>
                <a:lnTo>
                  <a:pt x="1165" y="309"/>
                </a:lnTo>
                <a:lnTo>
                  <a:pt x="1103" y="317"/>
                </a:lnTo>
                <a:lnTo>
                  <a:pt x="1038" y="324"/>
                </a:lnTo>
                <a:lnTo>
                  <a:pt x="969" y="330"/>
                </a:lnTo>
                <a:lnTo>
                  <a:pt x="898" y="334"/>
                </a:lnTo>
                <a:lnTo>
                  <a:pt x="824" y="336"/>
                </a:lnTo>
                <a:lnTo>
                  <a:pt x="747" y="337"/>
                </a:lnTo>
                <a:lnTo>
                  <a:pt x="671" y="336"/>
                </a:lnTo>
                <a:lnTo>
                  <a:pt x="596" y="334"/>
                </a:lnTo>
                <a:lnTo>
                  <a:pt x="526" y="330"/>
                </a:lnTo>
                <a:lnTo>
                  <a:pt x="457" y="324"/>
                </a:lnTo>
                <a:lnTo>
                  <a:pt x="391" y="317"/>
                </a:lnTo>
                <a:lnTo>
                  <a:pt x="329" y="309"/>
                </a:lnTo>
                <a:lnTo>
                  <a:pt x="273" y="299"/>
                </a:lnTo>
                <a:lnTo>
                  <a:pt x="219" y="288"/>
                </a:lnTo>
                <a:lnTo>
                  <a:pt x="171" y="276"/>
                </a:lnTo>
                <a:lnTo>
                  <a:pt x="128" y="263"/>
                </a:lnTo>
                <a:lnTo>
                  <a:pt x="109" y="256"/>
                </a:lnTo>
                <a:lnTo>
                  <a:pt x="91" y="249"/>
                </a:lnTo>
                <a:lnTo>
                  <a:pt x="74" y="242"/>
                </a:lnTo>
                <a:lnTo>
                  <a:pt x="59" y="234"/>
                </a:lnTo>
                <a:lnTo>
                  <a:pt x="46" y="226"/>
                </a:lnTo>
                <a:lnTo>
                  <a:pt x="34" y="219"/>
                </a:lnTo>
                <a:lnTo>
                  <a:pt x="24" y="211"/>
                </a:lnTo>
                <a:lnTo>
                  <a:pt x="15" y="202"/>
                </a:lnTo>
                <a:lnTo>
                  <a:pt x="9" y="195"/>
                </a:lnTo>
                <a:lnTo>
                  <a:pt x="5" y="186"/>
                </a:lnTo>
                <a:lnTo>
                  <a:pt x="1" y="177"/>
                </a:lnTo>
                <a:lnTo>
                  <a:pt x="0" y="169"/>
                </a:lnTo>
                <a:lnTo>
                  <a:pt x="1" y="160"/>
                </a:lnTo>
                <a:lnTo>
                  <a:pt x="5" y="151"/>
                </a:lnTo>
                <a:lnTo>
                  <a:pt x="9" y="143"/>
                </a:lnTo>
                <a:lnTo>
                  <a:pt x="15" y="135"/>
                </a:lnTo>
                <a:lnTo>
                  <a:pt x="24" y="127"/>
                </a:lnTo>
                <a:lnTo>
                  <a:pt x="34" y="118"/>
                </a:lnTo>
                <a:lnTo>
                  <a:pt x="46" y="111"/>
                </a:lnTo>
                <a:lnTo>
                  <a:pt x="59" y="103"/>
                </a:lnTo>
                <a:lnTo>
                  <a:pt x="74" y="95"/>
                </a:lnTo>
                <a:lnTo>
                  <a:pt x="91" y="88"/>
                </a:lnTo>
                <a:lnTo>
                  <a:pt x="109" y="81"/>
                </a:lnTo>
                <a:lnTo>
                  <a:pt x="128" y="75"/>
                </a:lnTo>
                <a:lnTo>
                  <a:pt x="171" y="62"/>
                </a:lnTo>
                <a:lnTo>
                  <a:pt x="219" y="50"/>
                </a:lnTo>
                <a:lnTo>
                  <a:pt x="273" y="39"/>
                </a:lnTo>
                <a:lnTo>
                  <a:pt x="329" y="29"/>
                </a:lnTo>
                <a:lnTo>
                  <a:pt x="391" y="20"/>
                </a:lnTo>
                <a:lnTo>
                  <a:pt x="457" y="14"/>
                </a:lnTo>
                <a:lnTo>
                  <a:pt x="526" y="7"/>
                </a:lnTo>
                <a:lnTo>
                  <a:pt x="596" y="4"/>
                </a:lnTo>
                <a:lnTo>
                  <a:pt x="671" y="1"/>
                </a:lnTo>
                <a:lnTo>
                  <a:pt x="747" y="0"/>
                </a:lnTo>
                <a:lnTo>
                  <a:pt x="824" y="1"/>
                </a:lnTo>
                <a:lnTo>
                  <a:pt x="898" y="4"/>
                </a:lnTo>
                <a:lnTo>
                  <a:pt x="969" y="7"/>
                </a:lnTo>
                <a:lnTo>
                  <a:pt x="1038" y="14"/>
                </a:lnTo>
                <a:lnTo>
                  <a:pt x="1103" y="20"/>
                </a:lnTo>
                <a:lnTo>
                  <a:pt x="1165" y="29"/>
                </a:lnTo>
                <a:lnTo>
                  <a:pt x="1222" y="39"/>
                </a:lnTo>
                <a:lnTo>
                  <a:pt x="1275" y="50"/>
                </a:lnTo>
                <a:lnTo>
                  <a:pt x="1323" y="62"/>
                </a:lnTo>
                <a:lnTo>
                  <a:pt x="1367" y="75"/>
                </a:lnTo>
                <a:lnTo>
                  <a:pt x="1386" y="81"/>
                </a:lnTo>
                <a:lnTo>
                  <a:pt x="1404" y="88"/>
                </a:lnTo>
                <a:lnTo>
                  <a:pt x="1420" y="95"/>
                </a:lnTo>
                <a:lnTo>
                  <a:pt x="1436" y="103"/>
                </a:lnTo>
                <a:lnTo>
                  <a:pt x="1449" y="111"/>
                </a:lnTo>
                <a:lnTo>
                  <a:pt x="1461" y="118"/>
                </a:lnTo>
                <a:lnTo>
                  <a:pt x="1471" y="127"/>
                </a:lnTo>
                <a:lnTo>
                  <a:pt x="1479" y="135"/>
                </a:lnTo>
                <a:lnTo>
                  <a:pt x="1486" y="143"/>
                </a:lnTo>
                <a:lnTo>
                  <a:pt x="1490" y="151"/>
                </a:lnTo>
                <a:lnTo>
                  <a:pt x="1493" y="160"/>
                </a:lnTo>
                <a:lnTo>
                  <a:pt x="1495" y="169"/>
                </a:lnTo>
                <a:close/>
              </a:path>
            </a:pathLst>
          </a:custGeom>
          <a:solidFill>
            <a:srgbClr val="A2ACB2">
              <a:alpha val="52156"/>
            </a:srgbClr>
          </a:solidFill>
          <a:ln w="6350">
            <a:solidFill>
              <a:srgbClr val="D7E0E3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pic>
        <p:nvPicPr>
          <p:cNvPr id="2578449" name="Picture 7" descr="Buildin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0550" y="2744788"/>
            <a:ext cx="1239838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8450" name="Freeform 3"/>
          <p:cNvSpPr>
            <a:spLocks/>
          </p:cNvSpPr>
          <p:nvPr/>
        </p:nvSpPr>
        <p:spPr bwMode="auto">
          <a:xfrm>
            <a:off x="1895475" y="2976563"/>
            <a:ext cx="1838325" cy="414337"/>
          </a:xfrm>
          <a:custGeom>
            <a:avLst/>
            <a:gdLst>
              <a:gd name="T0" fmla="*/ 1838325 w 1495"/>
              <a:gd name="T1" fmla="*/ 207783 h 337"/>
              <a:gd name="T2" fmla="*/ 1832177 w 1495"/>
              <a:gd name="T3" fmla="*/ 228685 h 337"/>
              <a:gd name="T4" fmla="*/ 1818651 w 1495"/>
              <a:gd name="T5" fmla="*/ 248356 h 337"/>
              <a:gd name="T6" fmla="*/ 1796517 w 1495"/>
              <a:gd name="T7" fmla="*/ 269258 h 337"/>
              <a:gd name="T8" fmla="*/ 1765776 w 1495"/>
              <a:gd name="T9" fmla="*/ 287700 h 337"/>
              <a:gd name="T10" fmla="*/ 1726427 w 1495"/>
              <a:gd name="T11" fmla="*/ 306142 h 337"/>
              <a:gd name="T12" fmla="*/ 1680930 w 1495"/>
              <a:gd name="T13" fmla="*/ 323355 h 337"/>
              <a:gd name="T14" fmla="*/ 1567802 w 1495"/>
              <a:gd name="T15" fmla="*/ 354092 h 337"/>
              <a:gd name="T16" fmla="*/ 1432541 w 1495"/>
              <a:gd name="T17" fmla="*/ 379911 h 337"/>
              <a:gd name="T18" fmla="*/ 1276376 w 1495"/>
              <a:gd name="T19" fmla="*/ 398354 h 337"/>
              <a:gd name="T20" fmla="*/ 1104225 w 1495"/>
              <a:gd name="T21" fmla="*/ 410649 h 337"/>
              <a:gd name="T22" fmla="*/ 918548 w 1495"/>
              <a:gd name="T23" fmla="*/ 414337 h 337"/>
              <a:gd name="T24" fmla="*/ 825094 w 1495"/>
              <a:gd name="T25" fmla="*/ 413108 h 337"/>
              <a:gd name="T26" fmla="*/ 646795 w 1495"/>
              <a:gd name="T27" fmla="*/ 405731 h 337"/>
              <a:gd name="T28" fmla="*/ 480793 w 1495"/>
              <a:gd name="T29" fmla="*/ 389747 h 337"/>
              <a:gd name="T30" fmla="*/ 335694 w 1495"/>
              <a:gd name="T31" fmla="*/ 367617 h 337"/>
              <a:gd name="T32" fmla="*/ 210270 w 1495"/>
              <a:gd name="T33" fmla="*/ 339338 h 337"/>
              <a:gd name="T34" fmla="*/ 134032 w 1495"/>
              <a:gd name="T35" fmla="*/ 314749 h 337"/>
              <a:gd name="T36" fmla="*/ 90994 w 1495"/>
              <a:gd name="T37" fmla="*/ 297536 h 337"/>
              <a:gd name="T38" fmla="*/ 56564 w 1495"/>
              <a:gd name="T39" fmla="*/ 277864 h 337"/>
              <a:gd name="T40" fmla="*/ 29512 w 1495"/>
              <a:gd name="T41" fmla="*/ 259422 h 337"/>
              <a:gd name="T42" fmla="*/ 11067 w 1495"/>
              <a:gd name="T43" fmla="*/ 239750 h 337"/>
              <a:gd name="T44" fmla="*/ 1230 w 1495"/>
              <a:gd name="T45" fmla="*/ 217619 h 337"/>
              <a:gd name="T46" fmla="*/ 0 w 1495"/>
              <a:gd name="T47" fmla="*/ 207783 h 337"/>
              <a:gd name="T48" fmla="*/ 6148 w 1495"/>
              <a:gd name="T49" fmla="*/ 185652 h 337"/>
              <a:gd name="T50" fmla="*/ 18445 w 1495"/>
              <a:gd name="T51" fmla="*/ 165981 h 337"/>
              <a:gd name="T52" fmla="*/ 41808 w 1495"/>
              <a:gd name="T53" fmla="*/ 145079 h 337"/>
              <a:gd name="T54" fmla="*/ 72549 w 1495"/>
              <a:gd name="T55" fmla="*/ 126637 h 337"/>
              <a:gd name="T56" fmla="*/ 111898 w 1495"/>
              <a:gd name="T57" fmla="*/ 108195 h 337"/>
              <a:gd name="T58" fmla="*/ 157395 w 1495"/>
              <a:gd name="T59" fmla="*/ 92212 h 337"/>
              <a:gd name="T60" fmla="*/ 269293 w 1495"/>
              <a:gd name="T61" fmla="*/ 61474 h 337"/>
              <a:gd name="T62" fmla="*/ 404554 w 1495"/>
              <a:gd name="T63" fmla="*/ 35655 h 337"/>
              <a:gd name="T64" fmla="*/ 561949 w 1495"/>
              <a:gd name="T65" fmla="*/ 17213 h 337"/>
              <a:gd name="T66" fmla="*/ 732871 w 1495"/>
              <a:gd name="T67" fmla="*/ 4918 h 337"/>
              <a:gd name="T68" fmla="*/ 918548 w 1495"/>
              <a:gd name="T69" fmla="*/ 0 h 337"/>
              <a:gd name="T70" fmla="*/ 1013231 w 1495"/>
              <a:gd name="T71" fmla="*/ 1229 h 337"/>
              <a:gd name="T72" fmla="*/ 1191530 w 1495"/>
              <a:gd name="T73" fmla="*/ 8606 h 337"/>
              <a:gd name="T74" fmla="*/ 1356303 w 1495"/>
              <a:gd name="T75" fmla="*/ 24590 h 337"/>
              <a:gd name="T76" fmla="*/ 1502631 w 1495"/>
              <a:gd name="T77" fmla="*/ 47950 h 337"/>
              <a:gd name="T78" fmla="*/ 1626825 w 1495"/>
              <a:gd name="T79" fmla="*/ 76228 h 337"/>
              <a:gd name="T80" fmla="*/ 1704293 w 1495"/>
              <a:gd name="T81" fmla="*/ 99588 h 337"/>
              <a:gd name="T82" fmla="*/ 1746101 w 1495"/>
              <a:gd name="T83" fmla="*/ 116801 h 337"/>
              <a:gd name="T84" fmla="*/ 1781761 w 1495"/>
              <a:gd name="T85" fmla="*/ 136473 h 337"/>
              <a:gd name="T86" fmla="*/ 1808813 w 1495"/>
              <a:gd name="T87" fmla="*/ 156145 h 337"/>
              <a:gd name="T88" fmla="*/ 1827258 w 1495"/>
              <a:gd name="T89" fmla="*/ 175817 h 337"/>
              <a:gd name="T90" fmla="*/ 1835866 w 1495"/>
              <a:gd name="T91" fmla="*/ 196718 h 337"/>
              <a:gd name="T92" fmla="*/ 1838325 w 1495"/>
              <a:gd name="T93" fmla="*/ 207783 h 3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95"/>
              <a:gd name="T142" fmla="*/ 0 h 337"/>
              <a:gd name="T143" fmla="*/ 1495 w 1495"/>
              <a:gd name="T144" fmla="*/ 337 h 3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95" h="337">
                <a:moveTo>
                  <a:pt x="1495" y="169"/>
                </a:moveTo>
                <a:lnTo>
                  <a:pt x="1495" y="169"/>
                </a:lnTo>
                <a:lnTo>
                  <a:pt x="1493" y="177"/>
                </a:lnTo>
                <a:lnTo>
                  <a:pt x="1490" y="186"/>
                </a:lnTo>
                <a:lnTo>
                  <a:pt x="1486" y="195"/>
                </a:lnTo>
                <a:lnTo>
                  <a:pt x="1479" y="202"/>
                </a:lnTo>
                <a:lnTo>
                  <a:pt x="1471" y="211"/>
                </a:lnTo>
                <a:lnTo>
                  <a:pt x="1461" y="219"/>
                </a:lnTo>
                <a:lnTo>
                  <a:pt x="1449" y="226"/>
                </a:lnTo>
                <a:lnTo>
                  <a:pt x="1436" y="234"/>
                </a:lnTo>
                <a:lnTo>
                  <a:pt x="1420" y="242"/>
                </a:lnTo>
                <a:lnTo>
                  <a:pt x="1404" y="249"/>
                </a:lnTo>
                <a:lnTo>
                  <a:pt x="1386" y="256"/>
                </a:lnTo>
                <a:lnTo>
                  <a:pt x="1367" y="263"/>
                </a:lnTo>
                <a:lnTo>
                  <a:pt x="1323" y="276"/>
                </a:lnTo>
                <a:lnTo>
                  <a:pt x="1275" y="288"/>
                </a:lnTo>
                <a:lnTo>
                  <a:pt x="1222" y="299"/>
                </a:lnTo>
                <a:lnTo>
                  <a:pt x="1165" y="309"/>
                </a:lnTo>
                <a:lnTo>
                  <a:pt x="1103" y="317"/>
                </a:lnTo>
                <a:lnTo>
                  <a:pt x="1038" y="324"/>
                </a:lnTo>
                <a:lnTo>
                  <a:pt x="969" y="330"/>
                </a:lnTo>
                <a:lnTo>
                  <a:pt x="898" y="334"/>
                </a:lnTo>
                <a:lnTo>
                  <a:pt x="824" y="336"/>
                </a:lnTo>
                <a:lnTo>
                  <a:pt x="747" y="337"/>
                </a:lnTo>
                <a:lnTo>
                  <a:pt x="671" y="336"/>
                </a:lnTo>
                <a:lnTo>
                  <a:pt x="596" y="334"/>
                </a:lnTo>
                <a:lnTo>
                  <a:pt x="526" y="330"/>
                </a:lnTo>
                <a:lnTo>
                  <a:pt x="457" y="324"/>
                </a:lnTo>
                <a:lnTo>
                  <a:pt x="391" y="317"/>
                </a:lnTo>
                <a:lnTo>
                  <a:pt x="329" y="309"/>
                </a:lnTo>
                <a:lnTo>
                  <a:pt x="273" y="299"/>
                </a:lnTo>
                <a:lnTo>
                  <a:pt x="219" y="288"/>
                </a:lnTo>
                <a:lnTo>
                  <a:pt x="171" y="276"/>
                </a:lnTo>
                <a:lnTo>
                  <a:pt x="128" y="263"/>
                </a:lnTo>
                <a:lnTo>
                  <a:pt x="109" y="256"/>
                </a:lnTo>
                <a:lnTo>
                  <a:pt x="91" y="249"/>
                </a:lnTo>
                <a:lnTo>
                  <a:pt x="74" y="242"/>
                </a:lnTo>
                <a:lnTo>
                  <a:pt x="59" y="234"/>
                </a:lnTo>
                <a:lnTo>
                  <a:pt x="46" y="226"/>
                </a:lnTo>
                <a:lnTo>
                  <a:pt x="34" y="219"/>
                </a:lnTo>
                <a:lnTo>
                  <a:pt x="24" y="211"/>
                </a:lnTo>
                <a:lnTo>
                  <a:pt x="15" y="202"/>
                </a:lnTo>
                <a:lnTo>
                  <a:pt x="9" y="195"/>
                </a:lnTo>
                <a:lnTo>
                  <a:pt x="5" y="186"/>
                </a:lnTo>
                <a:lnTo>
                  <a:pt x="1" y="177"/>
                </a:lnTo>
                <a:lnTo>
                  <a:pt x="0" y="169"/>
                </a:lnTo>
                <a:lnTo>
                  <a:pt x="1" y="160"/>
                </a:lnTo>
                <a:lnTo>
                  <a:pt x="5" y="151"/>
                </a:lnTo>
                <a:lnTo>
                  <a:pt x="9" y="143"/>
                </a:lnTo>
                <a:lnTo>
                  <a:pt x="15" y="135"/>
                </a:lnTo>
                <a:lnTo>
                  <a:pt x="24" y="127"/>
                </a:lnTo>
                <a:lnTo>
                  <a:pt x="34" y="118"/>
                </a:lnTo>
                <a:lnTo>
                  <a:pt x="46" y="111"/>
                </a:lnTo>
                <a:lnTo>
                  <a:pt x="59" y="103"/>
                </a:lnTo>
                <a:lnTo>
                  <a:pt x="74" y="95"/>
                </a:lnTo>
                <a:lnTo>
                  <a:pt x="91" y="88"/>
                </a:lnTo>
                <a:lnTo>
                  <a:pt x="109" y="81"/>
                </a:lnTo>
                <a:lnTo>
                  <a:pt x="128" y="75"/>
                </a:lnTo>
                <a:lnTo>
                  <a:pt x="171" y="62"/>
                </a:lnTo>
                <a:lnTo>
                  <a:pt x="219" y="50"/>
                </a:lnTo>
                <a:lnTo>
                  <a:pt x="273" y="39"/>
                </a:lnTo>
                <a:lnTo>
                  <a:pt x="329" y="29"/>
                </a:lnTo>
                <a:lnTo>
                  <a:pt x="391" y="20"/>
                </a:lnTo>
                <a:lnTo>
                  <a:pt x="457" y="14"/>
                </a:lnTo>
                <a:lnTo>
                  <a:pt x="526" y="7"/>
                </a:lnTo>
                <a:lnTo>
                  <a:pt x="596" y="4"/>
                </a:lnTo>
                <a:lnTo>
                  <a:pt x="671" y="1"/>
                </a:lnTo>
                <a:lnTo>
                  <a:pt x="747" y="0"/>
                </a:lnTo>
                <a:lnTo>
                  <a:pt x="824" y="1"/>
                </a:lnTo>
                <a:lnTo>
                  <a:pt x="898" y="4"/>
                </a:lnTo>
                <a:lnTo>
                  <a:pt x="969" y="7"/>
                </a:lnTo>
                <a:lnTo>
                  <a:pt x="1038" y="14"/>
                </a:lnTo>
                <a:lnTo>
                  <a:pt x="1103" y="20"/>
                </a:lnTo>
                <a:lnTo>
                  <a:pt x="1165" y="29"/>
                </a:lnTo>
                <a:lnTo>
                  <a:pt x="1222" y="39"/>
                </a:lnTo>
                <a:lnTo>
                  <a:pt x="1275" y="50"/>
                </a:lnTo>
                <a:lnTo>
                  <a:pt x="1323" y="62"/>
                </a:lnTo>
                <a:lnTo>
                  <a:pt x="1367" y="75"/>
                </a:lnTo>
                <a:lnTo>
                  <a:pt x="1386" y="81"/>
                </a:lnTo>
                <a:lnTo>
                  <a:pt x="1404" y="88"/>
                </a:lnTo>
                <a:lnTo>
                  <a:pt x="1420" y="95"/>
                </a:lnTo>
                <a:lnTo>
                  <a:pt x="1436" y="103"/>
                </a:lnTo>
                <a:lnTo>
                  <a:pt x="1449" y="111"/>
                </a:lnTo>
                <a:lnTo>
                  <a:pt x="1461" y="118"/>
                </a:lnTo>
                <a:lnTo>
                  <a:pt x="1471" y="127"/>
                </a:lnTo>
                <a:lnTo>
                  <a:pt x="1479" y="135"/>
                </a:lnTo>
                <a:lnTo>
                  <a:pt x="1486" y="143"/>
                </a:lnTo>
                <a:lnTo>
                  <a:pt x="1490" y="151"/>
                </a:lnTo>
                <a:lnTo>
                  <a:pt x="1493" y="160"/>
                </a:lnTo>
                <a:lnTo>
                  <a:pt x="1495" y="169"/>
                </a:lnTo>
                <a:close/>
              </a:path>
            </a:pathLst>
          </a:custGeom>
          <a:solidFill>
            <a:srgbClr val="A2ACB2">
              <a:alpha val="52156"/>
            </a:srgbClr>
          </a:solidFill>
          <a:ln w="6350">
            <a:solidFill>
              <a:srgbClr val="D7E0E3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5788025" y="3276600"/>
            <a:ext cx="1087438" cy="182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ヒラギノ角ゴ Pro W3" pitchFamily="-80" charset="-128"/>
              </a:rPr>
              <a:t>Control</a:t>
            </a:r>
          </a:p>
        </p:txBody>
      </p:sp>
      <p:sp>
        <p:nvSpPr>
          <p:cNvPr id="2578452" name="Rectangle 7"/>
          <p:cNvSpPr>
            <a:spLocks noChangeArrowheads="1"/>
          </p:cNvSpPr>
          <p:nvPr/>
        </p:nvSpPr>
        <p:spPr bwMode="auto">
          <a:xfrm>
            <a:off x="4343400" y="2362200"/>
            <a:ext cx="676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MEN</a:t>
            </a:r>
          </a:p>
        </p:txBody>
      </p:sp>
      <p:pic>
        <p:nvPicPr>
          <p:cNvPr id="2578453" name="Picture 6" descr="AntenC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4738" y="1970088"/>
            <a:ext cx="32543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1752600" y="1790700"/>
            <a:ext cx="5600700" cy="17526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82" name="Rectangle 2"/>
          <p:cNvSpPr>
            <a:spLocks noChangeArrowheads="1"/>
          </p:cNvSpPr>
          <p:nvPr/>
        </p:nvSpPr>
        <p:spPr bwMode="auto">
          <a:xfrm>
            <a:off x="6096000" y="6324600"/>
            <a:ext cx="28956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23"/>
          <p:cNvSpPr/>
          <p:nvPr/>
        </p:nvSpPr>
        <p:spPr bwMode="auto">
          <a:xfrm>
            <a:off x="5181600" y="5091113"/>
            <a:ext cx="3962400" cy="1371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>
              <a:lnSpc>
                <a:spcPct val="130000"/>
              </a:lnSpc>
              <a:defRPr/>
            </a:pPr>
            <a:endParaRPr lang="en-US" sz="2400" b="0">
              <a:solidFill>
                <a:srgbClr val="E2001A"/>
              </a:solidFill>
              <a:latin typeface="Arial" pitchFamily="34" charset="0"/>
              <a:ea typeface="ヒラギノ角ゴ Pro W3" pitchFamily="8" charset="-128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181600" y="3248025"/>
            <a:ext cx="3962400" cy="1371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>
              <a:lnSpc>
                <a:spcPct val="130000"/>
              </a:lnSpc>
              <a:defRPr/>
            </a:pPr>
            <a:endParaRPr lang="en-US" sz="2400" b="0">
              <a:solidFill>
                <a:srgbClr val="E2001A"/>
              </a:solidFill>
              <a:latin typeface="Arial" pitchFamily="34" charset="0"/>
              <a:ea typeface="ヒラギノ角ゴ Pro W3" pitchFamily="8" charset="-128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181600" y="1585913"/>
            <a:ext cx="3962400" cy="1371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>
              <a:lnSpc>
                <a:spcPct val="130000"/>
              </a:lnSpc>
              <a:defRPr/>
            </a:pPr>
            <a:endParaRPr lang="en-US" sz="2400" b="0">
              <a:solidFill>
                <a:srgbClr val="E2001A"/>
              </a:solidFill>
              <a:latin typeface="Arial" pitchFamily="34" charset="0"/>
              <a:ea typeface="ヒラギノ角ゴ Pro W3" pitchFamily="8" charset="-128"/>
              <a:cs typeface="Arial" pitchFamily="34" charset="0"/>
            </a:endParaRPr>
          </a:p>
        </p:txBody>
      </p:sp>
      <p:sp>
        <p:nvSpPr>
          <p:cNvPr id="258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463550" y="142852"/>
            <a:ext cx="7986713" cy="795357"/>
          </a:xfrm>
        </p:spPr>
        <p:txBody>
          <a:bodyPr/>
          <a:lstStyle/>
          <a:p>
            <a:pPr algn="ctr"/>
            <a:r>
              <a:rPr lang="ru-RU" dirty="0"/>
              <a:t>Поэтапная миграция на </a:t>
            </a:r>
            <a:r>
              <a:rPr lang="en-US" dirty="0"/>
              <a:t>IP    </a:t>
            </a:r>
          </a:p>
        </p:txBody>
      </p:sp>
      <p:pic>
        <p:nvPicPr>
          <p:cNvPr id="2580487" name="Picture 7" descr="ALL 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63" y="1506538"/>
            <a:ext cx="3698875" cy="1658937"/>
          </a:xfrm>
          <a:prstGeom prst="rect">
            <a:avLst/>
          </a:prstGeom>
          <a:noFill/>
        </p:spPr>
      </p:pic>
      <p:sp>
        <p:nvSpPr>
          <p:cNvPr id="2580488" name="Rectangle 8"/>
          <p:cNvSpPr>
            <a:spLocks noChangeArrowheads="1"/>
          </p:cNvSpPr>
          <p:nvPr/>
        </p:nvSpPr>
        <p:spPr bwMode="auto">
          <a:xfrm>
            <a:off x="3829050" y="2773363"/>
            <a:ext cx="2405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>
                <a:latin typeface="Arial" charset="0"/>
                <a:ea typeface="ヒラギノ角ゴ Pro W3" pitchFamily="-80" charset="-128"/>
                <a:cs typeface="Arial" charset="0"/>
              </a:rPr>
              <a:t>Data </a:t>
            </a:r>
            <a:r>
              <a:rPr lang="en-US" sz="1400" b="0">
                <a:latin typeface="Arial" charset="0"/>
                <a:ea typeface="ヒラギノ角ゴ Pro W3" pitchFamily="-80" charset="-128"/>
                <a:cs typeface="Arial" charset="0"/>
              </a:rPr>
              <a:t>(HSDPA)</a:t>
            </a:r>
          </a:p>
        </p:txBody>
      </p:sp>
      <p:sp>
        <p:nvSpPr>
          <p:cNvPr id="2580489" name="Rectangle 9"/>
          <p:cNvSpPr>
            <a:spLocks noChangeArrowheads="1"/>
          </p:cNvSpPr>
          <p:nvPr/>
        </p:nvSpPr>
        <p:spPr bwMode="auto">
          <a:xfrm>
            <a:off x="3803650" y="2312988"/>
            <a:ext cx="217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>
                <a:latin typeface="Arial" charset="0"/>
                <a:ea typeface="ヒラギノ角ゴ Pro W3" pitchFamily="-80" charset="-128"/>
                <a:cs typeface="Arial" charset="0"/>
              </a:rPr>
              <a:t>Voice </a:t>
            </a:r>
            <a:r>
              <a:rPr lang="en-US" sz="1400" b="0">
                <a:latin typeface="Arial" charset="0"/>
                <a:ea typeface="ヒラギノ角ゴ Pro W3" pitchFamily="-80" charset="-128"/>
                <a:cs typeface="Arial" charset="0"/>
              </a:rPr>
              <a:t>(R.99)</a:t>
            </a:r>
            <a:endParaRPr lang="en-US" sz="1800" b="0">
              <a:latin typeface="Arial" charset="0"/>
              <a:ea typeface="ヒラギノ角ゴ Pro W3" pitchFamily="-80" charset="-128"/>
              <a:cs typeface="Arial" charset="0"/>
            </a:endParaRPr>
          </a:p>
        </p:txBody>
      </p:sp>
      <p:sp>
        <p:nvSpPr>
          <p:cNvPr id="2580490" name="Rectangle 10"/>
          <p:cNvSpPr>
            <a:spLocks noChangeArrowheads="1"/>
          </p:cNvSpPr>
          <p:nvPr/>
        </p:nvSpPr>
        <p:spPr bwMode="auto">
          <a:xfrm>
            <a:off x="5383213" y="1625600"/>
            <a:ext cx="3195637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1"/>
            <a:r>
              <a:rPr lang="en-US" sz="1800" u="sng">
                <a:latin typeface="Arial" charset="0"/>
                <a:ea typeface="ヒラギノ角ゴ Pro W3" pitchFamily="-80" charset="-128"/>
                <a:cs typeface="Arial" charset="0"/>
              </a:rPr>
              <a:t>C</a:t>
            </a:r>
            <a:r>
              <a:rPr lang="ru-RU" sz="1800" u="sng">
                <a:latin typeface="Arial" charset="0"/>
                <a:ea typeface="ヒラギノ角ゴ Pro W3" pitchFamily="-80" charset="-128"/>
                <a:cs typeface="Arial" charset="0"/>
              </a:rPr>
              <a:t>уществующий этап</a:t>
            </a:r>
            <a:endParaRPr lang="en-US" sz="1800" u="sng">
              <a:latin typeface="Arial" charset="0"/>
              <a:ea typeface="ヒラギノ角ゴ Pro W3" pitchFamily="-80" charset="-128"/>
              <a:cs typeface="Arial" charset="0"/>
            </a:endParaRPr>
          </a:p>
          <a:p>
            <a:pPr algn="l">
              <a:buFontTx/>
              <a:buChar char="•"/>
            </a:pPr>
            <a:r>
              <a:rPr lang="en-US" sz="1600" b="0">
                <a:latin typeface="Arial" charset="0"/>
                <a:ea typeface="ヒラギノ角ゴ Pro W3" pitchFamily="-80" charset="-128"/>
                <a:cs typeface="Arial" charset="0"/>
              </a:rPr>
              <a:t> Data + Voice </a:t>
            </a:r>
            <a:r>
              <a:rPr lang="ru-RU" sz="1600" b="0">
                <a:latin typeface="Arial" charset="0"/>
                <a:ea typeface="ヒラギノ角ゴ Pro W3" pitchFamily="-80" charset="-128"/>
                <a:cs typeface="Arial" charset="0"/>
              </a:rPr>
              <a:t>через</a:t>
            </a:r>
            <a:r>
              <a:rPr lang="en-US" sz="1600" b="0">
                <a:latin typeface="Arial" charset="0"/>
                <a:ea typeface="ヒラギノ角ゴ Pro W3" pitchFamily="-80" charset="-128"/>
                <a:cs typeface="Arial" charset="0"/>
              </a:rPr>
              <a:t> E1</a:t>
            </a:r>
          </a:p>
          <a:p>
            <a:pPr algn="l" rtl="1"/>
            <a:endParaRPr lang="en-US" sz="1600" b="0">
              <a:latin typeface="Arial" charset="0"/>
              <a:ea typeface="ヒラギノ角ゴ Pro W3" pitchFamily="-80" charset="-128"/>
              <a:cs typeface="Arial" charset="0"/>
            </a:endParaRPr>
          </a:p>
        </p:txBody>
      </p:sp>
      <p:pic>
        <p:nvPicPr>
          <p:cNvPr id="2580491" name="Picture 11" descr="E1 ETH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213" y="3206750"/>
            <a:ext cx="3681412" cy="1622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80492" name="Rectangle 12"/>
          <p:cNvSpPr>
            <a:spLocks noChangeArrowheads="1"/>
          </p:cNvSpPr>
          <p:nvPr/>
        </p:nvSpPr>
        <p:spPr bwMode="auto">
          <a:xfrm>
            <a:off x="3835400" y="4005263"/>
            <a:ext cx="217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>
                <a:latin typeface="Arial" charset="0"/>
                <a:ea typeface="ヒラギノ角ゴ Pro W3" pitchFamily="-80" charset="-128"/>
                <a:cs typeface="Arial" charset="0"/>
              </a:rPr>
              <a:t>Voice </a:t>
            </a:r>
            <a:r>
              <a:rPr lang="en-US" sz="1400" b="0">
                <a:latin typeface="Arial" charset="0"/>
                <a:ea typeface="ヒラギノ角ゴ Pro W3" pitchFamily="-80" charset="-128"/>
                <a:cs typeface="Arial" charset="0"/>
              </a:rPr>
              <a:t>(R.99)</a:t>
            </a:r>
            <a:endParaRPr lang="en-US" sz="1800" b="0">
              <a:latin typeface="Arial" charset="0"/>
              <a:ea typeface="ヒラギノ角ゴ Pro W3" pitchFamily="-80" charset="-128"/>
              <a:cs typeface="Arial" charset="0"/>
            </a:endParaRPr>
          </a:p>
        </p:txBody>
      </p:sp>
      <p:sp>
        <p:nvSpPr>
          <p:cNvPr id="2580493" name="Rectangle 13"/>
          <p:cNvSpPr>
            <a:spLocks noChangeArrowheads="1"/>
          </p:cNvSpPr>
          <p:nvPr/>
        </p:nvSpPr>
        <p:spPr bwMode="auto">
          <a:xfrm>
            <a:off x="3798888" y="4475163"/>
            <a:ext cx="2405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>
                <a:latin typeface="Arial" charset="0"/>
                <a:ea typeface="ヒラギノ角ゴ Pro W3" pitchFamily="-80" charset="-128"/>
                <a:cs typeface="Arial" charset="0"/>
              </a:rPr>
              <a:t> Data </a:t>
            </a:r>
            <a:r>
              <a:rPr lang="en-US" sz="1400" b="0">
                <a:latin typeface="Arial" charset="0"/>
                <a:ea typeface="ヒラギノ角ゴ Pro W3" pitchFamily="-80" charset="-128"/>
                <a:cs typeface="Arial" charset="0"/>
              </a:rPr>
              <a:t>(HSDPA) </a:t>
            </a:r>
            <a:br>
              <a:rPr lang="en-US" sz="1400" b="0">
                <a:latin typeface="Arial" charset="0"/>
                <a:ea typeface="ヒラギノ角ゴ Pro W3" pitchFamily="-80" charset="-128"/>
                <a:cs typeface="Arial" charset="0"/>
              </a:rPr>
            </a:br>
            <a:r>
              <a:rPr lang="en-US" sz="1400" b="0">
                <a:latin typeface="Arial" charset="0"/>
                <a:ea typeface="ヒラギノ角ゴ Pro W3" pitchFamily="-80" charset="-128"/>
                <a:cs typeface="Arial" charset="0"/>
              </a:rPr>
              <a:t> </a:t>
            </a:r>
            <a:r>
              <a:rPr lang="ru-RU" sz="1400" b="0">
                <a:latin typeface="Arial" charset="0"/>
                <a:ea typeface="ヒラギノ角ゴ Pro W3" pitchFamily="-80" charset="-128"/>
                <a:cs typeface="Arial" charset="0"/>
              </a:rPr>
              <a:t>через</a:t>
            </a:r>
            <a:r>
              <a:rPr lang="en-US" sz="1400">
                <a:latin typeface="Arial" charset="0"/>
                <a:ea typeface="ヒラギノ角ゴ Pro W3" pitchFamily="-80" charset="-128"/>
                <a:cs typeface="Arial" charset="0"/>
              </a:rPr>
              <a:t> Eth </a:t>
            </a:r>
          </a:p>
        </p:txBody>
      </p:sp>
      <p:sp>
        <p:nvSpPr>
          <p:cNvPr id="2580494" name="Rectangle 14"/>
          <p:cNvSpPr>
            <a:spLocks noChangeArrowheads="1"/>
          </p:cNvSpPr>
          <p:nvPr/>
        </p:nvSpPr>
        <p:spPr bwMode="auto">
          <a:xfrm>
            <a:off x="5416550" y="3298825"/>
            <a:ext cx="3457575" cy="1344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1800" u="sng">
                <a:latin typeface="Arial" charset="0"/>
                <a:ea typeface="ヒラギノ角ゴ Pro W3" pitchFamily="-80" charset="-128"/>
                <a:cs typeface="Arial" charset="0"/>
              </a:rPr>
              <a:t>Промежуточный этап</a:t>
            </a:r>
            <a:endParaRPr lang="en-US" sz="1800" u="sng">
              <a:latin typeface="Arial" charset="0"/>
              <a:ea typeface="ヒラギノ角ゴ Pro W3" pitchFamily="-80" charset="-128"/>
              <a:cs typeface="Arial" charset="0"/>
            </a:endParaRPr>
          </a:p>
          <a:p>
            <a:pPr algn="l">
              <a:buFontTx/>
              <a:buChar char="•"/>
            </a:pPr>
            <a:r>
              <a:rPr lang="en-US" sz="1600" b="0">
                <a:latin typeface="Arial" charset="0"/>
                <a:ea typeface="ヒラギノ角ゴ Pro W3" pitchFamily="-80" charset="-128"/>
                <a:cs typeface="Arial" charset="0"/>
              </a:rPr>
              <a:t> Voice, </a:t>
            </a:r>
            <a:r>
              <a:rPr lang="ru-RU" sz="1600" b="0">
                <a:latin typeface="Arial" charset="0"/>
                <a:ea typeface="ヒラギノ角ゴ Pro W3" pitchFamily="-80" charset="-128"/>
                <a:cs typeface="Arial" charset="0"/>
              </a:rPr>
              <a:t>и низкоскорстная дата через</a:t>
            </a:r>
            <a:r>
              <a:rPr lang="en-US" sz="1600" b="0">
                <a:latin typeface="Arial" charset="0"/>
                <a:ea typeface="ヒラギノ角ゴ Pro W3" pitchFamily="-80" charset="-128"/>
                <a:cs typeface="Arial" charset="0"/>
              </a:rPr>
              <a:t> E1</a:t>
            </a:r>
          </a:p>
          <a:p>
            <a:pPr algn="l">
              <a:buFontTx/>
              <a:buChar char="•"/>
            </a:pPr>
            <a:r>
              <a:rPr lang="en-US" sz="1600" b="0">
                <a:latin typeface="Arial" charset="0"/>
                <a:ea typeface="ヒラギノ角ゴ Pro W3" pitchFamily="-80" charset="-128"/>
                <a:cs typeface="Arial" charset="0"/>
              </a:rPr>
              <a:t> </a:t>
            </a:r>
            <a:r>
              <a:rPr lang="ru-RU" sz="1600" b="0">
                <a:latin typeface="Arial" charset="0"/>
                <a:ea typeface="ヒラギノ角ゴ Pro W3" pitchFamily="-80" charset="-128"/>
                <a:cs typeface="Arial" charset="0"/>
              </a:rPr>
              <a:t>Широкополосная </a:t>
            </a:r>
            <a:r>
              <a:rPr lang="en-US" sz="1600" b="0">
                <a:latin typeface="Arial" charset="0"/>
                <a:ea typeface="ヒラギノ角ゴ Pro W3" pitchFamily="-80" charset="-128"/>
                <a:cs typeface="Arial" charset="0"/>
              </a:rPr>
              <a:t>Data(HSPA) </a:t>
            </a:r>
            <a:r>
              <a:rPr lang="ru-RU" sz="1600" b="0">
                <a:latin typeface="Arial" charset="0"/>
                <a:ea typeface="ヒラギノ角ゴ Pro W3" pitchFamily="-80" charset="-128"/>
                <a:cs typeface="Arial" charset="0"/>
              </a:rPr>
              <a:t>через</a:t>
            </a:r>
            <a:r>
              <a:rPr lang="en-US" sz="1600" b="0">
                <a:latin typeface="Arial" charset="0"/>
                <a:ea typeface="ヒラギノ角ゴ Pro W3" pitchFamily="-80" charset="-128"/>
                <a:cs typeface="Arial" charset="0"/>
              </a:rPr>
              <a:t> Ethernet  </a:t>
            </a:r>
          </a:p>
        </p:txBody>
      </p:sp>
      <p:sp>
        <p:nvSpPr>
          <p:cNvPr id="2580495" name="Rectangle 15"/>
          <p:cNvSpPr>
            <a:spLocks noChangeArrowheads="1"/>
          </p:cNvSpPr>
          <p:nvPr/>
        </p:nvSpPr>
        <p:spPr bwMode="auto">
          <a:xfrm>
            <a:off x="3070225" y="6578600"/>
            <a:ext cx="2716213" cy="279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580496" name="Picture 16" descr="ALL I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663" y="5029200"/>
            <a:ext cx="3586162" cy="160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80497" name="Rectangle 17"/>
          <p:cNvSpPr>
            <a:spLocks noChangeArrowheads="1"/>
          </p:cNvSpPr>
          <p:nvPr/>
        </p:nvSpPr>
        <p:spPr bwMode="auto">
          <a:xfrm>
            <a:off x="3821113" y="5668963"/>
            <a:ext cx="2051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>
                <a:latin typeface="Arial" charset="0"/>
                <a:ea typeface="ヒラギノ角ゴ Pro W3" pitchFamily="-80" charset="-128"/>
                <a:cs typeface="Arial" charset="0"/>
              </a:rPr>
              <a:t>Voice </a:t>
            </a:r>
            <a:r>
              <a:rPr lang="en-US" sz="1400" b="0">
                <a:latin typeface="Arial" charset="0"/>
                <a:ea typeface="ヒラギノ角ゴ Pro W3" pitchFamily="-80" charset="-128"/>
                <a:cs typeface="Arial" charset="0"/>
              </a:rPr>
              <a:t>(R.99)</a:t>
            </a:r>
            <a:br>
              <a:rPr lang="en-US" sz="1400" b="0">
                <a:latin typeface="Arial" charset="0"/>
                <a:ea typeface="ヒラギノ角ゴ Pro W3" pitchFamily="-80" charset="-128"/>
                <a:cs typeface="Arial" charset="0"/>
              </a:rPr>
            </a:br>
            <a:r>
              <a:rPr lang="en-US" sz="1400" b="0">
                <a:latin typeface="Arial" charset="0"/>
                <a:ea typeface="ヒラギノ角ゴ Pro W3" pitchFamily="-80" charset="-128"/>
                <a:cs typeface="Arial" charset="0"/>
              </a:rPr>
              <a:t> </a:t>
            </a:r>
            <a:r>
              <a:rPr lang="ru-RU" sz="1400" b="0">
                <a:latin typeface="Arial" charset="0"/>
                <a:ea typeface="ヒラギノ角ゴ Pro W3" pitchFamily="-80" charset="-128"/>
                <a:cs typeface="Arial" charset="0"/>
              </a:rPr>
              <a:t>через</a:t>
            </a:r>
            <a:r>
              <a:rPr lang="en-US" sz="1400">
                <a:latin typeface="Arial" charset="0"/>
                <a:ea typeface="ヒラギノ角ゴ Pro W3" pitchFamily="-80" charset="-128"/>
                <a:cs typeface="Arial" charset="0"/>
              </a:rPr>
              <a:t> Eth</a:t>
            </a:r>
          </a:p>
        </p:txBody>
      </p:sp>
      <p:sp>
        <p:nvSpPr>
          <p:cNvPr id="2580498" name="Rectangle 18"/>
          <p:cNvSpPr>
            <a:spLocks noChangeArrowheads="1"/>
          </p:cNvSpPr>
          <p:nvPr/>
        </p:nvSpPr>
        <p:spPr bwMode="auto">
          <a:xfrm>
            <a:off x="3767138" y="6340475"/>
            <a:ext cx="2405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>
                <a:latin typeface="Arial" charset="0"/>
                <a:ea typeface="ヒラギノ角ゴ Pro W3" pitchFamily="-80" charset="-128"/>
                <a:cs typeface="Arial" charset="0"/>
              </a:rPr>
              <a:t>Data </a:t>
            </a:r>
            <a:r>
              <a:rPr lang="en-US" sz="1400" b="0">
                <a:latin typeface="Arial" charset="0"/>
                <a:ea typeface="ヒラギノ角ゴ Pro W3" pitchFamily="-80" charset="-128"/>
                <a:cs typeface="Arial" charset="0"/>
              </a:rPr>
              <a:t>(HSDPA) </a:t>
            </a:r>
            <a:br>
              <a:rPr lang="en-US" sz="1400" b="0">
                <a:latin typeface="Arial" charset="0"/>
                <a:ea typeface="ヒラギノ角ゴ Pro W3" pitchFamily="-80" charset="-128"/>
                <a:cs typeface="Arial" charset="0"/>
              </a:rPr>
            </a:br>
            <a:r>
              <a:rPr lang="en-US" sz="1400" b="0">
                <a:latin typeface="Arial" charset="0"/>
                <a:ea typeface="ヒラギノ角ゴ Pro W3" pitchFamily="-80" charset="-128"/>
                <a:cs typeface="Arial" charset="0"/>
              </a:rPr>
              <a:t> </a:t>
            </a:r>
            <a:r>
              <a:rPr lang="ru-RU" sz="1400" b="0">
                <a:latin typeface="Arial" charset="0"/>
                <a:ea typeface="ヒラギノ角ゴ Pro W3" pitchFamily="-80" charset="-128"/>
                <a:cs typeface="Arial" charset="0"/>
              </a:rPr>
              <a:t>через</a:t>
            </a:r>
            <a:r>
              <a:rPr lang="en-US" sz="1400">
                <a:latin typeface="Arial" charset="0"/>
                <a:ea typeface="ヒラギノ角ゴ Pro W3" pitchFamily="-80" charset="-128"/>
                <a:cs typeface="Arial" charset="0"/>
              </a:rPr>
              <a:t> Eth </a:t>
            </a:r>
          </a:p>
        </p:txBody>
      </p:sp>
      <p:sp>
        <p:nvSpPr>
          <p:cNvPr id="2580499" name="Rectangle 19"/>
          <p:cNvSpPr>
            <a:spLocks noChangeArrowheads="1"/>
          </p:cNvSpPr>
          <p:nvPr/>
        </p:nvSpPr>
        <p:spPr bwMode="auto">
          <a:xfrm>
            <a:off x="5416550" y="5275263"/>
            <a:ext cx="28321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1800" u="sng">
                <a:latin typeface="Arial" charset="0"/>
                <a:ea typeface="ヒラギノ角ゴ Pro W3" pitchFamily="-80" charset="-128"/>
                <a:cs typeface="Arial" charset="0"/>
              </a:rPr>
              <a:t>Окончательный этап </a:t>
            </a:r>
            <a:endParaRPr lang="en-US" sz="1800" u="sng">
              <a:latin typeface="Arial" charset="0"/>
              <a:ea typeface="ヒラギノ角ゴ Pro W3" pitchFamily="-80" charset="-128"/>
              <a:cs typeface="Arial" charset="0"/>
            </a:endParaRPr>
          </a:p>
          <a:p>
            <a:pPr algn="l">
              <a:buFontTx/>
              <a:buChar char="•"/>
            </a:pPr>
            <a:r>
              <a:rPr lang="en-US" sz="1600" b="0">
                <a:latin typeface="Arial" charset="0"/>
                <a:ea typeface="ヒラギノ角ゴ Pro W3" pitchFamily="-80" charset="-128"/>
                <a:cs typeface="Arial" charset="0"/>
              </a:rPr>
              <a:t> Data + Voice </a:t>
            </a:r>
            <a:r>
              <a:rPr lang="ru-RU" sz="1400" b="0">
                <a:latin typeface="Arial" charset="0"/>
                <a:ea typeface="ヒラギノ角ゴ Pro W3" pitchFamily="-80" charset="-128"/>
                <a:cs typeface="Arial" charset="0"/>
              </a:rPr>
              <a:t>через</a:t>
            </a:r>
            <a:r>
              <a:rPr lang="en-US" sz="1600" b="0">
                <a:latin typeface="Arial" charset="0"/>
                <a:ea typeface="ヒラギノ角ゴ Pro W3" pitchFamily="-80" charset="-128"/>
                <a:cs typeface="Arial" charset="0"/>
              </a:rPr>
              <a:t> Ethernet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2530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428728" y="419100"/>
            <a:ext cx="7677172" cy="609600"/>
          </a:xfrm>
          <a:noFill/>
        </p:spPr>
        <p:txBody>
          <a:bodyPr>
            <a:normAutofit fontScale="90000"/>
          </a:bodyPr>
          <a:lstStyle/>
          <a:p>
            <a:r>
              <a:rPr lang="ru-RU" dirty="0"/>
              <a:t>Возможные варианты построения </a:t>
            </a:r>
            <a:r>
              <a:rPr lang="en-US" dirty="0" err="1"/>
              <a:t>Backhole</a:t>
            </a:r>
            <a:r>
              <a:rPr lang="en-US" dirty="0"/>
              <a:t>.</a:t>
            </a:r>
          </a:p>
        </p:txBody>
      </p:sp>
      <p:sp>
        <p:nvSpPr>
          <p:cNvPr id="2582531" name="Rectangle 26"/>
          <p:cNvSpPr>
            <a:spLocks noChangeArrowheads="1"/>
          </p:cNvSpPr>
          <p:nvPr/>
        </p:nvSpPr>
        <p:spPr bwMode="auto">
          <a:xfrm>
            <a:off x="5437188" y="4268788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pic>
        <p:nvPicPr>
          <p:cNvPr id="2582532" name="Picture 18" descr="Ante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5238" y="2222500"/>
            <a:ext cx="4810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2533" name="Cloud"/>
          <p:cNvSpPr>
            <a:spLocks noChangeAspect="1" noEditPoints="1" noChangeArrowheads="1"/>
          </p:cNvSpPr>
          <p:nvPr/>
        </p:nvSpPr>
        <p:spPr bwMode="auto">
          <a:xfrm>
            <a:off x="3330575" y="2217738"/>
            <a:ext cx="1570038" cy="536575"/>
          </a:xfrm>
          <a:custGeom>
            <a:avLst/>
            <a:gdLst>
              <a:gd name="T0" fmla="*/ 457274 w 21600"/>
              <a:gd name="T1" fmla="*/ 8600502 h 21600"/>
              <a:gd name="T2" fmla="*/ 73711095 w 21600"/>
              <a:gd name="T3" fmla="*/ 17182672 h 21600"/>
              <a:gd name="T4" fmla="*/ 147299276 w 21600"/>
              <a:gd name="T5" fmla="*/ 8600502 h 21600"/>
              <a:gd name="T6" fmla="*/ 73711095 w 21600"/>
              <a:gd name="T7" fmla="*/ 9834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2534" name="Freeform 3"/>
          <p:cNvSpPr>
            <a:spLocks/>
          </p:cNvSpPr>
          <p:nvPr/>
        </p:nvSpPr>
        <p:spPr bwMode="auto">
          <a:xfrm>
            <a:off x="4333875" y="3049588"/>
            <a:ext cx="1838325" cy="414337"/>
          </a:xfrm>
          <a:custGeom>
            <a:avLst/>
            <a:gdLst>
              <a:gd name="T0" fmla="*/ 1838325 w 1495"/>
              <a:gd name="T1" fmla="*/ 207783 h 337"/>
              <a:gd name="T2" fmla="*/ 1832177 w 1495"/>
              <a:gd name="T3" fmla="*/ 228685 h 337"/>
              <a:gd name="T4" fmla="*/ 1818651 w 1495"/>
              <a:gd name="T5" fmla="*/ 248356 h 337"/>
              <a:gd name="T6" fmla="*/ 1796517 w 1495"/>
              <a:gd name="T7" fmla="*/ 269258 h 337"/>
              <a:gd name="T8" fmla="*/ 1765776 w 1495"/>
              <a:gd name="T9" fmla="*/ 287700 h 337"/>
              <a:gd name="T10" fmla="*/ 1726427 w 1495"/>
              <a:gd name="T11" fmla="*/ 306142 h 337"/>
              <a:gd name="T12" fmla="*/ 1680930 w 1495"/>
              <a:gd name="T13" fmla="*/ 323355 h 337"/>
              <a:gd name="T14" fmla="*/ 1567802 w 1495"/>
              <a:gd name="T15" fmla="*/ 354092 h 337"/>
              <a:gd name="T16" fmla="*/ 1432541 w 1495"/>
              <a:gd name="T17" fmla="*/ 379911 h 337"/>
              <a:gd name="T18" fmla="*/ 1276376 w 1495"/>
              <a:gd name="T19" fmla="*/ 398354 h 337"/>
              <a:gd name="T20" fmla="*/ 1104225 w 1495"/>
              <a:gd name="T21" fmla="*/ 410649 h 337"/>
              <a:gd name="T22" fmla="*/ 918548 w 1495"/>
              <a:gd name="T23" fmla="*/ 414337 h 337"/>
              <a:gd name="T24" fmla="*/ 825094 w 1495"/>
              <a:gd name="T25" fmla="*/ 413108 h 337"/>
              <a:gd name="T26" fmla="*/ 646795 w 1495"/>
              <a:gd name="T27" fmla="*/ 405731 h 337"/>
              <a:gd name="T28" fmla="*/ 480793 w 1495"/>
              <a:gd name="T29" fmla="*/ 389747 h 337"/>
              <a:gd name="T30" fmla="*/ 335694 w 1495"/>
              <a:gd name="T31" fmla="*/ 367617 h 337"/>
              <a:gd name="T32" fmla="*/ 210270 w 1495"/>
              <a:gd name="T33" fmla="*/ 339338 h 337"/>
              <a:gd name="T34" fmla="*/ 134032 w 1495"/>
              <a:gd name="T35" fmla="*/ 314749 h 337"/>
              <a:gd name="T36" fmla="*/ 90994 w 1495"/>
              <a:gd name="T37" fmla="*/ 297536 h 337"/>
              <a:gd name="T38" fmla="*/ 56564 w 1495"/>
              <a:gd name="T39" fmla="*/ 277864 h 337"/>
              <a:gd name="T40" fmla="*/ 29512 w 1495"/>
              <a:gd name="T41" fmla="*/ 259422 h 337"/>
              <a:gd name="T42" fmla="*/ 11067 w 1495"/>
              <a:gd name="T43" fmla="*/ 239750 h 337"/>
              <a:gd name="T44" fmla="*/ 1230 w 1495"/>
              <a:gd name="T45" fmla="*/ 217619 h 337"/>
              <a:gd name="T46" fmla="*/ 0 w 1495"/>
              <a:gd name="T47" fmla="*/ 207783 h 337"/>
              <a:gd name="T48" fmla="*/ 6148 w 1495"/>
              <a:gd name="T49" fmla="*/ 185652 h 337"/>
              <a:gd name="T50" fmla="*/ 18445 w 1495"/>
              <a:gd name="T51" fmla="*/ 165981 h 337"/>
              <a:gd name="T52" fmla="*/ 41808 w 1495"/>
              <a:gd name="T53" fmla="*/ 145079 h 337"/>
              <a:gd name="T54" fmla="*/ 72549 w 1495"/>
              <a:gd name="T55" fmla="*/ 126637 h 337"/>
              <a:gd name="T56" fmla="*/ 111898 w 1495"/>
              <a:gd name="T57" fmla="*/ 108195 h 337"/>
              <a:gd name="T58" fmla="*/ 157395 w 1495"/>
              <a:gd name="T59" fmla="*/ 92212 h 337"/>
              <a:gd name="T60" fmla="*/ 269293 w 1495"/>
              <a:gd name="T61" fmla="*/ 61474 h 337"/>
              <a:gd name="T62" fmla="*/ 404554 w 1495"/>
              <a:gd name="T63" fmla="*/ 35655 h 337"/>
              <a:gd name="T64" fmla="*/ 561949 w 1495"/>
              <a:gd name="T65" fmla="*/ 17213 h 337"/>
              <a:gd name="T66" fmla="*/ 732871 w 1495"/>
              <a:gd name="T67" fmla="*/ 4918 h 337"/>
              <a:gd name="T68" fmla="*/ 918548 w 1495"/>
              <a:gd name="T69" fmla="*/ 0 h 337"/>
              <a:gd name="T70" fmla="*/ 1013231 w 1495"/>
              <a:gd name="T71" fmla="*/ 1229 h 337"/>
              <a:gd name="T72" fmla="*/ 1191530 w 1495"/>
              <a:gd name="T73" fmla="*/ 8606 h 337"/>
              <a:gd name="T74" fmla="*/ 1356303 w 1495"/>
              <a:gd name="T75" fmla="*/ 24590 h 337"/>
              <a:gd name="T76" fmla="*/ 1502631 w 1495"/>
              <a:gd name="T77" fmla="*/ 47950 h 337"/>
              <a:gd name="T78" fmla="*/ 1626825 w 1495"/>
              <a:gd name="T79" fmla="*/ 76228 h 337"/>
              <a:gd name="T80" fmla="*/ 1704293 w 1495"/>
              <a:gd name="T81" fmla="*/ 99588 h 337"/>
              <a:gd name="T82" fmla="*/ 1746101 w 1495"/>
              <a:gd name="T83" fmla="*/ 116801 h 337"/>
              <a:gd name="T84" fmla="*/ 1781761 w 1495"/>
              <a:gd name="T85" fmla="*/ 136473 h 337"/>
              <a:gd name="T86" fmla="*/ 1808813 w 1495"/>
              <a:gd name="T87" fmla="*/ 156145 h 337"/>
              <a:gd name="T88" fmla="*/ 1827258 w 1495"/>
              <a:gd name="T89" fmla="*/ 175817 h 337"/>
              <a:gd name="T90" fmla="*/ 1835866 w 1495"/>
              <a:gd name="T91" fmla="*/ 196718 h 337"/>
              <a:gd name="T92" fmla="*/ 1838325 w 1495"/>
              <a:gd name="T93" fmla="*/ 207783 h 3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95"/>
              <a:gd name="T142" fmla="*/ 0 h 337"/>
              <a:gd name="T143" fmla="*/ 1495 w 1495"/>
              <a:gd name="T144" fmla="*/ 337 h 3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95" h="337">
                <a:moveTo>
                  <a:pt x="1495" y="169"/>
                </a:moveTo>
                <a:lnTo>
                  <a:pt x="1495" y="169"/>
                </a:lnTo>
                <a:lnTo>
                  <a:pt x="1493" y="177"/>
                </a:lnTo>
                <a:lnTo>
                  <a:pt x="1490" y="186"/>
                </a:lnTo>
                <a:lnTo>
                  <a:pt x="1486" y="195"/>
                </a:lnTo>
                <a:lnTo>
                  <a:pt x="1479" y="202"/>
                </a:lnTo>
                <a:lnTo>
                  <a:pt x="1471" y="211"/>
                </a:lnTo>
                <a:lnTo>
                  <a:pt x="1461" y="219"/>
                </a:lnTo>
                <a:lnTo>
                  <a:pt x="1449" y="226"/>
                </a:lnTo>
                <a:lnTo>
                  <a:pt x="1436" y="234"/>
                </a:lnTo>
                <a:lnTo>
                  <a:pt x="1420" y="242"/>
                </a:lnTo>
                <a:lnTo>
                  <a:pt x="1404" y="249"/>
                </a:lnTo>
                <a:lnTo>
                  <a:pt x="1386" y="256"/>
                </a:lnTo>
                <a:lnTo>
                  <a:pt x="1367" y="263"/>
                </a:lnTo>
                <a:lnTo>
                  <a:pt x="1323" y="276"/>
                </a:lnTo>
                <a:lnTo>
                  <a:pt x="1275" y="288"/>
                </a:lnTo>
                <a:lnTo>
                  <a:pt x="1222" y="299"/>
                </a:lnTo>
                <a:lnTo>
                  <a:pt x="1165" y="309"/>
                </a:lnTo>
                <a:lnTo>
                  <a:pt x="1103" y="317"/>
                </a:lnTo>
                <a:lnTo>
                  <a:pt x="1038" y="324"/>
                </a:lnTo>
                <a:lnTo>
                  <a:pt x="969" y="330"/>
                </a:lnTo>
                <a:lnTo>
                  <a:pt x="898" y="334"/>
                </a:lnTo>
                <a:lnTo>
                  <a:pt x="824" y="336"/>
                </a:lnTo>
                <a:lnTo>
                  <a:pt x="747" y="337"/>
                </a:lnTo>
                <a:lnTo>
                  <a:pt x="671" y="336"/>
                </a:lnTo>
                <a:lnTo>
                  <a:pt x="596" y="334"/>
                </a:lnTo>
                <a:lnTo>
                  <a:pt x="526" y="330"/>
                </a:lnTo>
                <a:lnTo>
                  <a:pt x="457" y="324"/>
                </a:lnTo>
                <a:lnTo>
                  <a:pt x="391" y="317"/>
                </a:lnTo>
                <a:lnTo>
                  <a:pt x="329" y="309"/>
                </a:lnTo>
                <a:lnTo>
                  <a:pt x="273" y="299"/>
                </a:lnTo>
                <a:lnTo>
                  <a:pt x="219" y="288"/>
                </a:lnTo>
                <a:lnTo>
                  <a:pt x="171" y="276"/>
                </a:lnTo>
                <a:lnTo>
                  <a:pt x="128" y="263"/>
                </a:lnTo>
                <a:lnTo>
                  <a:pt x="109" y="256"/>
                </a:lnTo>
                <a:lnTo>
                  <a:pt x="91" y="249"/>
                </a:lnTo>
                <a:lnTo>
                  <a:pt x="74" y="242"/>
                </a:lnTo>
                <a:lnTo>
                  <a:pt x="59" y="234"/>
                </a:lnTo>
                <a:lnTo>
                  <a:pt x="46" y="226"/>
                </a:lnTo>
                <a:lnTo>
                  <a:pt x="34" y="219"/>
                </a:lnTo>
                <a:lnTo>
                  <a:pt x="24" y="211"/>
                </a:lnTo>
                <a:lnTo>
                  <a:pt x="15" y="202"/>
                </a:lnTo>
                <a:lnTo>
                  <a:pt x="9" y="195"/>
                </a:lnTo>
                <a:lnTo>
                  <a:pt x="5" y="186"/>
                </a:lnTo>
                <a:lnTo>
                  <a:pt x="1" y="177"/>
                </a:lnTo>
                <a:lnTo>
                  <a:pt x="0" y="169"/>
                </a:lnTo>
                <a:lnTo>
                  <a:pt x="1" y="160"/>
                </a:lnTo>
                <a:lnTo>
                  <a:pt x="5" y="151"/>
                </a:lnTo>
                <a:lnTo>
                  <a:pt x="9" y="143"/>
                </a:lnTo>
                <a:lnTo>
                  <a:pt x="15" y="135"/>
                </a:lnTo>
                <a:lnTo>
                  <a:pt x="24" y="127"/>
                </a:lnTo>
                <a:lnTo>
                  <a:pt x="34" y="118"/>
                </a:lnTo>
                <a:lnTo>
                  <a:pt x="46" y="111"/>
                </a:lnTo>
                <a:lnTo>
                  <a:pt x="59" y="103"/>
                </a:lnTo>
                <a:lnTo>
                  <a:pt x="74" y="95"/>
                </a:lnTo>
                <a:lnTo>
                  <a:pt x="91" y="88"/>
                </a:lnTo>
                <a:lnTo>
                  <a:pt x="109" y="81"/>
                </a:lnTo>
                <a:lnTo>
                  <a:pt x="128" y="75"/>
                </a:lnTo>
                <a:lnTo>
                  <a:pt x="171" y="62"/>
                </a:lnTo>
                <a:lnTo>
                  <a:pt x="219" y="50"/>
                </a:lnTo>
                <a:lnTo>
                  <a:pt x="273" y="39"/>
                </a:lnTo>
                <a:lnTo>
                  <a:pt x="329" y="29"/>
                </a:lnTo>
                <a:lnTo>
                  <a:pt x="391" y="20"/>
                </a:lnTo>
                <a:lnTo>
                  <a:pt x="457" y="14"/>
                </a:lnTo>
                <a:lnTo>
                  <a:pt x="526" y="7"/>
                </a:lnTo>
                <a:lnTo>
                  <a:pt x="596" y="4"/>
                </a:lnTo>
                <a:lnTo>
                  <a:pt x="671" y="1"/>
                </a:lnTo>
                <a:lnTo>
                  <a:pt x="747" y="0"/>
                </a:lnTo>
                <a:lnTo>
                  <a:pt x="824" y="1"/>
                </a:lnTo>
                <a:lnTo>
                  <a:pt x="898" y="4"/>
                </a:lnTo>
                <a:lnTo>
                  <a:pt x="969" y="7"/>
                </a:lnTo>
                <a:lnTo>
                  <a:pt x="1038" y="14"/>
                </a:lnTo>
                <a:lnTo>
                  <a:pt x="1103" y="20"/>
                </a:lnTo>
                <a:lnTo>
                  <a:pt x="1165" y="29"/>
                </a:lnTo>
                <a:lnTo>
                  <a:pt x="1222" y="39"/>
                </a:lnTo>
                <a:lnTo>
                  <a:pt x="1275" y="50"/>
                </a:lnTo>
                <a:lnTo>
                  <a:pt x="1323" y="62"/>
                </a:lnTo>
                <a:lnTo>
                  <a:pt x="1367" y="75"/>
                </a:lnTo>
                <a:lnTo>
                  <a:pt x="1386" y="81"/>
                </a:lnTo>
                <a:lnTo>
                  <a:pt x="1404" y="88"/>
                </a:lnTo>
                <a:lnTo>
                  <a:pt x="1420" y="95"/>
                </a:lnTo>
                <a:lnTo>
                  <a:pt x="1436" y="103"/>
                </a:lnTo>
                <a:lnTo>
                  <a:pt x="1449" y="111"/>
                </a:lnTo>
                <a:lnTo>
                  <a:pt x="1461" y="118"/>
                </a:lnTo>
                <a:lnTo>
                  <a:pt x="1471" y="127"/>
                </a:lnTo>
                <a:lnTo>
                  <a:pt x="1479" y="135"/>
                </a:lnTo>
                <a:lnTo>
                  <a:pt x="1486" y="143"/>
                </a:lnTo>
                <a:lnTo>
                  <a:pt x="1490" y="151"/>
                </a:lnTo>
                <a:lnTo>
                  <a:pt x="1493" y="160"/>
                </a:lnTo>
                <a:lnTo>
                  <a:pt x="1495" y="169"/>
                </a:lnTo>
                <a:close/>
              </a:path>
            </a:pathLst>
          </a:custGeom>
          <a:solidFill>
            <a:srgbClr val="A2ACB2">
              <a:alpha val="52156"/>
            </a:srgbClr>
          </a:solidFill>
          <a:ln w="6350">
            <a:solidFill>
              <a:srgbClr val="D7E0E3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pic>
        <p:nvPicPr>
          <p:cNvPr id="2582535" name="Picture 7" descr="Buildin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750" y="2754313"/>
            <a:ext cx="1239838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2536" name="Freeform 3"/>
          <p:cNvSpPr>
            <a:spLocks/>
          </p:cNvSpPr>
          <p:nvPr/>
        </p:nvSpPr>
        <p:spPr bwMode="auto">
          <a:xfrm>
            <a:off x="828675" y="3049588"/>
            <a:ext cx="1838325" cy="414337"/>
          </a:xfrm>
          <a:custGeom>
            <a:avLst/>
            <a:gdLst>
              <a:gd name="T0" fmla="*/ 1838325 w 1495"/>
              <a:gd name="T1" fmla="*/ 207783 h 337"/>
              <a:gd name="T2" fmla="*/ 1832177 w 1495"/>
              <a:gd name="T3" fmla="*/ 228685 h 337"/>
              <a:gd name="T4" fmla="*/ 1818651 w 1495"/>
              <a:gd name="T5" fmla="*/ 248356 h 337"/>
              <a:gd name="T6" fmla="*/ 1796517 w 1495"/>
              <a:gd name="T7" fmla="*/ 269258 h 337"/>
              <a:gd name="T8" fmla="*/ 1765776 w 1495"/>
              <a:gd name="T9" fmla="*/ 287700 h 337"/>
              <a:gd name="T10" fmla="*/ 1726427 w 1495"/>
              <a:gd name="T11" fmla="*/ 306142 h 337"/>
              <a:gd name="T12" fmla="*/ 1680930 w 1495"/>
              <a:gd name="T13" fmla="*/ 323355 h 337"/>
              <a:gd name="T14" fmla="*/ 1567802 w 1495"/>
              <a:gd name="T15" fmla="*/ 354092 h 337"/>
              <a:gd name="T16" fmla="*/ 1432541 w 1495"/>
              <a:gd name="T17" fmla="*/ 379911 h 337"/>
              <a:gd name="T18" fmla="*/ 1276376 w 1495"/>
              <a:gd name="T19" fmla="*/ 398354 h 337"/>
              <a:gd name="T20" fmla="*/ 1104225 w 1495"/>
              <a:gd name="T21" fmla="*/ 410649 h 337"/>
              <a:gd name="T22" fmla="*/ 918548 w 1495"/>
              <a:gd name="T23" fmla="*/ 414337 h 337"/>
              <a:gd name="T24" fmla="*/ 825094 w 1495"/>
              <a:gd name="T25" fmla="*/ 413108 h 337"/>
              <a:gd name="T26" fmla="*/ 646795 w 1495"/>
              <a:gd name="T27" fmla="*/ 405731 h 337"/>
              <a:gd name="T28" fmla="*/ 480793 w 1495"/>
              <a:gd name="T29" fmla="*/ 389747 h 337"/>
              <a:gd name="T30" fmla="*/ 335694 w 1495"/>
              <a:gd name="T31" fmla="*/ 367617 h 337"/>
              <a:gd name="T32" fmla="*/ 210270 w 1495"/>
              <a:gd name="T33" fmla="*/ 339338 h 337"/>
              <a:gd name="T34" fmla="*/ 134032 w 1495"/>
              <a:gd name="T35" fmla="*/ 314749 h 337"/>
              <a:gd name="T36" fmla="*/ 90994 w 1495"/>
              <a:gd name="T37" fmla="*/ 297536 h 337"/>
              <a:gd name="T38" fmla="*/ 56564 w 1495"/>
              <a:gd name="T39" fmla="*/ 277864 h 337"/>
              <a:gd name="T40" fmla="*/ 29512 w 1495"/>
              <a:gd name="T41" fmla="*/ 259422 h 337"/>
              <a:gd name="T42" fmla="*/ 11067 w 1495"/>
              <a:gd name="T43" fmla="*/ 239750 h 337"/>
              <a:gd name="T44" fmla="*/ 1230 w 1495"/>
              <a:gd name="T45" fmla="*/ 217619 h 337"/>
              <a:gd name="T46" fmla="*/ 0 w 1495"/>
              <a:gd name="T47" fmla="*/ 207783 h 337"/>
              <a:gd name="T48" fmla="*/ 6148 w 1495"/>
              <a:gd name="T49" fmla="*/ 185652 h 337"/>
              <a:gd name="T50" fmla="*/ 18445 w 1495"/>
              <a:gd name="T51" fmla="*/ 165981 h 337"/>
              <a:gd name="T52" fmla="*/ 41808 w 1495"/>
              <a:gd name="T53" fmla="*/ 145079 h 337"/>
              <a:gd name="T54" fmla="*/ 72549 w 1495"/>
              <a:gd name="T55" fmla="*/ 126637 h 337"/>
              <a:gd name="T56" fmla="*/ 111898 w 1495"/>
              <a:gd name="T57" fmla="*/ 108195 h 337"/>
              <a:gd name="T58" fmla="*/ 157395 w 1495"/>
              <a:gd name="T59" fmla="*/ 92212 h 337"/>
              <a:gd name="T60" fmla="*/ 269293 w 1495"/>
              <a:gd name="T61" fmla="*/ 61474 h 337"/>
              <a:gd name="T62" fmla="*/ 404554 w 1495"/>
              <a:gd name="T63" fmla="*/ 35655 h 337"/>
              <a:gd name="T64" fmla="*/ 561949 w 1495"/>
              <a:gd name="T65" fmla="*/ 17213 h 337"/>
              <a:gd name="T66" fmla="*/ 732871 w 1495"/>
              <a:gd name="T67" fmla="*/ 4918 h 337"/>
              <a:gd name="T68" fmla="*/ 918548 w 1495"/>
              <a:gd name="T69" fmla="*/ 0 h 337"/>
              <a:gd name="T70" fmla="*/ 1013231 w 1495"/>
              <a:gd name="T71" fmla="*/ 1229 h 337"/>
              <a:gd name="T72" fmla="*/ 1191530 w 1495"/>
              <a:gd name="T73" fmla="*/ 8606 h 337"/>
              <a:gd name="T74" fmla="*/ 1356303 w 1495"/>
              <a:gd name="T75" fmla="*/ 24590 h 337"/>
              <a:gd name="T76" fmla="*/ 1502631 w 1495"/>
              <a:gd name="T77" fmla="*/ 47950 h 337"/>
              <a:gd name="T78" fmla="*/ 1626825 w 1495"/>
              <a:gd name="T79" fmla="*/ 76228 h 337"/>
              <a:gd name="T80" fmla="*/ 1704293 w 1495"/>
              <a:gd name="T81" fmla="*/ 99588 h 337"/>
              <a:gd name="T82" fmla="*/ 1746101 w 1495"/>
              <a:gd name="T83" fmla="*/ 116801 h 337"/>
              <a:gd name="T84" fmla="*/ 1781761 w 1495"/>
              <a:gd name="T85" fmla="*/ 136473 h 337"/>
              <a:gd name="T86" fmla="*/ 1808813 w 1495"/>
              <a:gd name="T87" fmla="*/ 156145 h 337"/>
              <a:gd name="T88" fmla="*/ 1827258 w 1495"/>
              <a:gd name="T89" fmla="*/ 175817 h 337"/>
              <a:gd name="T90" fmla="*/ 1835866 w 1495"/>
              <a:gd name="T91" fmla="*/ 196718 h 337"/>
              <a:gd name="T92" fmla="*/ 1838325 w 1495"/>
              <a:gd name="T93" fmla="*/ 207783 h 3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95"/>
              <a:gd name="T142" fmla="*/ 0 h 337"/>
              <a:gd name="T143" fmla="*/ 1495 w 1495"/>
              <a:gd name="T144" fmla="*/ 337 h 3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95" h="337">
                <a:moveTo>
                  <a:pt x="1495" y="169"/>
                </a:moveTo>
                <a:lnTo>
                  <a:pt x="1495" y="169"/>
                </a:lnTo>
                <a:lnTo>
                  <a:pt x="1493" y="177"/>
                </a:lnTo>
                <a:lnTo>
                  <a:pt x="1490" y="186"/>
                </a:lnTo>
                <a:lnTo>
                  <a:pt x="1486" y="195"/>
                </a:lnTo>
                <a:lnTo>
                  <a:pt x="1479" y="202"/>
                </a:lnTo>
                <a:lnTo>
                  <a:pt x="1471" y="211"/>
                </a:lnTo>
                <a:lnTo>
                  <a:pt x="1461" y="219"/>
                </a:lnTo>
                <a:lnTo>
                  <a:pt x="1449" y="226"/>
                </a:lnTo>
                <a:lnTo>
                  <a:pt x="1436" y="234"/>
                </a:lnTo>
                <a:lnTo>
                  <a:pt x="1420" y="242"/>
                </a:lnTo>
                <a:lnTo>
                  <a:pt x="1404" y="249"/>
                </a:lnTo>
                <a:lnTo>
                  <a:pt x="1386" y="256"/>
                </a:lnTo>
                <a:lnTo>
                  <a:pt x="1367" y="263"/>
                </a:lnTo>
                <a:lnTo>
                  <a:pt x="1323" y="276"/>
                </a:lnTo>
                <a:lnTo>
                  <a:pt x="1275" y="288"/>
                </a:lnTo>
                <a:lnTo>
                  <a:pt x="1222" y="299"/>
                </a:lnTo>
                <a:lnTo>
                  <a:pt x="1165" y="309"/>
                </a:lnTo>
                <a:lnTo>
                  <a:pt x="1103" y="317"/>
                </a:lnTo>
                <a:lnTo>
                  <a:pt x="1038" y="324"/>
                </a:lnTo>
                <a:lnTo>
                  <a:pt x="969" y="330"/>
                </a:lnTo>
                <a:lnTo>
                  <a:pt x="898" y="334"/>
                </a:lnTo>
                <a:lnTo>
                  <a:pt x="824" y="336"/>
                </a:lnTo>
                <a:lnTo>
                  <a:pt x="747" y="337"/>
                </a:lnTo>
                <a:lnTo>
                  <a:pt x="671" y="336"/>
                </a:lnTo>
                <a:lnTo>
                  <a:pt x="596" y="334"/>
                </a:lnTo>
                <a:lnTo>
                  <a:pt x="526" y="330"/>
                </a:lnTo>
                <a:lnTo>
                  <a:pt x="457" y="324"/>
                </a:lnTo>
                <a:lnTo>
                  <a:pt x="391" y="317"/>
                </a:lnTo>
                <a:lnTo>
                  <a:pt x="329" y="309"/>
                </a:lnTo>
                <a:lnTo>
                  <a:pt x="273" y="299"/>
                </a:lnTo>
                <a:lnTo>
                  <a:pt x="219" y="288"/>
                </a:lnTo>
                <a:lnTo>
                  <a:pt x="171" y="276"/>
                </a:lnTo>
                <a:lnTo>
                  <a:pt x="128" y="263"/>
                </a:lnTo>
                <a:lnTo>
                  <a:pt x="109" y="256"/>
                </a:lnTo>
                <a:lnTo>
                  <a:pt x="91" y="249"/>
                </a:lnTo>
                <a:lnTo>
                  <a:pt x="74" y="242"/>
                </a:lnTo>
                <a:lnTo>
                  <a:pt x="59" y="234"/>
                </a:lnTo>
                <a:lnTo>
                  <a:pt x="46" y="226"/>
                </a:lnTo>
                <a:lnTo>
                  <a:pt x="34" y="219"/>
                </a:lnTo>
                <a:lnTo>
                  <a:pt x="24" y="211"/>
                </a:lnTo>
                <a:lnTo>
                  <a:pt x="15" y="202"/>
                </a:lnTo>
                <a:lnTo>
                  <a:pt x="9" y="195"/>
                </a:lnTo>
                <a:lnTo>
                  <a:pt x="5" y="186"/>
                </a:lnTo>
                <a:lnTo>
                  <a:pt x="1" y="177"/>
                </a:lnTo>
                <a:lnTo>
                  <a:pt x="0" y="169"/>
                </a:lnTo>
                <a:lnTo>
                  <a:pt x="1" y="160"/>
                </a:lnTo>
                <a:lnTo>
                  <a:pt x="5" y="151"/>
                </a:lnTo>
                <a:lnTo>
                  <a:pt x="9" y="143"/>
                </a:lnTo>
                <a:lnTo>
                  <a:pt x="15" y="135"/>
                </a:lnTo>
                <a:lnTo>
                  <a:pt x="24" y="127"/>
                </a:lnTo>
                <a:lnTo>
                  <a:pt x="34" y="118"/>
                </a:lnTo>
                <a:lnTo>
                  <a:pt x="46" y="111"/>
                </a:lnTo>
                <a:lnTo>
                  <a:pt x="59" y="103"/>
                </a:lnTo>
                <a:lnTo>
                  <a:pt x="74" y="95"/>
                </a:lnTo>
                <a:lnTo>
                  <a:pt x="91" y="88"/>
                </a:lnTo>
                <a:lnTo>
                  <a:pt x="109" y="81"/>
                </a:lnTo>
                <a:lnTo>
                  <a:pt x="128" y="75"/>
                </a:lnTo>
                <a:lnTo>
                  <a:pt x="171" y="62"/>
                </a:lnTo>
                <a:lnTo>
                  <a:pt x="219" y="50"/>
                </a:lnTo>
                <a:lnTo>
                  <a:pt x="273" y="39"/>
                </a:lnTo>
                <a:lnTo>
                  <a:pt x="329" y="29"/>
                </a:lnTo>
                <a:lnTo>
                  <a:pt x="391" y="20"/>
                </a:lnTo>
                <a:lnTo>
                  <a:pt x="457" y="14"/>
                </a:lnTo>
                <a:lnTo>
                  <a:pt x="526" y="7"/>
                </a:lnTo>
                <a:lnTo>
                  <a:pt x="596" y="4"/>
                </a:lnTo>
                <a:lnTo>
                  <a:pt x="671" y="1"/>
                </a:lnTo>
                <a:lnTo>
                  <a:pt x="747" y="0"/>
                </a:lnTo>
                <a:lnTo>
                  <a:pt x="824" y="1"/>
                </a:lnTo>
                <a:lnTo>
                  <a:pt x="898" y="4"/>
                </a:lnTo>
                <a:lnTo>
                  <a:pt x="969" y="7"/>
                </a:lnTo>
                <a:lnTo>
                  <a:pt x="1038" y="14"/>
                </a:lnTo>
                <a:lnTo>
                  <a:pt x="1103" y="20"/>
                </a:lnTo>
                <a:lnTo>
                  <a:pt x="1165" y="29"/>
                </a:lnTo>
                <a:lnTo>
                  <a:pt x="1222" y="39"/>
                </a:lnTo>
                <a:lnTo>
                  <a:pt x="1275" y="50"/>
                </a:lnTo>
                <a:lnTo>
                  <a:pt x="1323" y="62"/>
                </a:lnTo>
                <a:lnTo>
                  <a:pt x="1367" y="75"/>
                </a:lnTo>
                <a:lnTo>
                  <a:pt x="1386" y="81"/>
                </a:lnTo>
                <a:lnTo>
                  <a:pt x="1404" y="88"/>
                </a:lnTo>
                <a:lnTo>
                  <a:pt x="1420" y="95"/>
                </a:lnTo>
                <a:lnTo>
                  <a:pt x="1436" y="103"/>
                </a:lnTo>
                <a:lnTo>
                  <a:pt x="1449" y="111"/>
                </a:lnTo>
                <a:lnTo>
                  <a:pt x="1461" y="118"/>
                </a:lnTo>
                <a:lnTo>
                  <a:pt x="1471" y="127"/>
                </a:lnTo>
                <a:lnTo>
                  <a:pt x="1479" y="135"/>
                </a:lnTo>
                <a:lnTo>
                  <a:pt x="1486" y="143"/>
                </a:lnTo>
                <a:lnTo>
                  <a:pt x="1490" y="151"/>
                </a:lnTo>
                <a:lnTo>
                  <a:pt x="1493" y="160"/>
                </a:lnTo>
                <a:lnTo>
                  <a:pt x="1495" y="169"/>
                </a:lnTo>
                <a:close/>
              </a:path>
            </a:pathLst>
          </a:custGeom>
          <a:solidFill>
            <a:srgbClr val="A2ACB2">
              <a:alpha val="52156"/>
            </a:srgbClr>
          </a:solidFill>
          <a:ln w="6350">
            <a:solidFill>
              <a:srgbClr val="D7E0E3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30" name="Rectangle 9"/>
          <p:cNvSpPr>
            <a:spLocks noChangeArrowheads="1"/>
          </p:cNvSpPr>
          <p:nvPr/>
        </p:nvSpPr>
        <p:spPr bwMode="auto">
          <a:xfrm>
            <a:off x="4721225" y="3275013"/>
            <a:ext cx="1087438" cy="1825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ヒラギノ角ゴ Pro W3" pitchFamily="-80" charset="-128"/>
              </a:rPr>
              <a:t>Control</a:t>
            </a:r>
          </a:p>
        </p:txBody>
      </p:sp>
      <p:sp>
        <p:nvSpPr>
          <p:cNvPr id="2582538" name="Rectangle 7"/>
          <p:cNvSpPr>
            <a:spLocks noChangeArrowheads="1"/>
          </p:cNvSpPr>
          <p:nvPr/>
        </p:nvSpPr>
        <p:spPr bwMode="auto">
          <a:xfrm>
            <a:off x="3779838" y="2276475"/>
            <a:ext cx="676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?</a:t>
            </a:r>
          </a:p>
        </p:txBody>
      </p:sp>
      <p:pic>
        <p:nvPicPr>
          <p:cNvPr id="2582539" name="Picture 6" descr="AntenC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7338" y="2046288"/>
            <a:ext cx="334962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" name="Rectangle 232"/>
          <p:cNvSpPr/>
          <p:nvPr/>
        </p:nvSpPr>
        <p:spPr>
          <a:xfrm>
            <a:off x="381000" y="1800225"/>
            <a:ext cx="6477000" cy="17526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b="0"/>
          </a:p>
        </p:txBody>
      </p:sp>
      <p:sp>
        <p:nvSpPr>
          <p:cNvPr id="2582541" name="Rectangle 38"/>
          <p:cNvSpPr>
            <a:spLocks noChangeArrowheads="1"/>
          </p:cNvSpPr>
          <p:nvPr/>
        </p:nvSpPr>
        <p:spPr bwMode="auto">
          <a:xfrm>
            <a:off x="7764463" y="3709988"/>
            <a:ext cx="10318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0000"/>
                </a:solidFill>
                <a:latin typeface="Arial" charset="0"/>
                <a:ea typeface="ヒラギノ角ゴ Pro W3" pitchFamily="-80" charset="-128"/>
              </a:rPr>
              <a:t>TDMoETH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81000" y="3794125"/>
            <a:ext cx="6477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b="0"/>
          </a:p>
        </p:txBody>
      </p:sp>
      <p:sp>
        <p:nvSpPr>
          <p:cNvPr id="2582543" name="Rectangle 14"/>
          <p:cNvSpPr>
            <a:spLocks noChangeArrowheads="1"/>
          </p:cNvSpPr>
          <p:nvPr/>
        </p:nvSpPr>
        <p:spPr bwMode="auto">
          <a:xfrm>
            <a:off x="1866900" y="3870325"/>
            <a:ext cx="25781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Map TDM over packet (PWE)</a:t>
            </a:r>
          </a:p>
        </p:txBody>
      </p:sp>
      <p:sp>
        <p:nvSpPr>
          <p:cNvPr id="2582544" name="Rectangle 15"/>
          <p:cNvSpPr>
            <a:spLocks noChangeArrowheads="1"/>
          </p:cNvSpPr>
          <p:nvPr/>
        </p:nvSpPr>
        <p:spPr bwMode="auto">
          <a:xfrm>
            <a:off x="381000" y="3870325"/>
            <a:ext cx="12239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Все пакеты</a:t>
            </a:r>
            <a:endParaRPr lang="en-US" sz="1400">
              <a:solidFill>
                <a:schemeClr val="bg1"/>
              </a:solidFill>
              <a:latin typeface="Arial" charset="0"/>
              <a:ea typeface="ヒラギノ角ゴ Pro W3" pitchFamily="-80" charset="-128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1584325" y="4022725"/>
            <a:ext cx="300038" cy="1588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7"/>
          <p:cNvGrpSpPr>
            <a:grpSpLocks/>
          </p:cNvGrpSpPr>
          <p:nvPr/>
        </p:nvGrpSpPr>
        <p:grpSpPr bwMode="auto">
          <a:xfrm rot="10800000">
            <a:off x="6702425" y="4022725"/>
            <a:ext cx="1824038" cy="90488"/>
            <a:chOff x="4267200" y="2133600"/>
            <a:chExt cx="2353747" cy="117811"/>
          </a:xfrm>
        </p:grpSpPr>
        <p:sp>
          <p:nvSpPr>
            <p:cNvPr id="2582547" name="Oval 12"/>
            <p:cNvSpPr>
              <a:spLocks noChangeAspect="1" noChangeArrowheads="1"/>
            </p:cNvSpPr>
            <p:nvPr/>
          </p:nvSpPr>
          <p:spPr bwMode="auto">
            <a:xfrm flipH="1">
              <a:off x="5397813" y="2158889"/>
              <a:ext cx="56747" cy="5674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48" name="Oval 13"/>
            <p:cNvSpPr>
              <a:spLocks noChangeAspect="1" noChangeArrowheads="1"/>
            </p:cNvSpPr>
            <p:nvPr/>
          </p:nvSpPr>
          <p:spPr bwMode="auto">
            <a:xfrm flipH="1">
              <a:off x="4927804" y="2172459"/>
              <a:ext cx="29607" cy="29607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49" name="Oval 14"/>
            <p:cNvSpPr>
              <a:spLocks noChangeAspect="1" noChangeArrowheads="1"/>
            </p:cNvSpPr>
            <p:nvPr/>
          </p:nvSpPr>
          <p:spPr bwMode="auto">
            <a:xfrm flipH="1">
              <a:off x="4624333" y="2176777"/>
              <a:ext cx="20972" cy="20972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2550" name="Oval 15"/>
            <p:cNvSpPr>
              <a:spLocks noChangeAspect="1" noChangeArrowheads="1"/>
            </p:cNvSpPr>
            <p:nvPr/>
          </p:nvSpPr>
          <p:spPr bwMode="auto">
            <a:xfrm flipH="1">
              <a:off x="4615698" y="2176777"/>
              <a:ext cx="20972" cy="20972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51" name="Oval 16"/>
            <p:cNvSpPr>
              <a:spLocks noChangeAspect="1" noChangeArrowheads="1"/>
            </p:cNvSpPr>
            <p:nvPr/>
          </p:nvSpPr>
          <p:spPr bwMode="auto">
            <a:xfrm flipH="1">
              <a:off x="4719322" y="2173076"/>
              <a:ext cx="27756" cy="2775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52" name="Oval 17"/>
            <p:cNvSpPr>
              <a:spLocks noChangeAspect="1" noChangeArrowheads="1"/>
            </p:cNvSpPr>
            <p:nvPr/>
          </p:nvSpPr>
          <p:spPr bwMode="auto">
            <a:xfrm flipH="1">
              <a:off x="4703285" y="2172459"/>
              <a:ext cx="29607" cy="29607"/>
            </a:xfrm>
            <a:prstGeom prst="ellipse">
              <a:avLst/>
            </a:prstGeom>
            <a:solidFill>
              <a:srgbClr val="619BC8">
                <a:alpha val="49019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53" name="Oval 18"/>
            <p:cNvSpPr>
              <a:spLocks noChangeAspect="1" noChangeArrowheads="1"/>
            </p:cNvSpPr>
            <p:nvPr/>
          </p:nvSpPr>
          <p:spPr bwMode="auto">
            <a:xfrm flipH="1">
              <a:off x="4690949" y="2176777"/>
              <a:ext cx="20972" cy="209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54" name="Oval 19"/>
            <p:cNvSpPr>
              <a:spLocks noChangeAspect="1" noChangeArrowheads="1"/>
            </p:cNvSpPr>
            <p:nvPr/>
          </p:nvSpPr>
          <p:spPr bwMode="auto">
            <a:xfrm flipH="1">
              <a:off x="4821095" y="2173076"/>
              <a:ext cx="27757" cy="2775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55" name="Oval 20"/>
            <p:cNvSpPr>
              <a:spLocks noChangeAspect="1" noChangeArrowheads="1"/>
            </p:cNvSpPr>
            <p:nvPr/>
          </p:nvSpPr>
          <p:spPr bwMode="auto">
            <a:xfrm flipH="1">
              <a:off x="4802591" y="2173076"/>
              <a:ext cx="27757" cy="27757"/>
            </a:xfrm>
            <a:prstGeom prst="ellipse">
              <a:avLst/>
            </a:prstGeom>
            <a:solidFill>
              <a:schemeClr val="bg1">
                <a:alpha val="63921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56" name="Oval 21"/>
            <p:cNvSpPr>
              <a:spLocks noChangeAspect="1" noChangeArrowheads="1"/>
            </p:cNvSpPr>
            <p:nvPr/>
          </p:nvSpPr>
          <p:spPr bwMode="auto">
            <a:xfrm flipH="1">
              <a:off x="4906832" y="2172459"/>
              <a:ext cx="29607" cy="29607"/>
            </a:xfrm>
            <a:prstGeom prst="ellipse">
              <a:avLst/>
            </a:prstGeom>
            <a:solidFill>
              <a:srgbClr val="F08731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57" name="Oval 22"/>
            <p:cNvSpPr>
              <a:spLocks noChangeAspect="1" noChangeArrowheads="1"/>
            </p:cNvSpPr>
            <p:nvPr/>
          </p:nvSpPr>
          <p:spPr bwMode="auto">
            <a:xfrm flipH="1">
              <a:off x="4884627" y="2172459"/>
              <a:ext cx="29607" cy="29607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58" name="Oval 23"/>
            <p:cNvSpPr>
              <a:spLocks noChangeAspect="1" noChangeArrowheads="1"/>
            </p:cNvSpPr>
            <p:nvPr/>
          </p:nvSpPr>
          <p:spPr bwMode="auto">
            <a:xfrm flipH="1">
              <a:off x="499441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59" name="Oval 24"/>
            <p:cNvSpPr>
              <a:spLocks noChangeAspect="1" noChangeArrowheads="1"/>
            </p:cNvSpPr>
            <p:nvPr/>
          </p:nvSpPr>
          <p:spPr bwMode="auto">
            <a:xfrm flipH="1">
              <a:off x="503512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60" name="Oval 25"/>
            <p:cNvSpPr>
              <a:spLocks noChangeAspect="1" noChangeArrowheads="1"/>
            </p:cNvSpPr>
            <p:nvPr/>
          </p:nvSpPr>
          <p:spPr bwMode="auto">
            <a:xfrm flipH="1">
              <a:off x="5073371" y="2165674"/>
              <a:ext cx="43177" cy="43177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61" name="Oval 26"/>
            <p:cNvSpPr>
              <a:spLocks noChangeAspect="1" noChangeArrowheads="1"/>
            </p:cNvSpPr>
            <p:nvPr/>
          </p:nvSpPr>
          <p:spPr bwMode="auto">
            <a:xfrm flipH="1">
              <a:off x="5156023" y="2165674"/>
              <a:ext cx="43177" cy="4317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62" name="Oval 27"/>
            <p:cNvSpPr>
              <a:spLocks noChangeAspect="1" noChangeArrowheads="1"/>
            </p:cNvSpPr>
            <p:nvPr/>
          </p:nvSpPr>
          <p:spPr bwMode="auto">
            <a:xfrm flipH="1">
              <a:off x="5270750" y="2162590"/>
              <a:ext cx="49345" cy="49345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63" name="Oval 28"/>
            <p:cNvSpPr>
              <a:spLocks noChangeAspect="1" noChangeArrowheads="1"/>
            </p:cNvSpPr>
            <p:nvPr/>
          </p:nvSpPr>
          <p:spPr bwMode="auto">
            <a:xfrm flipH="1">
              <a:off x="5244844" y="2162590"/>
              <a:ext cx="49345" cy="49345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64" name="Oval 29"/>
            <p:cNvSpPr>
              <a:spLocks noChangeAspect="1" noChangeArrowheads="1"/>
            </p:cNvSpPr>
            <p:nvPr/>
          </p:nvSpPr>
          <p:spPr bwMode="auto">
            <a:xfrm flipH="1">
              <a:off x="5358337" y="2158889"/>
              <a:ext cx="56747" cy="56747"/>
            </a:xfrm>
            <a:prstGeom prst="ellipse">
              <a:avLst/>
            </a:prstGeom>
            <a:solidFill>
              <a:srgbClr val="619BC8">
                <a:alpha val="4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65" name="Oval 30"/>
            <p:cNvSpPr>
              <a:spLocks noChangeAspect="1" noChangeArrowheads="1"/>
            </p:cNvSpPr>
            <p:nvPr/>
          </p:nvSpPr>
          <p:spPr bwMode="auto">
            <a:xfrm flipH="1">
              <a:off x="5438522" y="2158889"/>
              <a:ext cx="56747" cy="56747"/>
            </a:xfrm>
            <a:prstGeom prst="ellipse">
              <a:avLst/>
            </a:prstGeom>
            <a:solidFill>
              <a:schemeClr val="bg1">
                <a:alpha val="4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66" name="Oval 31"/>
            <p:cNvSpPr>
              <a:spLocks noChangeAspect="1" noChangeArrowheads="1"/>
            </p:cNvSpPr>
            <p:nvPr/>
          </p:nvSpPr>
          <p:spPr bwMode="auto">
            <a:xfrm flipH="1">
              <a:off x="5526109" y="2155805"/>
              <a:ext cx="62915" cy="62915"/>
            </a:xfrm>
            <a:prstGeom prst="ellipse">
              <a:avLst/>
            </a:prstGeom>
            <a:solidFill>
              <a:srgbClr val="619BC8">
                <a:alpha val="8392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67" name="Oval 32"/>
            <p:cNvSpPr>
              <a:spLocks noChangeAspect="1" noChangeArrowheads="1"/>
            </p:cNvSpPr>
            <p:nvPr/>
          </p:nvSpPr>
          <p:spPr bwMode="auto">
            <a:xfrm flipH="1">
              <a:off x="5565585" y="2153955"/>
              <a:ext cx="66615" cy="66616"/>
            </a:xfrm>
            <a:prstGeom prst="ellipse">
              <a:avLst/>
            </a:prstGeom>
            <a:solidFill>
              <a:srgbClr val="C2D355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68" name="Oval 33"/>
            <p:cNvSpPr>
              <a:spLocks noChangeAspect="1" noChangeArrowheads="1"/>
            </p:cNvSpPr>
            <p:nvPr/>
          </p:nvSpPr>
          <p:spPr bwMode="auto">
            <a:xfrm flipH="1">
              <a:off x="5661807" y="2153955"/>
              <a:ext cx="66615" cy="66616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69" name="Oval 34"/>
            <p:cNvSpPr>
              <a:spLocks noChangeAspect="1" noChangeArrowheads="1"/>
            </p:cNvSpPr>
            <p:nvPr/>
          </p:nvSpPr>
          <p:spPr bwMode="auto">
            <a:xfrm flipH="1">
              <a:off x="5799973" y="2153955"/>
              <a:ext cx="66615" cy="66616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70" name="Oval 35"/>
            <p:cNvSpPr>
              <a:spLocks noChangeAspect="1" noChangeArrowheads="1"/>
            </p:cNvSpPr>
            <p:nvPr/>
          </p:nvSpPr>
          <p:spPr bwMode="auto">
            <a:xfrm flipH="1">
              <a:off x="5740759" y="2153955"/>
              <a:ext cx="66615" cy="66616"/>
            </a:xfrm>
            <a:prstGeom prst="ellipse">
              <a:avLst/>
            </a:prstGeom>
            <a:solidFill>
              <a:schemeClr val="bg1">
                <a:alpha val="54117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71" name="Oval 36"/>
            <p:cNvSpPr>
              <a:spLocks noChangeAspect="1" noChangeArrowheads="1"/>
            </p:cNvSpPr>
            <p:nvPr/>
          </p:nvSpPr>
          <p:spPr bwMode="auto">
            <a:xfrm flipH="1">
              <a:off x="5946774" y="2149020"/>
              <a:ext cx="76484" cy="76485"/>
            </a:xfrm>
            <a:prstGeom prst="ellipse">
              <a:avLst/>
            </a:prstGeom>
            <a:solidFill>
              <a:srgbClr val="C2D355">
                <a:alpha val="87057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72" name="Oval 37"/>
            <p:cNvSpPr>
              <a:spLocks noChangeAspect="1" noChangeArrowheads="1"/>
            </p:cNvSpPr>
            <p:nvPr/>
          </p:nvSpPr>
          <p:spPr bwMode="auto">
            <a:xfrm flipH="1">
              <a:off x="5878924" y="2149020"/>
              <a:ext cx="76484" cy="76485"/>
            </a:xfrm>
            <a:prstGeom prst="ellipse">
              <a:avLst/>
            </a:prstGeom>
            <a:solidFill>
              <a:srgbClr val="E2001A">
                <a:alpha val="65881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73" name="Oval 38"/>
            <p:cNvSpPr>
              <a:spLocks noChangeAspect="1" noChangeArrowheads="1"/>
            </p:cNvSpPr>
            <p:nvPr/>
          </p:nvSpPr>
          <p:spPr bwMode="auto">
            <a:xfrm flipH="1">
              <a:off x="6056566" y="2149020"/>
              <a:ext cx="76484" cy="76485"/>
            </a:xfrm>
            <a:prstGeom prst="ellipse">
              <a:avLst/>
            </a:prstGeom>
            <a:solidFill>
              <a:schemeClr val="bg1">
                <a:alpha val="87057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74" name="Oval 39"/>
            <p:cNvSpPr>
              <a:spLocks noChangeAspect="1" noChangeArrowheads="1"/>
            </p:cNvSpPr>
            <p:nvPr/>
          </p:nvSpPr>
          <p:spPr bwMode="auto">
            <a:xfrm flipH="1">
              <a:off x="6099742" y="2149020"/>
              <a:ext cx="76484" cy="76485"/>
            </a:xfrm>
            <a:prstGeom prst="ellipse">
              <a:avLst/>
            </a:prstGeom>
            <a:solidFill>
              <a:srgbClr val="F08731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75" name="Oval 40"/>
            <p:cNvSpPr>
              <a:spLocks noChangeAspect="1" noChangeArrowheads="1"/>
            </p:cNvSpPr>
            <p:nvPr/>
          </p:nvSpPr>
          <p:spPr bwMode="auto">
            <a:xfrm flipH="1">
              <a:off x="6251478" y="2147787"/>
              <a:ext cx="78952" cy="78952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76" name="Oval 41"/>
            <p:cNvSpPr>
              <a:spLocks noChangeAspect="1" noChangeArrowheads="1"/>
            </p:cNvSpPr>
            <p:nvPr/>
          </p:nvSpPr>
          <p:spPr bwMode="auto">
            <a:xfrm flipH="1">
              <a:off x="6303290" y="2147787"/>
              <a:ext cx="78952" cy="78952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77" name="Oval 42"/>
            <p:cNvSpPr>
              <a:spLocks noChangeAspect="1" noChangeArrowheads="1"/>
            </p:cNvSpPr>
            <p:nvPr/>
          </p:nvSpPr>
          <p:spPr bwMode="auto">
            <a:xfrm flipH="1">
              <a:off x="6404446" y="2142852"/>
              <a:ext cx="88821" cy="88821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78" name="Oval 43"/>
            <p:cNvSpPr>
              <a:spLocks noChangeAspect="1" noChangeArrowheads="1"/>
            </p:cNvSpPr>
            <p:nvPr/>
          </p:nvSpPr>
          <p:spPr bwMode="auto">
            <a:xfrm flipH="1">
              <a:off x="6471062" y="2142852"/>
              <a:ext cx="88821" cy="88821"/>
            </a:xfrm>
            <a:prstGeom prst="ellipse">
              <a:avLst/>
            </a:prstGeom>
            <a:solidFill>
              <a:srgbClr val="619BC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79" name="Oval 44"/>
            <p:cNvSpPr>
              <a:spLocks noChangeAspect="1" noChangeArrowheads="1"/>
            </p:cNvSpPr>
            <p:nvPr/>
          </p:nvSpPr>
          <p:spPr bwMode="auto">
            <a:xfrm flipH="1">
              <a:off x="5651321" y="2142235"/>
              <a:ext cx="100540" cy="100540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80" name="Oval 45"/>
            <p:cNvSpPr>
              <a:spLocks noChangeAspect="1" noChangeArrowheads="1"/>
            </p:cNvSpPr>
            <p:nvPr/>
          </p:nvSpPr>
          <p:spPr bwMode="auto">
            <a:xfrm flipH="1">
              <a:off x="4819862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81" name="Oval 46"/>
            <p:cNvSpPr>
              <a:spLocks noChangeAspect="1" noChangeArrowheads="1"/>
            </p:cNvSpPr>
            <p:nvPr/>
          </p:nvSpPr>
          <p:spPr bwMode="auto">
            <a:xfrm flipH="1">
              <a:off x="4282620" y="2173693"/>
              <a:ext cx="37009" cy="37625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2582" name="Oval 47"/>
            <p:cNvSpPr>
              <a:spLocks noChangeAspect="1" noChangeArrowheads="1"/>
            </p:cNvSpPr>
            <p:nvPr/>
          </p:nvSpPr>
          <p:spPr bwMode="auto">
            <a:xfrm flipH="1">
              <a:off x="4267200" y="2173693"/>
              <a:ext cx="37009" cy="37625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83" name="Oval 48"/>
            <p:cNvSpPr>
              <a:spLocks noChangeAspect="1" noChangeArrowheads="1"/>
            </p:cNvSpPr>
            <p:nvPr/>
          </p:nvSpPr>
          <p:spPr bwMode="auto">
            <a:xfrm flipH="1">
              <a:off x="4450393" y="2167525"/>
              <a:ext cx="49345" cy="48728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84" name="Oval 49"/>
            <p:cNvSpPr>
              <a:spLocks noChangeAspect="1" noChangeArrowheads="1"/>
            </p:cNvSpPr>
            <p:nvPr/>
          </p:nvSpPr>
          <p:spPr bwMode="auto">
            <a:xfrm flipH="1">
              <a:off x="4422019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85" name="Oval 50"/>
            <p:cNvSpPr>
              <a:spLocks noChangeAspect="1" noChangeArrowheads="1"/>
            </p:cNvSpPr>
            <p:nvPr/>
          </p:nvSpPr>
          <p:spPr bwMode="auto">
            <a:xfrm flipH="1">
              <a:off x="4400431" y="2173693"/>
              <a:ext cx="37009" cy="37625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86" name="Oval 51"/>
            <p:cNvSpPr>
              <a:spLocks noChangeAspect="1" noChangeArrowheads="1"/>
            </p:cNvSpPr>
            <p:nvPr/>
          </p:nvSpPr>
          <p:spPr bwMode="auto">
            <a:xfrm flipH="1">
              <a:off x="4630501" y="2167525"/>
              <a:ext cx="49345" cy="48728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87" name="Oval 52"/>
            <p:cNvSpPr>
              <a:spLocks noChangeAspect="1" noChangeArrowheads="1"/>
            </p:cNvSpPr>
            <p:nvPr/>
          </p:nvSpPr>
          <p:spPr bwMode="auto">
            <a:xfrm flipH="1">
              <a:off x="4597810" y="2167525"/>
              <a:ext cx="49345" cy="48728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88" name="Oval 53"/>
            <p:cNvSpPr>
              <a:spLocks noChangeAspect="1" noChangeArrowheads="1"/>
            </p:cNvSpPr>
            <p:nvPr/>
          </p:nvSpPr>
          <p:spPr bwMode="auto">
            <a:xfrm flipH="1">
              <a:off x="4782236" y="2166291"/>
              <a:ext cx="52429" cy="52429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89" name="Oval 54"/>
            <p:cNvSpPr>
              <a:spLocks noChangeAspect="1" noChangeArrowheads="1"/>
            </p:cNvSpPr>
            <p:nvPr/>
          </p:nvSpPr>
          <p:spPr bwMode="auto">
            <a:xfrm flipH="1">
              <a:off x="4743377" y="2166291"/>
              <a:ext cx="52429" cy="52429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90" name="Oval 55"/>
            <p:cNvSpPr>
              <a:spLocks noChangeAspect="1" noChangeArrowheads="1"/>
            </p:cNvSpPr>
            <p:nvPr/>
          </p:nvSpPr>
          <p:spPr bwMode="auto">
            <a:xfrm flipH="1">
              <a:off x="4937673" y="2153955"/>
              <a:ext cx="76484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91" name="Oval 56"/>
            <p:cNvSpPr>
              <a:spLocks noChangeAspect="1" noChangeArrowheads="1"/>
            </p:cNvSpPr>
            <p:nvPr/>
          </p:nvSpPr>
          <p:spPr bwMode="auto">
            <a:xfrm flipH="1">
              <a:off x="5009839" y="2153955"/>
              <a:ext cx="75868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92" name="Oval 57"/>
            <p:cNvSpPr>
              <a:spLocks noChangeAspect="1" noChangeArrowheads="1"/>
            </p:cNvSpPr>
            <p:nvPr/>
          </p:nvSpPr>
          <p:spPr bwMode="auto">
            <a:xfrm flipH="1">
              <a:off x="5077072" y="2153955"/>
              <a:ext cx="76484" cy="7710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93" name="Oval 58"/>
            <p:cNvSpPr>
              <a:spLocks noChangeAspect="1" noChangeArrowheads="1"/>
            </p:cNvSpPr>
            <p:nvPr/>
          </p:nvSpPr>
          <p:spPr bwMode="auto">
            <a:xfrm flipH="1">
              <a:off x="5223255" y="2153955"/>
              <a:ext cx="76484" cy="7710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94" name="Oval 59"/>
            <p:cNvSpPr>
              <a:spLocks noChangeAspect="1" noChangeArrowheads="1"/>
            </p:cNvSpPr>
            <p:nvPr/>
          </p:nvSpPr>
          <p:spPr bwMode="auto">
            <a:xfrm flipH="1">
              <a:off x="5426803" y="2149020"/>
              <a:ext cx="86970" cy="86970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95" name="Oval 60"/>
            <p:cNvSpPr>
              <a:spLocks noChangeAspect="1" noChangeArrowheads="1"/>
            </p:cNvSpPr>
            <p:nvPr/>
          </p:nvSpPr>
          <p:spPr bwMode="auto">
            <a:xfrm flipH="1">
              <a:off x="5380542" y="2149020"/>
              <a:ext cx="87587" cy="86970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96" name="Oval 61"/>
            <p:cNvSpPr>
              <a:spLocks noChangeAspect="1" noChangeArrowheads="1"/>
            </p:cNvSpPr>
            <p:nvPr/>
          </p:nvSpPr>
          <p:spPr bwMode="auto">
            <a:xfrm flipH="1">
              <a:off x="5581622" y="2142235"/>
              <a:ext cx="100540" cy="100540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97" name="Oval 62"/>
            <p:cNvSpPr>
              <a:spLocks noChangeAspect="1" noChangeArrowheads="1"/>
            </p:cNvSpPr>
            <p:nvPr/>
          </p:nvSpPr>
          <p:spPr bwMode="auto">
            <a:xfrm flipH="1">
              <a:off x="5723488" y="2142235"/>
              <a:ext cx="100540" cy="100540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98" name="Oval 63"/>
            <p:cNvSpPr>
              <a:spLocks noChangeAspect="1" noChangeArrowheads="1"/>
            </p:cNvSpPr>
            <p:nvPr/>
          </p:nvSpPr>
          <p:spPr bwMode="auto">
            <a:xfrm flipH="1">
              <a:off x="5878307" y="2136684"/>
              <a:ext cx="111643" cy="111643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599" name="Oval 64"/>
            <p:cNvSpPr>
              <a:spLocks noChangeAspect="1" noChangeArrowheads="1"/>
            </p:cNvSpPr>
            <p:nvPr/>
          </p:nvSpPr>
          <p:spPr bwMode="auto">
            <a:xfrm flipH="1">
              <a:off x="5948624" y="2133600"/>
              <a:ext cx="117811" cy="11781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00" name="Oval 65"/>
            <p:cNvSpPr>
              <a:spLocks noChangeAspect="1" noChangeArrowheads="1"/>
            </p:cNvSpPr>
            <p:nvPr/>
          </p:nvSpPr>
          <p:spPr bwMode="auto">
            <a:xfrm flipH="1">
              <a:off x="6118863" y="2133600"/>
              <a:ext cx="117811" cy="11781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01" name="Oval 66"/>
            <p:cNvSpPr>
              <a:spLocks noChangeAspect="1" noChangeArrowheads="1"/>
            </p:cNvSpPr>
            <p:nvPr/>
          </p:nvSpPr>
          <p:spPr bwMode="auto">
            <a:xfrm flipH="1">
              <a:off x="6363120" y="2133600"/>
              <a:ext cx="117811" cy="117811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02" name="Oval 67"/>
            <p:cNvSpPr>
              <a:spLocks noChangeAspect="1" noChangeArrowheads="1"/>
            </p:cNvSpPr>
            <p:nvPr/>
          </p:nvSpPr>
          <p:spPr bwMode="auto">
            <a:xfrm flipH="1">
              <a:off x="6258262" y="2133600"/>
              <a:ext cx="117811" cy="117811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03" name="Oval 71"/>
            <p:cNvSpPr>
              <a:spLocks noChangeAspect="1" noChangeArrowheads="1"/>
            </p:cNvSpPr>
            <p:nvPr/>
          </p:nvSpPr>
          <p:spPr bwMode="auto">
            <a:xfrm flipH="1">
              <a:off x="6519790" y="2142235"/>
              <a:ext cx="101157" cy="101157"/>
            </a:xfrm>
            <a:prstGeom prst="ellipse">
              <a:avLst/>
            </a:prstGeom>
            <a:solidFill>
              <a:srgbClr val="C2D355">
                <a:alpha val="7294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cxnSp>
        <p:nvCxnSpPr>
          <p:cNvPr id="106" name="Straight Arrow Connector 105"/>
          <p:cNvCxnSpPr/>
          <p:nvPr/>
        </p:nvCxnSpPr>
        <p:spPr>
          <a:xfrm flipV="1">
            <a:off x="4441825" y="4022725"/>
            <a:ext cx="300038" cy="1588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2605" name="Rectangle 23"/>
          <p:cNvSpPr>
            <a:spLocks noChangeArrowheads="1"/>
          </p:cNvSpPr>
          <p:nvPr/>
        </p:nvSpPr>
        <p:spPr bwMode="auto">
          <a:xfrm>
            <a:off x="4424363" y="3756025"/>
            <a:ext cx="270668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>
                <a:solidFill>
                  <a:schemeClr val="bg1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Сложности</a:t>
            </a:r>
            <a:r>
              <a:rPr lang="en-US" sz="1400">
                <a:solidFill>
                  <a:schemeClr val="bg1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? C</a:t>
            </a:r>
            <a:r>
              <a:rPr lang="ru-RU" sz="1400">
                <a:solidFill>
                  <a:schemeClr val="bg1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тоимость</a:t>
            </a:r>
            <a:r>
              <a:rPr lang="en-US" sz="1400">
                <a:solidFill>
                  <a:schemeClr val="bg1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?</a:t>
            </a:r>
          </a:p>
          <a:p>
            <a:pPr eaLnBrk="0" hangingPunct="0"/>
            <a:r>
              <a:rPr lang="ru-RU" sz="1400">
                <a:solidFill>
                  <a:schemeClr val="bg1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Взаимодействия</a:t>
            </a:r>
            <a:r>
              <a:rPr lang="en-US" sz="1400">
                <a:solidFill>
                  <a:schemeClr val="bg1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 c </a:t>
            </a:r>
            <a:r>
              <a:rPr lang="ru-RU" sz="1400">
                <a:solidFill>
                  <a:schemeClr val="bg1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сетями</a:t>
            </a:r>
            <a:r>
              <a:rPr lang="en-US" sz="1400">
                <a:solidFill>
                  <a:schemeClr val="bg1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?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381000" y="4638675"/>
            <a:ext cx="6477000" cy="457200"/>
          </a:xfrm>
          <a:prstGeom prst="rect">
            <a:avLst/>
          </a:prstGeom>
          <a:solidFill>
            <a:srgbClr val="46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b="0"/>
          </a:p>
        </p:txBody>
      </p:sp>
      <p:sp>
        <p:nvSpPr>
          <p:cNvPr id="2582607" name="Rectangle 15"/>
          <p:cNvSpPr>
            <a:spLocks noChangeArrowheads="1"/>
          </p:cNvSpPr>
          <p:nvPr/>
        </p:nvSpPr>
        <p:spPr bwMode="auto">
          <a:xfrm>
            <a:off x="381000" y="4714875"/>
            <a:ext cx="12239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1400" b="0">
              <a:solidFill>
                <a:schemeClr val="bg1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2608" name="Rectangle 16"/>
          <p:cNvSpPr>
            <a:spLocks noChangeArrowheads="1"/>
          </p:cNvSpPr>
          <p:nvPr/>
        </p:nvSpPr>
        <p:spPr bwMode="auto">
          <a:xfrm>
            <a:off x="4460875" y="4562475"/>
            <a:ext cx="237648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>
                <a:solidFill>
                  <a:schemeClr val="bg1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Уверенность</a:t>
            </a:r>
            <a:r>
              <a:rPr lang="en-US" sz="1400">
                <a:solidFill>
                  <a:schemeClr val="bg1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 &amp; </a:t>
            </a:r>
            <a:r>
              <a:rPr lang="ru-RU" sz="1400">
                <a:solidFill>
                  <a:schemeClr val="bg1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Известность</a:t>
            </a:r>
            <a:endParaRPr lang="en-US" sz="1400">
              <a:solidFill>
                <a:schemeClr val="bg1"/>
              </a:solidFill>
              <a:latin typeface="Arial" charset="0"/>
              <a:ea typeface="ヒラギノ角ゴ Pro W3" pitchFamily="-80" charset="-128"/>
              <a:cs typeface="Arial" charset="0"/>
            </a:endParaRPr>
          </a:p>
        </p:txBody>
      </p:sp>
      <p:cxnSp>
        <p:nvCxnSpPr>
          <p:cNvPr id="249" name="Straight Arrow Connector 248"/>
          <p:cNvCxnSpPr/>
          <p:nvPr/>
        </p:nvCxnSpPr>
        <p:spPr>
          <a:xfrm flipV="1">
            <a:off x="1584325" y="4867275"/>
            <a:ext cx="300038" cy="1588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7"/>
          <p:cNvGrpSpPr>
            <a:grpSpLocks/>
          </p:cNvGrpSpPr>
          <p:nvPr/>
        </p:nvGrpSpPr>
        <p:grpSpPr bwMode="auto">
          <a:xfrm rot="10800000">
            <a:off x="6694488" y="4867275"/>
            <a:ext cx="1824037" cy="90488"/>
            <a:chOff x="4267200" y="2133600"/>
            <a:chExt cx="2353747" cy="117811"/>
          </a:xfrm>
        </p:grpSpPr>
        <p:sp>
          <p:nvSpPr>
            <p:cNvPr id="2582611" name="Oval 12"/>
            <p:cNvSpPr>
              <a:spLocks noChangeAspect="1" noChangeArrowheads="1"/>
            </p:cNvSpPr>
            <p:nvPr/>
          </p:nvSpPr>
          <p:spPr bwMode="auto">
            <a:xfrm flipH="1">
              <a:off x="5397813" y="2158889"/>
              <a:ext cx="56747" cy="5674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12" name="Oval 13"/>
            <p:cNvSpPr>
              <a:spLocks noChangeAspect="1" noChangeArrowheads="1"/>
            </p:cNvSpPr>
            <p:nvPr/>
          </p:nvSpPr>
          <p:spPr bwMode="auto">
            <a:xfrm flipH="1">
              <a:off x="4927804" y="2172459"/>
              <a:ext cx="29607" cy="29607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13" name="Oval 14"/>
            <p:cNvSpPr>
              <a:spLocks noChangeAspect="1" noChangeArrowheads="1"/>
            </p:cNvSpPr>
            <p:nvPr/>
          </p:nvSpPr>
          <p:spPr bwMode="auto">
            <a:xfrm flipH="1">
              <a:off x="4624333" y="2176777"/>
              <a:ext cx="20972" cy="20972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2614" name="Oval 15"/>
            <p:cNvSpPr>
              <a:spLocks noChangeAspect="1" noChangeArrowheads="1"/>
            </p:cNvSpPr>
            <p:nvPr/>
          </p:nvSpPr>
          <p:spPr bwMode="auto">
            <a:xfrm flipH="1">
              <a:off x="4615698" y="2176777"/>
              <a:ext cx="20972" cy="20972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15" name="Oval 16"/>
            <p:cNvSpPr>
              <a:spLocks noChangeAspect="1" noChangeArrowheads="1"/>
            </p:cNvSpPr>
            <p:nvPr/>
          </p:nvSpPr>
          <p:spPr bwMode="auto">
            <a:xfrm flipH="1">
              <a:off x="4719322" y="2173076"/>
              <a:ext cx="27756" cy="2775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16" name="Oval 17"/>
            <p:cNvSpPr>
              <a:spLocks noChangeAspect="1" noChangeArrowheads="1"/>
            </p:cNvSpPr>
            <p:nvPr/>
          </p:nvSpPr>
          <p:spPr bwMode="auto">
            <a:xfrm flipH="1">
              <a:off x="4703285" y="2172459"/>
              <a:ext cx="29607" cy="29607"/>
            </a:xfrm>
            <a:prstGeom prst="ellipse">
              <a:avLst/>
            </a:prstGeom>
            <a:solidFill>
              <a:srgbClr val="619BC8">
                <a:alpha val="49019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17" name="Oval 18"/>
            <p:cNvSpPr>
              <a:spLocks noChangeAspect="1" noChangeArrowheads="1"/>
            </p:cNvSpPr>
            <p:nvPr/>
          </p:nvSpPr>
          <p:spPr bwMode="auto">
            <a:xfrm flipH="1">
              <a:off x="4690949" y="2176777"/>
              <a:ext cx="20972" cy="209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18" name="Oval 19"/>
            <p:cNvSpPr>
              <a:spLocks noChangeAspect="1" noChangeArrowheads="1"/>
            </p:cNvSpPr>
            <p:nvPr/>
          </p:nvSpPr>
          <p:spPr bwMode="auto">
            <a:xfrm flipH="1">
              <a:off x="4821095" y="2173076"/>
              <a:ext cx="27757" cy="2775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19" name="Oval 20"/>
            <p:cNvSpPr>
              <a:spLocks noChangeAspect="1" noChangeArrowheads="1"/>
            </p:cNvSpPr>
            <p:nvPr/>
          </p:nvSpPr>
          <p:spPr bwMode="auto">
            <a:xfrm flipH="1">
              <a:off x="4802591" y="2173076"/>
              <a:ext cx="27757" cy="27757"/>
            </a:xfrm>
            <a:prstGeom prst="ellipse">
              <a:avLst/>
            </a:prstGeom>
            <a:solidFill>
              <a:schemeClr val="bg1">
                <a:alpha val="63921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20" name="Oval 21"/>
            <p:cNvSpPr>
              <a:spLocks noChangeAspect="1" noChangeArrowheads="1"/>
            </p:cNvSpPr>
            <p:nvPr/>
          </p:nvSpPr>
          <p:spPr bwMode="auto">
            <a:xfrm flipH="1">
              <a:off x="4906832" y="2172459"/>
              <a:ext cx="29607" cy="29607"/>
            </a:xfrm>
            <a:prstGeom prst="ellipse">
              <a:avLst/>
            </a:prstGeom>
            <a:solidFill>
              <a:srgbClr val="F08731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21" name="Oval 22"/>
            <p:cNvSpPr>
              <a:spLocks noChangeAspect="1" noChangeArrowheads="1"/>
            </p:cNvSpPr>
            <p:nvPr/>
          </p:nvSpPr>
          <p:spPr bwMode="auto">
            <a:xfrm flipH="1">
              <a:off x="4884627" y="2172459"/>
              <a:ext cx="29607" cy="29607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22" name="Oval 23"/>
            <p:cNvSpPr>
              <a:spLocks noChangeAspect="1" noChangeArrowheads="1"/>
            </p:cNvSpPr>
            <p:nvPr/>
          </p:nvSpPr>
          <p:spPr bwMode="auto">
            <a:xfrm flipH="1">
              <a:off x="499441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23" name="Oval 24"/>
            <p:cNvSpPr>
              <a:spLocks noChangeAspect="1" noChangeArrowheads="1"/>
            </p:cNvSpPr>
            <p:nvPr/>
          </p:nvSpPr>
          <p:spPr bwMode="auto">
            <a:xfrm flipH="1">
              <a:off x="503512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24" name="Oval 25"/>
            <p:cNvSpPr>
              <a:spLocks noChangeAspect="1" noChangeArrowheads="1"/>
            </p:cNvSpPr>
            <p:nvPr/>
          </p:nvSpPr>
          <p:spPr bwMode="auto">
            <a:xfrm flipH="1">
              <a:off x="5073371" y="2165674"/>
              <a:ext cx="43177" cy="43177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25" name="Oval 26"/>
            <p:cNvSpPr>
              <a:spLocks noChangeAspect="1" noChangeArrowheads="1"/>
            </p:cNvSpPr>
            <p:nvPr/>
          </p:nvSpPr>
          <p:spPr bwMode="auto">
            <a:xfrm flipH="1">
              <a:off x="5156023" y="2165674"/>
              <a:ext cx="43177" cy="4317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26" name="Oval 27"/>
            <p:cNvSpPr>
              <a:spLocks noChangeAspect="1" noChangeArrowheads="1"/>
            </p:cNvSpPr>
            <p:nvPr/>
          </p:nvSpPr>
          <p:spPr bwMode="auto">
            <a:xfrm flipH="1">
              <a:off x="5270750" y="2162590"/>
              <a:ext cx="49345" cy="49345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27" name="Oval 28"/>
            <p:cNvSpPr>
              <a:spLocks noChangeAspect="1" noChangeArrowheads="1"/>
            </p:cNvSpPr>
            <p:nvPr/>
          </p:nvSpPr>
          <p:spPr bwMode="auto">
            <a:xfrm flipH="1">
              <a:off x="5244844" y="2162590"/>
              <a:ext cx="49345" cy="49345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28" name="Oval 29"/>
            <p:cNvSpPr>
              <a:spLocks noChangeAspect="1" noChangeArrowheads="1"/>
            </p:cNvSpPr>
            <p:nvPr/>
          </p:nvSpPr>
          <p:spPr bwMode="auto">
            <a:xfrm flipH="1">
              <a:off x="5358337" y="2158889"/>
              <a:ext cx="56747" cy="56747"/>
            </a:xfrm>
            <a:prstGeom prst="ellipse">
              <a:avLst/>
            </a:prstGeom>
            <a:solidFill>
              <a:srgbClr val="619BC8">
                <a:alpha val="4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29" name="Oval 30"/>
            <p:cNvSpPr>
              <a:spLocks noChangeAspect="1" noChangeArrowheads="1"/>
            </p:cNvSpPr>
            <p:nvPr/>
          </p:nvSpPr>
          <p:spPr bwMode="auto">
            <a:xfrm flipH="1">
              <a:off x="5438522" y="2158889"/>
              <a:ext cx="56747" cy="56747"/>
            </a:xfrm>
            <a:prstGeom prst="ellipse">
              <a:avLst/>
            </a:prstGeom>
            <a:solidFill>
              <a:schemeClr val="bg1">
                <a:alpha val="4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30" name="Oval 31"/>
            <p:cNvSpPr>
              <a:spLocks noChangeAspect="1" noChangeArrowheads="1"/>
            </p:cNvSpPr>
            <p:nvPr/>
          </p:nvSpPr>
          <p:spPr bwMode="auto">
            <a:xfrm flipH="1">
              <a:off x="5526109" y="2155805"/>
              <a:ext cx="62915" cy="62915"/>
            </a:xfrm>
            <a:prstGeom prst="ellipse">
              <a:avLst/>
            </a:prstGeom>
            <a:solidFill>
              <a:srgbClr val="619BC8">
                <a:alpha val="8392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31" name="Oval 32"/>
            <p:cNvSpPr>
              <a:spLocks noChangeAspect="1" noChangeArrowheads="1"/>
            </p:cNvSpPr>
            <p:nvPr/>
          </p:nvSpPr>
          <p:spPr bwMode="auto">
            <a:xfrm flipH="1">
              <a:off x="5565585" y="2153955"/>
              <a:ext cx="66615" cy="66616"/>
            </a:xfrm>
            <a:prstGeom prst="ellipse">
              <a:avLst/>
            </a:prstGeom>
            <a:solidFill>
              <a:srgbClr val="C2D355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32" name="Oval 33"/>
            <p:cNvSpPr>
              <a:spLocks noChangeAspect="1" noChangeArrowheads="1"/>
            </p:cNvSpPr>
            <p:nvPr/>
          </p:nvSpPr>
          <p:spPr bwMode="auto">
            <a:xfrm flipH="1">
              <a:off x="5661807" y="2153955"/>
              <a:ext cx="66615" cy="66616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33" name="Oval 34"/>
            <p:cNvSpPr>
              <a:spLocks noChangeAspect="1" noChangeArrowheads="1"/>
            </p:cNvSpPr>
            <p:nvPr/>
          </p:nvSpPr>
          <p:spPr bwMode="auto">
            <a:xfrm flipH="1">
              <a:off x="5799973" y="2153955"/>
              <a:ext cx="66615" cy="66616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34" name="Oval 35"/>
            <p:cNvSpPr>
              <a:spLocks noChangeAspect="1" noChangeArrowheads="1"/>
            </p:cNvSpPr>
            <p:nvPr/>
          </p:nvSpPr>
          <p:spPr bwMode="auto">
            <a:xfrm flipH="1">
              <a:off x="5740759" y="2153955"/>
              <a:ext cx="66615" cy="66616"/>
            </a:xfrm>
            <a:prstGeom prst="ellipse">
              <a:avLst/>
            </a:prstGeom>
            <a:solidFill>
              <a:schemeClr val="bg1">
                <a:alpha val="54117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35" name="Oval 36"/>
            <p:cNvSpPr>
              <a:spLocks noChangeAspect="1" noChangeArrowheads="1"/>
            </p:cNvSpPr>
            <p:nvPr/>
          </p:nvSpPr>
          <p:spPr bwMode="auto">
            <a:xfrm flipH="1">
              <a:off x="5946774" y="2149020"/>
              <a:ext cx="76484" cy="76485"/>
            </a:xfrm>
            <a:prstGeom prst="ellipse">
              <a:avLst/>
            </a:prstGeom>
            <a:solidFill>
              <a:srgbClr val="C2D355">
                <a:alpha val="87057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36" name="Oval 37"/>
            <p:cNvSpPr>
              <a:spLocks noChangeAspect="1" noChangeArrowheads="1"/>
            </p:cNvSpPr>
            <p:nvPr/>
          </p:nvSpPr>
          <p:spPr bwMode="auto">
            <a:xfrm flipH="1">
              <a:off x="5878924" y="2149020"/>
              <a:ext cx="76484" cy="76485"/>
            </a:xfrm>
            <a:prstGeom prst="ellipse">
              <a:avLst/>
            </a:prstGeom>
            <a:solidFill>
              <a:srgbClr val="E2001A">
                <a:alpha val="65881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37" name="Oval 38"/>
            <p:cNvSpPr>
              <a:spLocks noChangeAspect="1" noChangeArrowheads="1"/>
            </p:cNvSpPr>
            <p:nvPr/>
          </p:nvSpPr>
          <p:spPr bwMode="auto">
            <a:xfrm flipH="1">
              <a:off x="6056566" y="2149020"/>
              <a:ext cx="76484" cy="76485"/>
            </a:xfrm>
            <a:prstGeom prst="ellipse">
              <a:avLst/>
            </a:prstGeom>
            <a:solidFill>
              <a:schemeClr val="bg1">
                <a:alpha val="87057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38" name="Oval 39"/>
            <p:cNvSpPr>
              <a:spLocks noChangeAspect="1" noChangeArrowheads="1"/>
            </p:cNvSpPr>
            <p:nvPr/>
          </p:nvSpPr>
          <p:spPr bwMode="auto">
            <a:xfrm flipH="1">
              <a:off x="6099742" y="2149020"/>
              <a:ext cx="76484" cy="76485"/>
            </a:xfrm>
            <a:prstGeom prst="ellipse">
              <a:avLst/>
            </a:prstGeom>
            <a:solidFill>
              <a:srgbClr val="F08731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39" name="Oval 40"/>
            <p:cNvSpPr>
              <a:spLocks noChangeAspect="1" noChangeArrowheads="1"/>
            </p:cNvSpPr>
            <p:nvPr/>
          </p:nvSpPr>
          <p:spPr bwMode="auto">
            <a:xfrm flipH="1">
              <a:off x="6251478" y="2147787"/>
              <a:ext cx="78952" cy="78952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40" name="Oval 41"/>
            <p:cNvSpPr>
              <a:spLocks noChangeAspect="1" noChangeArrowheads="1"/>
            </p:cNvSpPr>
            <p:nvPr/>
          </p:nvSpPr>
          <p:spPr bwMode="auto">
            <a:xfrm flipH="1">
              <a:off x="6303290" y="2147787"/>
              <a:ext cx="78952" cy="78952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41" name="Oval 42"/>
            <p:cNvSpPr>
              <a:spLocks noChangeAspect="1" noChangeArrowheads="1"/>
            </p:cNvSpPr>
            <p:nvPr/>
          </p:nvSpPr>
          <p:spPr bwMode="auto">
            <a:xfrm flipH="1">
              <a:off x="6404446" y="2142852"/>
              <a:ext cx="88821" cy="88821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42" name="Oval 43"/>
            <p:cNvSpPr>
              <a:spLocks noChangeAspect="1" noChangeArrowheads="1"/>
            </p:cNvSpPr>
            <p:nvPr/>
          </p:nvSpPr>
          <p:spPr bwMode="auto">
            <a:xfrm flipH="1">
              <a:off x="6471062" y="2142852"/>
              <a:ext cx="88821" cy="88821"/>
            </a:xfrm>
            <a:prstGeom prst="ellipse">
              <a:avLst/>
            </a:prstGeom>
            <a:solidFill>
              <a:srgbClr val="619BC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43" name="Oval 44"/>
            <p:cNvSpPr>
              <a:spLocks noChangeAspect="1" noChangeArrowheads="1"/>
            </p:cNvSpPr>
            <p:nvPr/>
          </p:nvSpPr>
          <p:spPr bwMode="auto">
            <a:xfrm flipH="1">
              <a:off x="5651321" y="2142235"/>
              <a:ext cx="100540" cy="100540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44" name="Oval 45"/>
            <p:cNvSpPr>
              <a:spLocks noChangeAspect="1" noChangeArrowheads="1"/>
            </p:cNvSpPr>
            <p:nvPr/>
          </p:nvSpPr>
          <p:spPr bwMode="auto">
            <a:xfrm flipH="1">
              <a:off x="4819862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45" name="Oval 46"/>
            <p:cNvSpPr>
              <a:spLocks noChangeAspect="1" noChangeArrowheads="1"/>
            </p:cNvSpPr>
            <p:nvPr/>
          </p:nvSpPr>
          <p:spPr bwMode="auto">
            <a:xfrm flipH="1">
              <a:off x="4282620" y="2173693"/>
              <a:ext cx="37009" cy="37625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2646" name="Oval 47"/>
            <p:cNvSpPr>
              <a:spLocks noChangeAspect="1" noChangeArrowheads="1"/>
            </p:cNvSpPr>
            <p:nvPr/>
          </p:nvSpPr>
          <p:spPr bwMode="auto">
            <a:xfrm flipH="1">
              <a:off x="4267200" y="2173693"/>
              <a:ext cx="37009" cy="37625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47" name="Oval 48"/>
            <p:cNvSpPr>
              <a:spLocks noChangeAspect="1" noChangeArrowheads="1"/>
            </p:cNvSpPr>
            <p:nvPr/>
          </p:nvSpPr>
          <p:spPr bwMode="auto">
            <a:xfrm flipH="1">
              <a:off x="4450393" y="2167525"/>
              <a:ext cx="49345" cy="48728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48" name="Oval 49"/>
            <p:cNvSpPr>
              <a:spLocks noChangeAspect="1" noChangeArrowheads="1"/>
            </p:cNvSpPr>
            <p:nvPr/>
          </p:nvSpPr>
          <p:spPr bwMode="auto">
            <a:xfrm flipH="1">
              <a:off x="4422019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49" name="Oval 50"/>
            <p:cNvSpPr>
              <a:spLocks noChangeAspect="1" noChangeArrowheads="1"/>
            </p:cNvSpPr>
            <p:nvPr/>
          </p:nvSpPr>
          <p:spPr bwMode="auto">
            <a:xfrm flipH="1">
              <a:off x="4400431" y="2173693"/>
              <a:ext cx="37009" cy="37625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50" name="Oval 51"/>
            <p:cNvSpPr>
              <a:spLocks noChangeAspect="1" noChangeArrowheads="1"/>
            </p:cNvSpPr>
            <p:nvPr/>
          </p:nvSpPr>
          <p:spPr bwMode="auto">
            <a:xfrm flipH="1">
              <a:off x="4630501" y="2167525"/>
              <a:ext cx="49345" cy="48728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51" name="Oval 52"/>
            <p:cNvSpPr>
              <a:spLocks noChangeAspect="1" noChangeArrowheads="1"/>
            </p:cNvSpPr>
            <p:nvPr/>
          </p:nvSpPr>
          <p:spPr bwMode="auto">
            <a:xfrm flipH="1">
              <a:off x="4597810" y="2167525"/>
              <a:ext cx="49345" cy="48728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52" name="Oval 53"/>
            <p:cNvSpPr>
              <a:spLocks noChangeAspect="1" noChangeArrowheads="1"/>
            </p:cNvSpPr>
            <p:nvPr/>
          </p:nvSpPr>
          <p:spPr bwMode="auto">
            <a:xfrm flipH="1">
              <a:off x="4782236" y="2166291"/>
              <a:ext cx="52429" cy="52429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53" name="Oval 54"/>
            <p:cNvSpPr>
              <a:spLocks noChangeAspect="1" noChangeArrowheads="1"/>
            </p:cNvSpPr>
            <p:nvPr/>
          </p:nvSpPr>
          <p:spPr bwMode="auto">
            <a:xfrm flipH="1">
              <a:off x="4743377" y="2166291"/>
              <a:ext cx="52429" cy="52429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54" name="Oval 55"/>
            <p:cNvSpPr>
              <a:spLocks noChangeAspect="1" noChangeArrowheads="1"/>
            </p:cNvSpPr>
            <p:nvPr/>
          </p:nvSpPr>
          <p:spPr bwMode="auto">
            <a:xfrm flipH="1">
              <a:off x="4937673" y="2153955"/>
              <a:ext cx="76484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55" name="Oval 56"/>
            <p:cNvSpPr>
              <a:spLocks noChangeAspect="1" noChangeArrowheads="1"/>
            </p:cNvSpPr>
            <p:nvPr/>
          </p:nvSpPr>
          <p:spPr bwMode="auto">
            <a:xfrm flipH="1">
              <a:off x="5009839" y="2153955"/>
              <a:ext cx="75868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56" name="Oval 57"/>
            <p:cNvSpPr>
              <a:spLocks noChangeAspect="1" noChangeArrowheads="1"/>
            </p:cNvSpPr>
            <p:nvPr/>
          </p:nvSpPr>
          <p:spPr bwMode="auto">
            <a:xfrm flipH="1">
              <a:off x="5077072" y="2153955"/>
              <a:ext cx="76484" cy="7710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57" name="Oval 58"/>
            <p:cNvSpPr>
              <a:spLocks noChangeAspect="1" noChangeArrowheads="1"/>
            </p:cNvSpPr>
            <p:nvPr/>
          </p:nvSpPr>
          <p:spPr bwMode="auto">
            <a:xfrm flipH="1">
              <a:off x="5223255" y="2153955"/>
              <a:ext cx="76484" cy="7710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58" name="Oval 59"/>
            <p:cNvSpPr>
              <a:spLocks noChangeAspect="1" noChangeArrowheads="1"/>
            </p:cNvSpPr>
            <p:nvPr/>
          </p:nvSpPr>
          <p:spPr bwMode="auto">
            <a:xfrm flipH="1">
              <a:off x="5426803" y="2149020"/>
              <a:ext cx="86970" cy="86970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59" name="Oval 60"/>
            <p:cNvSpPr>
              <a:spLocks noChangeAspect="1" noChangeArrowheads="1"/>
            </p:cNvSpPr>
            <p:nvPr/>
          </p:nvSpPr>
          <p:spPr bwMode="auto">
            <a:xfrm flipH="1">
              <a:off x="5380542" y="2149020"/>
              <a:ext cx="87587" cy="86970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60" name="Oval 61"/>
            <p:cNvSpPr>
              <a:spLocks noChangeAspect="1" noChangeArrowheads="1"/>
            </p:cNvSpPr>
            <p:nvPr/>
          </p:nvSpPr>
          <p:spPr bwMode="auto">
            <a:xfrm flipH="1">
              <a:off x="5581622" y="2142235"/>
              <a:ext cx="100540" cy="100540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61" name="Oval 62"/>
            <p:cNvSpPr>
              <a:spLocks noChangeAspect="1" noChangeArrowheads="1"/>
            </p:cNvSpPr>
            <p:nvPr/>
          </p:nvSpPr>
          <p:spPr bwMode="auto">
            <a:xfrm flipH="1">
              <a:off x="5723488" y="2142235"/>
              <a:ext cx="100540" cy="100540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62" name="Oval 63"/>
            <p:cNvSpPr>
              <a:spLocks noChangeAspect="1" noChangeArrowheads="1"/>
            </p:cNvSpPr>
            <p:nvPr/>
          </p:nvSpPr>
          <p:spPr bwMode="auto">
            <a:xfrm flipH="1">
              <a:off x="5878307" y="2136684"/>
              <a:ext cx="111643" cy="111643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63" name="Oval 64"/>
            <p:cNvSpPr>
              <a:spLocks noChangeAspect="1" noChangeArrowheads="1"/>
            </p:cNvSpPr>
            <p:nvPr/>
          </p:nvSpPr>
          <p:spPr bwMode="auto">
            <a:xfrm flipH="1">
              <a:off x="5948624" y="2133600"/>
              <a:ext cx="117811" cy="11781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64" name="Oval 65"/>
            <p:cNvSpPr>
              <a:spLocks noChangeAspect="1" noChangeArrowheads="1"/>
            </p:cNvSpPr>
            <p:nvPr/>
          </p:nvSpPr>
          <p:spPr bwMode="auto">
            <a:xfrm flipH="1">
              <a:off x="6118863" y="2133600"/>
              <a:ext cx="117811" cy="11781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65" name="Oval 66"/>
            <p:cNvSpPr>
              <a:spLocks noChangeAspect="1" noChangeArrowheads="1"/>
            </p:cNvSpPr>
            <p:nvPr/>
          </p:nvSpPr>
          <p:spPr bwMode="auto">
            <a:xfrm flipH="1">
              <a:off x="6363120" y="2133600"/>
              <a:ext cx="117811" cy="117811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66" name="Oval 67"/>
            <p:cNvSpPr>
              <a:spLocks noChangeAspect="1" noChangeArrowheads="1"/>
            </p:cNvSpPr>
            <p:nvPr/>
          </p:nvSpPr>
          <p:spPr bwMode="auto">
            <a:xfrm flipH="1">
              <a:off x="6258262" y="2133600"/>
              <a:ext cx="117811" cy="117811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67" name="Oval 71"/>
            <p:cNvSpPr>
              <a:spLocks noChangeAspect="1" noChangeArrowheads="1"/>
            </p:cNvSpPr>
            <p:nvPr/>
          </p:nvSpPr>
          <p:spPr bwMode="auto">
            <a:xfrm flipH="1">
              <a:off x="6519790" y="2142235"/>
              <a:ext cx="101157" cy="101157"/>
            </a:xfrm>
            <a:prstGeom prst="ellipse">
              <a:avLst/>
            </a:prstGeom>
            <a:solidFill>
              <a:srgbClr val="C2D355">
                <a:alpha val="7294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sp>
        <p:nvSpPr>
          <p:cNvPr id="308" name="Rectangle 10"/>
          <p:cNvSpPr>
            <a:spLocks noChangeArrowheads="1"/>
          </p:cNvSpPr>
          <p:nvPr/>
        </p:nvSpPr>
        <p:spPr bwMode="auto">
          <a:xfrm>
            <a:off x="360363" y="4711700"/>
            <a:ext cx="12223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SONET/SDH</a:t>
            </a:r>
          </a:p>
        </p:txBody>
      </p:sp>
      <p:sp>
        <p:nvSpPr>
          <p:cNvPr id="309" name="Rectangle 6"/>
          <p:cNvSpPr>
            <a:spLocks noChangeArrowheads="1"/>
          </p:cNvSpPr>
          <p:nvPr/>
        </p:nvSpPr>
        <p:spPr bwMode="auto">
          <a:xfrm>
            <a:off x="1905000" y="4692650"/>
            <a:ext cx="26304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Map Ethernet over PDH/ SDH</a:t>
            </a:r>
          </a:p>
        </p:txBody>
      </p:sp>
      <p:cxnSp>
        <p:nvCxnSpPr>
          <p:cNvPr id="310" name="Straight Arrow Connector 309"/>
          <p:cNvCxnSpPr/>
          <p:nvPr/>
        </p:nvCxnSpPr>
        <p:spPr>
          <a:xfrm flipV="1">
            <a:off x="4467225" y="4867275"/>
            <a:ext cx="300038" cy="1588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Rectangle 39"/>
          <p:cNvSpPr>
            <a:spLocks noChangeArrowheads="1"/>
          </p:cNvSpPr>
          <p:nvPr/>
        </p:nvSpPr>
        <p:spPr bwMode="auto">
          <a:xfrm>
            <a:off x="7688263" y="4532313"/>
            <a:ext cx="12239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70C0"/>
                </a:solidFill>
                <a:latin typeface="Arial" charset="0"/>
                <a:ea typeface="ヒラギノ角ゴ Pro W3" pitchFamily="-80" charset="-128"/>
              </a:rPr>
              <a:t>ETHoTDM</a:t>
            </a:r>
          </a:p>
        </p:txBody>
      </p:sp>
      <p:sp>
        <p:nvSpPr>
          <p:cNvPr id="237" name="Rectangle 236"/>
          <p:cNvSpPr/>
          <p:nvPr/>
        </p:nvSpPr>
        <p:spPr>
          <a:xfrm>
            <a:off x="381000" y="5467350"/>
            <a:ext cx="6477000" cy="1952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b="0"/>
          </a:p>
        </p:txBody>
      </p:sp>
      <p:sp>
        <p:nvSpPr>
          <p:cNvPr id="238" name="Rectangle 237"/>
          <p:cNvSpPr/>
          <p:nvPr/>
        </p:nvSpPr>
        <p:spPr>
          <a:xfrm>
            <a:off x="381000" y="5662613"/>
            <a:ext cx="6477000" cy="228600"/>
          </a:xfrm>
          <a:prstGeom prst="rect">
            <a:avLst/>
          </a:prstGeom>
          <a:solidFill>
            <a:srgbClr val="46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b="0"/>
          </a:p>
        </p:txBody>
      </p:sp>
      <p:sp>
        <p:nvSpPr>
          <p:cNvPr id="2582674" name="Rectangle 15"/>
          <p:cNvSpPr>
            <a:spLocks noChangeArrowheads="1"/>
          </p:cNvSpPr>
          <p:nvPr/>
        </p:nvSpPr>
        <p:spPr bwMode="auto">
          <a:xfrm>
            <a:off x="381000" y="5543550"/>
            <a:ext cx="12239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1400" b="0">
              <a:solidFill>
                <a:schemeClr val="bg1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2675" name="Rectangle 16"/>
          <p:cNvSpPr>
            <a:spLocks noChangeArrowheads="1"/>
          </p:cNvSpPr>
          <p:nvPr/>
        </p:nvSpPr>
        <p:spPr bwMode="auto">
          <a:xfrm>
            <a:off x="4460875" y="5383213"/>
            <a:ext cx="237648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Достоинства обоих путей</a:t>
            </a:r>
            <a:endParaRPr lang="en-US" sz="1600">
              <a:solidFill>
                <a:schemeClr val="bg1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44" name="Rectangle 40"/>
          <p:cNvSpPr>
            <a:spLocks noChangeArrowheads="1"/>
          </p:cNvSpPr>
          <p:nvPr/>
        </p:nvSpPr>
        <p:spPr bwMode="auto">
          <a:xfrm>
            <a:off x="7688263" y="5424488"/>
            <a:ext cx="12239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FF0000"/>
                </a:solidFill>
                <a:latin typeface="Arial" charset="0"/>
                <a:ea typeface="ヒラギノ角ゴ Pro W3" pitchFamily="-80" charset="-128"/>
              </a:rPr>
              <a:t>ETH</a:t>
            </a:r>
            <a:r>
              <a:rPr lang="en-US" sz="1400">
                <a:solidFill>
                  <a:srgbClr val="FF5050"/>
                </a:solidFill>
                <a:latin typeface="Arial" charset="0"/>
                <a:ea typeface="ヒラギノ角ゴ Pro W3" pitchFamily="-80" charset="-128"/>
              </a:rPr>
              <a:t> </a:t>
            </a:r>
            <a:r>
              <a:rPr lang="en-US" sz="1400">
                <a:solidFill>
                  <a:srgbClr val="E2001A"/>
                </a:solidFill>
                <a:latin typeface="Arial" charset="0"/>
                <a:ea typeface="ヒラギノ角ゴ Pro W3" pitchFamily="-80" charset="-128"/>
              </a:rPr>
              <a:t>&amp;</a:t>
            </a:r>
            <a:r>
              <a:rPr lang="en-US" sz="1400">
                <a:solidFill>
                  <a:srgbClr val="FF5050"/>
                </a:solidFill>
                <a:latin typeface="Arial" charset="0"/>
                <a:ea typeface="ヒラギノ角ゴ Pro W3" pitchFamily="-80" charset="-128"/>
              </a:rPr>
              <a:t> </a:t>
            </a:r>
            <a:r>
              <a:rPr lang="en-US" sz="1400">
                <a:solidFill>
                  <a:srgbClr val="0070C0"/>
                </a:solidFill>
                <a:latin typeface="Arial" charset="0"/>
                <a:ea typeface="ヒラギノ角ゴ Pro W3" pitchFamily="-80" charset="-128"/>
              </a:rPr>
              <a:t>TDM</a:t>
            </a:r>
          </a:p>
        </p:txBody>
      </p:sp>
      <p:cxnSp>
        <p:nvCxnSpPr>
          <p:cNvPr id="312" name="Straight Arrow Connector 311"/>
          <p:cNvCxnSpPr/>
          <p:nvPr/>
        </p:nvCxnSpPr>
        <p:spPr>
          <a:xfrm flipV="1">
            <a:off x="1584325" y="5662613"/>
            <a:ext cx="300038" cy="1587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7"/>
          <p:cNvGrpSpPr>
            <a:grpSpLocks/>
          </p:cNvGrpSpPr>
          <p:nvPr/>
        </p:nvGrpSpPr>
        <p:grpSpPr bwMode="auto">
          <a:xfrm rot="10800000">
            <a:off x="6753225" y="5695950"/>
            <a:ext cx="1824038" cy="92075"/>
            <a:chOff x="4267200" y="2133600"/>
            <a:chExt cx="2353747" cy="117811"/>
          </a:xfrm>
        </p:grpSpPr>
        <p:sp>
          <p:nvSpPr>
            <p:cNvPr id="2582679" name="Oval 12"/>
            <p:cNvSpPr>
              <a:spLocks noChangeAspect="1" noChangeArrowheads="1"/>
            </p:cNvSpPr>
            <p:nvPr/>
          </p:nvSpPr>
          <p:spPr bwMode="auto">
            <a:xfrm flipH="1">
              <a:off x="5397813" y="2158889"/>
              <a:ext cx="56747" cy="5674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80" name="Oval 13"/>
            <p:cNvSpPr>
              <a:spLocks noChangeAspect="1" noChangeArrowheads="1"/>
            </p:cNvSpPr>
            <p:nvPr/>
          </p:nvSpPr>
          <p:spPr bwMode="auto">
            <a:xfrm flipH="1">
              <a:off x="4927804" y="2172459"/>
              <a:ext cx="29607" cy="29607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81" name="Oval 14"/>
            <p:cNvSpPr>
              <a:spLocks noChangeAspect="1" noChangeArrowheads="1"/>
            </p:cNvSpPr>
            <p:nvPr/>
          </p:nvSpPr>
          <p:spPr bwMode="auto">
            <a:xfrm flipH="1">
              <a:off x="4624333" y="2176777"/>
              <a:ext cx="20972" cy="20972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2682" name="Oval 15"/>
            <p:cNvSpPr>
              <a:spLocks noChangeAspect="1" noChangeArrowheads="1"/>
            </p:cNvSpPr>
            <p:nvPr/>
          </p:nvSpPr>
          <p:spPr bwMode="auto">
            <a:xfrm flipH="1">
              <a:off x="4615698" y="2176777"/>
              <a:ext cx="20972" cy="20972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83" name="Oval 16"/>
            <p:cNvSpPr>
              <a:spLocks noChangeAspect="1" noChangeArrowheads="1"/>
            </p:cNvSpPr>
            <p:nvPr/>
          </p:nvSpPr>
          <p:spPr bwMode="auto">
            <a:xfrm flipH="1">
              <a:off x="4719322" y="2173076"/>
              <a:ext cx="27756" cy="2775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84" name="Oval 17"/>
            <p:cNvSpPr>
              <a:spLocks noChangeAspect="1" noChangeArrowheads="1"/>
            </p:cNvSpPr>
            <p:nvPr/>
          </p:nvSpPr>
          <p:spPr bwMode="auto">
            <a:xfrm flipH="1">
              <a:off x="4703285" y="2172459"/>
              <a:ext cx="29607" cy="29607"/>
            </a:xfrm>
            <a:prstGeom prst="ellipse">
              <a:avLst/>
            </a:prstGeom>
            <a:solidFill>
              <a:srgbClr val="619BC8">
                <a:alpha val="49019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85" name="Oval 18"/>
            <p:cNvSpPr>
              <a:spLocks noChangeAspect="1" noChangeArrowheads="1"/>
            </p:cNvSpPr>
            <p:nvPr/>
          </p:nvSpPr>
          <p:spPr bwMode="auto">
            <a:xfrm flipH="1">
              <a:off x="4690949" y="2176777"/>
              <a:ext cx="20972" cy="209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86" name="Oval 19"/>
            <p:cNvSpPr>
              <a:spLocks noChangeAspect="1" noChangeArrowheads="1"/>
            </p:cNvSpPr>
            <p:nvPr/>
          </p:nvSpPr>
          <p:spPr bwMode="auto">
            <a:xfrm flipH="1">
              <a:off x="4821095" y="2173076"/>
              <a:ext cx="27757" cy="2775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87" name="Oval 20"/>
            <p:cNvSpPr>
              <a:spLocks noChangeAspect="1" noChangeArrowheads="1"/>
            </p:cNvSpPr>
            <p:nvPr/>
          </p:nvSpPr>
          <p:spPr bwMode="auto">
            <a:xfrm flipH="1">
              <a:off x="4802591" y="2173076"/>
              <a:ext cx="27757" cy="27757"/>
            </a:xfrm>
            <a:prstGeom prst="ellipse">
              <a:avLst/>
            </a:prstGeom>
            <a:solidFill>
              <a:schemeClr val="bg1">
                <a:alpha val="63921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88" name="Oval 21"/>
            <p:cNvSpPr>
              <a:spLocks noChangeAspect="1" noChangeArrowheads="1"/>
            </p:cNvSpPr>
            <p:nvPr/>
          </p:nvSpPr>
          <p:spPr bwMode="auto">
            <a:xfrm flipH="1">
              <a:off x="4906832" y="2172459"/>
              <a:ext cx="29607" cy="29607"/>
            </a:xfrm>
            <a:prstGeom prst="ellipse">
              <a:avLst/>
            </a:prstGeom>
            <a:solidFill>
              <a:srgbClr val="F08731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89" name="Oval 22"/>
            <p:cNvSpPr>
              <a:spLocks noChangeAspect="1" noChangeArrowheads="1"/>
            </p:cNvSpPr>
            <p:nvPr/>
          </p:nvSpPr>
          <p:spPr bwMode="auto">
            <a:xfrm flipH="1">
              <a:off x="4884627" y="2172459"/>
              <a:ext cx="29607" cy="29607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90" name="Oval 23"/>
            <p:cNvSpPr>
              <a:spLocks noChangeAspect="1" noChangeArrowheads="1"/>
            </p:cNvSpPr>
            <p:nvPr/>
          </p:nvSpPr>
          <p:spPr bwMode="auto">
            <a:xfrm flipH="1">
              <a:off x="499441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91" name="Oval 24"/>
            <p:cNvSpPr>
              <a:spLocks noChangeAspect="1" noChangeArrowheads="1"/>
            </p:cNvSpPr>
            <p:nvPr/>
          </p:nvSpPr>
          <p:spPr bwMode="auto">
            <a:xfrm flipH="1">
              <a:off x="503512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92" name="Oval 25"/>
            <p:cNvSpPr>
              <a:spLocks noChangeAspect="1" noChangeArrowheads="1"/>
            </p:cNvSpPr>
            <p:nvPr/>
          </p:nvSpPr>
          <p:spPr bwMode="auto">
            <a:xfrm flipH="1">
              <a:off x="5073371" y="2165674"/>
              <a:ext cx="43177" cy="43177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93" name="Oval 26"/>
            <p:cNvSpPr>
              <a:spLocks noChangeAspect="1" noChangeArrowheads="1"/>
            </p:cNvSpPr>
            <p:nvPr/>
          </p:nvSpPr>
          <p:spPr bwMode="auto">
            <a:xfrm flipH="1">
              <a:off x="5156023" y="2165674"/>
              <a:ext cx="43177" cy="4317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94" name="Oval 27"/>
            <p:cNvSpPr>
              <a:spLocks noChangeAspect="1" noChangeArrowheads="1"/>
            </p:cNvSpPr>
            <p:nvPr/>
          </p:nvSpPr>
          <p:spPr bwMode="auto">
            <a:xfrm flipH="1">
              <a:off x="5270750" y="2162590"/>
              <a:ext cx="49345" cy="49345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95" name="Oval 28"/>
            <p:cNvSpPr>
              <a:spLocks noChangeAspect="1" noChangeArrowheads="1"/>
            </p:cNvSpPr>
            <p:nvPr/>
          </p:nvSpPr>
          <p:spPr bwMode="auto">
            <a:xfrm flipH="1">
              <a:off x="5244844" y="2162590"/>
              <a:ext cx="49345" cy="49345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96" name="Oval 29"/>
            <p:cNvSpPr>
              <a:spLocks noChangeAspect="1" noChangeArrowheads="1"/>
            </p:cNvSpPr>
            <p:nvPr/>
          </p:nvSpPr>
          <p:spPr bwMode="auto">
            <a:xfrm flipH="1">
              <a:off x="5358337" y="2158889"/>
              <a:ext cx="56747" cy="56747"/>
            </a:xfrm>
            <a:prstGeom prst="ellipse">
              <a:avLst/>
            </a:prstGeom>
            <a:solidFill>
              <a:srgbClr val="619BC8">
                <a:alpha val="4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97" name="Oval 30"/>
            <p:cNvSpPr>
              <a:spLocks noChangeAspect="1" noChangeArrowheads="1"/>
            </p:cNvSpPr>
            <p:nvPr/>
          </p:nvSpPr>
          <p:spPr bwMode="auto">
            <a:xfrm flipH="1">
              <a:off x="5438522" y="2158889"/>
              <a:ext cx="56747" cy="56747"/>
            </a:xfrm>
            <a:prstGeom prst="ellipse">
              <a:avLst/>
            </a:prstGeom>
            <a:solidFill>
              <a:schemeClr val="bg1">
                <a:alpha val="4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98" name="Oval 31"/>
            <p:cNvSpPr>
              <a:spLocks noChangeAspect="1" noChangeArrowheads="1"/>
            </p:cNvSpPr>
            <p:nvPr/>
          </p:nvSpPr>
          <p:spPr bwMode="auto">
            <a:xfrm flipH="1">
              <a:off x="5526109" y="2155805"/>
              <a:ext cx="62915" cy="62915"/>
            </a:xfrm>
            <a:prstGeom prst="ellipse">
              <a:avLst/>
            </a:prstGeom>
            <a:solidFill>
              <a:srgbClr val="619BC8">
                <a:alpha val="8392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699" name="Oval 32"/>
            <p:cNvSpPr>
              <a:spLocks noChangeAspect="1" noChangeArrowheads="1"/>
            </p:cNvSpPr>
            <p:nvPr/>
          </p:nvSpPr>
          <p:spPr bwMode="auto">
            <a:xfrm flipH="1">
              <a:off x="5565585" y="2153955"/>
              <a:ext cx="66615" cy="66616"/>
            </a:xfrm>
            <a:prstGeom prst="ellipse">
              <a:avLst/>
            </a:prstGeom>
            <a:solidFill>
              <a:srgbClr val="C2D355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00" name="Oval 33"/>
            <p:cNvSpPr>
              <a:spLocks noChangeAspect="1" noChangeArrowheads="1"/>
            </p:cNvSpPr>
            <p:nvPr/>
          </p:nvSpPr>
          <p:spPr bwMode="auto">
            <a:xfrm flipH="1">
              <a:off x="5661807" y="2153955"/>
              <a:ext cx="66615" cy="66616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01" name="Oval 34"/>
            <p:cNvSpPr>
              <a:spLocks noChangeAspect="1" noChangeArrowheads="1"/>
            </p:cNvSpPr>
            <p:nvPr/>
          </p:nvSpPr>
          <p:spPr bwMode="auto">
            <a:xfrm flipH="1">
              <a:off x="5799973" y="2153955"/>
              <a:ext cx="66615" cy="66616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02" name="Oval 35"/>
            <p:cNvSpPr>
              <a:spLocks noChangeAspect="1" noChangeArrowheads="1"/>
            </p:cNvSpPr>
            <p:nvPr/>
          </p:nvSpPr>
          <p:spPr bwMode="auto">
            <a:xfrm flipH="1">
              <a:off x="5740759" y="2153955"/>
              <a:ext cx="66615" cy="66616"/>
            </a:xfrm>
            <a:prstGeom prst="ellipse">
              <a:avLst/>
            </a:prstGeom>
            <a:solidFill>
              <a:schemeClr val="bg1">
                <a:alpha val="54117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03" name="Oval 36"/>
            <p:cNvSpPr>
              <a:spLocks noChangeAspect="1" noChangeArrowheads="1"/>
            </p:cNvSpPr>
            <p:nvPr/>
          </p:nvSpPr>
          <p:spPr bwMode="auto">
            <a:xfrm flipH="1">
              <a:off x="5946774" y="2149020"/>
              <a:ext cx="76484" cy="76485"/>
            </a:xfrm>
            <a:prstGeom prst="ellipse">
              <a:avLst/>
            </a:prstGeom>
            <a:solidFill>
              <a:srgbClr val="C2D355">
                <a:alpha val="87057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04" name="Oval 37"/>
            <p:cNvSpPr>
              <a:spLocks noChangeAspect="1" noChangeArrowheads="1"/>
            </p:cNvSpPr>
            <p:nvPr/>
          </p:nvSpPr>
          <p:spPr bwMode="auto">
            <a:xfrm flipH="1">
              <a:off x="5878924" y="2149020"/>
              <a:ext cx="76484" cy="76485"/>
            </a:xfrm>
            <a:prstGeom prst="ellipse">
              <a:avLst/>
            </a:prstGeom>
            <a:solidFill>
              <a:srgbClr val="E2001A">
                <a:alpha val="65881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05" name="Oval 38"/>
            <p:cNvSpPr>
              <a:spLocks noChangeAspect="1" noChangeArrowheads="1"/>
            </p:cNvSpPr>
            <p:nvPr/>
          </p:nvSpPr>
          <p:spPr bwMode="auto">
            <a:xfrm flipH="1">
              <a:off x="6056566" y="2149020"/>
              <a:ext cx="76484" cy="76485"/>
            </a:xfrm>
            <a:prstGeom prst="ellipse">
              <a:avLst/>
            </a:prstGeom>
            <a:solidFill>
              <a:schemeClr val="bg1">
                <a:alpha val="87057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06" name="Oval 39"/>
            <p:cNvSpPr>
              <a:spLocks noChangeAspect="1" noChangeArrowheads="1"/>
            </p:cNvSpPr>
            <p:nvPr/>
          </p:nvSpPr>
          <p:spPr bwMode="auto">
            <a:xfrm flipH="1">
              <a:off x="6099742" y="2149020"/>
              <a:ext cx="76484" cy="76485"/>
            </a:xfrm>
            <a:prstGeom prst="ellipse">
              <a:avLst/>
            </a:prstGeom>
            <a:solidFill>
              <a:srgbClr val="F08731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07" name="Oval 40"/>
            <p:cNvSpPr>
              <a:spLocks noChangeAspect="1" noChangeArrowheads="1"/>
            </p:cNvSpPr>
            <p:nvPr/>
          </p:nvSpPr>
          <p:spPr bwMode="auto">
            <a:xfrm flipH="1">
              <a:off x="6251478" y="2147787"/>
              <a:ext cx="78952" cy="78952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08" name="Oval 41"/>
            <p:cNvSpPr>
              <a:spLocks noChangeAspect="1" noChangeArrowheads="1"/>
            </p:cNvSpPr>
            <p:nvPr/>
          </p:nvSpPr>
          <p:spPr bwMode="auto">
            <a:xfrm flipH="1">
              <a:off x="6303290" y="2147787"/>
              <a:ext cx="78952" cy="78952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09" name="Oval 42"/>
            <p:cNvSpPr>
              <a:spLocks noChangeAspect="1" noChangeArrowheads="1"/>
            </p:cNvSpPr>
            <p:nvPr/>
          </p:nvSpPr>
          <p:spPr bwMode="auto">
            <a:xfrm flipH="1">
              <a:off x="6404446" y="2142852"/>
              <a:ext cx="88821" cy="88821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10" name="Oval 43"/>
            <p:cNvSpPr>
              <a:spLocks noChangeAspect="1" noChangeArrowheads="1"/>
            </p:cNvSpPr>
            <p:nvPr/>
          </p:nvSpPr>
          <p:spPr bwMode="auto">
            <a:xfrm flipH="1">
              <a:off x="6471062" y="2142852"/>
              <a:ext cx="88821" cy="88821"/>
            </a:xfrm>
            <a:prstGeom prst="ellipse">
              <a:avLst/>
            </a:prstGeom>
            <a:solidFill>
              <a:srgbClr val="619BC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11" name="Oval 44"/>
            <p:cNvSpPr>
              <a:spLocks noChangeAspect="1" noChangeArrowheads="1"/>
            </p:cNvSpPr>
            <p:nvPr/>
          </p:nvSpPr>
          <p:spPr bwMode="auto">
            <a:xfrm flipH="1">
              <a:off x="5651321" y="2142235"/>
              <a:ext cx="100540" cy="100540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12" name="Oval 45"/>
            <p:cNvSpPr>
              <a:spLocks noChangeAspect="1" noChangeArrowheads="1"/>
            </p:cNvSpPr>
            <p:nvPr/>
          </p:nvSpPr>
          <p:spPr bwMode="auto">
            <a:xfrm flipH="1">
              <a:off x="4819862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13" name="Oval 46"/>
            <p:cNvSpPr>
              <a:spLocks noChangeAspect="1" noChangeArrowheads="1"/>
            </p:cNvSpPr>
            <p:nvPr/>
          </p:nvSpPr>
          <p:spPr bwMode="auto">
            <a:xfrm flipH="1">
              <a:off x="4282620" y="2173693"/>
              <a:ext cx="37009" cy="37625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2714" name="Oval 47"/>
            <p:cNvSpPr>
              <a:spLocks noChangeAspect="1" noChangeArrowheads="1"/>
            </p:cNvSpPr>
            <p:nvPr/>
          </p:nvSpPr>
          <p:spPr bwMode="auto">
            <a:xfrm flipH="1">
              <a:off x="4267200" y="2173693"/>
              <a:ext cx="37009" cy="37625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15" name="Oval 48"/>
            <p:cNvSpPr>
              <a:spLocks noChangeAspect="1" noChangeArrowheads="1"/>
            </p:cNvSpPr>
            <p:nvPr/>
          </p:nvSpPr>
          <p:spPr bwMode="auto">
            <a:xfrm flipH="1">
              <a:off x="4450393" y="2167525"/>
              <a:ext cx="49345" cy="48728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16" name="Oval 49"/>
            <p:cNvSpPr>
              <a:spLocks noChangeAspect="1" noChangeArrowheads="1"/>
            </p:cNvSpPr>
            <p:nvPr/>
          </p:nvSpPr>
          <p:spPr bwMode="auto">
            <a:xfrm flipH="1">
              <a:off x="4422019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17" name="Oval 50"/>
            <p:cNvSpPr>
              <a:spLocks noChangeAspect="1" noChangeArrowheads="1"/>
            </p:cNvSpPr>
            <p:nvPr/>
          </p:nvSpPr>
          <p:spPr bwMode="auto">
            <a:xfrm flipH="1">
              <a:off x="4400431" y="2173693"/>
              <a:ext cx="37009" cy="37625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18" name="Oval 51"/>
            <p:cNvSpPr>
              <a:spLocks noChangeAspect="1" noChangeArrowheads="1"/>
            </p:cNvSpPr>
            <p:nvPr/>
          </p:nvSpPr>
          <p:spPr bwMode="auto">
            <a:xfrm flipH="1">
              <a:off x="4630501" y="2167525"/>
              <a:ext cx="49345" cy="48728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19" name="Oval 52"/>
            <p:cNvSpPr>
              <a:spLocks noChangeAspect="1" noChangeArrowheads="1"/>
            </p:cNvSpPr>
            <p:nvPr/>
          </p:nvSpPr>
          <p:spPr bwMode="auto">
            <a:xfrm flipH="1">
              <a:off x="4597810" y="2167525"/>
              <a:ext cx="49345" cy="48728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20" name="Oval 53"/>
            <p:cNvSpPr>
              <a:spLocks noChangeAspect="1" noChangeArrowheads="1"/>
            </p:cNvSpPr>
            <p:nvPr/>
          </p:nvSpPr>
          <p:spPr bwMode="auto">
            <a:xfrm flipH="1">
              <a:off x="4782236" y="2166291"/>
              <a:ext cx="52429" cy="52429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21" name="Oval 54"/>
            <p:cNvSpPr>
              <a:spLocks noChangeAspect="1" noChangeArrowheads="1"/>
            </p:cNvSpPr>
            <p:nvPr/>
          </p:nvSpPr>
          <p:spPr bwMode="auto">
            <a:xfrm flipH="1">
              <a:off x="4743377" y="2166291"/>
              <a:ext cx="52429" cy="52429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22" name="Oval 55"/>
            <p:cNvSpPr>
              <a:spLocks noChangeAspect="1" noChangeArrowheads="1"/>
            </p:cNvSpPr>
            <p:nvPr/>
          </p:nvSpPr>
          <p:spPr bwMode="auto">
            <a:xfrm flipH="1">
              <a:off x="4937673" y="2153955"/>
              <a:ext cx="76484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23" name="Oval 56"/>
            <p:cNvSpPr>
              <a:spLocks noChangeAspect="1" noChangeArrowheads="1"/>
            </p:cNvSpPr>
            <p:nvPr/>
          </p:nvSpPr>
          <p:spPr bwMode="auto">
            <a:xfrm flipH="1">
              <a:off x="5009839" y="2153955"/>
              <a:ext cx="75868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24" name="Oval 57"/>
            <p:cNvSpPr>
              <a:spLocks noChangeAspect="1" noChangeArrowheads="1"/>
            </p:cNvSpPr>
            <p:nvPr/>
          </p:nvSpPr>
          <p:spPr bwMode="auto">
            <a:xfrm flipH="1">
              <a:off x="5077072" y="2153955"/>
              <a:ext cx="76484" cy="7710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25" name="Oval 58"/>
            <p:cNvSpPr>
              <a:spLocks noChangeAspect="1" noChangeArrowheads="1"/>
            </p:cNvSpPr>
            <p:nvPr/>
          </p:nvSpPr>
          <p:spPr bwMode="auto">
            <a:xfrm flipH="1">
              <a:off x="5223255" y="2153955"/>
              <a:ext cx="76484" cy="7710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26" name="Oval 59"/>
            <p:cNvSpPr>
              <a:spLocks noChangeAspect="1" noChangeArrowheads="1"/>
            </p:cNvSpPr>
            <p:nvPr/>
          </p:nvSpPr>
          <p:spPr bwMode="auto">
            <a:xfrm flipH="1">
              <a:off x="5426803" y="2149020"/>
              <a:ext cx="86970" cy="86970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27" name="Oval 60"/>
            <p:cNvSpPr>
              <a:spLocks noChangeAspect="1" noChangeArrowheads="1"/>
            </p:cNvSpPr>
            <p:nvPr/>
          </p:nvSpPr>
          <p:spPr bwMode="auto">
            <a:xfrm flipH="1">
              <a:off x="5380542" y="2149020"/>
              <a:ext cx="87587" cy="86970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28" name="Oval 61"/>
            <p:cNvSpPr>
              <a:spLocks noChangeAspect="1" noChangeArrowheads="1"/>
            </p:cNvSpPr>
            <p:nvPr/>
          </p:nvSpPr>
          <p:spPr bwMode="auto">
            <a:xfrm flipH="1">
              <a:off x="5581622" y="2142235"/>
              <a:ext cx="100540" cy="100540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29" name="Oval 62"/>
            <p:cNvSpPr>
              <a:spLocks noChangeAspect="1" noChangeArrowheads="1"/>
            </p:cNvSpPr>
            <p:nvPr/>
          </p:nvSpPr>
          <p:spPr bwMode="auto">
            <a:xfrm flipH="1">
              <a:off x="5723488" y="2142235"/>
              <a:ext cx="100540" cy="100540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30" name="Oval 63"/>
            <p:cNvSpPr>
              <a:spLocks noChangeAspect="1" noChangeArrowheads="1"/>
            </p:cNvSpPr>
            <p:nvPr/>
          </p:nvSpPr>
          <p:spPr bwMode="auto">
            <a:xfrm flipH="1">
              <a:off x="5878307" y="2136684"/>
              <a:ext cx="111643" cy="111643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31" name="Oval 64"/>
            <p:cNvSpPr>
              <a:spLocks noChangeAspect="1" noChangeArrowheads="1"/>
            </p:cNvSpPr>
            <p:nvPr/>
          </p:nvSpPr>
          <p:spPr bwMode="auto">
            <a:xfrm flipH="1">
              <a:off x="5948624" y="2133600"/>
              <a:ext cx="117811" cy="11781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32" name="Oval 65"/>
            <p:cNvSpPr>
              <a:spLocks noChangeAspect="1" noChangeArrowheads="1"/>
            </p:cNvSpPr>
            <p:nvPr/>
          </p:nvSpPr>
          <p:spPr bwMode="auto">
            <a:xfrm flipH="1">
              <a:off x="6118863" y="2133600"/>
              <a:ext cx="117811" cy="11781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33" name="Oval 66"/>
            <p:cNvSpPr>
              <a:spLocks noChangeAspect="1" noChangeArrowheads="1"/>
            </p:cNvSpPr>
            <p:nvPr/>
          </p:nvSpPr>
          <p:spPr bwMode="auto">
            <a:xfrm flipH="1">
              <a:off x="6363120" y="2133600"/>
              <a:ext cx="117811" cy="117811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34" name="Oval 67"/>
            <p:cNvSpPr>
              <a:spLocks noChangeAspect="1" noChangeArrowheads="1"/>
            </p:cNvSpPr>
            <p:nvPr/>
          </p:nvSpPr>
          <p:spPr bwMode="auto">
            <a:xfrm flipH="1">
              <a:off x="6258262" y="2133600"/>
              <a:ext cx="117811" cy="117811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2735" name="Oval 71"/>
            <p:cNvSpPr>
              <a:spLocks noChangeAspect="1" noChangeArrowheads="1"/>
            </p:cNvSpPr>
            <p:nvPr/>
          </p:nvSpPr>
          <p:spPr bwMode="auto">
            <a:xfrm flipH="1">
              <a:off x="6519790" y="2142235"/>
              <a:ext cx="101157" cy="101157"/>
            </a:xfrm>
            <a:prstGeom prst="ellipse">
              <a:avLst/>
            </a:prstGeom>
            <a:solidFill>
              <a:srgbClr val="C2D355">
                <a:alpha val="7294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cxnSp>
        <p:nvCxnSpPr>
          <p:cNvPr id="371" name="Straight Arrow Connector 370"/>
          <p:cNvCxnSpPr/>
          <p:nvPr/>
        </p:nvCxnSpPr>
        <p:spPr>
          <a:xfrm flipV="1">
            <a:off x="4310063" y="5695950"/>
            <a:ext cx="300037" cy="1588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Rectangle 24"/>
          <p:cNvSpPr>
            <a:spLocks noChangeArrowheads="1"/>
          </p:cNvSpPr>
          <p:nvPr/>
        </p:nvSpPr>
        <p:spPr bwMode="auto">
          <a:xfrm>
            <a:off x="304800" y="5510213"/>
            <a:ext cx="10795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Native</a:t>
            </a:r>
            <a:r>
              <a:rPr lang="en-US" sz="1400" baseline="300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2</a:t>
            </a:r>
          </a:p>
        </p:txBody>
      </p:sp>
      <p:sp>
        <p:nvSpPr>
          <p:cNvPr id="373" name="Rectangle 8"/>
          <p:cNvSpPr>
            <a:spLocks noChangeArrowheads="1"/>
          </p:cNvSpPr>
          <p:nvPr/>
        </p:nvSpPr>
        <p:spPr bwMode="auto">
          <a:xfrm>
            <a:off x="2095500" y="5421313"/>
            <a:ext cx="2132013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ru-RU" sz="14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Естественные пути для </a:t>
            </a:r>
          </a:p>
          <a:p>
            <a:pPr algn="l" eaLnBrk="0" hangingPunct="0"/>
            <a:r>
              <a:rPr lang="ru-RU" sz="14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каждого вида трафика</a:t>
            </a:r>
            <a:endParaRPr lang="en-US" sz="1400">
              <a:solidFill>
                <a:schemeClr val="bg1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2739" name="Rectangle 211"/>
          <p:cNvSpPr>
            <a:spLocks noChangeArrowheads="1"/>
          </p:cNvSpPr>
          <p:nvPr/>
        </p:nvSpPr>
        <p:spPr bwMode="auto">
          <a:xfrm>
            <a:off x="2346325" y="258445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5050"/>
                </a:solidFill>
                <a:latin typeface="Arial" charset="0"/>
                <a:ea typeface="ヒラギノ角ゴ Pro W3" pitchFamily="-80" charset="-128"/>
              </a:rPr>
              <a:t>ETH</a:t>
            </a:r>
          </a:p>
        </p:txBody>
      </p:sp>
      <p:sp>
        <p:nvSpPr>
          <p:cNvPr id="2582740" name="Rectangle 212"/>
          <p:cNvSpPr>
            <a:spLocks noChangeArrowheads="1"/>
          </p:cNvSpPr>
          <p:nvPr/>
        </p:nvSpPr>
        <p:spPr bwMode="auto">
          <a:xfrm>
            <a:off x="2719388" y="1892300"/>
            <a:ext cx="10525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chemeClr val="folHlink"/>
                </a:solidFill>
                <a:latin typeface="Arial" charset="0"/>
                <a:ea typeface="ヒラギノ角ゴ Pro W3" pitchFamily="-80" charset="-128"/>
              </a:rPr>
              <a:t>nXT1/E1</a:t>
            </a:r>
          </a:p>
        </p:txBody>
      </p:sp>
      <p:sp>
        <p:nvSpPr>
          <p:cNvPr id="2582741" name="Rectangle 213"/>
          <p:cNvSpPr>
            <a:spLocks noChangeArrowheads="1"/>
          </p:cNvSpPr>
          <p:nvPr/>
        </p:nvSpPr>
        <p:spPr bwMode="auto">
          <a:xfrm>
            <a:off x="2022475" y="2363788"/>
            <a:ext cx="1204913" cy="619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0000FF"/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82742" name="Rectangle 214"/>
          <p:cNvSpPr>
            <a:spLocks noChangeArrowheads="1"/>
          </p:cNvSpPr>
          <p:nvPr/>
        </p:nvSpPr>
        <p:spPr bwMode="auto">
          <a:xfrm>
            <a:off x="2060575" y="2522538"/>
            <a:ext cx="1204913" cy="777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0000"/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82743" name="Rectangle 215"/>
          <p:cNvSpPr>
            <a:spLocks noChangeArrowheads="1"/>
          </p:cNvSpPr>
          <p:nvPr/>
        </p:nvSpPr>
        <p:spPr bwMode="auto">
          <a:xfrm>
            <a:off x="2111375" y="2022475"/>
            <a:ext cx="10525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chemeClr val="bg2"/>
                </a:solidFill>
                <a:latin typeface="Arial" charset="0"/>
                <a:ea typeface="ヒラギノ角ゴ Pro W3" pitchFamily="-80" charset="-128"/>
              </a:rPr>
              <a:t>n X T1/E1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3121025"/>
            <a:ext cx="6429375" cy="2725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84579" name="Rectangle 3"/>
          <p:cNvSpPr>
            <a:spLocks noChangeArrowheads="1"/>
          </p:cNvSpPr>
          <p:nvPr/>
        </p:nvSpPr>
        <p:spPr bwMode="auto">
          <a:xfrm>
            <a:off x="423863" y="1714500"/>
            <a:ext cx="78486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41300" indent="-241300" algn="l">
              <a:spcBef>
                <a:spcPct val="20000"/>
              </a:spcBef>
              <a:buClr>
                <a:srgbClr val="E2001A"/>
              </a:buClr>
              <a:buFont typeface="Wingdings 2" pitchFamily="18" charset="2"/>
              <a:buChar char=""/>
            </a:pPr>
            <a:r>
              <a:rPr lang="ru-RU" sz="2000">
                <a:latin typeface="Arial" charset="0"/>
                <a:ea typeface="ヒラギノ角ゴ Pro W3" pitchFamily="-80" charset="-128"/>
                <a:cs typeface="Arial" charset="0"/>
              </a:rPr>
              <a:t>Оптимизация использования транспортной сети для различных видов трафика.</a:t>
            </a:r>
            <a:endParaRPr lang="en-US" sz="2000">
              <a:latin typeface="Arial" charset="0"/>
              <a:ea typeface="ヒラギノ角ゴ Pro W3" pitchFamily="-80" charset="-128"/>
              <a:cs typeface="Arial" charset="0"/>
            </a:endParaRPr>
          </a:p>
          <a:p>
            <a:pPr marL="673100" lvl="1" indent="-241300" algn="l">
              <a:spcBef>
                <a:spcPct val="20000"/>
              </a:spcBef>
              <a:buClr>
                <a:srgbClr val="E2001A"/>
              </a:buClr>
              <a:buFont typeface="Wingdings 2" pitchFamily="18" charset="2"/>
              <a:buChar char=""/>
            </a:pPr>
            <a:r>
              <a:rPr lang="ru-RU" sz="1600" b="0">
                <a:latin typeface="Arial" charset="0"/>
                <a:ea typeface="ヒラギノ角ゴ Pro W3" pitchFamily="-80" charset="-128"/>
                <a:cs typeface="Arial" charset="0"/>
              </a:rPr>
              <a:t>Голос через </a:t>
            </a:r>
            <a:r>
              <a:rPr lang="en-US" sz="1600" b="0">
                <a:latin typeface="Arial" charset="0"/>
                <a:ea typeface="ヒラギノ角ゴ Pro W3" pitchFamily="-80" charset="-128"/>
                <a:cs typeface="Arial" charset="0"/>
              </a:rPr>
              <a:t>TDM </a:t>
            </a:r>
          </a:p>
          <a:p>
            <a:pPr marL="673100" lvl="1" indent="-241300" algn="l">
              <a:spcBef>
                <a:spcPct val="20000"/>
              </a:spcBef>
              <a:buClr>
                <a:srgbClr val="E2001A"/>
              </a:buClr>
              <a:buFont typeface="Wingdings 2" pitchFamily="18" charset="2"/>
              <a:buChar char=""/>
            </a:pPr>
            <a:r>
              <a:rPr lang="ru-RU" sz="1600" b="0">
                <a:latin typeface="Arial" charset="0"/>
                <a:ea typeface="ヒラギノ角ゴ Pro W3" pitchFamily="-80" charset="-128"/>
                <a:cs typeface="Arial" charset="0"/>
              </a:rPr>
              <a:t>Быстрый рост трафика передачи данных</a:t>
            </a:r>
            <a:endParaRPr lang="en-US" sz="1600" b="0">
              <a:latin typeface="Arial" charset="0"/>
              <a:ea typeface="ヒラギノ角ゴ Pro W3" pitchFamily="-80" charset="-128"/>
              <a:cs typeface="Arial" charset="0"/>
            </a:endParaRPr>
          </a:p>
        </p:txBody>
      </p:sp>
      <p:sp>
        <p:nvSpPr>
          <p:cNvPr id="258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7848600" cy="1143000"/>
          </a:xfrm>
          <a:noFill/>
          <a:ln/>
        </p:spPr>
        <p:txBody>
          <a:bodyPr/>
          <a:lstStyle/>
          <a:p>
            <a:r>
              <a:rPr lang="ru-RU"/>
              <a:t>Движение в сторону </a:t>
            </a:r>
            <a:r>
              <a:rPr lang="en-US"/>
              <a:t>IP </a:t>
            </a:r>
          </a:p>
        </p:txBody>
      </p:sp>
      <p:sp>
        <p:nvSpPr>
          <p:cNvPr id="2584581" name="Rectangle 5"/>
          <p:cNvSpPr>
            <a:spLocks noChangeArrowheads="1"/>
          </p:cNvSpPr>
          <p:nvPr/>
        </p:nvSpPr>
        <p:spPr bwMode="auto">
          <a:xfrm>
            <a:off x="1588" y="6005513"/>
            <a:ext cx="6759575" cy="457200"/>
          </a:xfrm>
          <a:prstGeom prst="rect">
            <a:avLst/>
          </a:prstGeom>
          <a:solidFill>
            <a:srgbClr val="4C8E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84582" name="Rectangle 6"/>
          <p:cNvSpPr>
            <a:spLocks noChangeArrowheads="1"/>
          </p:cNvSpPr>
          <p:nvPr/>
        </p:nvSpPr>
        <p:spPr bwMode="auto">
          <a:xfrm>
            <a:off x="153988" y="6029325"/>
            <a:ext cx="63706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ru-RU" sz="18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Универсальный</a:t>
            </a:r>
            <a:r>
              <a:rPr lang="en-US" sz="18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 backhaul – </a:t>
            </a:r>
            <a:r>
              <a:rPr lang="ru-RU" sz="18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Поддержка</a:t>
            </a:r>
            <a:r>
              <a:rPr lang="en-US" sz="18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 TDM </a:t>
            </a:r>
            <a:r>
              <a:rPr lang="ru-RU" sz="18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и</a:t>
            </a:r>
            <a:r>
              <a:rPr lang="en-US" sz="18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 Ethernet/IP</a:t>
            </a:r>
          </a:p>
        </p:txBody>
      </p:sp>
      <p:sp>
        <p:nvSpPr>
          <p:cNvPr id="2584583" name="Oval 7"/>
          <p:cNvSpPr>
            <a:spLocks noChangeArrowheads="1"/>
          </p:cNvSpPr>
          <p:nvPr/>
        </p:nvSpPr>
        <p:spPr bwMode="auto">
          <a:xfrm>
            <a:off x="1873250" y="4117975"/>
            <a:ext cx="1651000" cy="922338"/>
          </a:xfrm>
          <a:prstGeom prst="ellipse">
            <a:avLst/>
          </a:prstGeom>
          <a:solidFill>
            <a:srgbClr val="A9C9E1">
              <a:alpha val="6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>
                <a:solidFill>
                  <a:srgbClr val="003399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Native</a:t>
            </a:r>
            <a:r>
              <a:rPr lang="en-US" sz="1800" baseline="30000">
                <a:solidFill>
                  <a:srgbClr val="003399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2</a:t>
            </a:r>
          </a:p>
        </p:txBody>
      </p:sp>
      <p:sp>
        <p:nvSpPr>
          <p:cNvPr id="2584584" name="Oval 8"/>
          <p:cNvSpPr>
            <a:spLocks noChangeArrowheads="1"/>
          </p:cNvSpPr>
          <p:nvPr/>
        </p:nvSpPr>
        <p:spPr bwMode="auto">
          <a:xfrm>
            <a:off x="3630613" y="4106863"/>
            <a:ext cx="1651000" cy="922337"/>
          </a:xfrm>
          <a:prstGeom prst="ellipse">
            <a:avLst/>
          </a:prstGeom>
          <a:solidFill>
            <a:srgbClr val="A9C9E1">
              <a:alpha val="6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>
                <a:solidFill>
                  <a:srgbClr val="003399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Native</a:t>
            </a:r>
            <a:r>
              <a:rPr lang="en-US" sz="1800" baseline="30000">
                <a:solidFill>
                  <a:srgbClr val="003399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2</a:t>
            </a:r>
          </a:p>
        </p:txBody>
      </p:sp>
      <p:pic>
        <p:nvPicPr>
          <p:cNvPr id="258458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7400" y="5611813"/>
            <a:ext cx="1747838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4583" grpId="0" animBg="1"/>
      <p:bldP spid="25845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6626" name="Freeform 3"/>
          <p:cNvSpPr>
            <a:spLocks/>
          </p:cNvSpPr>
          <p:nvPr/>
        </p:nvSpPr>
        <p:spPr bwMode="auto">
          <a:xfrm>
            <a:off x="571500" y="1828800"/>
            <a:ext cx="1473200" cy="319088"/>
          </a:xfrm>
          <a:custGeom>
            <a:avLst/>
            <a:gdLst>
              <a:gd name="T0" fmla="*/ 2147483647 w 1495"/>
              <a:gd name="T1" fmla="*/ 2147483647 h 337"/>
              <a:gd name="T2" fmla="*/ 2147483647 w 1495"/>
              <a:gd name="T3" fmla="*/ 2147483647 h 337"/>
              <a:gd name="T4" fmla="*/ 2147483647 w 1495"/>
              <a:gd name="T5" fmla="*/ 2147483647 h 337"/>
              <a:gd name="T6" fmla="*/ 2147483647 w 1495"/>
              <a:gd name="T7" fmla="*/ 2147483647 h 337"/>
              <a:gd name="T8" fmla="*/ 2147483647 w 1495"/>
              <a:gd name="T9" fmla="*/ 2147483647 h 337"/>
              <a:gd name="T10" fmla="*/ 2147483647 w 1495"/>
              <a:gd name="T11" fmla="*/ 2147483647 h 337"/>
              <a:gd name="T12" fmla="*/ 2147483647 w 1495"/>
              <a:gd name="T13" fmla="*/ 2147483647 h 337"/>
              <a:gd name="T14" fmla="*/ 2147483647 w 1495"/>
              <a:gd name="T15" fmla="*/ 2147483647 h 337"/>
              <a:gd name="T16" fmla="*/ 2147483647 w 1495"/>
              <a:gd name="T17" fmla="*/ 2147483647 h 337"/>
              <a:gd name="T18" fmla="*/ 2147483647 w 1495"/>
              <a:gd name="T19" fmla="*/ 2147483647 h 337"/>
              <a:gd name="T20" fmla="*/ 2147483647 w 1495"/>
              <a:gd name="T21" fmla="*/ 2147483647 h 337"/>
              <a:gd name="T22" fmla="*/ 2147483647 w 1495"/>
              <a:gd name="T23" fmla="*/ 2147483647 h 337"/>
              <a:gd name="T24" fmla="*/ 2147483647 w 1495"/>
              <a:gd name="T25" fmla="*/ 2147483647 h 337"/>
              <a:gd name="T26" fmla="*/ 2147483647 w 1495"/>
              <a:gd name="T27" fmla="*/ 2147483647 h 337"/>
              <a:gd name="T28" fmla="*/ 2147483647 w 1495"/>
              <a:gd name="T29" fmla="*/ 2147483647 h 337"/>
              <a:gd name="T30" fmla="*/ 2147483647 w 1495"/>
              <a:gd name="T31" fmla="*/ 2147483647 h 337"/>
              <a:gd name="T32" fmla="*/ 2147483647 w 1495"/>
              <a:gd name="T33" fmla="*/ 2147483647 h 337"/>
              <a:gd name="T34" fmla="*/ 2147483647 w 1495"/>
              <a:gd name="T35" fmla="*/ 2147483647 h 337"/>
              <a:gd name="T36" fmla="*/ 2147483647 w 1495"/>
              <a:gd name="T37" fmla="*/ 2147483647 h 337"/>
              <a:gd name="T38" fmla="*/ 2147483647 w 1495"/>
              <a:gd name="T39" fmla="*/ 2147483647 h 337"/>
              <a:gd name="T40" fmla="*/ 2147483647 w 1495"/>
              <a:gd name="T41" fmla="*/ 2147483647 h 337"/>
              <a:gd name="T42" fmla="*/ 2147483647 w 1495"/>
              <a:gd name="T43" fmla="*/ 2147483647 h 337"/>
              <a:gd name="T44" fmla="*/ 2147483647 w 1495"/>
              <a:gd name="T45" fmla="*/ 2147483647 h 337"/>
              <a:gd name="T46" fmla="*/ 0 w 1495"/>
              <a:gd name="T47" fmla="*/ 2147483647 h 337"/>
              <a:gd name="T48" fmla="*/ 2147483647 w 1495"/>
              <a:gd name="T49" fmla="*/ 2147483647 h 337"/>
              <a:gd name="T50" fmla="*/ 2147483647 w 1495"/>
              <a:gd name="T51" fmla="*/ 2147483647 h 337"/>
              <a:gd name="T52" fmla="*/ 2147483647 w 1495"/>
              <a:gd name="T53" fmla="*/ 2147483647 h 337"/>
              <a:gd name="T54" fmla="*/ 2147483647 w 1495"/>
              <a:gd name="T55" fmla="*/ 2147483647 h 337"/>
              <a:gd name="T56" fmla="*/ 2147483647 w 1495"/>
              <a:gd name="T57" fmla="*/ 2147483647 h 337"/>
              <a:gd name="T58" fmla="*/ 2147483647 w 1495"/>
              <a:gd name="T59" fmla="*/ 2147483647 h 337"/>
              <a:gd name="T60" fmla="*/ 2147483647 w 1495"/>
              <a:gd name="T61" fmla="*/ 2147483647 h 337"/>
              <a:gd name="T62" fmla="*/ 2147483647 w 1495"/>
              <a:gd name="T63" fmla="*/ 2147483647 h 337"/>
              <a:gd name="T64" fmla="*/ 2147483647 w 1495"/>
              <a:gd name="T65" fmla="*/ 2147483647 h 337"/>
              <a:gd name="T66" fmla="*/ 2147483647 w 1495"/>
              <a:gd name="T67" fmla="*/ 2147483647 h 337"/>
              <a:gd name="T68" fmla="*/ 2147483647 w 1495"/>
              <a:gd name="T69" fmla="*/ 0 h 337"/>
              <a:gd name="T70" fmla="*/ 2147483647 w 1495"/>
              <a:gd name="T71" fmla="*/ 2147483647 h 337"/>
              <a:gd name="T72" fmla="*/ 2147483647 w 1495"/>
              <a:gd name="T73" fmla="*/ 2147483647 h 337"/>
              <a:gd name="T74" fmla="*/ 2147483647 w 1495"/>
              <a:gd name="T75" fmla="*/ 2147483647 h 337"/>
              <a:gd name="T76" fmla="*/ 2147483647 w 1495"/>
              <a:gd name="T77" fmla="*/ 2147483647 h 337"/>
              <a:gd name="T78" fmla="*/ 2147483647 w 1495"/>
              <a:gd name="T79" fmla="*/ 2147483647 h 337"/>
              <a:gd name="T80" fmla="*/ 2147483647 w 1495"/>
              <a:gd name="T81" fmla="*/ 2147483647 h 337"/>
              <a:gd name="T82" fmla="*/ 2147483647 w 1495"/>
              <a:gd name="T83" fmla="*/ 2147483647 h 337"/>
              <a:gd name="T84" fmla="*/ 2147483647 w 1495"/>
              <a:gd name="T85" fmla="*/ 2147483647 h 337"/>
              <a:gd name="T86" fmla="*/ 2147483647 w 1495"/>
              <a:gd name="T87" fmla="*/ 2147483647 h 337"/>
              <a:gd name="T88" fmla="*/ 2147483647 w 1495"/>
              <a:gd name="T89" fmla="*/ 2147483647 h 337"/>
              <a:gd name="T90" fmla="*/ 2147483647 w 1495"/>
              <a:gd name="T91" fmla="*/ 2147483647 h 337"/>
              <a:gd name="T92" fmla="*/ 2147483647 w 1495"/>
              <a:gd name="T93" fmla="*/ 2147483647 h 3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95"/>
              <a:gd name="T142" fmla="*/ 0 h 337"/>
              <a:gd name="T143" fmla="*/ 1495 w 1495"/>
              <a:gd name="T144" fmla="*/ 337 h 3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95" h="337">
                <a:moveTo>
                  <a:pt x="1495" y="169"/>
                </a:moveTo>
                <a:lnTo>
                  <a:pt x="1495" y="169"/>
                </a:lnTo>
                <a:lnTo>
                  <a:pt x="1493" y="177"/>
                </a:lnTo>
                <a:lnTo>
                  <a:pt x="1490" y="186"/>
                </a:lnTo>
                <a:lnTo>
                  <a:pt x="1486" y="195"/>
                </a:lnTo>
                <a:lnTo>
                  <a:pt x="1479" y="202"/>
                </a:lnTo>
                <a:lnTo>
                  <a:pt x="1471" y="211"/>
                </a:lnTo>
                <a:lnTo>
                  <a:pt x="1461" y="219"/>
                </a:lnTo>
                <a:lnTo>
                  <a:pt x="1449" y="226"/>
                </a:lnTo>
                <a:lnTo>
                  <a:pt x="1436" y="234"/>
                </a:lnTo>
                <a:lnTo>
                  <a:pt x="1420" y="242"/>
                </a:lnTo>
                <a:lnTo>
                  <a:pt x="1404" y="249"/>
                </a:lnTo>
                <a:lnTo>
                  <a:pt x="1386" y="256"/>
                </a:lnTo>
                <a:lnTo>
                  <a:pt x="1367" y="263"/>
                </a:lnTo>
                <a:lnTo>
                  <a:pt x="1323" y="276"/>
                </a:lnTo>
                <a:lnTo>
                  <a:pt x="1275" y="288"/>
                </a:lnTo>
                <a:lnTo>
                  <a:pt x="1222" y="299"/>
                </a:lnTo>
                <a:lnTo>
                  <a:pt x="1165" y="309"/>
                </a:lnTo>
                <a:lnTo>
                  <a:pt x="1103" y="317"/>
                </a:lnTo>
                <a:lnTo>
                  <a:pt x="1038" y="324"/>
                </a:lnTo>
                <a:lnTo>
                  <a:pt x="969" y="330"/>
                </a:lnTo>
                <a:lnTo>
                  <a:pt x="898" y="334"/>
                </a:lnTo>
                <a:lnTo>
                  <a:pt x="824" y="336"/>
                </a:lnTo>
                <a:lnTo>
                  <a:pt x="747" y="337"/>
                </a:lnTo>
                <a:lnTo>
                  <a:pt x="671" y="336"/>
                </a:lnTo>
                <a:lnTo>
                  <a:pt x="596" y="334"/>
                </a:lnTo>
                <a:lnTo>
                  <a:pt x="526" y="330"/>
                </a:lnTo>
                <a:lnTo>
                  <a:pt x="457" y="324"/>
                </a:lnTo>
                <a:lnTo>
                  <a:pt x="391" y="317"/>
                </a:lnTo>
                <a:lnTo>
                  <a:pt x="329" y="309"/>
                </a:lnTo>
                <a:lnTo>
                  <a:pt x="273" y="299"/>
                </a:lnTo>
                <a:lnTo>
                  <a:pt x="219" y="288"/>
                </a:lnTo>
                <a:lnTo>
                  <a:pt x="171" y="276"/>
                </a:lnTo>
                <a:lnTo>
                  <a:pt x="128" y="263"/>
                </a:lnTo>
                <a:lnTo>
                  <a:pt x="109" y="256"/>
                </a:lnTo>
                <a:lnTo>
                  <a:pt x="91" y="249"/>
                </a:lnTo>
                <a:lnTo>
                  <a:pt x="74" y="242"/>
                </a:lnTo>
                <a:lnTo>
                  <a:pt x="59" y="234"/>
                </a:lnTo>
                <a:lnTo>
                  <a:pt x="46" y="226"/>
                </a:lnTo>
                <a:lnTo>
                  <a:pt x="34" y="219"/>
                </a:lnTo>
                <a:lnTo>
                  <a:pt x="24" y="211"/>
                </a:lnTo>
                <a:lnTo>
                  <a:pt x="15" y="202"/>
                </a:lnTo>
                <a:lnTo>
                  <a:pt x="9" y="195"/>
                </a:lnTo>
                <a:lnTo>
                  <a:pt x="5" y="186"/>
                </a:lnTo>
                <a:lnTo>
                  <a:pt x="1" y="177"/>
                </a:lnTo>
                <a:lnTo>
                  <a:pt x="0" y="169"/>
                </a:lnTo>
                <a:lnTo>
                  <a:pt x="1" y="160"/>
                </a:lnTo>
                <a:lnTo>
                  <a:pt x="5" y="151"/>
                </a:lnTo>
                <a:lnTo>
                  <a:pt x="9" y="143"/>
                </a:lnTo>
                <a:lnTo>
                  <a:pt x="15" y="135"/>
                </a:lnTo>
                <a:lnTo>
                  <a:pt x="24" y="127"/>
                </a:lnTo>
                <a:lnTo>
                  <a:pt x="34" y="118"/>
                </a:lnTo>
                <a:lnTo>
                  <a:pt x="46" y="111"/>
                </a:lnTo>
                <a:lnTo>
                  <a:pt x="59" y="103"/>
                </a:lnTo>
                <a:lnTo>
                  <a:pt x="74" y="95"/>
                </a:lnTo>
                <a:lnTo>
                  <a:pt x="91" y="88"/>
                </a:lnTo>
                <a:lnTo>
                  <a:pt x="109" y="81"/>
                </a:lnTo>
                <a:lnTo>
                  <a:pt x="128" y="75"/>
                </a:lnTo>
                <a:lnTo>
                  <a:pt x="171" y="62"/>
                </a:lnTo>
                <a:lnTo>
                  <a:pt x="219" y="50"/>
                </a:lnTo>
                <a:lnTo>
                  <a:pt x="273" y="39"/>
                </a:lnTo>
                <a:lnTo>
                  <a:pt x="329" y="29"/>
                </a:lnTo>
                <a:lnTo>
                  <a:pt x="391" y="20"/>
                </a:lnTo>
                <a:lnTo>
                  <a:pt x="457" y="14"/>
                </a:lnTo>
                <a:lnTo>
                  <a:pt x="526" y="7"/>
                </a:lnTo>
                <a:lnTo>
                  <a:pt x="596" y="4"/>
                </a:lnTo>
                <a:lnTo>
                  <a:pt x="671" y="1"/>
                </a:lnTo>
                <a:lnTo>
                  <a:pt x="747" y="0"/>
                </a:lnTo>
                <a:lnTo>
                  <a:pt x="824" y="1"/>
                </a:lnTo>
                <a:lnTo>
                  <a:pt x="898" y="4"/>
                </a:lnTo>
                <a:lnTo>
                  <a:pt x="969" y="7"/>
                </a:lnTo>
                <a:lnTo>
                  <a:pt x="1038" y="14"/>
                </a:lnTo>
                <a:lnTo>
                  <a:pt x="1103" y="20"/>
                </a:lnTo>
                <a:lnTo>
                  <a:pt x="1165" y="29"/>
                </a:lnTo>
                <a:lnTo>
                  <a:pt x="1222" y="39"/>
                </a:lnTo>
                <a:lnTo>
                  <a:pt x="1275" y="50"/>
                </a:lnTo>
                <a:lnTo>
                  <a:pt x="1323" y="62"/>
                </a:lnTo>
                <a:lnTo>
                  <a:pt x="1367" y="75"/>
                </a:lnTo>
                <a:lnTo>
                  <a:pt x="1386" y="81"/>
                </a:lnTo>
                <a:lnTo>
                  <a:pt x="1404" y="88"/>
                </a:lnTo>
                <a:lnTo>
                  <a:pt x="1420" y="95"/>
                </a:lnTo>
                <a:lnTo>
                  <a:pt x="1436" y="103"/>
                </a:lnTo>
                <a:lnTo>
                  <a:pt x="1449" y="111"/>
                </a:lnTo>
                <a:lnTo>
                  <a:pt x="1461" y="118"/>
                </a:lnTo>
                <a:lnTo>
                  <a:pt x="1471" y="127"/>
                </a:lnTo>
                <a:lnTo>
                  <a:pt x="1479" y="135"/>
                </a:lnTo>
                <a:lnTo>
                  <a:pt x="1486" y="143"/>
                </a:lnTo>
                <a:lnTo>
                  <a:pt x="1490" y="151"/>
                </a:lnTo>
                <a:lnTo>
                  <a:pt x="1493" y="160"/>
                </a:lnTo>
                <a:lnTo>
                  <a:pt x="1495" y="169"/>
                </a:lnTo>
                <a:close/>
              </a:path>
            </a:pathLst>
          </a:custGeom>
          <a:solidFill>
            <a:srgbClr val="DDDDDD">
              <a:alpha val="70000"/>
            </a:srgbClr>
          </a:solidFill>
          <a:ln w="6350">
            <a:solidFill>
              <a:srgbClr val="D7E0E3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290" y="76200"/>
            <a:ext cx="7786710" cy="11430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Cellular backhaul </a:t>
            </a:r>
            <a:r>
              <a:rPr lang="ru-RU" sz="2400" dirty="0"/>
              <a:t>основанный на</a:t>
            </a:r>
            <a:r>
              <a:rPr lang="en-US" sz="2400" dirty="0"/>
              <a:t> “</a:t>
            </a:r>
            <a:r>
              <a:rPr lang="en-US" sz="2400" dirty="0" err="1"/>
              <a:t>PtP</a:t>
            </a:r>
            <a:r>
              <a:rPr lang="en-US" sz="2400" dirty="0"/>
              <a:t>" Native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ru-RU" sz="2400" dirty="0"/>
              <a:t>системах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1800" dirty="0"/>
              <a:t>(</a:t>
            </a:r>
            <a:r>
              <a:rPr lang="ru-RU" sz="1800" dirty="0"/>
              <a:t>использование внешних коммутаторов</a:t>
            </a:r>
            <a:r>
              <a:rPr lang="en-US" sz="1800" dirty="0"/>
              <a:t>)</a:t>
            </a:r>
            <a:r>
              <a:rPr lang="en-US" sz="2400" dirty="0"/>
              <a:t> </a:t>
            </a:r>
          </a:p>
        </p:txBody>
      </p:sp>
      <p:pic>
        <p:nvPicPr>
          <p:cNvPr id="2586628" name="Picture 6" descr="Anten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" y="1339850"/>
            <a:ext cx="19685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0" name="Rectangle 133"/>
          <p:cNvSpPr>
            <a:spLocks noChangeArrowheads="1"/>
          </p:cNvSpPr>
          <p:nvPr/>
        </p:nvSpPr>
        <p:spPr bwMode="auto">
          <a:xfrm>
            <a:off x="7183438" y="4935538"/>
            <a:ext cx="1960562" cy="19224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endParaRPr lang="en-US" sz="2400" b="0">
              <a:solidFill>
                <a:srgbClr val="E2001A"/>
              </a:solidFill>
              <a:latin typeface="Arial" charset="0"/>
              <a:ea typeface="ヒラギノ角ゴ Pro W3" pitchFamily="-80" charset="-128"/>
              <a:cs typeface="+mn-cs"/>
            </a:endParaRPr>
          </a:p>
        </p:txBody>
      </p:sp>
      <p:sp>
        <p:nvSpPr>
          <p:cNvPr id="2586630" name="Freeform 3"/>
          <p:cNvSpPr>
            <a:spLocks/>
          </p:cNvSpPr>
          <p:nvPr/>
        </p:nvSpPr>
        <p:spPr bwMode="auto">
          <a:xfrm>
            <a:off x="6184900" y="3352800"/>
            <a:ext cx="1958975" cy="1190625"/>
          </a:xfrm>
          <a:custGeom>
            <a:avLst/>
            <a:gdLst>
              <a:gd name="T0" fmla="*/ 2147483647 w 1495"/>
              <a:gd name="T1" fmla="*/ 2147483647 h 337"/>
              <a:gd name="T2" fmla="*/ 2147483647 w 1495"/>
              <a:gd name="T3" fmla="*/ 2147483647 h 337"/>
              <a:gd name="T4" fmla="*/ 2147483647 w 1495"/>
              <a:gd name="T5" fmla="*/ 2147483647 h 337"/>
              <a:gd name="T6" fmla="*/ 2147483647 w 1495"/>
              <a:gd name="T7" fmla="*/ 2147483647 h 337"/>
              <a:gd name="T8" fmla="*/ 2147483647 w 1495"/>
              <a:gd name="T9" fmla="*/ 2147483647 h 337"/>
              <a:gd name="T10" fmla="*/ 2147483647 w 1495"/>
              <a:gd name="T11" fmla="*/ 2147483647 h 337"/>
              <a:gd name="T12" fmla="*/ 2147483647 w 1495"/>
              <a:gd name="T13" fmla="*/ 2147483647 h 337"/>
              <a:gd name="T14" fmla="*/ 2147483647 w 1495"/>
              <a:gd name="T15" fmla="*/ 2147483647 h 337"/>
              <a:gd name="T16" fmla="*/ 2147483647 w 1495"/>
              <a:gd name="T17" fmla="*/ 2147483647 h 337"/>
              <a:gd name="T18" fmla="*/ 2147483647 w 1495"/>
              <a:gd name="T19" fmla="*/ 2147483647 h 337"/>
              <a:gd name="T20" fmla="*/ 2147483647 w 1495"/>
              <a:gd name="T21" fmla="*/ 2147483647 h 337"/>
              <a:gd name="T22" fmla="*/ 2147483647 w 1495"/>
              <a:gd name="T23" fmla="*/ 2147483647 h 337"/>
              <a:gd name="T24" fmla="*/ 2147483647 w 1495"/>
              <a:gd name="T25" fmla="*/ 2147483647 h 337"/>
              <a:gd name="T26" fmla="*/ 2147483647 w 1495"/>
              <a:gd name="T27" fmla="*/ 2147483647 h 337"/>
              <a:gd name="T28" fmla="*/ 2147483647 w 1495"/>
              <a:gd name="T29" fmla="*/ 2147483647 h 337"/>
              <a:gd name="T30" fmla="*/ 2147483647 w 1495"/>
              <a:gd name="T31" fmla="*/ 2147483647 h 337"/>
              <a:gd name="T32" fmla="*/ 2147483647 w 1495"/>
              <a:gd name="T33" fmla="*/ 2147483647 h 337"/>
              <a:gd name="T34" fmla="*/ 2147483647 w 1495"/>
              <a:gd name="T35" fmla="*/ 2147483647 h 337"/>
              <a:gd name="T36" fmla="*/ 2147483647 w 1495"/>
              <a:gd name="T37" fmla="*/ 2147483647 h 337"/>
              <a:gd name="T38" fmla="*/ 2147483647 w 1495"/>
              <a:gd name="T39" fmla="*/ 2147483647 h 337"/>
              <a:gd name="T40" fmla="*/ 2147483647 w 1495"/>
              <a:gd name="T41" fmla="*/ 2147483647 h 337"/>
              <a:gd name="T42" fmla="*/ 2147483647 w 1495"/>
              <a:gd name="T43" fmla="*/ 2147483647 h 337"/>
              <a:gd name="T44" fmla="*/ 2147483647 w 1495"/>
              <a:gd name="T45" fmla="*/ 2147483647 h 337"/>
              <a:gd name="T46" fmla="*/ 0 w 1495"/>
              <a:gd name="T47" fmla="*/ 2147483647 h 337"/>
              <a:gd name="T48" fmla="*/ 2147483647 w 1495"/>
              <a:gd name="T49" fmla="*/ 2147483647 h 337"/>
              <a:gd name="T50" fmla="*/ 2147483647 w 1495"/>
              <a:gd name="T51" fmla="*/ 2147483647 h 337"/>
              <a:gd name="T52" fmla="*/ 2147483647 w 1495"/>
              <a:gd name="T53" fmla="*/ 2147483647 h 337"/>
              <a:gd name="T54" fmla="*/ 2147483647 w 1495"/>
              <a:gd name="T55" fmla="*/ 2147483647 h 337"/>
              <a:gd name="T56" fmla="*/ 2147483647 w 1495"/>
              <a:gd name="T57" fmla="*/ 2147483647 h 337"/>
              <a:gd name="T58" fmla="*/ 2147483647 w 1495"/>
              <a:gd name="T59" fmla="*/ 2147483647 h 337"/>
              <a:gd name="T60" fmla="*/ 2147483647 w 1495"/>
              <a:gd name="T61" fmla="*/ 2147483647 h 337"/>
              <a:gd name="T62" fmla="*/ 2147483647 w 1495"/>
              <a:gd name="T63" fmla="*/ 2147483647 h 337"/>
              <a:gd name="T64" fmla="*/ 2147483647 w 1495"/>
              <a:gd name="T65" fmla="*/ 2147483647 h 337"/>
              <a:gd name="T66" fmla="*/ 2147483647 w 1495"/>
              <a:gd name="T67" fmla="*/ 2147483647 h 337"/>
              <a:gd name="T68" fmla="*/ 2147483647 w 1495"/>
              <a:gd name="T69" fmla="*/ 0 h 337"/>
              <a:gd name="T70" fmla="*/ 2147483647 w 1495"/>
              <a:gd name="T71" fmla="*/ 2147483647 h 337"/>
              <a:gd name="T72" fmla="*/ 2147483647 w 1495"/>
              <a:gd name="T73" fmla="*/ 2147483647 h 337"/>
              <a:gd name="T74" fmla="*/ 2147483647 w 1495"/>
              <a:gd name="T75" fmla="*/ 2147483647 h 337"/>
              <a:gd name="T76" fmla="*/ 2147483647 w 1495"/>
              <a:gd name="T77" fmla="*/ 2147483647 h 337"/>
              <a:gd name="T78" fmla="*/ 2147483647 w 1495"/>
              <a:gd name="T79" fmla="*/ 2147483647 h 337"/>
              <a:gd name="T80" fmla="*/ 2147483647 w 1495"/>
              <a:gd name="T81" fmla="*/ 2147483647 h 337"/>
              <a:gd name="T82" fmla="*/ 2147483647 w 1495"/>
              <a:gd name="T83" fmla="*/ 2147483647 h 337"/>
              <a:gd name="T84" fmla="*/ 2147483647 w 1495"/>
              <a:gd name="T85" fmla="*/ 2147483647 h 337"/>
              <a:gd name="T86" fmla="*/ 2147483647 w 1495"/>
              <a:gd name="T87" fmla="*/ 2147483647 h 337"/>
              <a:gd name="T88" fmla="*/ 2147483647 w 1495"/>
              <a:gd name="T89" fmla="*/ 2147483647 h 337"/>
              <a:gd name="T90" fmla="*/ 2147483647 w 1495"/>
              <a:gd name="T91" fmla="*/ 2147483647 h 337"/>
              <a:gd name="T92" fmla="*/ 2147483647 w 1495"/>
              <a:gd name="T93" fmla="*/ 2147483647 h 3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95"/>
              <a:gd name="T142" fmla="*/ 0 h 337"/>
              <a:gd name="T143" fmla="*/ 1495 w 1495"/>
              <a:gd name="T144" fmla="*/ 337 h 3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95" h="337">
                <a:moveTo>
                  <a:pt x="1495" y="169"/>
                </a:moveTo>
                <a:lnTo>
                  <a:pt x="1495" y="169"/>
                </a:lnTo>
                <a:lnTo>
                  <a:pt x="1493" y="177"/>
                </a:lnTo>
                <a:lnTo>
                  <a:pt x="1490" y="186"/>
                </a:lnTo>
                <a:lnTo>
                  <a:pt x="1486" y="195"/>
                </a:lnTo>
                <a:lnTo>
                  <a:pt x="1479" y="202"/>
                </a:lnTo>
                <a:lnTo>
                  <a:pt x="1471" y="211"/>
                </a:lnTo>
                <a:lnTo>
                  <a:pt x="1461" y="219"/>
                </a:lnTo>
                <a:lnTo>
                  <a:pt x="1449" y="226"/>
                </a:lnTo>
                <a:lnTo>
                  <a:pt x="1436" y="234"/>
                </a:lnTo>
                <a:lnTo>
                  <a:pt x="1420" y="242"/>
                </a:lnTo>
                <a:lnTo>
                  <a:pt x="1404" y="249"/>
                </a:lnTo>
                <a:lnTo>
                  <a:pt x="1386" y="256"/>
                </a:lnTo>
                <a:lnTo>
                  <a:pt x="1367" y="263"/>
                </a:lnTo>
                <a:lnTo>
                  <a:pt x="1323" y="276"/>
                </a:lnTo>
                <a:lnTo>
                  <a:pt x="1275" y="288"/>
                </a:lnTo>
                <a:lnTo>
                  <a:pt x="1222" y="299"/>
                </a:lnTo>
                <a:lnTo>
                  <a:pt x="1165" y="309"/>
                </a:lnTo>
                <a:lnTo>
                  <a:pt x="1103" y="317"/>
                </a:lnTo>
                <a:lnTo>
                  <a:pt x="1038" y="324"/>
                </a:lnTo>
                <a:lnTo>
                  <a:pt x="969" y="330"/>
                </a:lnTo>
                <a:lnTo>
                  <a:pt x="898" y="334"/>
                </a:lnTo>
                <a:lnTo>
                  <a:pt x="824" y="336"/>
                </a:lnTo>
                <a:lnTo>
                  <a:pt x="747" y="337"/>
                </a:lnTo>
                <a:lnTo>
                  <a:pt x="671" y="336"/>
                </a:lnTo>
                <a:lnTo>
                  <a:pt x="596" y="334"/>
                </a:lnTo>
                <a:lnTo>
                  <a:pt x="526" y="330"/>
                </a:lnTo>
                <a:lnTo>
                  <a:pt x="457" y="324"/>
                </a:lnTo>
                <a:lnTo>
                  <a:pt x="391" y="317"/>
                </a:lnTo>
                <a:lnTo>
                  <a:pt x="329" y="309"/>
                </a:lnTo>
                <a:lnTo>
                  <a:pt x="273" y="299"/>
                </a:lnTo>
                <a:lnTo>
                  <a:pt x="219" y="288"/>
                </a:lnTo>
                <a:lnTo>
                  <a:pt x="171" y="276"/>
                </a:lnTo>
                <a:lnTo>
                  <a:pt x="128" y="263"/>
                </a:lnTo>
                <a:lnTo>
                  <a:pt x="109" y="256"/>
                </a:lnTo>
                <a:lnTo>
                  <a:pt x="91" y="249"/>
                </a:lnTo>
                <a:lnTo>
                  <a:pt x="74" y="242"/>
                </a:lnTo>
                <a:lnTo>
                  <a:pt x="59" y="234"/>
                </a:lnTo>
                <a:lnTo>
                  <a:pt x="46" y="226"/>
                </a:lnTo>
                <a:lnTo>
                  <a:pt x="34" y="219"/>
                </a:lnTo>
                <a:lnTo>
                  <a:pt x="24" y="211"/>
                </a:lnTo>
                <a:lnTo>
                  <a:pt x="15" y="202"/>
                </a:lnTo>
                <a:lnTo>
                  <a:pt x="9" y="195"/>
                </a:lnTo>
                <a:lnTo>
                  <a:pt x="5" y="186"/>
                </a:lnTo>
                <a:lnTo>
                  <a:pt x="1" y="177"/>
                </a:lnTo>
                <a:lnTo>
                  <a:pt x="0" y="169"/>
                </a:lnTo>
                <a:lnTo>
                  <a:pt x="1" y="160"/>
                </a:lnTo>
                <a:lnTo>
                  <a:pt x="5" y="151"/>
                </a:lnTo>
                <a:lnTo>
                  <a:pt x="9" y="143"/>
                </a:lnTo>
                <a:lnTo>
                  <a:pt x="15" y="135"/>
                </a:lnTo>
                <a:lnTo>
                  <a:pt x="24" y="127"/>
                </a:lnTo>
                <a:lnTo>
                  <a:pt x="34" y="118"/>
                </a:lnTo>
                <a:lnTo>
                  <a:pt x="46" y="111"/>
                </a:lnTo>
                <a:lnTo>
                  <a:pt x="59" y="103"/>
                </a:lnTo>
                <a:lnTo>
                  <a:pt x="74" y="95"/>
                </a:lnTo>
                <a:lnTo>
                  <a:pt x="91" y="88"/>
                </a:lnTo>
                <a:lnTo>
                  <a:pt x="109" y="81"/>
                </a:lnTo>
                <a:lnTo>
                  <a:pt x="128" y="75"/>
                </a:lnTo>
                <a:lnTo>
                  <a:pt x="171" y="62"/>
                </a:lnTo>
                <a:lnTo>
                  <a:pt x="219" y="50"/>
                </a:lnTo>
                <a:lnTo>
                  <a:pt x="273" y="39"/>
                </a:lnTo>
                <a:lnTo>
                  <a:pt x="329" y="29"/>
                </a:lnTo>
                <a:lnTo>
                  <a:pt x="391" y="20"/>
                </a:lnTo>
                <a:lnTo>
                  <a:pt x="457" y="14"/>
                </a:lnTo>
                <a:lnTo>
                  <a:pt x="526" y="7"/>
                </a:lnTo>
                <a:lnTo>
                  <a:pt x="596" y="4"/>
                </a:lnTo>
                <a:lnTo>
                  <a:pt x="671" y="1"/>
                </a:lnTo>
                <a:lnTo>
                  <a:pt x="747" y="0"/>
                </a:lnTo>
                <a:lnTo>
                  <a:pt x="824" y="1"/>
                </a:lnTo>
                <a:lnTo>
                  <a:pt x="898" y="4"/>
                </a:lnTo>
                <a:lnTo>
                  <a:pt x="969" y="7"/>
                </a:lnTo>
                <a:lnTo>
                  <a:pt x="1038" y="14"/>
                </a:lnTo>
                <a:lnTo>
                  <a:pt x="1103" y="20"/>
                </a:lnTo>
                <a:lnTo>
                  <a:pt x="1165" y="29"/>
                </a:lnTo>
                <a:lnTo>
                  <a:pt x="1222" y="39"/>
                </a:lnTo>
                <a:lnTo>
                  <a:pt x="1275" y="50"/>
                </a:lnTo>
                <a:lnTo>
                  <a:pt x="1323" y="62"/>
                </a:lnTo>
                <a:lnTo>
                  <a:pt x="1367" y="75"/>
                </a:lnTo>
                <a:lnTo>
                  <a:pt x="1386" y="81"/>
                </a:lnTo>
                <a:lnTo>
                  <a:pt x="1404" y="88"/>
                </a:lnTo>
                <a:lnTo>
                  <a:pt x="1420" y="95"/>
                </a:lnTo>
                <a:lnTo>
                  <a:pt x="1436" y="103"/>
                </a:lnTo>
                <a:lnTo>
                  <a:pt x="1449" y="111"/>
                </a:lnTo>
                <a:lnTo>
                  <a:pt x="1461" y="118"/>
                </a:lnTo>
                <a:lnTo>
                  <a:pt x="1471" y="127"/>
                </a:lnTo>
                <a:lnTo>
                  <a:pt x="1479" y="135"/>
                </a:lnTo>
                <a:lnTo>
                  <a:pt x="1486" y="143"/>
                </a:lnTo>
                <a:lnTo>
                  <a:pt x="1490" y="151"/>
                </a:lnTo>
                <a:lnTo>
                  <a:pt x="1493" y="160"/>
                </a:lnTo>
                <a:lnTo>
                  <a:pt x="1495" y="169"/>
                </a:lnTo>
                <a:close/>
              </a:path>
            </a:pathLst>
          </a:custGeom>
          <a:solidFill>
            <a:srgbClr val="DDDDDD">
              <a:alpha val="70000"/>
            </a:srgbClr>
          </a:solidFill>
          <a:ln w="6350">
            <a:solidFill>
              <a:srgbClr val="D7E0E3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6631" name="Freeform 3"/>
          <p:cNvSpPr>
            <a:spLocks/>
          </p:cNvSpPr>
          <p:nvPr/>
        </p:nvSpPr>
        <p:spPr bwMode="auto">
          <a:xfrm>
            <a:off x="3243263" y="2444750"/>
            <a:ext cx="2398712" cy="1266825"/>
          </a:xfrm>
          <a:custGeom>
            <a:avLst/>
            <a:gdLst>
              <a:gd name="T0" fmla="*/ 2147483647 w 1495"/>
              <a:gd name="T1" fmla="*/ 2147483647 h 337"/>
              <a:gd name="T2" fmla="*/ 2147483647 w 1495"/>
              <a:gd name="T3" fmla="*/ 2147483647 h 337"/>
              <a:gd name="T4" fmla="*/ 2147483647 w 1495"/>
              <a:gd name="T5" fmla="*/ 2147483647 h 337"/>
              <a:gd name="T6" fmla="*/ 2147483647 w 1495"/>
              <a:gd name="T7" fmla="*/ 2147483647 h 337"/>
              <a:gd name="T8" fmla="*/ 2147483647 w 1495"/>
              <a:gd name="T9" fmla="*/ 2147483647 h 337"/>
              <a:gd name="T10" fmla="*/ 2147483647 w 1495"/>
              <a:gd name="T11" fmla="*/ 2147483647 h 337"/>
              <a:gd name="T12" fmla="*/ 2147483647 w 1495"/>
              <a:gd name="T13" fmla="*/ 2147483647 h 337"/>
              <a:gd name="T14" fmla="*/ 2147483647 w 1495"/>
              <a:gd name="T15" fmla="*/ 2147483647 h 337"/>
              <a:gd name="T16" fmla="*/ 2147483647 w 1495"/>
              <a:gd name="T17" fmla="*/ 2147483647 h 337"/>
              <a:gd name="T18" fmla="*/ 2147483647 w 1495"/>
              <a:gd name="T19" fmla="*/ 2147483647 h 337"/>
              <a:gd name="T20" fmla="*/ 2147483647 w 1495"/>
              <a:gd name="T21" fmla="*/ 2147483647 h 337"/>
              <a:gd name="T22" fmla="*/ 2147483647 w 1495"/>
              <a:gd name="T23" fmla="*/ 2147483647 h 337"/>
              <a:gd name="T24" fmla="*/ 2147483647 w 1495"/>
              <a:gd name="T25" fmla="*/ 2147483647 h 337"/>
              <a:gd name="T26" fmla="*/ 2147483647 w 1495"/>
              <a:gd name="T27" fmla="*/ 2147483647 h 337"/>
              <a:gd name="T28" fmla="*/ 2147483647 w 1495"/>
              <a:gd name="T29" fmla="*/ 2147483647 h 337"/>
              <a:gd name="T30" fmla="*/ 2147483647 w 1495"/>
              <a:gd name="T31" fmla="*/ 2147483647 h 337"/>
              <a:gd name="T32" fmla="*/ 2147483647 w 1495"/>
              <a:gd name="T33" fmla="*/ 2147483647 h 337"/>
              <a:gd name="T34" fmla="*/ 2147483647 w 1495"/>
              <a:gd name="T35" fmla="*/ 2147483647 h 337"/>
              <a:gd name="T36" fmla="*/ 2147483647 w 1495"/>
              <a:gd name="T37" fmla="*/ 2147483647 h 337"/>
              <a:gd name="T38" fmla="*/ 2147483647 w 1495"/>
              <a:gd name="T39" fmla="*/ 2147483647 h 337"/>
              <a:gd name="T40" fmla="*/ 2147483647 w 1495"/>
              <a:gd name="T41" fmla="*/ 2147483647 h 337"/>
              <a:gd name="T42" fmla="*/ 2147483647 w 1495"/>
              <a:gd name="T43" fmla="*/ 2147483647 h 337"/>
              <a:gd name="T44" fmla="*/ 2147483647 w 1495"/>
              <a:gd name="T45" fmla="*/ 2147483647 h 337"/>
              <a:gd name="T46" fmla="*/ 0 w 1495"/>
              <a:gd name="T47" fmla="*/ 2147483647 h 337"/>
              <a:gd name="T48" fmla="*/ 2147483647 w 1495"/>
              <a:gd name="T49" fmla="*/ 2147483647 h 337"/>
              <a:gd name="T50" fmla="*/ 2147483647 w 1495"/>
              <a:gd name="T51" fmla="*/ 2147483647 h 337"/>
              <a:gd name="T52" fmla="*/ 2147483647 w 1495"/>
              <a:gd name="T53" fmla="*/ 2147483647 h 337"/>
              <a:gd name="T54" fmla="*/ 2147483647 w 1495"/>
              <a:gd name="T55" fmla="*/ 2147483647 h 337"/>
              <a:gd name="T56" fmla="*/ 2147483647 w 1495"/>
              <a:gd name="T57" fmla="*/ 2147483647 h 337"/>
              <a:gd name="T58" fmla="*/ 2147483647 w 1495"/>
              <a:gd name="T59" fmla="*/ 2147483647 h 337"/>
              <a:gd name="T60" fmla="*/ 2147483647 w 1495"/>
              <a:gd name="T61" fmla="*/ 2147483647 h 337"/>
              <a:gd name="T62" fmla="*/ 2147483647 w 1495"/>
              <a:gd name="T63" fmla="*/ 2147483647 h 337"/>
              <a:gd name="T64" fmla="*/ 2147483647 w 1495"/>
              <a:gd name="T65" fmla="*/ 2147483647 h 337"/>
              <a:gd name="T66" fmla="*/ 2147483647 w 1495"/>
              <a:gd name="T67" fmla="*/ 2147483647 h 337"/>
              <a:gd name="T68" fmla="*/ 2147483647 w 1495"/>
              <a:gd name="T69" fmla="*/ 0 h 337"/>
              <a:gd name="T70" fmla="*/ 2147483647 w 1495"/>
              <a:gd name="T71" fmla="*/ 2147483647 h 337"/>
              <a:gd name="T72" fmla="*/ 2147483647 w 1495"/>
              <a:gd name="T73" fmla="*/ 2147483647 h 337"/>
              <a:gd name="T74" fmla="*/ 2147483647 w 1495"/>
              <a:gd name="T75" fmla="*/ 2147483647 h 337"/>
              <a:gd name="T76" fmla="*/ 2147483647 w 1495"/>
              <a:gd name="T77" fmla="*/ 2147483647 h 337"/>
              <a:gd name="T78" fmla="*/ 2147483647 w 1495"/>
              <a:gd name="T79" fmla="*/ 2147483647 h 337"/>
              <a:gd name="T80" fmla="*/ 2147483647 w 1495"/>
              <a:gd name="T81" fmla="*/ 2147483647 h 337"/>
              <a:gd name="T82" fmla="*/ 2147483647 w 1495"/>
              <a:gd name="T83" fmla="*/ 2147483647 h 337"/>
              <a:gd name="T84" fmla="*/ 2147483647 w 1495"/>
              <a:gd name="T85" fmla="*/ 2147483647 h 337"/>
              <a:gd name="T86" fmla="*/ 2147483647 w 1495"/>
              <a:gd name="T87" fmla="*/ 2147483647 h 337"/>
              <a:gd name="T88" fmla="*/ 2147483647 w 1495"/>
              <a:gd name="T89" fmla="*/ 2147483647 h 337"/>
              <a:gd name="T90" fmla="*/ 2147483647 w 1495"/>
              <a:gd name="T91" fmla="*/ 2147483647 h 337"/>
              <a:gd name="T92" fmla="*/ 2147483647 w 1495"/>
              <a:gd name="T93" fmla="*/ 2147483647 h 3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95"/>
              <a:gd name="T142" fmla="*/ 0 h 337"/>
              <a:gd name="T143" fmla="*/ 1495 w 1495"/>
              <a:gd name="T144" fmla="*/ 337 h 3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95" h="337">
                <a:moveTo>
                  <a:pt x="1495" y="169"/>
                </a:moveTo>
                <a:lnTo>
                  <a:pt x="1495" y="169"/>
                </a:lnTo>
                <a:lnTo>
                  <a:pt x="1493" y="177"/>
                </a:lnTo>
                <a:lnTo>
                  <a:pt x="1490" y="186"/>
                </a:lnTo>
                <a:lnTo>
                  <a:pt x="1486" y="195"/>
                </a:lnTo>
                <a:lnTo>
                  <a:pt x="1479" y="202"/>
                </a:lnTo>
                <a:lnTo>
                  <a:pt x="1471" y="211"/>
                </a:lnTo>
                <a:lnTo>
                  <a:pt x="1461" y="219"/>
                </a:lnTo>
                <a:lnTo>
                  <a:pt x="1449" y="226"/>
                </a:lnTo>
                <a:lnTo>
                  <a:pt x="1436" y="234"/>
                </a:lnTo>
                <a:lnTo>
                  <a:pt x="1420" y="242"/>
                </a:lnTo>
                <a:lnTo>
                  <a:pt x="1404" y="249"/>
                </a:lnTo>
                <a:lnTo>
                  <a:pt x="1386" y="256"/>
                </a:lnTo>
                <a:lnTo>
                  <a:pt x="1367" y="263"/>
                </a:lnTo>
                <a:lnTo>
                  <a:pt x="1323" y="276"/>
                </a:lnTo>
                <a:lnTo>
                  <a:pt x="1275" y="288"/>
                </a:lnTo>
                <a:lnTo>
                  <a:pt x="1222" y="299"/>
                </a:lnTo>
                <a:lnTo>
                  <a:pt x="1165" y="309"/>
                </a:lnTo>
                <a:lnTo>
                  <a:pt x="1103" y="317"/>
                </a:lnTo>
                <a:lnTo>
                  <a:pt x="1038" y="324"/>
                </a:lnTo>
                <a:lnTo>
                  <a:pt x="969" y="330"/>
                </a:lnTo>
                <a:lnTo>
                  <a:pt x="898" y="334"/>
                </a:lnTo>
                <a:lnTo>
                  <a:pt x="824" y="336"/>
                </a:lnTo>
                <a:lnTo>
                  <a:pt x="747" y="337"/>
                </a:lnTo>
                <a:lnTo>
                  <a:pt x="671" y="336"/>
                </a:lnTo>
                <a:lnTo>
                  <a:pt x="596" y="334"/>
                </a:lnTo>
                <a:lnTo>
                  <a:pt x="526" y="330"/>
                </a:lnTo>
                <a:lnTo>
                  <a:pt x="457" y="324"/>
                </a:lnTo>
                <a:lnTo>
                  <a:pt x="391" y="317"/>
                </a:lnTo>
                <a:lnTo>
                  <a:pt x="329" y="309"/>
                </a:lnTo>
                <a:lnTo>
                  <a:pt x="273" y="299"/>
                </a:lnTo>
                <a:lnTo>
                  <a:pt x="219" y="288"/>
                </a:lnTo>
                <a:lnTo>
                  <a:pt x="171" y="276"/>
                </a:lnTo>
                <a:lnTo>
                  <a:pt x="128" y="263"/>
                </a:lnTo>
                <a:lnTo>
                  <a:pt x="109" y="256"/>
                </a:lnTo>
                <a:lnTo>
                  <a:pt x="91" y="249"/>
                </a:lnTo>
                <a:lnTo>
                  <a:pt x="74" y="242"/>
                </a:lnTo>
                <a:lnTo>
                  <a:pt x="59" y="234"/>
                </a:lnTo>
                <a:lnTo>
                  <a:pt x="46" y="226"/>
                </a:lnTo>
                <a:lnTo>
                  <a:pt x="34" y="219"/>
                </a:lnTo>
                <a:lnTo>
                  <a:pt x="24" y="211"/>
                </a:lnTo>
                <a:lnTo>
                  <a:pt x="15" y="202"/>
                </a:lnTo>
                <a:lnTo>
                  <a:pt x="9" y="195"/>
                </a:lnTo>
                <a:lnTo>
                  <a:pt x="5" y="186"/>
                </a:lnTo>
                <a:lnTo>
                  <a:pt x="1" y="177"/>
                </a:lnTo>
                <a:lnTo>
                  <a:pt x="0" y="169"/>
                </a:lnTo>
                <a:lnTo>
                  <a:pt x="1" y="160"/>
                </a:lnTo>
                <a:lnTo>
                  <a:pt x="5" y="151"/>
                </a:lnTo>
                <a:lnTo>
                  <a:pt x="9" y="143"/>
                </a:lnTo>
                <a:lnTo>
                  <a:pt x="15" y="135"/>
                </a:lnTo>
                <a:lnTo>
                  <a:pt x="24" y="127"/>
                </a:lnTo>
                <a:lnTo>
                  <a:pt x="34" y="118"/>
                </a:lnTo>
                <a:lnTo>
                  <a:pt x="46" y="111"/>
                </a:lnTo>
                <a:lnTo>
                  <a:pt x="59" y="103"/>
                </a:lnTo>
                <a:lnTo>
                  <a:pt x="74" y="95"/>
                </a:lnTo>
                <a:lnTo>
                  <a:pt x="91" y="88"/>
                </a:lnTo>
                <a:lnTo>
                  <a:pt x="109" y="81"/>
                </a:lnTo>
                <a:lnTo>
                  <a:pt x="128" y="75"/>
                </a:lnTo>
                <a:lnTo>
                  <a:pt x="171" y="62"/>
                </a:lnTo>
                <a:lnTo>
                  <a:pt x="219" y="50"/>
                </a:lnTo>
                <a:lnTo>
                  <a:pt x="273" y="39"/>
                </a:lnTo>
                <a:lnTo>
                  <a:pt x="329" y="29"/>
                </a:lnTo>
                <a:lnTo>
                  <a:pt x="391" y="20"/>
                </a:lnTo>
                <a:lnTo>
                  <a:pt x="457" y="14"/>
                </a:lnTo>
                <a:lnTo>
                  <a:pt x="526" y="7"/>
                </a:lnTo>
                <a:lnTo>
                  <a:pt x="596" y="4"/>
                </a:lnTo>
                <a:lnTo>
                  <a:pt x="671" y="1"/>
                </a:lnTo>
                <a:lnTo>
                  <a:pt x="747" y="0"/>
                </a:lnTo>
                <a:lnTo>
                  <a:pt x="824" y="1"/>
                </a:lnTo>
                <a:lnTo>
                  <a:pt x="898" y="4"/>
                </a:lnTo>
                <a:lnTo>
                  <a:pt x="969" y="7"/>
                </a:lnTo>
                <a:lnTo>
                  <a:pt x="1038" y="14"/>
                </a:lnTo>
                <a:lnTo>
                  <a:pt x="1103" y="20"/>
                </a:lnTo>
                <a:lnTo>
                  <a:pt x="1165" y="29"/>
                </a:lnTo>
                <a:lnTo>
                  <a:pt x="1222" y="39"/>
                </a:lnTo>
                <a:lnTo>
                  <a:pt x="1275" y="50"/>
                </a:lnTo>
                <a:lnTo>
                  <a:pt x="1323" y="62"/>
                </a:lnTo>
                <a:lnTo>
                  <a:pt x="1367" y="75"/>
                </a:lnTo>
                <a:lnTo>
                  <a:pt x="1386" y="81"/>
                </a:lnTo>
                <a:lnTo>
                  <a:pt x="1404" y="88"/>
                </a:lnTo>
                <a:lnTo>
                  <a:pt x="1420" y="95"/>
                </a:lnTo>
                <a:lnTo>
                  <a:pt x="1436" y="103"/>
                </a:lnTo>
                <a:lnTo>
                  <a:pt x="1449" y="111"/>
                </a:lnTo>
                <a:lnTo>
                  <a:pt x="1461" y="118"/>
                </a:lnTo>
                <a:lnTo>
                  <a:pt x="1471" y="127"/>
                </a:lnTo>
                <a:lnTo>
                  <a:pt x="1479" y="135"/>
                </a:lnTo>
                <a:lnTo>
                  <a:pt x="1486" y="143"/>
                </a:lnTo>
                <a:lnTo>
                  <a:pt x="1490" y="151"/>
                </a:lnTo>
                <a:lnTo>
                  <a:pt x="1493" y="160"/>
                </a:lnTo>
                <a:lnTo>
                  <a:pt x="1495" y="169"/>
                </a:lnTo>
                <a:close/>
              </a:path>
            </a:pathLst>
          </a:custGeom>
          <a:solidFill>
            <a:srgbClr val="DDDDDD">
              <a:alpha val="70000"/>
            </a:srgbClr>
          </a:solidFill>
          <a:ln w="6350">
            <a:solidFill>
              <a:srgbClr val="D7E0E3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6632" name="Rectangle 256"/>
          <p:cNvSpPr>
            <a:spLocks noChangeArrowheads="1"/>
          </p:cNvSpPr>
          <p:nvPr/>
        </p:nvSpPr>
        <p:spPr bwMode="auto">
          <a:xfrm>
            <a:off x="4305300" y="3678238"/>
            <a:ext cx="5175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i="1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Agg. site</a:t>
            </a:r>
          </a:p>
        </p:txBody>
      </p:sp>
      <p:sp>
        <p:nvSpPr>
          <p:cNvPr id="2586633" name="Line 156"/>
          <p:cNvSpPr>
            <a:spLocks noChangeShapeType="1"/>
          </p:cNvSpPr>
          <p:nvPr/>
        </p:nvSpPr>
        <p:spPr bwMode="auto">
          <a:xfrm flipV="1">
            <a:off x="1230313" y="1931988"/>
            <a:ext cx="2301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6634" name="Line 156"/>
          <p:cNvSpPr>
            <a:spLocks noChangeShapeType="1"/>
          </p:cNvSpPr>
          <p:nvPr/>
        </p:nvSpPr>
        <p:spPr bwMode="auto">
          <a:xfrm>
            <a:off x="962025" y="1855788"/>
            <a:ext cx="230188" cy="60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6635" name="Line 156"/>
          <p:cNvSpPr>
            <a:spLocks noChangeShapeType="1"/>
          </p:cNvSpPr>
          <p:nvPr/>
        </p:nvSpPr>
        <p:spPr bwMode="auto">
          <a:xfrm>
            <a:off x="962025" y="1779588"/>
            <a:ext cx="585788" cy="12065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6636" name="Rectangle 13"/>
          <p:cNvSpPr>
            <a:spLocks noChangeArrowheads="1"/>
          </p:cNvSpPr>
          <p:nvPr/>
        </p:nvSpPr>
        <p:spPr bwMode="auto">
          <a:xfrm>
            <a:off x="600075" y="2120900"/>
            <a:ext cx="6794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i="1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Edge site #</a:t>
            </a:r>
            <a:r>
              <a:rPr lang="he-IL" b="0" i="1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1</a:t>
            </a:r>
            <a:endParaRPr lang="en-US" b="0" i="1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 rot="12359529" flipV="1">
            <a:off x="1962150" y="2349500"/>
            <a:ext cx="2087563" cy="103188"/>
            <a:chOff x="4267200" y="2133600"/>
            <a:chExt cx="2353747" cy="117811"/>
          </a:xfrm>
        </p:grpSpPr>
        <p:sp>
          <p:nvSpPr>
            <p:cNvPr id="2586638" name="Oval 12"/>
            <p:cNvSpPr>
              <a:spLocks noChangeAspect="1" noChangeArrowheads="1"/>
            </p:cNvSpPr>
            <p:nvPr/>
          </p:nvSpPr>
          <p:spPr bwMode="auto">
            <a:xfrm flipH="1">
              <a:off x="5397813" y="2158889"/>
              <a:ext cx="56747" cy="5674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39" name="Oval 13"/>
            <p:cNvSpPr>
              <a:spLocks noChangeAspect="1" noChangeArrowheads="1"/>
            </p:cNvSpPr>
            <p:nvPr/>
          </p:nvSpPr>
          <p:spPr bwMode="auto">
            <a:xfrm flipH="1">
              <a:off x="4927804" y="2172459"/>
              <a:ext cx="29607" cy="29607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40" name="Oval 14"/>
            <p:cNvSpPr>
              <a:spLocks noChangeAspect="1" noChangeArrowheads="1"/>
            </p:cNvSpPr>
            <p:nvPr/>
          </p:nvSpPr>
          <p:spPr bwMode="auto">
            <a:xfrm flipH="1">
              <a:off x="4624333" y="2176777"/>
              <a:ext cx="20972" cy="20972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6641" name="Oval 15"/>
            <p:cNvSpPr>
              <a:spLocks noChangeAspect="1" noChangeArrowheads="1"/>
            </p:cNvSpPr>
            <p:nvPr/>
          </p:nvSpPr>
          <p:spPr bwMode="auto">
            <a:xfrm flipH="1">
              <a:off x="4615698" y="2176777"/>
              <a:ext cx="20972" cy="20972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42" name="Oval 16"/>
            <p:cNvSpPr>
              <a:spLocks noChangeAspect="1" noChangeArrowheads="1"/>
            </p:cNvSpPr>
            <p:nvPr/>
          </p:nvSpPr>
          <p:spPr bwMode="auto">
            <a:xfrm flipH="1">
              <a:off x="4719322" y="2173076"/>
              <a:ext cx="27756" cy="2775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43" name="Oval 17"/>
            <p:cNvSpPr>
              <a:spLocks noChangeAspect="1" noChangeArrowheads="1"/>
            </p:cNvSpPr>
            <p:nvPr/>
          </p:nvSpPr>
          <p:spPr bwMode="auto">
            <a:xfrm flipH="1">
              <a:off x="4703285" y="2172459"/>
              <a:ext cx="29607" cy="29607"/>
            </a:xfrm>
            <a:prstGeom prst="ellipse">
              <a:avLst/>
            </a:prstGeom>
            <a:solidFill>
              <a:srgbClr val="619BC8">
                <a:alpha val="49019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44" name="Oval 18"/>
            <p:cNvSpPr>
              <a:spLocks noChangeAspect="1" noChangeArrowheads="1"/>
            </p:cNvSpPr>
            <p:nvPr/>
          </p:nvSpPr>
          <p:spPr bwMode="auto">
            <a:xfrm flipH="1">
              <a:off x="4690949" y="2176777"/>
              <a:ext cx="20972" cy="209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45" name="Oval 19"/>
            <p:cNvSpPr>
              <a:spLocks noChangeAspect="1" noChangeArrowheads="1"/>
            </p:cNvSpPr>
            <p:nvPr/>
          </p:nvSpPr>
          <p:spPr bwMode="auto">
            <a:xfrm flipH="1">
              <a:off x="4821095" y="2173076"/>
              <a:ext cx="27757" cy="2775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46" name="Oval 20"/>
            <p:cNvSpPr>
              <a:spLocks noChangeAspect="1" noChangeArrowheads="1"/>
            </p:cNvSpPr>
            <p:nvPr/>
          </p:nvSpPr>
          <p:spPr bwMode="auto">
            <a:xfrm flipH="1">
              <a:off x="4802591" y="2173076"/>
              <a:ext cx="27757" cy="27757"/>
            </a:xfrm>
            <a:prstGeom prst="ellipse">
              <a:avLst/>
            </a:prstGeom>
            <a:solidFill>
              <a:schemeClr val="bg1">
                <a:alpha val="63921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47" name="Oval 21"/>
            <p:cNvSpPr>
              <a:spLocks noChangeAspect="1" noChangeArrowheads="1"/>
            </p:cNvSpPr>
            <p:nvPr/>
          </p:nvSpPr>
          <p:spPr bwMode="auto">
            <a:xfrm flipH="1">
              <a:off x="4906832" y="2172459"/>
              <a:ext cx="29607" cy="29607"/>
            </a:xfrm>
            <a:prstGeom prst="ellipse">
              <a:avLst/>
            </a:prstGeom>
            <a:solidFill>
              <a:srgbClr val="F08731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48" name="Oval 22"/>
            <p:cNvSpPr>
              <a:spLocks noChangeAspect="1" noChangeArrowheads="1"/>
            </p:cNvSpPr>
            <p:nvPr/>
          </p:nvSpPr>
          <p:spPr bwMode="auto">
            <a:xfrm flipH="1">
              <a:off x="4884627" y="2172459"/>
              <a:ext cx="29607" cy="29607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49" name="Oval 23"/>
            <p:cNvSpPr>
              <a:spLocks noChangeAspect="1" noChangeArrowheads="1"/>
            </p:cNvSpPr>
            <p:nvPr/>
          </p:nvSpPr>
          <p:spPr bwMode="auto">
            <a:xfrm flipH="1">
              <a:off x="499441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50" name="Oval 24"/>
            <p:cNvSpPr>
              <a:spLocks noChangeAspect="1" noChangeArrowheads="1"/>
            </p:cNvSpPr>
            <p:nvPr/>
          </p:nvSpPr>
          <p:spPr bwMode="auto">
            <a:xfrm flipH="1">
              <a:off x="503512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51" name="Oval 25"/>
            <p:cNvSpPr>
              <a:spLocks noChangeAspect="1" noChangeArrowheads="1"/>
            </p:cNvSpPr>
            <p:nvPr/>
          </p:nvSpPr>
          <p:spPr bwMode="auto">
            <a:xfrm flipH="1">
              <a:off x="5073371" y="2165674"/>
              <a:ext cx="43177" cy="43177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52" name="Oval 26"/>
            <p:cNvSpPr>
              <a:spLocks noChangeAspect="1" noChangeArrowheads="1"/>
            </p:cNvSpPr>
            <p:nvPr/>
          </p:nvSpPr>
          <p:spPr bwMode="auto">
            <a:xfrm flipH="1">
              <a:off x="5156023" y="2165674"/>
              <a:ext cx="43177" cy="4317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53" name="Oval 27"/>
            <p:cNvSpPr>
              <a:spLocks noChangeAspect="1" noChangeArrowheads="1"/>
            </p:cNvSpPr>
            <p:nvPr/>
          </p:nvSpPr>
          <p:spPr bwMode="auto">
            <a:xfrm flipH="1">
              <a:off x="5270750" y="2162590"/>
              <a:ext cx="49345" cy="49345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54" name="Oval 28"/>
            <p:cNvSpPr>
              <a:spLocks noChangeAspect="1" noChangeArrowheads="1"/>
            </p:cNvSpPr>
            <p:nvPr/>
          </p:nvSpPr>
          <p:spPr bwMode="auto">
            <a:xfrm flipH="1">
              <a:off x="5244844" y="2162590"/>
              <a:ext cx="49345" cy="49345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55" name="Oval 29"/>
            <p:cNvSpPr>
              <a:spLocks noChangeAspect="1" noChangeArrowheads="1"/>
            </p:cNvSpPr>
            <p:nvPr/>
          </p:nvSpPr>
          <p:spPr bwMode="auto">
            <a:xfrm flipH="1">
              <a:off x="5358337" y="2158889"/>
              <a:ext cx="56747" cy="56747"/>
            </a:xfrm>
            <a:prstGeom prst="ellipse">
              <a:avLst/>
            </a:prstGeom>
            <a:solidFill>
              <a:srgbClr val="619BC8">
                <a:alpha val="4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56" name="Oval 30"/>
            <p:cNvSpPr>
              <a:spLocks noChangeAspect="1" noChangeArrowheads="1"/>
            </p:cNvSpPr>
            <p:nvPr/>
          </p:nvSpPr>
          <p:spPr bwMode="auto">
            <a:xfrm flipH="1">
              <a:off x="5438522" y="2158889"/>
              <a:ext cx="56747" cy="56747"/>
            </a:xfrm>
            <a:prstGeom prst="ellipse">
              <a:avLst/>
            </a:prstGeom>
            <a:solidFill>
              <a:schemeClr val="bg1">
                <a:alpha val="4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57" name="Oval 31"/>
            <p:cNvSpPr>
              <a:spLocks noChangeAspect="1" noChangeArrowheads="1"/>
            </p:cNvSpPr>
            <p:nvPr/>
          </p:nvSpPr>
          <p:spPr bwMode="auto">
            <a:xfrm flipH="1">
              <a:off x="5526109" y="2155805"/>
              <a:ext cx="62915" cy="62915"/>
            </a:xfrm>
            <a:prstGeom prst="ellipse">
              <a:avLst/>
            </a:prstGeom>
            <a:solidFill>
              <a:srgbClr val="619BC8">
                <a:alpha val="8392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58" name="Oval 32"/>
            <p:cNvSpPr>
              <a:spLocks noChangeAspect="1" noChangeArrowheads="1"/>
            </p:cNvSpPr>
            <p:nvPr/>
          </p:nvSpPr>
          <p:spPr bwMode="auto">
            <a:xfrm flipH="1">
              <a:off x="5565585" y="2153955"/>
              <a:ext cx="66615" cy="66616"/>
            </a:xfrm>
            <a:prstGeom prst="ellipse">
              <a:avLst/>
            </a:prstGeom>
            <a:solidFill>
              <a:srgbClr val="C2D355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59" name="Oval 33"/>
            <p:cNvSpPr>
              <a:spLocks noChangeAspect="1" noChangeArrowheads="1"/>
            </p:cNvSpPr>
            <p:nvPr/>
          </p:nvSpPr>
          <p:spPr bwMode="auto">
            <a:xfrm flipH="1">
              <a:off x="5661807" y="2153955"/>
              <a:ext cx="66615" cy="66616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60" name="Oval 34"/>
            <p:cNvSpPr>
              <a:spLocks noChangeAspect="1" noChangeArrowheads="1"/>
            </p:cNvSpPr>
            <p:nvPr/>
          </p:nvSpPr>
          <p:spPr bwMode="auto">
            <a:xfrm flipH="1">
              <a:off x="5799973" y="2153955"/>
              <a:ext cx="66615" cy="66616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61" name="Oval 35"/>
            <p:cNvSpPr>
              <a:spLocks noChangeAspect="1" noChangeArrowheads="1"/>
            </p:cNvSpPr>
            <p:nvPr/>
          </p:nvSpPr>
          <p:spPr bwMode="auto">
            <a:xfrm flipH="1">
              <a:off x="5740759" y="2153955"/>
              <a:ext cx="66615" cy="66616"/>
            </a:xfrm>
            <a:prstGeom prst="ellipse">
              <a:avLst/>
            </a:prstGeom>
            <a:solidFill>
              <a:schemeClr val="bg1">
                <a:alpha val="54117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62" name="Oval 36"/>
            <p:cNvSpPr>
              <a:spLocks noChangeAspect="1" noChangeArrowheads="1"/>
            </p:cNvSpPr>
            <p:nvPr/>
          </p:nvSpPr>
          <p:spPr bwMode="auto">
            <a:xfrm flipH="1">
              <a:off x="5946774" y="2149020"/>
              <a:ext cx="76484" cy="76485"/>
            </a:xfrm>
            <a:prstGeom prst="ellipse">
              <a:avLst/>
            </a:prstGeom>
            <a:solidFill>
              <a:srgbClr val="C2D355">
                <a:alpha val="87057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63" name="Oval 37"/>
            <p:cNvSpPr>
              <a:spLocks noChangeAspect="1" noChangeArrowheads="1"/>
            </p:cNvSpPr>
            <p:nvPr/>
          </p:nvSpPr>
          <p:spPr bwMode="auto">
            <a:xfrm flipH="1">
              <a:off x="5878924" y="2149020"/>
              <a:ext cx="76484" cy="76485"/>
            </a:xfrm>
            <a:prstGeom prst="ellipse">
              <a:avLst/>
            </a:prstGeom>
            <a:solidFill>
              <a:srgbClr val="E2001A">
                <a:alpha val="65881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64" name="Oval 38"/>
            <p:cNvSpPr>
              <a:spLocks noChangeAspect="1" noChangeArrowheads="1"/>
            </p:cNvSpPr>
            <p:nvPr/>
          </p:nvSpPr>
          <p:spPr bwMode="auto">
            <a:xfrm flipH="1">
              <a:off x="6056566" y="2149020"/>
              <a:ext cx="76484" cy="76485"/>
            </a:xfrm>
            <a:prstGeom prst="ellipse">
              <a:avLst/>
            </a:prstGeom>
            <a:solidFill>
              <a:schemeClr val="bg1">
                <a:alpha val="87057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65" name="Oval 39"/>
            <p:cNvSpPr>
              <a:spLocks noChangeAspect="1" noChangeArrowheads="1"/>
            </p:cNvSpPr>
            <p:nvPr/>
          </p:nvSpPr>
          <p:spPr bwMode="auto">
            <a:xfrm flipH="1">
              <a:off x="6099742" y="2149020"/>
              <a:ext cx="76484" cy="76485"/>
            </a:xfrm>
            <a:prstGeom prst="ellipse">
              <a:avLst/>
            </a:prstGeom>
            <a:solidFill>
              <a:srgbClr val="F08731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66" name="Oval 40"/>
            <p:cNvSpPr>
              <a:spLocks noChangeAspect="1" noChangeArrowheads="1"/>
            </p:cNvSpPr>
            <p:nvPr/>
          </p:nvSpPr>
          <p:spPr bwMode="auto">
            <a:xfrm flipH="1">
              <a:off x="6251478" y="2147787"/>
              <a:ext cx="78952" cy="78952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67" name="Oval 41"/>
            <p:cNvSpPr>
              <a:spLocks noChangeAspect="1" noChangeArrowheads="1"/>
            </p:cNvSpPr>
            <p:nvPr/>
          </p:nvSpPr>
          <p:spPr bwMode="auto">
            <a:xfrm flipH="1">
              <a:off x="6303290" y="2147787"/>
              <a:ext cx="78952" cy="78952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68" name="Oval 42"/>
            <p:cNvSpPr>
              <a:spLocks noChangeAspect="1" noChangeArrowheads="1"/>
            </p:cNvSpPr>
            <p:nvPr/>
          </p:nvSpPr>
          <p:spPr bwMode="auto">
            <a:xfrm flipH="1">
              <a:off x="6404446" y="2142852"/>
              <a:ext cx="88821" cy="88821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69" name="Oval 43"/>
            <p:cNvSpPr>
              <a:spLocks noChangeAspect="1" noChangeArrowheads="1"/>
            </p:cNvSpPr>
            <p:nvPr/>
          </p:nvSpPr>
          <p:spPr bwMode="auto">
            <a:xfrm flipH="1">
              <a:off x="6471062" y="2142852"/>
              <a:ext cx="88821" cy="88821"/>
            </a:xfrm>
            <a:prstGeom prst="ellipse">
              <a:avLst/>
            </a:prstGeom>
            <a:solidFill>
              <a:srgbClr val="619BC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70" name="Oval 44"/>
            <p:cNvSpPr>
              <a:spLocks noChangeAspect="1" noChangeArrowheads="1"/>
            </p:cNvSpPr>
            <p:nvPr/>
          </p:nvSpPr>
          <p:spPr bwMode="auto">
            <a:xfrm flipH="1">
              <a:off x="5651321" y="2142235"/>
              <a:ext cx="100540" cy="100540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71" name="Oval 45"/>
            <p:cNvSpPr>
              <a:spLocks noChangeAspect="1" noChangeArrowheads="1"/>
            </p:cNvSpPr>
            <p:nvPr/>
          </p:nvSpPr>
          <p:spPr bwMode="auto">
            <a:xfrm flipH="1">
              <a:off x="4819862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72" name="Oval 46"/>
            <p:cNvSpPr>
              <a:spLocks noChangeAspect="1" noChangeArrowheads="1"/>
            </p:cNvSpPr>
            <p:nvPr/>
          </p:nvSpPr>
          <p:spPr bwMode="auto">
            <a:xfrm flipH="1">
              <a:off x="4282620" y="2173693"/>
              <a:ext cx="37009" cy="37625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6673" name="Oval 47"/>
            <p:cNvSpPr>
              <a:spLocks noChangeAspect="1" noChangeArrowheads="1"/>
            </p:cNvSpPr>
            <p:nvPr/>
          </p:nvSpPr>
          <p:spPr bwMode="auto">
            <a:xfrm flipH="1">
              <a:off x="4267200" y="2173693"/>
              <a:ext cx="37009" cy="37625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74" name="Oval 48"/>
            <p:cNvSpPr>
              <a:spLocks noChangeAspect="1" noChangeArrowheads="1"/>
            </p:cNvSpPr>
            <p:nvPr/>
          </p:nvSpPr>
          <p:spPr bwMode="auto">
            <a:xfrm flipH="1">
              <a:off x="4450393" y="2167525"/>
              <a:ext cx="49345" cy="48728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75" name="Oval 49"/>
            <p:cNvSpPr>
              <a:spLocks noChangeAspect="1" noChangeArrowheads="1"/>
            </p:cNvSpPr>
            <p:nvPr/>
          </p:nvSpPr>
          <p:spPr bwMode="auto">
            <a:xfrm flipH="1">
              <a:off x="4422019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76" name="Oval 50"/>
            <p:cNvSpPr>
              <a:spLocks noChangeAspect="1" noChangeArrowheads="1"/>
            </p:cNvSpPr>
            <p:nvPr/>
          </p:nvSpPr>
          <p:spPr bwMode="auto">
            <a:xfrm flipH="1">
              <a:off x="4400431" y="2173693"/>
              <a:ext cx="37009" cy="37625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77" name="Oval 51"/>
            <p:cNvSpPr>
              <a:spLocks noChangeAspect="1" noChangeArrowheads="1"/>
            </p:cNvSpPr>
            <p:nvPr/>
          </p:nvSpPr>
          <p:spPr bwMode="auto">
            <a:xfrm flipH="1">
              <a:off x="4630501" y="2167525"/>
              <a:ext cx="49345" cy="48728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78" name="Oval 52"/>
            <p:cNvSpPr>
              <a:spLocks noChangeAspect="1" noChangeArrowheads="1"/>
            </p:cNvSpPr>
            <p:nvPr/>
          </p:nvSpPr>
          <p:spPr bwMode="auto">
            <a:xfrm flipH="1">
              <a:off x="4597810" y="2167525"/>
              <a:ext cx="49345" cy="48728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79" name="Oval 53"/>
            <p:cNvSpPr>
              <a:spLocks noChangeAspect="1" noChangeArrowheads="1"/>
            </p:cNvSpPr>
            <p:nvPr/>
          </p:nvSpPr>
          <p:spPr bwMode="auto">
            <a:xfrm flipH="1">
              <a:off x="4782236" y="2166291"/>
              <a:ext cx="52429" cy="52429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80" name="Oval 54"/>
            <p:cNvSpPr>
              <a:spLocks noChangeAspect="1" noChangeArrowheads="1"/>
            </p:cNvSpPr>
            <p:nvPr/>
          </p:nvSpPr>
          <p:spPr bwMode="auto">
            <a:xfrm flipH="1">
              <a:off x="4743377" y="2166291"/>
              <a:ext cx="52429" cy="52429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81" name="Oval 55"/>
            <p:cNvSpPr>
              <a:spLocks noChangeAspect="1" noChangeArrowheads="1"/>
            </p:cNvSpPr>
            <p:nvPr/>
          </p:nvSpPr>
          <p:spPr bwMode="auto">
            <a:xfrm flipH="1">
              <a:off x="4937673" y="2153955"/>
              <a:ext cx="76484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82" name="Oval 56"/>
            <p:cNvSpPr>
              <a:spLocks noChangeAspect="1" noChangeArrowheads="1"/>
            </p:cNvSpPr>
            <p:nvPr/>
          </p:nvSpPr>
          <p:spPr bwMode="auto">
            <a:xfrm flipH="1">
              <a:off x="5009839" y="2153955"/>
              <a:ext cx="75868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83" name="Oval 57"/>
            <p:cNvSpPr>
              <a:spLocks noChangeAspect="1" noChangeArrowheads="1"/>
            </p:cNvSpPr>
            <p:nvPr/>
          </p:nvSpPr>
          <p:spPr bwMode="auto">
            <a:xfrm flipH="1">
              <a:off x="5077072" y="2153955"/>
              <a:ext cx="76484" cy="7710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84" name="Oval 58"/>
            <p:cNvSpPr>
              <a:spLocks noChangeAspect="1" noChangeArrowheads="1"/>
            </p:cNvSpPr>
            <p:nvPr/>
          </p:nvSpPr>
          <p:spPr bwMode="auto">
            <a:xfrm flipH="1">
              <a:off x="5223255" y="2153955"/>
              <a:ext cx="76484" cy="7710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85" name="Oval 59"/>
            <p:cNvSpPr>
              <a:spLocks noChangeAspect="1" noChangeArrowheads="1"/>
            </p:cNvSpPr>
            <p:nvPr/>
          </p:nvSpPr>
          <p:spPr bwMode="auto">
            <a:xfrm flipH="1">
              <a:off x="5426803" y="2149020"/>
              <a:ext cx="86970" cy="86970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86" name="Oval 60"/>
            <p:cNvSpPr>
              <a:spLocks noChangeAspect="1" noChangeArrowheads="1"/>
            </p:cNvSpPr>
            <p:nvPr/>
          </p:nvSpPr>
          <p:spPr bwMode="auto">
            <a:xfrm flipH="1">
              <a:off x="5380542" y="2149020"/>
              <a:ext cx="87587" cy="86970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87" name="Oval 61"/>
            <p:cNvSpPr>
              <a:spLocks noChangeAspect="1" noChangeArrowheads="1"/>
            </p:cNvSpPr>
            <p:nvPr/>
          </p:nvSpPr>
          <p:spPr bwMode="auto">
            <a:xfrm flipH="1">
              <a:off x="5581622" y="2142235"/>
              <a:ext cx="100540" cy="100540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88" name="Oval 62"/>
            <p:cNvSpPr>
              <a:spLocks noChangeAspect="1" noChangeArrowheads="1"/>
            </p:cNvSpPr>
            <p:nvPr/>
          </p:nvSpPr>
          <p:spPr bwMode="auto">
            <a:xfrm flipH="1">
              <a:off x="5723488" y="2142235"/>
              <a:ext cx="100540" cy="100540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89" name="Oval 63"/>
            <p:cNvSpPr>
              <a:spLocks noChangeAspect="1" noChangeArrowheads="1"/>
            </p:cNvSpPr>
            <p:nvPr/>
          </p:nvSpPr>
          <p:spPr bwMode="auto">
            <a:xfrm flipH="1">
              <a:off x="5878307" y="2136684"/>
              <a:ext cx="111643" cy="111643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90" name="Oval 64"/>
            <p:cNvSpPr>
              <a:spLocks noChangeAspect="1" noChangeArrowheads="1"/>
            </p:cNvSpPr>
            <p:nvPr/>
          </p:nvSpPr>
          <p:spPr bwMode="auto">
            <a:xfrm flipH="1">
              <a:off x="5948624" y="2133600"/>
              <a:ext cx="117811" cy="11781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91" name="Oval 65"/>
            <p:cNvSpPr>
              <a:spLocks noChangeAspect="1" noChangeArrowheads="1"/>
            </p:cNvSpPr>
            <p:nvPr/>
          </p:nvSpPr>
          <p:spPr bwMode="auto">
            <a:xfrm flipH="1">
              <a:off x="6118863" y="2133600"/>
              <a:ext cx="117811" cy="11781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92" name="Oval 66"/>
            <p:cNvSpPr>
              <a:spLocks noChangeAspect="1" noChangeArrowheads="1"/>
            </p:cNvSpPr>
            <p:nvPr/>
          </p:nvSpPr>
          <p:spPr bwMode="auto">
            <a:xfrm flipH="1">
              <a:off x="6363120" y="2133600"/>
              <a:ext cx="117811" cy="117811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93" name="Oval 67"/>
            <p:cNvSpPr>
              <a:spLocks noChangeAspect="1" noChangeArrowheads="1"/>
            </p:cNvSpPr>
            <p:nvPr/>
          </p:nvSpPr>
          <p:spPr bwMode="auto">
            <a:xfrm flipH="1">
              <a:off x="6258262" y="2133600"/>
              <a:ext cx="117811" cy="117811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94" name="Oval 71"/>
            <p:cNvSpPr>
              <a:spLocks noChangeAspect="1" noChangeArrowheads="1"/>
            </p:cNvSpPr>
            <p:nvPr/>
          </p:nvSpPr>
          <p:spPr bwMode="auto">
            <a:xfrm flipH="1">
              <a:off x="6519790" y="2142235"/>
              <a:ext cx="101157" cy="101157"/>
            </a:xfrm>
            <a:prstGeom prst="ellipse">
              <a:avLst/>
            </a:prstGeom>
            <a:solidFill>
              <a:srgbClr val="C2D355">
                <a:alpha val="7294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grpSp>
        <p:nvGrpSpPr>
          <p:cNvPr id="3" name="Group 77"/>
          <p:cNvGrpSpPr>
            <a:grpSpLocks/>
          </p:cNvGrpSpPr>
          <p:nvPr/>
        </p:nvGrpSpPr>
        <p:grpSpPr bwMode="auto">
          <a:xfrm rot="10973303" flipV="1">
            <a:off x="2044700" y="2997200"/>
            <a:ext cx="1512888" cy="74613"/>
            <a:chOff x="4267200" y="2133600"/>
            <a:chExt cx="2353747" cy="117811"/>
          </a:xfrm>
        </p:grpSpPr>
        <p:sp>
          <p:nvSpPr>
            <p:cNvPr id="2586696" name="Oval 12"/>
            <p:cNvSpPr>
              <a:spLocks noChangeAspect="1" noChangeArrowheads="1"/>
            </p:cNvSpPr>
            <p:nvPr/>
          </p:nvSpPr>
          <p:spPr bwMode="auto">
            <a:xfrm flipH="1">
              <a:off x="5397813" y="2158889"/>
              <a:ext cx="56747" cy="5674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97" name="Oval 13"/>
            <p:cNvSpPr>
              <a:spLocks noChangeAspect="1" noChangeArrowheads="1"/>
            </p:cNvSpPr>
            <p:nvPr/>
          </p:nvSpPr>
          <p:spPr bwMode="auto">
            <a:xfrm flipH="1">
              <a:off x="4927804" y="2172459"/>
              <a:ext cx="29607" cy="29607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698" name="Oval 14"/>
            <p:cNvSpPr>
              <a:spLocks noChangeAspect="1" noChangeArrowheads="1"/>
            </p:cNvSpPr>
            <p:nvPr/>
          </p:nvSpPr>
          <p:spPr bwMode="auto">
            <a:xfrm flipH="1">
              <a:off x="4624333" y="2176777"/>
              <a:ext cx="20972" cy="20972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6699" name="Oval 15"/>
            <p:cNvSpPr>
              <a:spLocks noChangeAspect="1" noChangeArrowheads="1"/>
            </p:cNvSpPr>
            <p:nvPr/>
          </p:nvSpPr>
          <p:spPr bwMode="auto">
            <a:xfrm flipH="1">
              <a:off x="4615698" y="2176777"/>
              <a:ext cx="20972" cy="20972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00" name="Oval 16"/>
            <p:cNvSpPr>
              <a:spLocks noChangeAspect="1" noChangeArrowheads="1"/>
            </p:cNvSpPr>
            <p:nvPr/>
          </p:nvSpPr>
          <p:spPr bwMode="auto">
            <a:xfrm flipH="1">
              <a:off x="4719322" y="2173076"/>
              <a:ext cx="27756" cy="2775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01" name="Oval 17"/>
            <p:cNvSpPr>
              <a:spLocks noChangeAspect="1" noChangeArrowheads="1"/>
            </p:cNvSpPr>
            <p:nvPr/>
          </p:nvSpPr>
          <p:spPr bwMode="auto">
            <a:xfrm flipH="1">
              <a:off x="4703285" y="2172459"/>
              <a:ext cx="29607" cy="29607"/>
            </a:xfrm>
            <a:prstGeom prst="ellipse">
              <a:avLst/>
            </a:prstGeom>
            <a:solidFill>
              <a:srgbClr val="619BC8">
                <a:alpha val="49019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02" name="Oval 18"/>
            <p:cNvSpPr>
              <a:spLocks noChangeAspect="1" noChangeArrowheads="1"/>
            </p:cNvSpPr>
            <p:nvPr/>
          </p:nvSpPr>
          <p:spPr bwMode="auto">
            <a:xfrm flipH="1">
              <a:off x="4690949" y="2176777"/>
              <a:ext cx="20972" cy="209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03" name="Oval 19"/>
            <p:cNvSpPr>
              <a:spLocks noChangeAspect="1" noChangeArrowheads="1"/>
            </p:cNvSpPr>
            <p:nvPr/>
          </p:nvSpPr>
          <p:spPr bwMode="auto">
            <a:xfrm flipH="1">
              <a:off x="4821095" y="2173076"/>
              <a:ext cx="27757" cy="2775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04" name="Oval 20"/>
            <p:cNvSpPr>
              <a:spLocks noChangeAspect="1" noChangeArrowheads="1"/>
            </p:cNvSpPr>
            <p:nvPr/>
          </p:nvSpPr>
          <p:spPr bwMode="auto">
            <a:xfrm flipH="1">
              <a:off x="4802591" y="2173076"/>
              <a:ext cx="27757" cy="27757"/>
            </a:xfrm>
            <a:prstGeom prst="ellipse">
              <a:avLst/>
            </a:prstGeom>
            <a:solidFill>
              <a:schemeClr val="bg1">
                <a:alpha val="63921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05" name="Oval 21"/>
            <p:cNvSpPr>
              <a:spLocks noChangeAspect="1" noChangeArrowheads="1"/>
            </p:cNvSpPr>
            <p:nvPr/>
          </p:nvSpPr>
          <p:spPr bwMode="auto">
            <a:xfrm flipH="1">
              <a:off x="4906832" y="2172459"/>
              <a:ext cx="29607" cy="29607"/>
            </a:xfrm>
            <a:prstGeom prst="ellipse">
              <a:avLst/>
            </a:prstGeom>
            <a:solidFill>
              <a:srgbClr val="F08731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06" name="Oval 22"/>
            <p:cNvSpPr>
              <a:spLocks noChangeAspect="1" noChangeArrowheads="1"/>
            </p:cNvSpPr>
            <p:nvPr/>
          </p:nvSpPr>
          <p:spPr bwMode="auto">
            <a:xfrm flipH="1">
              <a:off x="4884627" y="2172459"/>
              <a:ext cx="29607" cy="29607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07" name="Oval 23"/>
            <p:cNvSpPr>
              <a:spLocks noChangeAspect="1" noChangeArrowheads="1"/>
            </p:cNvSpPr>
            <p:nvPr/>
          </p:nvSpPr>
          <p:spPr bwMode="auto">
            <a:xfrm flipH="1">
              <a:off x="499441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08" name="Oval 24"/>
            <p:cNvSpPr>
              <a:spLocks noChangeAspect="1" noChangeArrowheads="1"/>
            </p:cNvSpPr>
            <p:nvPr/>
          </p:nvSpPr>
          <p:spPr bwMode="auto">
            <a:xfrm flipH="1">
              <a:off x="503512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09" name="Oval 25"/>
            <p:cNvSpPr>
              <a:spLocks noChangeAspect="1" noChangeArrowheads="1"/>
            </p:cNvSpPr>
            <p:nvPr/>
          </p:nvSpPr>
          <p:spPr bwMode="auto">
            <a:xfrm flipH="1">
              <a:off x="5073371" y="2165674"/>
              <a:ext cx="43177" cy="43177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10" name="Oval 26"/>
            <p:cNvSpPr>
              <a:spLocks noChangeAspect="1" noChangeArrowheads="1"/>
            </p:cNvSpPr>
            <p:nvPr/>
          </p:nvSpPr>
          <p:spPr bwMode="auto">
            <a:xfrm flipH="1">
              <a:off x="5156023" y="2165674"/>
              <a:ext cx="43177" cy="4317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11" name="Oval 27"/>
            <p:cNvSpPr>
              <a:spLocks noChangeAspect="1" noChangeArrowheads="1"/>
            </p:cNvSpPr>
            <p:nvPr/>
          </p:nvSpPr>
          <p:spPr bwMode="auto">
            <a:xfrm flipH="1">
              <a:off x="5270750" y="2162590"/>
              <a:ext cx="49345" cy="49345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12" name="Oval 28"/>
            <p:cNvSpPr>
              <a:spLocks noChangeAspect="1" noChangeArrowheads="1"/>
            </p:cNvSpPr>
            <p:nvPr/>
          </p:nvSpPr>
          <p:spPr bwMode="auto">
            <a:xfrm flipH="1">
              <a:off x="5244844" y="2162590"/>
              <a:ext cx="49345" cy="49345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13" name="Oval 29"/>
            <p:cNvSpPr>
              <a:spLocks noChangeAspect="1" noChangeArrowheads="1"/>
            </p:cNvSpPr>
            <p:nvPr/>
          </p:nvSpPr>
          <p:spPr bwMode="auto">
            <a:xfrm flipH="1">
              <a:off x="5358337" y="2158889"/>
              <a:ext cx="56747" cy="56747"/>
            </a:xfrm>
            <a:prstGeom prst="ellipse">
              <a:avLst/>
            </a:prstGeom>
            <a:solidFill>
              <a:srgbClr val="619BC8">
                <a:alpha val="4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14" name="Oval 30"/>
            <p:cNvSpPr>
              <a:spLocks noChangeAspect="1" noChangeArrowheads="1"/>
            </p:cNvSpPr>
            <p:nvPr/>
          </p:nvSpPr>
          <p:spPr bwMode="auto">
            <a:xfrm flipH="1">
              <a:off x="5438522" y="2158889"/>
              <a:ext cx="56747" cy="56747"/>
            </a:xfrm>
            <a:prstGeom prst="ellipse">
              <a:avLst/>
            </a:prstGeom>
            <a:solidFill>
              <a:schemeClr val="bg1">
                <a:alpha val="4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15" name="Oval 31"/>
            <p:cNvSpPr>
              <a:spLocks noChangeAspect="1" noChangeArrowheads="1"/>
            </p:cNvSpPr>
            <p:nvPr/>
          </p:nvSpPr>
          <p:spPr bwMode="auto">
            <a:xfrm flipH="1">
              <a:off x="5526109" y="2155805"/>
              <a:ext cx="62915" cy="62915"/>
            </a:xfrm>
            <a:prstGeom prst="ellipse">
              <a:avLst/>
            </a:prstGeom>
            <a:solidFill>
              <a:srgbClr val="619BC8">
                <a:alpha val="8392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16" name="Oval 32"/>
            <p:cNvSpPr>
              <a:spLocks noChangeAspect="1" noChangeArrowheads="1"/>
            </p:cNvSpPr>
            <p:nvPr/>
          </p:nvSpPr>
          <p:spPr bwMode="auto">
            <a:xfrm flipH="1">
              <a:off x="5565585" y="2153955"/>
              <a:ext cx="66615" cy="66616"/>
            </a:xfrm>
            <a:prstGeom prst="ellipse">
              <a:avLst/>
            </a:prstGeom>
            <a:solidFill>
              <a:srgbClr val="C2D355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17" name="Oval 33"/>
            <p:cNvSpPr>
              <a:spLocks noChangeAspect="1" noChangeArrowheads="1"/>
            </p:cNvSpPr>
            <p:nvPr/>
          </p:nvSpPr>
          <p:spPr bwMode="auto">
            <a:xfrm flipH="1">
              <a:off x="5661807" y="2153955"/>
              <a:ext cx="66615" cy="66616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18" name="Oval 34"/>
            <p:cNvSpPr>
              <a:spLocks noChangeAspect="1" noChangeArrowheads="1"/>
            </p:cNvSpPr>
            <p:nvPr/>
          </p:nvSpPr>
          <p:spPr bwMode="auto">
            <a:xfrm flipH="1">
              <a:off x="5799973" y="2153955"/>
              <a:ext cx="66615" cy="66616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19" name="Oval 35"/>
            <p:cNvSpPr>
              <a:spLocks noChangeAspect="1" noChangeArrowheads="1"/>
            </p:cNvSpPr>
            <p:nvPr/>
          </p:nvSpPr>
          <p:spPr bwMode="auto">
            <a:xfrm flipH="1">
              <a:off x="5740759" y="2153955"/>
              <a:ext cx="66615" cy="66616"/>
            </a:xfrm>
            <a:prstGeom prst="ellipse">
              <a:avLst/>
            </a:prstGeom>
            <a:solidFill>
              <a:schemeClr val="bg1">
                <a:alpha val="54117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20" name="Oval 36"/>
            <p:cNvSpPr>
              <a:spLocks noChangeAspect="1" noChangeArrowheads="1"/>
            </p:cNvSpPr>
            <p:nvPr/>
          </p:nvSpPr>
          <p:spPr bwMode="auto">
            <a:xfrm flipH="1">
              <a:off x="5946774" y="2149020"/>
              <a:ext cx="76484" cy="76485"/>
            </a:xfrm>
            <a:prstGeom prst="ellipse">
              <a:avLst/>
            </a:prstGeom>
            <a:solidFill>
              <a:srgbClr val="C2D355">
                <a:alpha val="87057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21" name="Oval 37"/>
            <p:cNvSpPr>
              <a:spLocks noChangeAspect="1" noChangeArrowheads="1"/>
            </p:cNvSpPr>
            <p:nvPr/>
          </p:nvSpPr>
          <p:spPr bwMode="auto">
            <a:xfrm flipH="1">
              <a:off x="5878924" y="2149020"/>
              <a:ext cx="76484" cy="76485"/>
            </a:xfrm>
            <a:prstGeom prst="ellipse">
              <a:avLst/>
            </a:prstGeom>
            <a:solidFill>
              <a:srgbClr val="E2001A">
                <a:alpha val="65881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22" name="Oval 38"/>
            <p:cNvSpPr>
              <a:spLocks noChangeAspect="1" noChangeArrowheads="1"/>
            </p:cNvSpPr>
            <p:nvPr/>
          </p:nvSpPr>
          <p:spPr bwMode="auto">
            <a:xfrm flipH="1">
              <a:off x="6056566" y="2149020"/>
              <a:ext cx="76484" cy="76485"/>
            </a:xfrm>
            <a:prstGeom prst="ellipse">
              <a:avLst/>
            </a:prstGeom>
            <a:solidFill>
              <a:schemeClr val="bg1">
                <a:alpha val="87057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23" name="Oval 39"/>
            <p:cNvSpPr>
              <a:spLocks noChangeAspect="1" noChangeArrowheads="1"/>
            </p:cNvSpPr>
            <p:nvPr/>
          </p:nvSpPr>
          <p:spPr bwMode="auto">
            <a:xfrm flipH="1">
              <a:off x="6099742" y="2149020"/>
              <a:ext cx="76484" cy="76485"/>
            </a:xfrm>
            <a:prstGeom prst="ellipse">
              <a:avLst/>
            </a:prstGeom>
            <a:solidFill>
              <a:srgbClr val="F08731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24" name="Oval 40"/>
            <p:cNvSpPr>
              <a:spLocks noChangeAspect="1" noChangeArrowheads="1"/>
            </p:cNvSpPr>
            <p:nvPr/>
          </p:nvSpPr>
          <p:spPr bwMode="auto">
            <a:xfrm flipH="1">
              <a:off x="6251478" y="2147787"/>
              <a:ext cx="78952" cy="78952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25" name="Oval 41"/>
            <p:cNvSpPr>
              <a:spLocks noChangeAspect="1" noChangeArrowheads="1"/>
            </p:cNvSpPr>
            <p:nvPr/>
          </p:nvSpPr>
          <p:spPr bwMode="auto">
            <a:xfrm flipH="1">
              <a:off x="6303290" y="2147787"/>
              <a:ext cx="78952" cy="78952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26" name="Oval 42"/>
            <p:cNvSpPr>
              <a:spLocks noChangeAspect="1" noChangeArrowheads="1"/>
            </p:cNvSpPr>
            <p:nvPr/>
          </p:nvSpPr>
          <p:spPr bwMode="auto">
            <a:xfrm flipH="1">
              <a:off x="6404446" y="2142852"/>
              <a:ext cx="88821" cy="88821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27" name="Oval 43"/>
            <p:cNvSpPr>
              <a:spLocks noChangeAspect="1" noChangeArrowheads="1"/>
            </p:cNvSpPr>
            <p:nvPr/>
          </p:nvSpPr>
          <p:spPr bwMode="auto">
            <a:xfrm flipH="1">
              <a:off x="6471062" y="2142852"/>
              <a:ext cx="88821" cy="88821"/>
            </a:xfrm>
            <a:prstGeom prst="ellipse">
              <a:avLst/>
            </a:prstGeom>
            <a:solidFill>
              <a:srgbClr val="619BC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28" name="Oval 44"/>
            <p:cNvSpPr>
              <a:spLocks noChangeAspect="1" noChangeArrowheads="1"/>
            </p:cNvSpPr>
            <p:nvPr/>
          </p:nvSpPr>
          <p:spPr bwMode="auto">
            <a:xfrm flipH="1">
              <a:off x="5651321" y="2142235"/>
              <a:ext cx="100540" cy="100540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29" name="Oval 45"/>
            <p:cNvSpPr>
              <a:spLocks noChangeAspect="1" noChangeArrowheads="1"/>
            </p:cNvSpPr>
            <p:nvPr/>
          </p:nvSpPr>
          <p:spPr bwMode="auto">
            <a:xfrm flipH="1">
              <a:off x="4819862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30" name="Oval 46"/>
            <p:cNvSpPr>
              <a:spLocks noChangeAspect="1" noChangeArrowheads="1"/>
            </p:cNvSpPr>
            <p:nvPr/>
          </p:nvSpPr>
          <p:spPr bwMode="auto">
            <a:xfrm flipH="1">
              <a:off x="4282620" y="2173693"/>
              <a:ext cx="37009" cy="37625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6731" name="Oval 47"/>
            <p:cNvSpPr>
              <a:spLocks noChangeAspect="1" noChangeArrowheads="1"/>
            </p:cNvSpPr>
            <p:nvPr/>
          </p:nvSpPr>
          <p:spPr bwMode="auto">
            <a:xfrm flipH="1">
              <a:off x="4267200" y="2173693"/>
              <a:ext cx="37009" cy="37625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32" name="Oval 48"/>
            <p:cNvSpPr>
              <a:spLocks noChangeAspect="1" noChangeArrowheads="1"/>
            </p:cNvSpPr>
            <p:nvPr/>
          </p:nvSpPr>
          <p:spPr bwMode="auto">
            <a:xfrm flipH="1">
              <a:off x="4450393" y="2167525"/>
              <a:ext cx="49345" cy="48728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33" name="Oval 49"/>
            <p:cNvSpPr>
              <a:spLocks noChangeAspect="1" noChangeArrowheads="1"/>
            </p:cNvSpPr>
            <p:nvPr/>
          </p:nvSpPr>
          <p:spPr bwMode="auto">
            <a:xfrm flipH="1">
              <a:off x="4422019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34" name="Oval 50"/>
            <p:cNvSpPr>
              <a:spLocks noChangeAspect="1" noChangeArrowheads="1"/>
            </p:cNvSpPr>
            <p:nvPr/>
          </p:nvSpPr>
          <p:spPr bwMode="auto">
            <a:xfrm flipH="1">
              <a:off x="4400431" y="2173693"/>
              <a:ext cx="37009" cy="37625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35" name="Oval 51"/>
            <p:cNvSpPr>
              <a:spLocks noChangeAspect="1" noChangeArrowheads="1"/>
            </p:cNvSpPr>
            <p:nvPr/>
          </p:nvSpPr>
          <p:spPr bwMode="auto">
            <a:xfrm flipH="1">
              <a:off x="4630501" y="2167525"/>
              <a:ext cx="49345" cy="48728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36" name="Oval 52"/>
            <p:cNvSpPr>
              <a:spLocks noChangeAspect="1" noChangeArrowheads="1"/>
            </p:cNvSpPr>
            <p:nvPr/>
          </p:nvSpPr>
          <p:spPr bwMode="auto">
            <a:xfrm flipH="1">
              <a:off x="4597810" y="2167525"/>
              <a:ext cx="49345" cy="48728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37" name="Oval 53"/>
            <p:cNvSpPr>
              <a:spLocks noChangeAspect="1" noChangeArrowheads="1"/>
            </p:cNvSpPr>
            <p:nvPr/>
          </p:nvSpPr>
          <p:spPr bwMode="auto">
            <a:xfrm flipH="1">
              <a:off x="4782236" y="2166291"/>
              <a:ext cx="52429" cy="52429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38" name="Oval 54"/>
            <p:cNvSpPr>
              <a:spLocks noChangeAspect="1" noChangeArrowheads="1"/>
            </p:cNvSpPr>
            <p:nvPr/>
          </p:nvSpPr>
          <p:spPr bwMode="auto">
            <a:xfrm flipH="1">
              <a:off x="4743377" y="2166291"/>
              <a:ext cx="52429" cy="52429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39" name="Oval 55"/>
            <p:cNvSpPr>
              <a:spLocks noChangeAspect="1" noChangeArrowheads="1"/>
            </p:cNvSpPr>
            <p:nvPr/>
          </p:nvSpPr>
          <p:spPr bwMode="auto">
            <a:xfrm flipH="1">
              <a:off x="4937673" y="2153955"/>
              <a:ext cx="76484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40" name="Oval 56"/>
            <p:cNvSpPr>
              <a:spLocks noChangeAspect="1" noChangeArrowheads="1"/>
            </p:cNvSpPr>
            <p:nvPr/>
          </p:nvSpPr>
          <p:spPr bwMode="auto">
            <a:xfrm flipH="1">
              <a:off x="5009839" y="2153955"/>
              <a:ext cx="75868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41" name="Oval 57"/>
            <p:cNvSpPr>
              <a:spLocks noChangeAspect="1" noChangeArrowheads="1"/>
            </p:cNvSpPr>
            <p:nvPr/>
          </p:nvSpPr>
          <p:spPr bwMode="auto">
            <a:xfrm flipH="1">
              <a:off x="5077072" y="2153955"/>
              <a:ext cx="76484" cy="7710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42" name="Oval 58"/>
            <p:cNvSpPr>
              <a:spLocks noChangeAspect="1" noChangeArrowheads="1"/>
            </p:cNvSpPr>
            <p:nvPr/>
          </p:nvSpPr>
          <p:spPr bwMode="auto">
            <a:xfrm flipH="1">
              <a:off x="5223255" y="2153955"/>
              <a:ext cx="76484" cy="7710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43" name="Oval 59"/>
            <p:cNvSpPr>
              <a:spLocks noChangeAspect="1" noChangeArrowheads="1"/>
            </p:cNvSpPr>
            <p:nvPr/>
          </p:nvSpPr>
          <p:spPr bwMode="auto">
            <a:xfrm flipH="1">
              <a:off x="5426803" y="2149020"/>
              <a:ext cx="86970" cy="86970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44" name="Oval 60"/>
            <p:cNvSpPr>
              <a:spLocks noChangeAspect="1" noChangeArrowheads="1"/>
            </p:cNvSpPr>
            <p:nvPr/>
          </p:nvSpPr>
          <p:spPr bwMode="auto">
            <a:xfrm flipH="1">
              <a:off x="5380542" y="2149020"/>
              <a:ext cx="87587" cy="86970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45" name="Oval 61"/>
            <p:cNvSpPr>
              <a:spLocks noChangeAspect="1" noChangeArrowheads="1"/>
            </p:cNvSpPr>
            <p:nvPr/>
          </p:nvSpPr>
          <p:spPr bwMode="auto">
            <a:xfrm flipH="1">
              <a:off x="5581622" y="2142235"/>
              <a:ext cx="100540" cy="100540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46" name="Oval 62"/>
            <p:cNvSpPr>
              <a:spLocks noChangeAspect="1" noChangeArrowheads="1"/>
            </p:cNvSpPr>
            <p:nvPr/>
          </p:nvSpPr>
          <p:spPr bwMode="auto">
            <a:xfrm flipH="1">
              <a:off x="5723488" y="2142235"/>
              <a:ext cx="100540" cy="100540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47" name="Oval 63"/>
            <p:cNvSpPr>
              <a:spLocks noChangeAspect="1" noChangeArrowheads="1"/>
            </p:cNvSpPr>
            <p:nvPr/>
          </p:nvSpPr>
          <p:spPr bwMode="auto">
            <a:xfrm flipH="1">
              <a:off x="5878307" y="2136684"/>
              <a:ext cx="111643" cy="111643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48" name="Oval 64"/>
            <p:cNvSpPr>
              <a:spLocks noChangeAspect="1" noChangeArrowheads="1"/>
            </p:cNvSpPr>
            <p:nvPr/>
          </p:nvSpPr>
          <p:spPr bwMode="auto">
            <a:xfrm flipH="1">
              <a:off x="5948624" y="2133600"/>
              <a:ext cx="117811" cy="11781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49" name="Oval 65"/>
            <p:cNvSpPr>
              <a:spLocks noChangeAspect="1" noChangeArrowheads="1"/>
            </p:cNvSpPr>
            <p:nvPr/>
          </p:nvSpPr>
          <p:spPr bwMode="auto">
            <a:xfrm flipH="1">
              <a:off x="6118863" y="2133600"/>
              <a:ext cx="117811" cy="11781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50" name="Oval 66"/>
            <p:cNvSpPr>
              <a:spLocks noChangeAspect="1" noChangeArrowheads="1"/>
            </p:cNvSpPr>
            <p:nvPr/>
          </p:nvSpPr>
          <p:spPr bwMode="auto">
            <a:xfrm flipH="1">
              <a:off x="6363120" y="2133600"/>
              <a:ext cx="117811" cy="117811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51" name="Oval 67"/>
            <p:cNvSpPr>
              <a:spLocks noChangeAspect="1" noChangeArrowheads="1"/>
            </p:cNvSpPr>
            <p:nvPr/>
          </p:nvSpPr>
          <p:spPr bwMode="auto">
            <a:xfrm flipH="1">
              <a:off x="6258262" y="2133600"/>
              <a:ext cx="117811" cy="117811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52" name="Oval 71"/>
            <p:cNvSpPr>
              <a:spLocks noChangeAspect="1" noChangeArrowheads="1"/>
            </p:cNvSpPr>
            <p:nvPr/>
          </p:nvSpPr>
          <p:spPr bwMode="auto">
            <a:xfrm flipH="1">
              <a:off x="6519790" y="2142235"/>
              <a:ext cx="101157" cy="101157"/>
            </a:xfrm>
            <a:prstGeom prst="ellipse">
              <a:avLst/>
            </a:prstGeom>
            <a:solidFill>
              <a:srgbClr val="C2D355">
                <a:alpha val="7294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grpSp>
        <p:nvGrpSpPr>
          <p:cNvPr id="4" name="Group 77"/>
          <p:cNvGrpSpPr>
            <a:grpSpLocks/>
          </p:cNvGrpSpPr>
          <p:nvPr/>
        </p:nvGrpSpPr>
        <p:grpSpPr bwMode="auto">
          <a:xfrm rot="9202027">
            <a:off x="1976438" y="3684588"/>
            <a:ext cx="1689100" cy="98425"/>
            <a:chOff x="4267200" y="2133600"/>
            <a:chExt cx="2353747" cy="117811"/>
          </a:xfrm>
        </p:grpSpPr>
        <p:sp>
          <p:nvSpPr>
            <p:cNvPr id="2586754" name="Oval 12"/>
            <p:cNvSpPr>
              <a:spLocks noChangeAspect="1" noChangeArrowheads="1"/>
            </p:cNvSpPr>
            <p:nvPr/>
          </p:nvSpPr>
          <p:spPr bwMode="auto">
            <a:xfrm flipH="1">
              <a:off x="5397813" y="2158889"/>
              <a:ext cx="56747" cy="5674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55" name="Oval 13"/>
            <p:cNvSpPr>
              <a:spLocks noChangeAspect="1" noChangeArrowheads="1"/>
            </p:cNvSpPr>
            <p:nvPr/>
          </p:nvSpPr>
          <p:spPr bwMode="auto">
            <a:xfrm flipH="1">
              <a:off x="4927804" y="2172459"/>
              <a:ext cx="29607" cy="29607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56" name="Oval 14"/>
            <p:cNvSpPr>
              <a:spLocks noChangeAspect="1" noChangeArrowheads="1"/>
            </p:cNvSpPr>
            <p:nvPr/>
          </p:nvSpPr>
          <p:spPr bwMode="auto">
            <a:xfrm flipH="1">
              <a:off x="4624333" y="2176777"/>
              <a:ext cx="20972" cy="20972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6757" name="Oval 15"/>
            <p:cNvSpPr>
              <a:spLocks noChangeAspect="1" noChangeArrowheads="1"/>
            </p:cNvSpPr>
            <p:nvPr/>
          </p:nvSpPr>
          <p:spPr bwMode="auto">
            <a:xfrm flipH="1">
              <a:off x="4615698" y="2176777"/>
              <a:ext cx="20972" cy="20972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58" name="Oval 16"/>
            <p:cNvSpPr>
              <a:spLocks noChangeAspect="1" noChangeArrowheads="1"/>
            </p:cNvSpPr>
            <p:nvPr/>
          </p:nvSpPr>
          <p:spPr bwMode="auto">
            <a:xfrm flipH="1">
              <a:off x="4719322" y="2173076"/>
              <a:ext cx="27756" cy="2775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59" name="Oval 17"/>
            <p:cNvSpPr>
              <a:spLocks noChangeAspect="1" noChangeArrowheads="1"/>
            </p:cNvSpPr>
            <p:nvPr/>
          </p:nvSpPr>
          <p:spPr bwMode="auto">
            <a:xfrm flipH="1">
              <a:off x="4703285" y="2172459"/>
              <a:ext cx="29607" cy="29607"/>
            </a:xfrm>
            <a:prstGeom prst="ellipse">
              <a:avLst/>
            </a:prstGeom>
            <a:solidFill>
              <a:srgbClr val="619BC8">
                <a:alpha val="49019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60" name="Oval 18"/>
            <p:cNvSpPr>
              <a:spLocks noChangeAspect="1" noChangeArrowheads="1"/>
            </p:cNvSpPr>
            <p:nvPr/>
          </p:nvSpPr>
          <p:spPr bwMode="auto">
            <a:xfrm flipH="1">
              <a:off x="4690949" y="2176777"/>
              <a:ext cx="20972" cy="209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61" name="Oval 19"/>
            <p:cNvSpPr>
              <a:spLocks noChangeAspect="1" noChangeArrowheads="1"/>
            </p:cNvSpPr>
            <p:nvPr/>
          </p:nvSpPr>
          <p:spPr bwMode="auto">
            <a:xfrm flipH="1">
              <a:off x="4821095" y="2173076"/>
              <a:ext cx="27757" cy="2775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62" name="Oval 20"/>
            <p:cNvSpPr>
              <a:spLocks noChangeAspect="1" noChangeArrowheads="1"/>
            </p:cNvSpPr>
            <p:nvPr/>
          </p:nvSpPr>
          <p:spPr bwMode="auto">
            <a:xfrm flipH="1">
              <a:off x="4802591" y="2173076"/>
              <a:ext cx="27757" cy="27757"/>
            </a:xfrm>
            <a:prstGeom prst="ellipse">
              <a:avLst/>
            </a:prstGeom>
            <a:solidFill>
              <a:schemeClr val="bg1">
                <a:alpha val="63921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63" name="Oval 21"/>
            <p:cNvSpPr>
              <a:spLocks noChangeAspect="1" noChangeArrowheads="1"/>
            </p:cNvSpPr>
            <p:nvPr/>
          </p:nvSpPr>
          <p:spPr bwMode="auto">
            <a:xfrm flipH="1">
              <a:off x="4906832" y="2172459"/>
              <a:ext cx="29607" cy="29607"/>
            </a:xfrm>
            <a:prstGeom prst="ellipse">
              <a:avLst/>
            </a:prstGeom>
            <a:solidFill>
              <a:srgbClr val="F08731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64" name="Oval 22"/>
            <p:cNvSpPr>
              <a:spLocks noChangeAspect="1" noChangeArrowheads="1"/>
            </p:cNvSpPr>
            <p:nvPr/>
          </p:nvSpPr>
          <p:spPr bwMode="auto">
            <a:xfrm flipH="1">
              <a:off x="4884627" y="2172459"/>
              <a:ext cx="29607" cy="29607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65" name="Oval 23"/>
            <p:cNvSpPr>
              <a:spLocks noChangeAspect="1" noChangeArrowheads="1"/>
            </p:cNvSpPr>
            <p:nvPr/>
          </p:nvSpPr>
          <p:spPr bwMode="auto">
            <a:xfrm flipH="1">
              <a:off x="499441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66" name="Oval 24"/>
            <p:cNvSpPr>
              <a:spLocks noChangeAspect="1" noChangeArrowheads="1"/>
            </p:cNvSpPr>
            <p:nvPr/>
          </p:nvSpPr>
          <p:spPr bwMode="auto">
            <a:xfrm flipH="1">
              <a:off x="503512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67" name="Oval 25"/>
            <p:cNvSpPr>
              <a:spLocks noChangeAspect="1" noChangeArrowheads="1"/>
            </p:cNvSpPr>
            <p:nvPr/>
          </p:nvSpPr>
          <p:spPr bwMode="auto">
            <a:xfrm flipH="1">
              <a:off x="5073371" y="2165674"/>
              <a:ext cx="43177" cy="43177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68" name="Oval 26"/>
            <p:cNvSpPr>
              <a:spLocks noChangeAspect="1" noChangeArrowheads="1"/>
            </p:cNvSpPr>
            <p:nvPr/>
          </p:nvSpPr>
          <p:spPr bwMode="auto">
            <a:xfrm flipH="1">
              <a:off x="5156023" y="2165674"/>
              <a:ext cx="43177" cy="4317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69" name="Oval 27"/>
            <p:cNvSpPr>
              <a:spLocks noChangeAspect="1" noChangeArrowheads="1"/>
            </p:cNvSpPr>
            <p:nvPr/>
          </p:nvSpPr>
          <p:spPr bwMode="auto">
            <a:xfrm flipH="1">
              <a:off x="5270750" y="2162590"/>
              <a:ext cx="49345" cy="49345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70" name="Oval 28"/>
            <p:cNvSpPr>
              <a:spLocks noChangeAspect="1" noChangeArrowheads="1"/>
            </p:cNvSpPr>
            <p:nvPr/>
          </p:nvSpPr>
          <p:spPr bwMode="auto">
            <a:xfrm flipH="1">
              <a:off x="5244844" y="2162590"/>
              <a:ext cx="49345" cy="49345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71" name="Oval 29"/>
            <p:cNvSpPr>
              <a:spLocks noChangeAspect="1" noChangeArrowheads="1"/>
            </p:cNvSpPr>
            <p:nvPr/>
          </p:nvSpPr>
          <p:spPr bwMode="auto">
            <a:xfrm flipH="1">
              <a:off x="5358337" y="2158889"/>
              <a:ext cx="56747" cy="56747"/>
            </a:xfrm>
            <a:prstGeom prst="ellipse">
              <a:avLst/>
            </a:prstGeom>
            <a:solidFill>
              <a:srgbClr val="619BC8">
                <a:alpha val="4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72" name="Oval 30"/>
            <p:cNvSpPr>
              <a:spLocks noChangeAspect="1" noChangeArrowheads="1"/>
            </p:cNvSpPr>
            <p:nvPr/>
          </p:nvSpPr>
          <p:spPr bwMode="auto">
            <a:xfrm flipH="1">
              <a:off x="5438522" y="2158889"/>
              <a:ext cx="56747" cy="56747"/>
            </a:xfrm>
            <a:prstGeom prst="ellipse">
              <a:avLst/>
            </a:prstGeom>
            <a:solidFill>
              <a:schemeClr val="bg1">
                <a:alpha val="4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73" name="Oval 31"/>
            <p:cNvSpPr>
              <a:spLocks noChangeAspect="1" noChangeArrowheads="1"/>
            </p:cNvSpPr>
            <p:nvPr/>
          </p:nvSpPr>
          <p:spPr bwMode="auto">
            <a:xfrm flipH="1">
              <a:off x="5526109" y="2155805"/>
              <a:ext cx="62915" cy="62915"/>
            </a:xfrm>
            <a:prstGeom prst="ellipse">
              <a:avLst/>
            </a:prstGeom>
            <a:solidFill>
              <a:srgbClr val="619BC8">
                <a:alpha val="8392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74" name="Oval 32"/>
            <p:cNvSpPr>
              <a:spLocks noChangeAspect="1" noChangeArrowheads="1"/>
            </p:cNvSpPr>
            <p:nvPr/>
          </p:nvSpPr>
          <p:spPr bwMode="auto">
            <a:xfrm flipH="1">
              <a:off x="5565585" y="2153955"/>
              <a:ext cx="66615" cy="66616"/>
            </a:xfrm>
            <a:prstGeom prst="ellipse">
              <a:avLst/>
            </a:prstGeom>
            <a:solidFill>
              <a:srgbClr val="C2D355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75" name="Oval 33"/>
            <p:cNvSpPr>
              <a:spLocks noChangeAspect="1" noChangeArrowheads="1"/>
            </p:cNvSpPr>
            <p:nvPr/>
          </p:nvSpPr>
          <p:spPr bwMode="auto">
            <a:xfrm flipH="1">
              <a:off x="5661807" y="2153955"/>
              <a:ext cx="66615" cy="66616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76" name="Oval 34"/>
            <p:cNvSpPr>
              <a:spLocks noChangeAspect="1" noChangeArrowheads="1"/>
            </p:cNvSpPr>
            <p:nvPr/>
          </p:nvSpPr>
          <p:spPr bwMode="auto">
            <a:xfrm flipH="1">
              <a:off x="5799973" y="2153955"/>
              <a:ext cx="66615" cy="66616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77" name="Oval 35"/>
            <p:cNvSpPr>
              <a:spLocks noChangeAspect="1" noChangeArrowheads="1"/>
            </p:cNvSpPr>
            <p:nvPr/>
          </p:nvSpPr>
          <p:spPr bwMode="auto">
            <a:xfrm flipH="1">
              <a:off x="5740759" y="2153955"/>
              <a:ext cx="66615" cy="66616"/>
            </a:xfrm>
            <a:prstGeom prst="ellipse">
              <a:avLst/>
            </a:prstGeom>
            <a:solidFill>
              <a:schemeClr val="bg1">
                <a:alpha val="54117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78" name="Oval 36"/>
            <p:cNvSpPr>
              <a:spLocks noChangeAspect="1" noChangeArrowheads="1"/>
            </p:cNvSpPr>
            <p:nvPr/>
          </p:nvSpPr>
          <p:spPr bwMode="auto">
            <a:xfrm flipH="1">
              <a:off x="5946774" y="2149020"/>
              <a:ext cx="76484" cy="76485"/>
            </a:xfrm>
            <a:prstGeom prst="ellipse">
              <a:avLst/>
            </a:prstGeom>
            <a:solidFill>
              <a:srgbClr val="C2D355">
                <a:alpha val="87057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79" name="Oval 37"/>
            <p:cNvSpPr>
              <a:spLocks noChangeAspect="1" noChangeArrowheads="1"/>
            </p:cNvSpPr>
            <p:nvPr/>
          </p:nvSpPr>
          <p:spPr bwMode="auto">
            <a:xfrm flipH="1">
              <a:off x="5878924" y="2149020"/>
              <a:ext cx="76484" cy="76485"/>
            </a:xfrm>
            <a:prstGeom prst="ellipse">
              <a:avLst/>
            </a:prstGeom>
            <a:solidFill>
              <a:srgbClr val="E2001A">
                <a:alpha val="65881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80" name="Oval 38"/>
            <p:cNvSpPr>
              <a:spLocks noChangeAspect="1" noChangeArrowheads="1"/>
            </p:cNvSpPr>
            <p:nvPr/>
          </p:nvSpPr>
          <p:spPr bwMode="auto">
            <a:xfrm flipH="1">
              <a:off x="6056566" y="2149020"/>
              <a:ext cx="76484" cy="76485"/>
            </a:xfrm>
            <a:prstGeom prst="ellipse">
              <a:avLst/>
            </a:prstGeom>
            <a:solidFill>
              <a:schemeClr val="bg1">
                <a:alpha val="87057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81" name="Oval 39"/>
            <p:cNvSpPr>
              <a:spLocks noChangeAspect="1" noChangeArrowheads="1"/>
            </p:cNvSpPr>
            <p:nvPr/>
          </p:nvSpPr>
          <p:spPr bwMode="auto">
            <a:xfrm flipH="1">
              <a:off x="6099742" y="2149020"/>
              <a:ext cx="76484" cy="76485"/>
            </a:xfrm>
            <a:prstGeom prst="ellipse">
              <a:avLst/>
            </a:prstGeom>
            <a:solidFill>
              <a:srgbClr val="F08731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82" name="Oval 40"/>
            <p:cNvSpPr>
              <a:spLocks noChangeAspect="1" noChangeArrowheads="1"/>
            </p:cNvSpPr>
            <p:nvPr/>
          </p:nvSpPr>
          <p:spPr bwMode="auto">
            <a:xfrm flipH="1">
              <a:off x="6251478" y="2147787"/>
              <a:ext cx="78952" cy="78952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83" name="Oval 41"/>
            <p:cNvSpPr>
              <a:spLocks noChangeAspect="1" noChangeArrowheads="1"/>
            </p:cNvSpPr>
            <p:nvPr/>
          </p:nvSpPr>
          <p:spPr bwMode="auto">
            <a:xfrm flipH="1">
              <a:off x="6303290" y="2147787"/>
              <a:ext cx="78952" cy="78952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84" name="Oval 42"/>
            <p:cNvSpPr>
              <a:spLocks noChangeAspect="1" noChangeArrowheads="1"/>
            </p:cNvSpPr>
            <p:nvPr/>
          </p:nvSpPr>
          <p:spPr bwMode="auto">
            <a:xfrm flipH="1">
              <a:off x="6404446" y="2142852"/>
              <a:ext cx="88821" cy="88821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85" name="Oval 43"/>
            <p:cNvSpPr>
              <a:spLocks noChangeAspect="1" noChangeArrowheads="1"/>
            </p:cNvSpPr>
            <p:nvPr/>
          </p:nvSpPr>
          <p:spPr bwMode="auto">
            <a:xfrm flipH="1">
              <a:off x="6471062" y="2142852"/>
              <a:ext cx="88821" cy="88821"/>
            </a:xfrm>
            <a:prstGeom prst="ellipse">
              <a:avLst/>
            </a:prstGeom>
            <a:solidFill>
              <a:srgbClr val="619BC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86" name="Oval 44"/>
            <p:cNvSpPr>
              <a:spLocks noChangeAspect="1" noChangeArrowheads="1"/>
            </p:cNvSpPr>
            <p:nvPr/>
          </p:nvSpPr>
          <p:spPr bwMode="auto">
            <a:xfrm flipH="1">
              <a:off x="5651321" y="2142235"/>
              <a:ext cx="100540" cy="100540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87" name="Oval 45"/>
            <p:cNvSpPr>
              <a:spLocks noChangeAspect="1" noChangeArrowheads="1"/>
            </p:cNvSpPr>
            <p:nvPr/>
          </p:nvSpPr>
          <p:spPr bwMode="auto">
            <a:xfrm flipH="1">
              <a:off x="4819862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88" name="Oval 46"/>
            <p:cNvSpPr>
              <a:spLocks noChangeAspect="1" noChangeArrowheads="1"/>
            </p:cNvSpPr>
            <p:nvPr/>
          </p:nvSpPr>
          <p:spPr bwMode="auto">
            <a:xfrm flipH="1">
              <a:off x="4282620" y="2173693"/>
              <a:ext cx="37009" cy="37625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6789" name="Oval 47"/>
            <p:cNvSpPr>
              <a:spLocks noChangeAspect="1" noChangeArrowheads="1"/>
            </p:cNvSpPr>
            <p:nvPr/>
          </p:nvSpPr>
          <p:spPr bwMode="auto">
            <a:xfrm flipH="1">
              <a:off x="4267200" y="2173693"/>
              <a:ext cx="37009" cy="37625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90" name="Oval 48"/>
            <p:cNvSpPr>
              <a:spLocks noChangeAspect="1" noChangeArrowheads="1"/>
            </p:cNvSpPr>
            <p:nvPr/>
          </p:nvSpPr>
          <p:spPr bwMode="auto">
            <a:xfrm flipH="1">
              <a:off x="4450393" y="2167525"/>
              <a:ext cx="49345" cy="48728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91" name="Oval 49"/>
            <p:cNvSpPr>
              <a:spLocks noChangeAspect="1" noChangeArrowheads="1"/>
            </p:cNvSpPr>
            <p:nvPr/>
          </p:nvSpPr>
          <p:spPr bwMode="auto">
            <a:xfrm flipH="1">
              <a:off x="4422019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92" name="Oval 50"/>
            <p:cNvSpPr>
              <a:spLocks noChangeAspect="1" noChangeArrowheads="1"/>
            </p:cNvSpPr>
            <p:nvPr/>
          </p:nvSpPr>
          <p:spPr bwMode="auto">
            <a:xfrm flipH="1">
              <a:off x="4400431" y="2173693"/>
              <a:ext cx="37009" cy="37625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93" name="Oval 51"/>
            <p:cNvSpPr>
              <a:spLocks noChangeAspect="1" noChangeArrowheads="1"/>
            </p:cNvSpPr>
            <p:nvPr/>
          </p:nvSpPr>
          <p:spPr bwMode="auto">
            <a:xfrm flipH="1">
              <a:off x="4630501" y="2167525"/>
              <a:ext cx="49345" cy="48728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94" name="Oval 52"/>
            <p:cNvSpPr>
              <a:spLocks noChangeAspect="1" noChangeArrowheads="1"/>
            </p:cNvSpPr>
            <p:nvPr/>
          </p:nvSpPr>
          <p:spPr bwMode="auto">
            <a:xfrm flipH="1">
              <a:off x="4597810" y="2167525"/>
              <a:ext cx="49345" cy="48728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95" name="Oval 53"/>
            <p:cNvSpPr>
              <a:spLocks noChangeAspect="1" noChangeArrowheads="1"/>
            </p:cNvSpPr>
            <p:nvPr/>
          </p:nvSpPr>
          <p:spPr bwMode="auto">
            <a:xfrm flipH="1">
              <a:off x="4782236" y="2166291"/>
              <a:ext cx="52429" cy="52429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96" name="Oval 54"/>
            <p:cNvSpPr>
              <a:spLocks noChangeAspect="1" noChangeArrowheads="1"/>
            </p:cNvSpPr>
            <p:nvPr/>
          </p:nvSpPr>
          <p:spPr bwMode="auto">
            <a:xfrm flipH="1">
              <a:off x="4743377" y="2166291"/>
              <a:ext cx="52429" cy="52429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97" name="Oval 55"/>
            <p:cNvSpPr>
              <a:spLocks noChangeAspect="1" noChangeArrowheads="1"/>
            </p:cNvSpPr>
            <p:nvPr/>
          </p:nvSpPr>
          <p:spPr bwMode="auto">
            <a:xfrm flipH="1">
              <a:off x="4937673" y="2153955"/>
              <a:ext cx="76484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98" name="Oval 56"/>
            <p:cNvSpPr>
              <a:spLocks noChangeAspect="1" noChangeArrowheads="1"/>
            </p:cNvSpPr>
            <p:nvPr/>
          </p:nvSpPr>
          <p:spPr bwMode="auto">
            <a:xfrm flipH="1">
              <a:off x="5009839" y="2153955"/>
              <a:ext cx="75868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799" name="Oval 57"/>
            <p:cNvSpPr>
              <a:spLocks noChangeAspect="1" noChangeArrowheads="1"/>
            </p:cNvSpPr>
            <p:nvPr/>
          </p:nvSpPr>
          <p:spPr bwMode="auto">
            <a:xfrm flipH="1">
              <a:off x="5077072" y="2153955"/>
              <a:ext cx="76484" cy="7710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00" name="Oval 58"/>
            <p:cNvSpPr>
              <a:spLocks noChangeAspect="1" noChangeArrowheads="1"/>
            </p:cNvSpPr>
            <p:nvPr/>
          </p:nvSpPr>
          <p:spPr bwMode="auto">
            <a:xfrm flipH="1">
              <a:off x="5223255" y="2153955"/>
              <a:ext cx="76484" cy="7710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01" name="Oval 59"/>
            <p:cNvSpPr>
              <a:spLocks noChangeAspect="1" noChangeArrowheads="1"/>
            </p:cNvSpPr>
            <p:nvPr/>
          </p:nvSpPr>
          <p:spPr bwMode="auto">
            <a:xfrm flipH="1">
              <a:off x="5426803" y="2149020"/>
              <a:ext cx="86970" cy="86970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02" name="Oval 60"/>
            <p:cNvSpPr>
              <a:spLocks noChangeAspect="1" noChangeArrowheads="1"/>
            </p:cNvSpPr>
            <p:nvPr/>
          </p:nvSpPr>
          <p:spPr bwMode="auto">
            <a:xfrm flipH="1">
              <a:off x="5380542" y="2149020"/>
              <a:ext cx="87587" cy="86970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03" name="Oval 61"/>
            <p:cNvSpPr>
              <a:spLocks noChangeAspect="1" noChangeArrowheads="1"/>
            </p:cNvSpPr>
            <p:nvPr/>
          </p:nvSpPr>
          <p:spPr bwMode="auto">
            <a:xfrm flipH="1">
              <a:off x="5581622" y="2142235"/>
              <a:ext cx="100540" cy="100540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04" name="Oval 62"/>
            <p:cNvSpPr>
              <a:spLocks noChangeAspect="1" noChangeArrowheads="1"/>
            </p:cNvSpPr>
            <p:nvPr/>
          </p:nvSpPr>
          <p:spPr bwMode="auto">
            <a:xfrm flipH="1">
              <a:off x="5723488" y="2142235"/>
              <a:ext cx="100540" cy="100540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05" name="Oval 63"/>
            <p:cNvSpPr>
              <a:spLocks noChangeAspect="1" noChangeArrowheads="1"/>
            </p:cNvSpPr>
            <p:nvPr/>
          </p:nvSpPr>
          <p:spPr bwMode="auto">
            <a:xfrm flipH="1">
              <a:off x="5878307" y="2136684"/>
              <a:ext cx="111643" cy="111643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06" name="Oval 64"/>
            <p:cNvSpPr>
              <a:spLocks noChangeAspect="1" noChangeArrowheads="1"/>
            </p:cNvSpPr>
            <p:nvPr/>
          </p:nvSpPr>
          <p:spPr bwMode="auto">
            <a:xfrm flipH="1">
              <a:off x="5948624" y="2133600"/>
              <a:ext cx="117811" cy="11781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07" name="Oval 65"/>
            <p:cNvSpPr>
              <a:spLocks noChangeAspect="1" noChangeArrowheads="1"/>
            </p:cNvSpPr>
            <p:nvPr/>
          </p:nvSpPr>
          <p:spPr bwMode="auto">
            <a:xfrm flipH="1">
              <a:off x="6118863" y="2133600"/>
              <a:ext cx="117811" cy="11781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08" name="Oval 66"/>
            <p:cNvSpPr>
              <a:spLocks noChangeAspect="1" noChangeArrowheads="1"/>
            </p:cNvSpPr>
            <p:nvPr/>
          </p:nvSpPr>
          <p:spPr bwMode="auto">
            <a:xfrm flipH="1">
              <a:off x="6363120" y="2133600"/>
              <a:ext cx="117811" cy="117811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09" name="Oval 67"/>
            <p:cNvSpPr>
              <a:spLocks noChangeAspect="1" noChangeArrowheads="1"/>
            </p:cNvSpPr>
            <p:nvPr/>
          </p:nvSpPr>
          <p:spPr bwMode="auto">
            <a:xfrm flipH="1">
              <a:off x="6258262" y="2133600"/>
              <a:ext cx="117811" cy="117811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10" name="Oval 71"/>
            <p:cNvSpPr>
              <a:spLocks noChangeAspect="1" noChangeArrowheads="1"/>
            </p:cNvSpPr>
            <p:nvPr/>
          </p:nvSpPr>
          <p:spPr bwMode="auto">
            <a:xfrm flipH="1">
              <a:off x="6519790" y="2142235"/>
              <a:ext cx="101157" cy="101157"/>
            </a:xfrm>
            <a:prstGeom prst="ellipse">
              <a:avLst/>
            </a:prstGeom>
            <a:solidFill>
              <a:srgbClr val="C2D355">
                <a:alpha val="7294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sp>
        <p:nvSpPr>
          <p:cNvPr id="2586811" name="Line 156"/>
          <p:cNvSpPr>
            <a:spLocks noChangeShapeType="1"/>
          </p:cNvSpPr>
          <p:nvPr/>
        </p:nvSpPr>
        <p:spPr bwMode="auto">
          <a:xfrm>
            <a:off x="4225925" y="2430463"/>
            <a:ext cx="538163" cy="460375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6812" name="Line 156"/>
          <p:cNvSpPr>
            <a:spLocks noChangeShapeType="1"/>
          </p:cNvSpPr>
          <p:nvPr/>
        </p:nvSpPr>
        <p:spPr bwMode="auto">
          <a:xfrm flipV="1">
            <a:off x="3649663" y="2890838"/>
            <a:ext cx="1152525" cy="192087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6813" name="Line 156"/>
          <p:cNvSpPr>
            <a:spLocks noChangeShapeType="1"/>
          </p:cNvSpPr>
          <p:nvPr/>
        </p:nvSpPr>
        <p:spPr bwMode="auto">
          <a:xfrm flipV="1">
            <a:off x="3919538" y="2890838"/>
            <a:ext cx="920750" cy="461962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6814" name="Line 156"/>
          <p:cNvSpPr>
            <a:spLocks noChangeShapeType="1"/>
          </p:cNvSpPr>
          <p:nvPr/>
        </p:nvSpPr>
        <p:spPr bwMode="auto">
          <a:xfrm>
            <a:off x="3919538" y="2776538"/>
            <a:ext cx="762000" cy="45561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6815" name="Line 156"/>
          <p:cNvSpPr>
            <a:spLocks noChangeShapeType="1"/>
          </p:cNvSpPr>
          <p:nvPr/>
        </p:nvSpPr>
        <p:spPr bwMode="auto">
          <a:xfrm>
            <a:off x="3649663" y="3082925"/>
            <a:ext cx="998537" cy="14922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6816" name="Line 156"/>
          <p:cNvSpPr>
            <a:spLocks noChangeShapeType="1"/>
          </p:cNvSpPr>
          <p:nvPr/>
        </p:nvSpPr>
        <p:spPr bwMode="auto">
          <a:xfrm flipV="1">
            <a:off x="3919538" y="3267075"/>
            <a:ext cx="728662" cy="8572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86817" name="Picture 6" descr="Anten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1930400"/>
            <a:ext cx="177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6818" name="Line 156"/>
          <p:cNvSpPr>
            <a:spLocks noChangeShapeType="1"/>
          </p:cNvSpPr>
          <p:nvPr/>
        </p:nvSpPr>
        <p:spPr bwMode="auto">
          <a:xfrm>
            <a:off x="3957638" y="2776538"/>
            <a:ext cx="844550" cy="1143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6819" name="Freeform 3"/>
          <p:cNvSpPr>
            <a:spLocks/>
          </p:cNvSpPr>
          <p:nvPr/>
        </p:nvSpPr>
        <p:spPr bwMode="auto">
          <a:xfrm>
            <a:off x="3457575" y="4389438"/>
            <a:ext cx="2157413" cy="1111250"/>
          </a:xfrm>
          <a:custGeom>
            <a:avLst/>
            <a:gdLst>
              <a:gd name="T0" fmla="*/ 2147483647 w 1495"/>
              <a:gd name="T1" fmla="*/ 2147483647 h 337"/>
              <a:gd name="T2" fmla="*/ 2147483647 w 1495"/>
              <a:gd name="T3" fmla="*/ 2147483647 h 337"/>
              <a:gd name="T4" fmla="*/ 2147483647 w 1495"/>
              <a:gd name="T5" fmla="*/ 2147483647 h 337"/>
              <a:gd name="T6" fmla="*/ 2147483647 w 1495"/>
              <a:gd name="T7" fmla="*/ 2147483647 h 337"/>
              <a:gd name="T8" fmla="*/ 2147483647 w 1495"/>
              <a:gd name="T9" fmla="*/ 2147483647 h 337"/>
              <a:gd name="T10" fmla="*/ 2147483647 w 1495"/>
              <a:gd name="T11" fmla="*/ 2147483647 h 337"/>
              <a:gd name="T12" fmla="*/ 2147483647 w 1495"/>
              <a:gd name="T13" fmla="*/ 2147483647 h 337"/>
              <a:gd name="T14" fmla="*/ 2147483647 w 1495"/>
              <a:gd name="T15" fmla="*/ 2147483647 h 337"/>
              <a:gd name="T16" fmla="*/ 2147483647 w 1495"/>
              <a:gd name="T17" fmla="*/ 2147483647 h 337"/>
              <a:gd name="T18" fmla="*/ 2147483647 w 1495"/>
              <a:gd name="T19" fmla="*/ 2147483647 h 337"/>
              <a:gd name="T20" fmla="*/ 2147483647 w 1495"/>
              <a:gd name="T21" fmla="*/ 2147483647 h 337"/>
              <a:gd name="T22" fmla="*/ 2147483647 w 1495"/>
              <a:gd name="T23" fmla="*/ 2147483647 h 337"/>
              <a:gd name="T24" fmla="*/ 2147483647 w 1495"/>
              <a:gd name="T25" fmla="*/ 2147483647 h 337"/>
              <a:gd name="T26" fmla="*/ 2147483647 w 1495"/>
              <a:gd name="T27" fmla="*/ 2147483647 h 337"/>
              <a:gd name="T28" fmla="*/ 2147483647 w 1495"/>
              <a:gd name="T29" fmla="*/ 2147483647 h 337"/>
              <a:gd name="T30" fmla="*/ 2147483647 w 1495"/>
              <a:gd name="T31" fmla="*/ 2147483647 h 337"/>
              <a:gd name="T32" fmla="*/ 2147483647 w 1495"/>
              <a:gd name="T33" fmla="*/ 2147483647 h 337"/>
              <a:gd name="T34" fmla="*/ 2147483647 w 1495"/>
              <a:gd name="T35" fmla="*/ 2147483647 h 337"/>
              <a:gd name="T36" fmla="*/ 2147483647 w 1495"/>
              <a:gd name="T37" fmla="*/ 2147483647 h 337"/>
              <a:gd name="T38" fmla="*/ 2147483647 w 1495"/>
              <a:gd name="T39" fmla="*/ 2147483647 h 337"/>
              <a:gd name="T40" fmla="*/ 2147483647 w 1495"/>
              <a:gd name="T41" fmla="*/ 2147483647 h 337"/>
              <a:gd name="T42" fmla="*/ 2147483647 w 1495"/>
              <a:gd name="T43" fmla="*/ 2147483647 h 337"/>
              <a:gd name="T44" fmla="*/ 2147483647 w 1495"/>
              <a:gd name="T45" fmla="*/ 2147483647 h 337"/>
              <a:gd name="T46" fmla="*/ 0 w 1495"/>
              <a:gd name="T47" fmla="*/ 2147483647 h 337"/>
              <a:gd name="T48" fmla="*/ 2147483647 w 1495"/>
              <a:gd name="T49" fmla="*/ 2147483647 h 337"/>
              <a:gd name="T50" fmla="*/ 2147483647 w 1495"/>
              <a:gd name="T51" fmla="*/ 2147483647 h 337"/>
              <a:gd name="T52" fmla="*/ 2147483647 w 1495"/>
              <a:gd name="T53" fmla="*/ 2147483647 h 337"/>
              <a:gd name="T54" fmla="*/ 2147483647 w 1495"/>
              <a:gd name="T55" fmla="*/ 2147483647 h 337"/>
              <a:gd name="T56" fmla="*/ 2147483647 w 1495"/>
              <a:gd name="T57" fmla="*/ 2147483647 h 337"/>
              <a:gd name="T58" fmla="*/ 2147483647 w 1495"/>
              <a:gd name="T59" fmla="*/ 2147483647 h 337"/>
              <a:gd name="T60" fmla="*/ 2147483647 w 1495"/>
              <a:gd name="T61" fmla="*/ 2147483647 h 337"/>
              <a:gd name="T62" fmla="*/ 2147483647 w 1495"/>
              <a:gd name="T63" fmla="*/ 2147483647 h 337"/>
              <a:gd name="T64" fmla="*/ 2147483647 w 1495"/>
              <a:gd name="T65" fmla="*/ 2147483647 h 337"/>
              <a:gd name="T66" fmla="*/ 2147483647 w 1495"/>
              <a:gd name="T67" fmla="*/ 2147483647 h 337"/>
              <a:gd name="T68" fmla="*/ 2147483647 w 1495"/>
              <a:gd name="T69" fmla="*/ 0 h 337"/>
              <a:gd name="T70" fmla="*/ 2147483647 w 1495"/>
              <a:gd name="T71" fmla="*/ 2147483647 h 337"/>
              <a:gd name="T72" fmla="*/ 2147483647 w 1495"/>
              <a:gd name="T73" fmla="*/ 2147483647 h 337"/>
              <a:gd name="T74" fmla="*/ 2147483647 w 1495"/>
              <a:gd name="T75" fmla="*/ 2147483647 h 337"/>
              <a:gd name="T76" fmla="*/ 2147483647 w 1495"/>
              <a:gd name="T77" fmla="*/ 2147483647 h 337"/>
              <a:gd name="T78" fmla="*/ 2147483647 w 1495"/>
              <a:gd name="T79" fmla="*/ 2147483647 h 337"/>
              <a:gd name="T80" fmla="*/ 2147483647 w 1495"/>
              <a:gd name="T81" fmla="*/ 2147483647 h 337"/>
              <a:gd name="T82" fmla="*/ 2147483647 w 1495"/>
              <a:gd name="T83" fmla="*/ 2147483647 h 337"/>
              <a:gd name="T84" fmla="*/ 2147483647 w 1495"/>
              <a:gd name="T85" fmla="*/ 2147483647 h 337"/>
              <a:gd name="T86" fmla="*/ 2147483647 w 1495"/>
              <a:gd name="T87" fmla="*/ 2147483647 h 337"/>
              <a:gd name="T88" fmla="*/ 2147483647 w 1495"/>
              <a:gd name="T89" fmla="*/ 2147483647 h 337"/>
              <a:gd name="T90" fmla="*/ 2147483647 w 1495"/>
              <a:gd name="T91" fmla="*/ 2147483647 h 337"/>
              <a:gd name="T92" fmla="*/ 2147483647 w 1495"/>
              <a:gd name="T93" fmla="*/ 2147483647 h 3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95"/>
              <a:gd name="T142" fmla="*/ 0 h 337"/>
              <a:gd name="T143" fmla="*/ 1495 w 1495"/>
              <a:gd name="T144" fmla="*/ 337 h 3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95" h="337">
                <a:moveTo>
                  <a:pt x="1495" y="169"/>
                </a:moveTo>
                <a:lnTo>
                  <a:pt x="1495" y="169"/>
                </a:lnTo>
                <a:lnTo>
                  <a:pt x="1493" y="177"/>
                </a:lnTo>
                <a:lnTo>
                  <a:pt x="1490" y="186"/>
                </a:lnTo>
                <a:lnTo>
                  <a:pt x="1486" y="195"/>
                </a:lnTo>
                <a:lnTo>
                  <a:pt x="1479" y="202"/>
                </a:lnTo>
                <a:lnTo>
                  <a:pt x="1471" y="211"/>
                </a:lnTo>
                <a:lnTo>
                  <a:pt x="1461" y="219"/>
                </a:lnTo>
                <a:lnTo>
                  <a:pt x="1449" y="226"/>
                </a:lnTo>
                <a:lnTo>
                  <a:pt x="1436" y="234"/>
                </a:lnTo>
                <a:lnTo>
                  <a:pt x="1420" y="242"/>
                </a:lnTo>
                <a:lnTo>
                  <a:pt x="1404" y="249"/>
                </a:lnTo>
                <a:lnTo>
                  <a:pt x="1386" y="256"/>
                </a:lnTo>
                <a:lnTo>
                  <a:pt x="1367" y="263"/>
                </a:lnTo>
                <a:lnTo>
                  <a:pt x="1323" y="276"/>
                </a:lnTo>
                <a:lnTo>
                  <a:pt x="1275" y="288"/>
                </a:lnTo>
                <a:lnTo>
                  <a:pt x="1222" y="299"/>
                </a:lnTo>
                <a:lnTo>
                  <a:pt x="1165" y="309"/>
                </a:lnTo>
                <a:lnTo>
                  <a:pt x="1103" y="317"/>
                </a:lnTo>
                <a:lnTo>
                  <a:pt x="1038" y="324"/>
                </a:lnTo>
                <a:lnTo>
                  <a:pt x="969" y="330"/>
                </a:lnTo>
                <a:lnTo>
                  <a:pt x="898" y="334"/>
                </a:lnTo>
                <a:lnTo>
                  <a:pt x="824" y="336"/>
                </a:lnTo>
                <a:lnTo>
                  <a:pt x="747" y="337"/>
                </a:lnTo>
                <a:lnTo>
                  <a:pt x="671" y="336"/>
                </a:lnTo>
                <a:lnTo>
                  <a:pt x="596" y="334"/>
                </a:lnTo>
                <a:lnTo>
                  <a:pt x="526" y="330"/>
                </a:lnTo>
                <a:lnTo>
                  <a:pt x="457" y="324"/>
                </a:lnTo>
                <a:lnTo>
                  <a:pt x="391" y="317"/>
                </a:lnTo>
                <a:lnTo>
                  <a:pt x="329" y="309"/>
                </a:lnTo>
                <a:lnTo>
                  <a:pt x="273" y="299"/>
                </a:lnTo>
                <a:lnTo>
                  <a:pt x="219" y="288"/>
                </a:lnTo>
                <a:lnTo>
                  <a:pt x="171" y="276"/>
                </a:lnTo>
                <a:lnTo>
                  <a:pt x="128" y="263"/>
                </a:lnTo>
                <a:lnTo>
                  <a:pt x="109" y="256"/>
                </a:lnTo>
                <a:lnTo>
                  <a:pt x="91" y="249"/>
                </a:lnTo>
                <a:lnTo>
                  <a:pt x="74" y="242"/>
                </a:lnTo>
                <a:lnTo>
                  <a:pt x="59" y="234"/>
                </a:lnTo>
                <a:lnTo>
                  <a:pt x="46" y="226"/>
                </a:lnTo>
                <a:lnTo>
                  <a:pt x="34" y="219"/>
                </a:lnTo>
                <a:lnTo>
                  <a:pt x="24" y="211"/>
                </a:lnTo>
                <a:lnTo>
                  <a:pt x="15" y="202"/>
                </a:lnTo>
                <a:lnTo>
                  <a:pt x="9" y="195"/>
                </a:lnTo>
                <a:lnTo>
                  <a:pt x="5" y="186"/>
                </a:lnTo>
                <a:lnTo>
                  <a:pt x="1" y="177"/>
                </a:lnTo>
                <a:lnTo>
                  <a:pt x="0" y="169"/>
                </a:lnTo>
                <a:lnTo>
                  <a:pt x="1" y="160"/>
                </a:lnTo>
                <a:lnTo>
                  <a:pt x="5" y="151"/>
                </a:lnTo>
                <a:lnTo>
                  <a:pt x="9" y="143"/>
                </a:lnTo>
                <a:lnTo>
                  <a:pt x="15" y="135"/>
                </a:lnTo>
                <a:lnTo>
                  <a:pt x="24" y="127"/>
                </a:lnTo>
                <a:lnTo>
                  <a:pt x="34" y="118"/>
                </a:lnTo>
                <a:lnTo>
                  <a:pt x="46" y="111"/>
                </a:lnTo>
                <a:lnTo>
                  <a:pt x="59" y="103"/>
                </a:lnTo>
                <a:lnTo>
                  <a:pt x="74" y="95"/>
                </a:lnTo>
                <a:lnTo>
                  <a:pt x="91" y="88"/>
                </a:lnTo>
                <a:lnTo>
                  <a:pt x="109" y="81"/>
                </a:lnTo>
                <a:lnTo>
                  <a:pt x="128" y="75"/>
                </a:lnTo>
                <a:lnTo>
                  <a:pt x="171" y="62"/>
                </a:lnTo>
                <a:lnTo>
                  <a:pt x="219" y="50"/>
                </a:lnTo>
                <a:lnTo>
                  <a:pt x="273" y="39"/>
                </a:lnTo>
                <a:lnTo>
                  <a:pt x="329" y="29"/>
                </a:lnTo>
                <a:lnTo>
                  <a:pt x="391" y="20"/>
                </a:lnTo>
                <a:lnTo>
                  <a:pt x="457" y="14"/>
                </a:lnTo>
                <a:lnTo>
                  <a:pt x="526" y="7"/>
                </a:lnTo>
                <a:lnTo>
                  <a:pt x="596" y="4"/>
                </a:lnTo>
                <a:lnTo>
                  <a:pt x="671" y="1"/>
                </a:lnTo>
                <a:lnTo>
                  <a:pt x="747" y="0"/>
                </a:lnTo>
                <a:lnTo>
                  <a:pt x="824" y="1"/>
                </a:lnTo>
                <a:lnTo>
                  <a:pt x="898" y="4"/>
                </a:lnTo>
                <a:lnTo>
                  <a:pt x="969" y="7"/>
                </a:lnTo>
                <a:lnTo>
                  <a:pt x="1038" y="14"/>
                </a:lnTo>
                <a:lnTo>
                  <a:pt x="1103" y="20"/>
                </a:lnTo>
                <a:lnTo>
                  <a:pt x="1165" y="29"/>
                </a:lnTo>
                <a:lnTo>
                  <a:pt x="1222" y="39"/>
                </a:lnTo>
                <a:lnTo>
                  <a:pt x="1275" y="50"/>
                </a:lnTo>
                <a:lnTo>
                  <a:pt x="1323" y="62"/>
                </a:lnTo>
                <a:lnTo>
                  <a:pt x="1367" y="75"/>
                </a:lnTo>
                <a:lnTo>
                  <a:pt x="1386" y="81"/>
                </a:lnTo>
                <a:lnTo>
                  <a:pt x="1404" y="88"/>
                </a:lnTo>
                <a:lnTo>
                  <a:pt x="1420" y="95"/>
                </a:lnTo>
                <a:lnTo>
                  <a:pt x="1436" y="103"/>
                </a:lnTo>
                <a:lnTo>
                  <a:pt x="1449" y="111"/>
                </a:lnTo>
                <a:lnTo>
                  <a:pt x="1461" y="118"/>
                </a:lnTo>
                <a:lnTo>
                  <a:pt x="1471" y="127"/>
                </a:lnTo>
                <a:lnTo>
                  <a:pt x="1479" y="135"/>
                </a:lnTo>
                <a:lnTo>
                  <a:pt x="1486" y="143"/>
                </a:lnTo>
                <a:lnTo>
                  <a:pt x="1490" y="151"/>
                </a:lnTo>
                <a:lnTo>
                  <a:pt x="1493" y="160"/>
                </a:lnTo>
                <a:lnTo>
                  <a:pt x="1495" y="169"/>
                </a:lnTo>
                <a:close/>
              </a:path>
            </a:pathLst>
          </a:custGeom>
          <a:solidFill>
            <a:srgbClr val="DDDDDD">
              <a:alpha val="70000"/>
            </a:srgbClr>
          </a:solidFill>
          <a:ln w="6350">
            <a:solidFill>
              <a:srgbClr val="D7E0E3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6820" name="Rectangle 258"/>
          <p:cNvSpPr>
            <a:spLocks noChangeArrowheads="1"/>
          </p:cNvSpPr>
          <p:nvPr/>
        </p:nvSpPr>
        <p:spPr bwMode="auto">
          <a:xfrm>
            <a:off x="4133850" y="5494338"/>
            <a:ext cx="8588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 i="1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Chain site</a:t>
            </a:r>
          </a:p>
        </p:txBody>
      </p:sp>
      <p:grpSp>
        <p:nvGrpSpPr>
          <p:cNvPr id="5" name="Group 77"/>
          <p:cNvGrpSpPr>
            <a:grpSpLocks/>
          </p:cNvGrpSpPr>
          <p:nvPr/>
        </p:nvGrpSpPr>
        <p:grpSpPr bwMode="auto">
          <a:xfrm rot="10080375" flipV="1">
            <a:off x="2060575" y="4960938"/>
            <a:ext cx="1865313" cy="92075"/>
            <a:chOff x="4267200" y="2133600"/>
            <a:chExt cx="2353747" cy="117811"/>
          </a:xfrm>
        </p:grpSpPr>
        <p:sp>
          <p:nvSpPr>
            <p:cNvPr id="2586822" name="Oval 12"/>
            <p:cNvSpPr>
              <a:spLocks noChangeAspect="1" noChangeArrowheads="1"/>
            </p:cNvSpPr>
            <p:nvPr/>
          </p:nvSpPr>
          <p:spPr bwMode="auto">
            <a:xfrm flipH="1">
              <a:off x="5397813" y="2158889"/>
              <a:ext cx="56747" cy="5674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23" name="Oval 13"/>
            <p:cNvSpPr>
              <a:spLocks noChangeAspect="1" noChangeArrowheads="1"/>
            </p:cNvSpPr>
            <p:nvPr/>
          </p:nvSpPr>
          <p:spPr bwMode="auto">
            <a:xfrm flipH="1">
              <a:off x="4927804" y="2172459"/>
              <a:ext cx="29607" cy="29607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24" name="Oval 14"/>
            <p:cNvSpPr>
              <a:spLocks noChangeAspect="1" noChangeArrowheads="1"/>
            </p:cNvSpPr>
            <p:nvPr/>
          </p:nvSpPr>
          <p:spPr bwMode="auto">
            <a:xfrm flipH="1">
              <a:off x="4624333" y="2176777"/>
              <a:ext cx="20972" cy="20972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6825" name="Oval 15"/>
            <p:cNvSpPr>
              <a:spLocks noChangeAspect="1" noChangeArrowheads="1"/>
            </p:cNvSpPr>
            <p:nvPr/>
          </p:nvSpPr>
          <p:spPr bwMode="auto">
            <a:xfrm flipH="1">
              <a:off x="4615698" y="2176777"/>
              <a:ext cx="20972" cy="20972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26" name="Oval 16"/>
            <p:cNvSpPr>
              <a:spLocks noChangeAspect="1" noChangeArrowheads="1"/>
            </p:cNvSpPr>
            <p:nvPr/>
          </p:nvSpPr>
          <p:spPr bwMode="auto">
            <a:xfrm flipH="1">
              <a:off x="4719322" y="2173076"/>
              <a:ext cx="27756" cy="2775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27" name="Oval 17"/>
            <p:cNvSpPr>
              <a:spLocks noChangeAspect="1" noChangeArrowheads="1"/>
            </p:cNvSpPr>
            <p:nvPr/>
          </p:nvSpPr>
          <p:spPr bwMode="auto">
            <a:xfrm flipH="1">
              <a:off x="4703285" y="2172459"/>
              <a:ext cx="29607" cy="29607"/>
            </a:xfrm>
            <a:prstGeom prst="ellipse">
              <a:avLst/>
            </a:prstGeom>
            <a:solidFill>
              <a:srgbClr val="619BC8">
                <a:alpha val="49019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28" name="Oval 18"/>
            <p:cNvSpPr>
              <a:spLocks noChangeAspect="1" noChangeArrowheads="1"/>
            </p:cNvSpPr>
            <p:nvPr/>
          </p:nvSpPr>
          <p:spPr bwMode="auto">
            <a:xfrm flipH="1">
              <a:off x="4690949" y="2176777"/>
              <a:ext cx="20972" cy="209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29" name="Oval 19"/>
            <p:cNvSpPr>
              <a:spLocks noChangeAspect="1" noChangeArrowheads="1"/>
            </p:cNvSpPr>
            <p:nvPr/>
          </p:nvSpPr>
          <p:spPr bwMode="auto">
            <a:xfrm flipH="1">
              <a:off x="4821095" y="2173076"/>
              <a:ext cx="27757" cy="2775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30" name="Oval 20"/>
            <p:cNvSpPr>
              <a:spLocks noChangeAspect="1" noChangeArrowheads="1"/>
            </p:cNvSpPr>
            <p:nvPr/>
          </p:nvSpPr>
          <p:spPr bwMode="auto">
            <a:xfrm flipH="1">
              <a:off x="4802591" y="2173076"/>
              <a:ext cx="27757" cy="27757"/>
            </a:xfrm>
            <a:prstGeom prst="ellipse">
              <a:avLst/>
            </a:prstGeom>
            <a:solidFill>
              <a:schemeClr val="bg1">
                <a:alpha val="63921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31" name="Oval 21"/>
            <p:cNvSpPr>
              <a:spLocks noChangeAspect="1" noChangeArrowheads="1"/>
            </p:cNvSpPr>
            <p:nvPr/>
          </p:nvSpPr>
          <p:spPr bwMode="auto">
            <a:xfrm flipH="1">
              <a:off x="4906832" y="2172459"/>
              <a:ext cx="29607" cy="29607"/>
            </a:xfrm>
            <a:prstGeom prst="ellipse">
              <a:avLst/>
            </a:prstGeom>
            <a:solidFill>
              <a:srgbClr val="F08731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32" name="Oval 22"/>
            <p:cNvSpPr>
              <a:spLocks noChangeAspect="1" noChangeArrowheads="1"/>
            </p:cNvSpPr>
            <p:nvPr/>
          </p:nvSpPr>
          <p:spPr bwMode="auto">
            <a:xfrm flipH="1">
              <a:off x="4884627" y="2172459"/>
              <a:ext cx="29607" cy="29607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33" name="Oval 23"/>
            <p:cNvSpPr>
              <a:spLocks noChangeAspect="1" noChangeArrowheads="1"/>
            </p:cNvSpPr>
            <p:nvPr/>
          </p:nvSpPr>
          <p:spPr bwMode="auto">
            <a:xfrm flipH="1">
              <a:off x="499441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34" name="Oval 24"/>
            <p:cNvSpPr>
              <a:spLocks noChangeAspect="1" noChangeArrowheads="1"/>
            </p:cNvSpPr>
            <p:nvPr/>
          </p:nvSpPr>
          <p:spPr bwMode="auto">
            <a:xfrm flipH="1">
              <a:off x="503512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35" name="Oval 25"/>
            <p:cNvSpPr>
              <a:spLocks noChangeAspect="1" noChangeArrowheads="1"/>
            </p:cNvSpPr>
            <p:nvPr/>
          </p:nvSpPr>
          <p:spPr bwMode="auto">
            <a:xfrm flipH="1">
              <a:off x="5073371" y="2165674"/>
              <a:ext cx="43177" cy="43177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36" name="Oval 26"/>
            <p:cNvSpPr>
              <a:spLocks noChangeAspect="1" noChangeArrowheads="1"/>
            </p:cNvSpPr>
            <p:nvPr/>
          </p:nvSpPr>
          <p:spPr bwMode="auto">
            <a:xfrm flipH="1">
              <a:off x="5156023" y="2165674"/>
              <a:ext cx="43177" cy="4317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37" name="Oval 27"/>
            <p:cNvSpPr>
              <a:spLocks noChangeAspect="1" noChangeArrowheads="1"/>
            </p:cNvSpPr>
            <p:nvPr/>
          </p:nvSpPr>
          <p:spPr bwMode="auto">
            <a:xfrm flipH="1">
              <a:off x="5270750" y="2162590"/>
              <a:ext cx="49345" cy="49345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38" name="Oval 28"/>
            <p:cNvSpPr>
              <a:spLocks noChangeAspect="1" noChangeArrowheads="1"/>
            </p:cNvSpPr>
            <p:nvPr/>
          </p:nvSpPr>
          <p:spPr bwMode="auto">
            <a:xfrm flipH="1">
              <a:off x="5244844" y="2162590"/>
              <a:ext cx="49345" cy="49345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39" name="Oval 29"/>
            <p:cNvSpPr>
              <a:spLocks noChangeAspect="1" noChangeArrowheads="1"/>
            </p:cNvSpPr>
            <p:nvPr/>
          </p:nvSpPr>
          <p:spPr bwMode="auto">
            <a:xfrm flipH="1">
              <a:off x="5358337" y="2158889"/>
              <a:ext cx="56747" cy="56747"/>
            </a:xfrm>
            <a:prstGeom prst="ellipse">
              <a:avLst/>
            </a:prstGeom>
            <a:solidFill>
              <a:srgbClr val="619BC8">
                <a:alpha val="4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40" name="Oval 30"/>
            <p:cNvSpPr>
              <a:spLocks noChangeAspect="1" noChangeArrowheads="1"/>
            </p:cNvSpPr>
            <p:nvPr/>
          </p:nvSpPr>
          <p:spPr bwMode="auto">
            <a:xfrm flipH="1">
              <a:off x="5438522" y="2158889"/>
              <a:ext cx="56747" cy="56747"/>
            </a:xfrm>
            <a:prstGeom prst="ellipse">
              <a:avLst/>
            </a:prstGeom>
            <a:solidFill>
              <a:schemeClr val="bg1">
                <a:alpha val="4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41" name="Oval 31"/>
            <p:cNvSpPr>
              <a:spLocks noChangeAspect="1" noChangeArrowheads="1"/>
            </p:cNvSpPr>
            <p:nvPr/>
          </p:nvSpPr>
          <p:spPr bwMode="auto">
            <a:xfrm flipH="1">
              <a:off x="5526109" y="2155805"/>
              <a:ext cx="62915" cy="62915"/>
            </a:xfrm>
            <a:prstGeom prst="ellipse">
              <a:avLst/>
            </a:prstGeom>
            <a:solidFill>
              <a:srgbClr val="619BC8">
                <a:alpha val="8392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42" name="Oval 32"/>
            <p:cNvSpPr>
              <a:spLocks noChangeAspect="1" noChangeArrowheads="1"/>
            </p:cNvSpPr>
            <p:nvPr/>
          </p:nvSpPr>
          <p:spPr bwMode="auto">
            <a:xfrm flipH="1">
              <a:off x="5565585" y="2153955"/>
              <a:ext cx="66615" cy="66616"/>
            </a:xfrm>
            <a:prstGeom prst="ellipse">
              <a:avLst/>
            </a:prstGeom>
            <a:solidFill>
              <a:srgbClr val="C2D355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43" name="Oval 33"/>
            <p:cNvSpPr>
              <a:spLocks noChangeAspect="1" noChangeArrowheads="1"/>
            </p:cNvSpPr>
            <p:nvPr/>
          </p:nvSpPr>
          <p:spPr bwMode="auto">
            <a:xfrm flipH="1">
              <a:off x="5661807" y="2153955"/>
              <a:ext cx="66615" cy="66616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44" name="Oval 34"/>
            <p:cNvSpPr>
              <a:spLocks noChangeAspect="1" noChangeArrowheads="1"/>
            </p:cNvSpPr>
            <p:nvPr/>
          </p:nvSpPr>
          <p:spPr bwMode="auto">
            <a:xfrm flipH="1">
              <a:off x="5799973" y="2153955"/>
              <a:ext cx="66615" cy="66616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45" name="Oval 35"/>
            <p:cNvSpPr>
              <a:spLocks noChangeAspect="1" noChangeArrowheads="1"/>
            </p:cNvSpPr>
            <p:nvPr/>
          </p:nvSpPr>
          <p:spPr bwMode="auto">
            <a:xfrm flipH="1">
              <a:off x="5740759" y="2153955"/>
              <a:ext cx="66615" cy="66616"/>
            </a:xfrm>
            <a:prstGeom prst="ellipse">
              <a:avLst/>
            </a:prstGeom>
            <a:solidFill>
              <a:schemeClr val="bg1">
                <a:alpha val="54117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46" name="Oval 36"/>
            <p:cNvSpPr>
              <a:spLocks noChangeAspect="1" noChangeArrowheads="1"/>
            </p:cNvSpPr>
            <p:nvPr/>
          </p:nvSpPr>
          <p:spPr bwMode="auto">
            <a:xfrm flipH="1">
              <a:off x="5946774" y="2149020"/>
              <a:ext cx="76484" cy="76485"/>
            </a:xfrm>
            <a:prstGeom prst="ellipse">
              <a:avLst/>
            </a:prstGeom>
            <a:solidFill>
              <a:srgbClr val="C2D355">
                <a:alpha val="87057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47" name="Oval 37"/>
            <p:cNvSpPr>
              <a:spLocks noChangeAspect="1" noChangeArrowheads="1"/>
            </p:cNvSpPr>
            <p:nvPr/>
          </p:nvSpPr>
          <p:spPr bwMode="auto">
            <a:xfrm flipH="1">
              <a:off x="5878924" y="2149020"/>
              <a:ext cx="76484" cy="76485"/>
            </a:xfrm>
            <a:prstGeom prst="ellipse">
              <a:avLst/>
            </a:prstGeom>
            <a:solidFill>
              <a:srgbClr val="E2001A">
                <a:alpha val="65881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48" name="Oval 38"/>
            <p:cNvSpPr>
              <a:spLocks noChangeAspect="1" noChangeArrowheads="1"/>
            </p:cNvSpPr>
            <p:nvPr/>
          </p:nvSpPr>
          <p:spPr bwMode="auto">
            <a:xfrm flipH="1">
              <a:off x="6056566" y="2149020"/>
              <a:ext cx="76484" cy="76485"/>
            </a:xfrm>
            <a:prstGeom prst="ellipse">
              <a:avLst/>
            </a:prstGeom>
            <a:solidFill>
              <a:schemeClr val="bg1">
                <a:alpha val="87057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49" name="Oval 39"/>
            <p:cNvSpPr>
              <a:spLocks noChangeAspect="1" noChangeArrowheads="1"/>
            </p:cNvSpPr>
            <p:nvPr/>
          </p:nvSpPr>
          <p:spPr bwMode="auto">
            <a:xfrm flipH="1">
              <a:off x="6099742" y="2149020"/>
              <a:ext cx="76484" cy="76485"/>
            </a:xfrm>
            <a:prstGeom prst="ellipse">
              <a:avLst/>
            </a:prstGeom>
            <a:solidFill>
              <a:srgbClr val="F08731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50" name="Oval 40"/>
            <p:cNvSpPr>
              <a:spLocks noChangeAspect="1" noChangeArrowheads="1"/>
            </p:cNvSpPr>
            <p:nvPr/>
          </p:nvSpPr>
          <p:spPr bwMode="auto">
            <a:xfrm flipH="1">
              <a:off x="6251478" y="2147787"/>
              <a:ext cx="78952" cy="78952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51" name="Oval 41"/>
            <p:cNvSpPr>
              <a:spLocks noChangeAspect="1" noChangeArrowheads="1"/>
            </p:cNvSpPr>
            <p:nvPr/>
          </p:nvSpPr>
          <p:spPr bwMode="auto">
            <a:xfrm flipH="1">
              <a:off x="6303290" y="2147787"/>
              <a:ext cx="78952" cy="78952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52" name="Oval 42"/>
            <p:cNvSpPr>
              <a:spLocks noChangeAspect="1" noChangeArrowheads="1"/>
            </p:cNvSpPr>
            <p:nvPr/>
          </p:nvSpPr>
          <p:spPr bwMode="auto">
            <a:xfrm flipH="1">
              <a:off x="6404446" y="2142852"/>
              <a:ext cx="88821" cy="88821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53" name="Oval 43"/>
            <p:cNvSpPr>
              <a:spLocks noChangeAspect="1" noChangeArrowheads="1"/>
            </p:cNvSpPr>
            <p:nvPr/>
          </p:nvSpPr>
          <p:spPr bwMode="auto">
            <a:xfrm flipH="1">
              <a:off x="6471062" y="2142852"/>
              <a:ext cx="88821" cy="88821"/>
            </a:xfrm>
            <a:prstGeom prst="ellipse">
              <a:avLst/>
            </a:prstGeom>
            <a:solidFill>
              <a:srgbClr val="619BC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54" name="Oval 44"/>
            <p:cNvSpPr>
              <a:spLocks noChangeAspect="1" noChangeArrowheads="1"/>
            </p:cNvSpPr>
            <p:nvPr/>
          </p:nvSpPr>
          <p:spPr bwMode="auto">
            <a:xfrm flipH="1">
              <a:off x="5651321" y="2142235"/>
              <a:ext cx="100540" cy="100540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55" name="Oval 45"/>
            <p:cNvSpPr>
              <a:spLocks noChangeAspect="1" noChangeArrowheads="1"/>
            </p:cNvSpPr>
            <p:nvPr/>
          </p:nvSpPr>
          <p:spPr bwMode="auto">
            <a:xfrm flipH="1">
              <a:off x="4819862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56" name="Oval 46"/>
            <p:cNvSpPr>
              <a:spLocks noChangeAspect="1" noChangeArrowheads="1"/>
            </p:cNvSpPr>
            <p:nvPr/>
          </p:nvSpPr>
          <p:spPr bwMode="auto">
            <a:xfrm flipH="1">
              <a:off x="4282620" y="2173693"/>
              <a:ext cx="37009" cy="37625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6857" name="Oval 47"/>
            <p:cNvSpPr>
              <a:spLocks noChangeAspect="1" noChangeArrowheads="1"/>
            </p:cNvSpPr>
            <p:nvPr/>
          </p:nvSpPr>
          <p:spPr bwMode="auto">
            <a:xfrm flipH="1">
              <a:off x="4267200" y="2173693"/>
              <a:ext cx="37009" cy="37625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58" name="Oval 48"/>
            <p:cNvSpPr>
              <a:spLocks noChangeAspect="1" noChangeArrowheads="1"/>
            </p:cNvSpPr>
            <p:nvPr/>
          </p:nvSpPr>
          <p:spPr bwMode="auto">
            <a:xfrm flipH="1">
              <a:off x="4450393" y="2167525"/>
              <a:ext cx="49345" cy="48728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59" name="Oval 49"/>
            <p:cNvSpPr>
              <a:spLocks noChangeAspect="1" noChangeArrowheads="1"/>
            </p:cNvSpPr>
            <p:nvPr/>
          </p:nvSpPr>
          <p:spPr bwMode="auto">
            <a:xfrm flipH="1">
              <a:off x="4422019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60" name="Oval 50"/>
            <p:cNvSpPr>
              <a:spLocks noChangeAspect="1" noChangeArrowheads="1"/>
            </p:cNvSpPr>
            <p:nvPr/>
          </p:nvSpPr>
          <p:spPr bwMode="auto">
            <a:xfrm flipH="1">
              <a:off x="4400431" y="2173693"/>
              <a:ext cx="37009" cy="37625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61" name="Oval 51"/>
            <p:cNvSpPr>
              <a:spLocks noChangeAspect="1" noChangeArrowheads="1"/>
            </p:cNvSpPr>
            <p:nvPr/>
          </p:nvSpPr>
          <p:spPr bwMode="auto">
            <a:xfrm flipH="1">
              <a:off x="4630501" y="2167525"/>
              <a:ext cx="49345" cy="48728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62" name="Oval 52"/>
            <p:cNvSpPr>
              <a:spLocks noChangeAspect="1" noChangeArrowheads="1"/>
            </p:cNvSpPr>
            <p:nvPr/>
          </p:nvSpPr>
          <p:spPr bwMode="auto">
            <a:xfrm flipH="1">
              <a:off x="4597810" y="2167525"/>
              <a:ext cx="49345" cy="48728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63" name="Oval 53"/>
            <p:cNvSpPr>
              <a:spLocks noChangeAspect="1" noChangeArrowheads="1"/>
            </p:cNvSpPr>
            <p:nvPr/>
          </p:nvSpPr>
          <p:spPr bwMode="auto">
            <a:xfrm flipH="1">
              <a:off x="4782236" y="2166291"/>
              <a:ext cx="52429" cy="52429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64" name="Oval 54"/>
            <p:cNvSpPr>
              <a:spLocks noChangeAspect="1" noChangeArrowheads="1"/>
            </p:cNvSpPr>
            <p:nvPr/>
          </p:nvSpPr>
          <p:spPr bwMode="auto">
            <a:xfrm flipH="1">
              <a:off x="4743377" y="2166291"/>
              <a:ext cx="52429" cy="52429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65" name="Oval 55"/>
            <p:cNvSpPr>
              <a:spLocks noChangeAspect="1" noChangeArrowheads="1"/>
            </p:cNvSpPr>
            <p:nvPr/>
          </p:nvSpPr>
          <p:spPr bwMode="auto">
            <a:xfrm flipH="1">
              <a:off x="4937673" y="2153955"/>
              <a:ext cx="76484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66" name="Oval 56"/>
            <p:cNvSpPr>
              <a:spLocks noChangeAspect="1" noChangeArrowheads="1"/>
            </p:cNvSpPr>
            <p:nvPr/>
          </p:nvSpPr>
          <p:spPr bwMode="auto">
            <a:xfrm flipH="1">
              <a:off x="5009839" y="2153955"/>
              <a:ext cx="75868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67" name="Oval 57"/>
            <p:cNvSpPr>
              <a:spLocks noChangeAspect="1" noChangeArrowheads="1"/>
            </p:cNvSpPr>
            <p:nvPr/>
          </p:nvSpPr>
          <p:spPr bwMode="auto">
            <a:xfrm flipH="1">
              <a:off x="5077072" y="2153955"/>
              <a:ext cx="76484" cy="7710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68" name="Oval 58"/>
            <p:cNvSpPr>
              <a:spLocks noChangeAspect="1" noChangeArrowheads="1"/>
            </p:cNvSpPr>
            <p:nvPr/>
          </p:nvSpPr>
          <p:spPr bwMode="auto">
            <a:xfrm flipH="1">
              <a:off x="5223255" y="2153955"/>
              <a:ext cx="76484" cy="7710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69" name="Oval 59"/>
            <p:cNvSpPr>
              <a:spLocks noChangeAspect="1" noChangeArrowheads="1"/>
            </p:cNvSpPr>
            <p:nvPr/>
          </p:nvSpPr>
          <p:spPr bwMode="auto">
            <a:xfrm flipH="1">
              <a:off x="5426803" y="2149020"/>
              <a:ext cx="86970" cy="86970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70" name="Oval 60"/>
            <p:cNvSpPr>
              <a:spLocks noChangeAspect="1" noChangeArrowheads="1"/>
            </p:cNvSpPr>
            <p:nvPr/>
          </p:nvSpPr>
          <p:spPr bwMode="auto">
            <a:xfrm flipH="1">
              <a:off x="5380542" y="2149020"/>
              <a:ext cx="87587" cy="86970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71" name="Oval 61"/>
            <p:cNvSpPr>
              <a:spLocks noChangeAspect="1" noChangeArrowheads="1"/>
            </p:cNvSpPr>
            <p:nvPr/>
          </p:nvSpPr>
          <p:spPr bwMode="auto">
            <a:xfrm flipH="1">
              <a:off x="5581622" y="2142235"/>
              <a:ext cx="100540" cy="100540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72" name="Oval 62"/>
            <p:cNvSpPr>
              <a:spLocks noChangeAspect="1" noChangeArrowheads="1"/>
            </p:cNvSpPr>
            <p:nvPr/>
          </p:nvSpPr>
          <p:spPr bwMode="auto">
            <a:xfrm flipH="1">
              <a:off x="5723488" y="2142235"/>
              <a:ext cx="100540" cy="100540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73" name="Oval 63"/>
            <p:cNvSpPr>
              <a:spLocks noChangeAspect="1" noChangeArrowheads="1"/>
            </p:cNvSpPr>
            <p:nvPr/>
          </p:nvSpPr>
          <p:spPr bwMode="auto">
            <a:xfrm flipH="1">
              <a:off x="5878307" y="2136684"/>
              <a:ext cx="111643" cy="111643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74" name="Oval 64"/>
            <p:cNvSpPr>
              <a:spLocks noChangeAspect="1" noChangeArrowheads="1"/>
            </p:cNvSpPr>
            <p:nvPr/>
          </p:nvSpPr>
          <p:spPr bwMode="auto">
            <a:xfrm flipH="1">
              <a:off x="5948624" y="2133600"/>
              <a:ext cx="117811" cy="11781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75" name="Oval 65"/>
            <p:cNvSpPr>
              <a:spLocks noChangeAspect="1" noChangeArrowheads="1"/>
            </p:cNvSpPr>
            <p:nvPr/>
          </p:nvSpPr>
          <p:spPr bwMode="auto">
            <a:xfrm flipH="1">
              <a:off x="6118863" y="2133600"/>
              <a:ext cx="117811" cy="11781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76" name="Oval 66"/>
            <p:cNvSpPr>
              <a:spLocks noChangeAspect="1" noChangeArrowheads="1"/>
            </p:cNvSpPr>
            <p:nvPr/>
          </p:nvSpPr>
          <p:spPr bwMode="auto">
            <a:xfrm flipH="1">
              <a:off x="6363120" y="2133600"/>
              <a:ext cx="117811" cy="117811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77" name="Oval 67"/>
            <p:cNvSpPr>
              <a:spLocks noChangeAspect="1" noChangeArrowheads="1"/>
            </p:cNvSpPr>
            <p:nvPr/>
          </p:nvSpPr>
          <p:spPr bwMode="auto">
            <a:xfrm flipH="1">
              <a:off x="6258262" y="2133600"/>
              <a:ext cx="117811" cy="117811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78" name="Oval 71"/>
            <p:cNvSpPr>
              <a:spLocks noChangeAspect="1" noChangeArrowheads="1"/>
            </p:cNvSpPr>
            <p:nvPr/>
          </p:nvSpPr>
          <p:spPr bwMode="auto">
            <a:xfrm flipH="1">
              <a:off x="6519790" y="2142235"/>
              <a:ext cx="101157" cy="101157"/>
            </a:xfrm>
            <a:prstGeom prst="ellipse">
              <a:avLst/>
            </a:prstGeom>
            <a:solidFill>
              <a:srgbClr val="C2D355">
                <a:alpha val="7294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grpSp>
        <p:nvGrpSpPr>
          <p:cNvPr id="6" name="Group 77"/>
          <p:cNvGrpSpPr>
            <a:grpSpLocks/>
          </p:cNvGrpSpPr>
          <p:nvPr/>
        </p:nvGrpSpPr>
        <p:grpSpPr bwMode="auto">
          <a:xfrm rot="9213682" flipV="1">
            <a:off x="5316538" y="4503738"/>
            <a:ext cx="1520825" cy="76200"/>
            <a:chOff x="4267200" y="2133600"/>
            <a:chExt cx="2353747" cy="117811"/>
          </a:xfrm>
        </p:grpSpPr>
        <p:sp>
          <p:nvSpPr>
            <p:cNvPr id="2586880" name="Oval 12"/>
            <p:cNvSpPr>
              <a:spLocks noChangeAspect="1" noChangeArrowheads="1"/>
            </p:cNvSpPr>
            <p:nvPr/>
          </p:nvSpPr>
          <p:spPr bwMode="auto">
            <a:xfrm flipH="1">
              <a:off x="5397813" y="2158889"/>
              <a:ext cx="56747" cy="5674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81" name="Oval 13"/>
            <p:cNvSpPr>
              <a:spLocks noChangeAspect="1" noChangeArrowheads="1"/>
            </p:cNvSpPr>
            <p:nvPr/>
          </p:nvSpPr>
          <p:spPr bwMode="auto">
            <a:xfrm flipH="1">
              <a:off x="4927804" y="2172459"/>
              <a:ext cx="29607" cy="29607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82" name="Oval 14"/>
            <p:cNvSpPr>
              <a:spLocks noChangeAspect="1" noChangeArrowheads="1"/>
            </p:cNvSpPr>
            <p:nvPr/>
          </p:nvSpPr>
          <p:spPr bwMode="auto">
            <a:xfrm flipH="1">
              <a:off x="4624333" y="2176777"/>
              <a:ext cx="20972" cy="20972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6883" name="Oval 15"/>
            <p:cNvSpPr>
              <a:spLocks noChangeAspect="1" noChangeArrowheads="1"/>
            </p:cNvSpPr>
            <p:nvPr/>
          </p:nvSpPr>
          <p:spPr bwMode="auto">
            <a:xfrm flipH="1">
              <a:off x="4615698" y="2176777"/>
              <a:ext cx="20972" cy="20972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84" name="Oval 16"/>
            <p:cNvSpPr>
              <a:spLocks noChangeAspect="1" noChangeArrowheads="1"/>
            </p:cNvSpPr>
            <p:nvPr/>
          </p:nvSpPr>
          <p:spPr bwMode="auto">
            <a:xfrm flipH="1">
              <a:off x="4719322" y="2173076"/>
              <a:ext cx="27756" cy="2775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85" name="Oval 17"/>
            <p:cNvSpPr>
              <a:spLocks noChangeAspect="1" noChangeArrowheads="1"/>
            </p:cNvSpPr>
            <p:nvPr/>
          </p:nvSpPr>
          <p:spPr bwMode="auto">
            <a:xfrm flipH="1">
              <a:off x="4703285" y="2172459"/>
              <a:ext cx="29607" cy="29607"/>
            </a:xfrm>
            <a:prstGeom prst="ellipse">
              <a:avLst/>
            </a:prstGeom>
            <a:solidFill>
              <a:srgbClr val="619BC8">
                <a:alpha val="4901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86" name="Oval 18"/>
            <p:cNvSpPr>
              <a:spLocks noChangeAspect="1" noChangeArrowheads="1"/>
            </p:cNvSpPr>
            <p:nvPr/>
          </p:nvSpPr>
          <p:spPr bwMode="auto">
            <a:xfrm flipH="1">
              <a:off x="4690949" y="2176777"/>
              <a:ext cx="20972" cy="209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87" name="Oval 19"/>
            <p:cNvSpPr>
              <a:spLocks noChangeAspect="1" noChangeArrowheads="1"/>
            </p:cNvSpPr>
            <p:nvPr/>
          </p:nvSpPr>
          <p:spPr bwMode="auto">
            <a:xfrm flipH="1">
              <a:off x="4821095" y="2173076"/>
              <a:ext cx="27757" cy="2775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88" name="Oval 20"/>
            <p:cNvSpPr>
              <a:spLocks noChangeAspect="1" noChangeArrowheads="1"/>
            </p:cNvSpPr>
            <p:nvPr/>
          </p:nvSpPr>
          <p:spPr bwMode="auto">
            <a:xfrm flipH="1">
              <a:off x="4802591" y="2173076"/>
              <a:ext cx="27757" cy="27757"/>
            </a:xfrm>
            <a:prstGeom prst="ellipse">
              <a:avLst/>
            </a:prstGeom>
            <a:solidFill>
              <a:schemeClr val="bg1">
                <a:alpha val="6392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89" name="Oval 21"/>
            <p:cNvSpPr>
              <a:spLocks noChangeAspect="1" noChangeArrowheads="1"/>
            </p:cNvSpPr>
            <p:nvPr/>
          </p:nvSpPr>
          <p:spPr bwMode="auto">
            <a:xfrm flipH="1">
              <a:off x="4906832" y="2172459"/>
              <a:ext cx="29607" cy="29607"/>
            </a:xfrm>
            <a:prstGeom prst="ellipse">
              <a:avLst/>
            </a:prstGeom>
            <a:solidFill>
              <a:srgbClr val="F08731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90" name="Oval 22"/>
            <p:cNvSpPr>
              <a:spLocks noChangeAspect="1" noChangeArrowheads="1"/>
            </p:cNvSpPr>
            <p:nvPr/>
          </p:nvSpPr>
          <p:spPr bwMode="auto">
            <a:xfrm flipH="1">
              <a:off x="4884627" y="2172459"/>
              <a:ext cx="29607" cy="29607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91" name="Oval 23"/>
            <p:cNvSpPr>
              <a:spLocks noChangeAspect="1" noChangeArrowheads="1"/>
            </p:cNvSpPr>
            <p:nvPr/>
          </p:nvSpPr>
          <p:spPr bwMode="auto">
            <a:xfrm flipH="1">
              <a:off x="499441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92" name="Oval 24"/>
            <p:cNvSpPr>
              <a:spLocks noChangeAspect="1" noChangeArrowheads="1"/>
            </p:cNvSpPr>
            <p:nvPr/>
          </p:nvSpPr>
          <p:spPr bwMode="auto">
            <a:xfrm flipH="1">
              <a:off x="503512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93" name="Oval 25"/>
            <p:cNvSpPr>
              <a:spLocks noChangeAspect="1" noChangeArrowheads="1"/>
            </p:cNvSpPr>
            <p:nvPr/>
          </p:nvSpPr>
          <p:spPr bwMode="auto">
            <a:xfrm flipH="1">
              <a:off x="5073371" y="2165674"/>
              <a:ext cx="43177" cy="43177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94" name="Oval 26"/>
            <p:cNvSpPr>
              <a:spLocks noChangeAspect="1" noChangeArrowheads="1"/>
            </p:cNvSpPr>
            <p:nvPr/>
          </p:nvSpPr>
          <p:spPr bwMode="auto">
            <a:xfrm flipH="1">
              <a:off x="5156023" y="2165674"/>
              <a:ext cx="43177" cy="4317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95" name="Oval 27"/>
            <p:cNvSpPr>
              <a:spLocks noChangeAspect="1" noChangeArrowheads="1"/>
            </p:cNvSpPr>
            <p:nvPr/>
          </p:nvSpPr>
          <p:spPr bwMode="auto">
            <a:xfrm flipH="1">
              <a:off x="5270750" y="2162590"/>
              <a:ext cx="49345" cy="49345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96" name="Oval 28"/>
            <p:cNvSpPr>
              <a:spLocks noChangeAspect="1" noChangeArrowheads="1"/>
            </p:cNvSpPr>
            <p:nvPr/>
          </p:nvSpPr>
          <p:spPr bwMode="auto">
            <a:xfrm flipH="1">
              <a:off x="5244844" y="2162590"/>
              <a:ext cx="49345" cy="49345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97" name="Oval 29"/>
            <p:cNvSpPr>
              <a:spLocks noChangeAspect="1" noChangeArrowheads="1"/>
            </p:cNvSpPr>
            <p:nvPr/>
          </p:nvSpPr>
          <p:spPr bwMode="auto">
            <a:xfrm flipH="1">
              <a:off x="5358337" y="2158889"/>
              <a:ext cx="56747" cy="56747"/>
            </a:xfrm>
            <a:prstGeom prst="ellipse">
              <a:avLst/>
            </a:prstGeom>
            <a:solidFill>
              <a:srgbClr val="619BC8">
                <a:alpha val="4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98" name="Oval 30"/>
            <p:cNvSpPr>
              <a:spLocks noChangeAspect="1" noChangeArrowheads="1"/>
            </p:cNvSpPr>
            <p:nvPr/>
          </p:nvSpPr>
          <p:spPr bwMode="auto">
            <a:xfrm flipH="1">
              <a:off x="5438522" y="2158889"/>
              <a:ext cx="56747" cy="56747"/>
            </a:xfrm>
            <a:prstGeom prst="ellipse">
              <a:avLst/>
            </a:prstGeom>
            <a:solidFill>
              <a:schemeClr val="bg1">
                <a:alpha val="4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899" name="Oval 31"/>
            <p:cNvSpPr>
              <a:spLocks noChangeAspect="1" noChangeArrowheads="1"/>
            </p:cNvSpPr>
            <p:nvPr/>
          </p:nvSpPr>
          <p:spPr bwMode="auto">
            <a:xfrm flipH="1">
              <a:off x="5526109" y="2155805"/>
              <a:ext cx="62915" cy="62915"/>
            </a:xfrm>
            <a:prstGeom prst="ellipse">
              <a:avLst/>
            </a:prstGeom>
            <a:solidFill>
              <a:srgbClr val="619BC8">
                <a:alpha val="8392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00" name="Oval 32"/>
            <p:cNvSpPr>
              <a:spLocks noChangeAspect="1" noChangeArrowheads="1"/>
            </p:cNvSpPr>
            <p:nvPr/>
          </p:nvSpPr>
          <p:spPr bwMode="auto">
            <a:xfrm flipH="1">
              <a:off x="5565585" y="2153955"/>
              <a:ext cx="66615" cy="66616"/>
            </a:xfrm>
            <a:prstGeom prst="ellipse">
              <a:avLst/>
            </a:prstGeom>
            <a:solidFill>
              <a:srgbClr val="C2D355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01" name="Oval 33"/>
            <p:cNvSpPr>
              <a:spLocks noChangeAspect="1" noChangeArrowheads="1"/>
            </p:cNvSpPr>
            <p:nvPr/>
          </p:nvSpPr>
          <p:spPr bwMode="auto">
            <a:xfrm flipH="1">
              <a:off x="5661807" y="2153955"/>
              <a:ext cx="66615" cy="66616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02" name="Oval 34"/>
            <p:cNvSpPr>
              <a:spLocks noChangeAspect="1" noChangeArrowheads="1"/>
            </p:cNvSpPr>
            <p:nvPr/>
          </p:nvSpPr>
          <p:spPr bwMode="auto">
            <a:xfrm flipH="1">
              <a:off x="5799973" y="2153955"/>
              <a:ext cx="66615" cy="66616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03" name="Oval 35"/>
            <p:cNvSpPr>
              <a:spLocks noChangeAspect="1" noChangeArrowheads="1"/>
            </p:cNvSpPr>
            <p:nvPr/>
          </p:nvSpPr>
          <p:spPr bwMode="auto">
            <a:xfrm flipH="1">
              <a:off x="5740759" y="2153955"/>
              <a:ext cx="66615" cy="66616"/>
            </a:xfrm>
            <a:prstGeom prst="ellipse">
              <a:avLst/>
            </a:prstGeom>
            <a:solidFill>
              <a:schemeClr val="bg1">
                <a:alpha val="54117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04" name="Oval 36"/>
            <p:cNvSpPr>
              <a:spLocks noChangeAspect="1" noChangeArrowheads="1"/>
            </p:cNvSpPr>
            <p:nvPr/>
          </p:nvSpPr>
          <p:spPr bwMode="auto">
            <a:xfrm flipH="1">
              <a:off x="5946774" y="2149020"/>
              <a:ext cx="76484" cy="76485"/>
            </a:xfrm>
            <a:prstGeom prst="ellipse">
              <a:avLst/>
            </a:prstGeom>
            <a:solidFill>
              <a:srgbClr val="C2D355">
                <a:alpha val="87057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05" name="Oval 37"/>
            <p:cNvSpPr>
              <a:spLocks noChangeAspect="1" noChangeArrowheads="1"/>
            </p:cNvSpPr>
            <p:nvPr/>
          </p:nvSpPr>
          <p:spPr bwMode="auto">
            <a:xfrm flipH="1">
              <a:off x="5878924" y="2149020"/>
              <a:ext cx="76484" cy="76485"/>
            </a:xfrm>
            <a:prstGeom prst="ellipse">
              <a:avLst/>
            </a:prstGeom>
            <a:solidFill>
              <a:srgbClr val="E2001A">
                <a:alpha val="65881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06" name="Oval 38"/>
            <p:cNvSpPr>
              <a:spLocks noChangeAspect="1" noChangeArrowheads="1"/>
            </p:cNvSpPr>
            <p:nvPr/>
          </p:nvSpPr>
          <p:spPr bwMode="auto">
            <a:xfrm flipH="1">
              <a:off x="6056566" y="2149020"/>
              <a:ext cx="76484" cy="76485"/>
            </a:xfrm>
            <a:prstGeom prst="ellipse">
              <a:avLst/>
            </a:prstGeom>
            <a:solidFill>
              <a:schemeClr val="bg1">
                <a:alpha val="87057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07" name="Oval 39"/>
            <p:cNvSpPr>
              <a:spLocks noChangeAspect="1" noChangeArrowheads="1"/>
            </p:cNvSpPr>
            <p:nvPr/>
          </p:nvSpPr>
          <p:spPr bwMode="auto">
            <a:xfrm flipH="1">
              <a:off x="6099742" y="2149020"/>
              <a:ext cx="76484" cy="76485"/>
            </a:xfrm>
            <a:prstGeom prst="ellipse">
              <a:avLst/>
            </a:prstGeom>
            <a:solidFill>
              <a:srgbClr val="F08731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08" name="Oval 40"/>
            <p:cNvSpPr>
              <a:spLocks noChangeAspect="1" noChangeArrowheads="1"/>
            </p:cNvSpPr>
            <p:nvPr/>
          </p:nvSpPr>
          <p:spPr bwMode="auto">
            <a:xfrm flipH="1">
              <a:off x="6251478" y="2147787"/>
              <a:ext cx="78952" cy="78952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09" name="Oval 41"/>
            <p:cNvSpPr>
              <a:spLocks noChangeAspect="1" noChangeArrowheads="1"/>
            </p:cNvSpPr>
            <p:nvPr/>
          </p:nvSpPr>
          <p:spPr bwMode="auto">
            <a:xfrm flipH="1">
              <a:off x="6303290" y="2147787"/>
              <a:ext cx="78952" cy="78952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10" name="Oval 42"/>
            <p:cNvSpPr>
              <a:spLocks noChangeAspect="1" noChangeArrowheads="1"/>
            </p:cNvSpPr>
            <p:nvPr/>
          </p:nvSpPr>
          <p:spPr bwMode="auto">
            <a:xfrm flipH="1">
              <a:off x="6404446" y="2142852"/>
              <a:ext cx="88821" cy="88821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11" name="Oval 43"/>
            <p:cNvSpPr>
              <a:spLocks noChangeAspect="1" noChangeArrowheads="1"/>
            </p:cNvSpPr>
            <p:nvPr/>
          </p:nvSpPr>
          <p:spPr bwMode="auto">
            <a:xfrm flipH="1">
              <a:off x="6471062" y="2142852"/>
              <a:ext cx="88821" cy="88821"/>
            </a:xfrm>
            <a:prstGeom prst="ellipse">
              <a:avLst/>
            </a:prstGeom>
            <a:solidFill>
              <a:srgbClr val="619BC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12" name="Oval 44"/>
            <p:cNvSpPr>
              <a:spLocks noChangeAspect="1" noChangeArrowheads="1"/>
            </p:cNvSpPr>
            <p:nvPr/>
          </p:nvSpPr>
          <p:spPr bwMode="auto">
            <a:xfrm flipH="1">
              <a:off x="5651321" y="2142235"/>
              <a:ext cx="100540" cy="100540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13" name="Oval 45"/>
            <p:cNvSpPr>
              <a:spLocks noChangeAspect="1" noChangeArrowheads="1"/>
            </p:cNvSpPr>
            <p:nvPr/>
          </p:nvSpPr>
          <p:spPr bwMode="auto">
            <a:xfrm flipH="1">
              <a:off x="4819862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14" name="Oval 46"/>
            <p:cNvSpPr>
              <a:spLocks noChangeAspect="1" noChangeArrowheads="1"/>
            </p:cNvSpPr>
            <p:nvPr/>
          </p:nvSpPr>
          <p:spPr bwMode="auto">
            <a:xfrm flipH="1">
              <a:off x="4282620" y="2173693"/>
              <a:ext cx="37009" cy="37625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6915" name="Oval 47"/>
            <p:cNvSpPr>
              <a:spLocks noChangeAspect="1" noChangeArrowheads="1"/>
            </p:cNvSpPr>
            <p:nvPr/>
          </p:nvSpPr>
          <p:spPr bwMode="auto">
            <a:xfrm flipH="1">
              <a:off x="4267200" y="2173693"/>
              <a:ext cx="37009" cy="37625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16" name="Oval 48"/>
            <p:cNvSpPr>
              <a:spLocks noChangeAspect="1" noChangeArrowheads="1"/>
            </p:cNvSpPr>
            <p:nvPr/>
          </p:nvSpPr>
          <p:spPr bwMode="auto">
            <a:xfrm flipH="1">
              <a:off x="4450393" y="2167525"/>
              <a:ext cx="49345" cy="48728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17" name="Oval 49"/>
            <p:cNvSpPr>
              <a:spLocks noChangeAspect="1" noChangeArrowheads="1"/>
            </p:cNvSpPr>
            <p:nvPr/>
          </p:nvSpPr>
          <p:spPr bwMode="auto">
            <a:xfrm flipH="1">
              <a:off x="4422019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18" name="Oval 50"/>
            <p:cNvSpPr>
              <a:spLocks noChangeAspect="1" noChangeArrowheads="1"/>
            </p:cNvSpPr>
            <p:nvPr/>
          </p:nvSpPr>
          <p:spPr bwMode="auto">
            <a:xfrm flipH="1">
              <a:off x="4400431" y="2173693"/>
              <a:ext cx="37009" cy="37625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19" name="Oval 51"/>
            <p:cNvSpPr>
              <a:spLocks noChangeAspect="1" noChangeArrowheads="1"/>
            </p:cNvSpPr>
            <p:nvPr/>
          </p:nvSpPr>
          <p:spPr bwMode="auto">
            <a:xfrm flipH="1">
              <a:off x="4630501" y="2167525"/>
              <a:ext cx="49345" cy="48728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20" name="Oval 52"/>
            <p:cNvSpPr>
              <a:spLocks noChangeAspect="1" noChangeArrowheads="1"/>
            </p:cNvSpPr>
            <p:nvPr/>
          </p:nvSpPr>
          <p:spPr bwMode="auto">
            <a:xfrm flipH="1">
              <a:off x="4597810" y="2167525"/>
              <a:ext cx="49345" cy="48728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21" name="Oval 53"/>
            <p:cNvSpPr>
              <a:spLocks noChangeAspect="1" noChangeArrowheads="1"/>
            </p:cNvSpPr>
            <p:nvPr/>
          </p:nvSpPr>
          <p:spPr bwMode="auto">
            <a:xfrm flipH="1">
              <a:off x="4782236" y="2166291"/>
              <a:ext cx="52429" cy="52429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22" name="Oval 54"/>
            <p:cNvSpPr>
              <a:spLocks noChangeAspect="1" noChangeArrowheads="1"/>
            </p:cNvSpPr>
            <p:nvPr/>
          </p:nvSpPr>
          <p:spPr bwMode="auto">
            <a:xfrm flipH="1">
              <a:off x="4743377" y="2166291"/>
              <a:ext cx="52429" cy="52429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23" name="Oval 55"/>
            <p:cNvSpPr>
              <a:spLocks noChangeAspect="1" noChangeArrowheads="1"/>
            </p:cNvSpPr>
            <p:nvPr/>
          </p:nvSpPr>
          <p:spPr bwMode="auto">
            <a:xfrm flipH="1">
              <a:off x="4937673" y="2153955"/>
              <a:ext cx="76484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24" name="Oval 56"/>
            <p:cNvSpPr>
              <a:spLocks noChangeAspect="1" noChangeArrowheads="1"/>
            </p:cNvSpPr>
            <p:nvPr/>
          </p:nvSpPr>
          <p:spPr bwMode="auto">
            <a:xfrm flipH="1">
              <a:off x="5009839" y="2153955"/>
              <a:ext cx="75868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25" name="Oval 57"/>
            <p:cNvSpPr>
              <a:spLocks noChangeAspect="1" noChangeArrowheads="1"/>
            </p:cNvSpPr>
            <p:nvPr/>
          </p:nvSpPr>
          <p:spPr bwMode="auto">
            <a:xfrm flipH="1">
              <a:off x="5077072" y="2153955"/>
              <a:ext cx="76484" cy="7710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26" name="Oval 58"/>
            <p:cNvSpPr>
              <a:spLocks noChangeAspect="1" noChangeArrowheads="1"/>
            </p:cNvSpPr>
            <p:nvPr/>
          </p:nvSpPr>
          <p:spPr bwMode="auto">
            <a:xfrm flipH="1">
              <a:off x="5223255" y="2153955"/>
              <a:ext cx="76484" cy="7710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27" name="Oval 59"/>
            <p:cNvSpPr>
              <a:spLocks noChangeAspect="1" noChangeArrowheads="1"/>
            </p:cNvSpPr>
            <p:nvPr/>
          </p:nvSpPr>
          <p:spPr bwMode="auto">
            <a:xfrm flipH="1">
              <a:off x="5426803" y="2149020"/>
              <a:ext cx="86970" cy="86970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28" name="Oval 60"/>
            <p:cNvSpPr>
              <a:spLocks noChangeAspect="1" noChangeArrowheads="1"/>
            </p:cNvSpPr>
            <p:nvPr/>
          </p:nvSpPr>
          <p:spPr bwMode="auto">
            <a:xfrm flipH="1">
              <a:off x="5380542" y="2149020"/>
              <a:ext cx="87587" cy="86970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29" name="Oval 61"/>
            <p:cNvSpPr>
              <a:spLocks noChangeAspect="1" noChangeArrowheads="1"/>
            </p:cNvSpPr>
            <p:nvPr/>
          </p:nvSpPr>
          <p:spPr bwMode="auto">
            <a:xfrm flipH="1">
              <a:off x="5581622" y="2142235"/>
              <a:ext cx="100540" cy="100540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30" name="Oval 62"/>
            <p:cNvSpPr>
              <a:spLocks noChangeAspect="1" noChangeArrowheads="1"/>
            </p:cNvSpPr>
            <p:nvPr/>
          </p:nvSpPr>
          <p:spPr bwMode="auto">
            <a:xfrm flipH="1">
              <a:off x="5723488" y="2142235"/>
              <a:ext cx="100540" cy="100540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31" name="Oval 63"/>
            <p:cNvSpPr>
              <a:spLocks noChangeAspect="1" noChangeArrowheads="1"/>
            </p:cNvSpPr>
            <p:nvPr/>
          </p:nvSpPr>
          <p:spPr bwMode="auto">
            <a:xfrm flipH="1">
              <a:off x="5878307" y="2136684"/>
              <a:ext cx="111643" cy="111643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32" name="Oval 64"/>
            <p:cNvSpPr>
              <a:spLocks noChangeAspect="1" noChangeArrowheads="1"/>
            </p:cNvSpPr>
            <p:nvPr/>
          </p:nvSpPr>
          <p:spPr bwMode="auto">
            <a:xfrm flipH="1">
              <a:off x="5948624" y="2133600"/>
              <a:ext cx="117811" cy="11781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33" name="Oval 65"/>
            <p:cNvSpPr>
              <a:spLocks noChangeAspect="1" noChangeArrowheads="1"/>
            </p:cNvSpPr>
            <p:nvPr/>
          </p:nvSpPr>
          <p:spPr bwMode="auto">
            <a:xfrm flipH="1">
              <a:off x="6118863" y="2133600"/>
              <a:ext cx="117811" cy="11781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34" name="Oval 66"/>
            <p:cNvSpPr>
              <a:spLocks noChangeAspect="1" noChangeArrowheads="1"/>
            </p:cNvSpPr>
            <p:nvPr/>
          </p:nvSpPr>
          <p:spPr bwMode="auto">
            <a:xfrm flipH="1">
              <a:off x="6363120" y="2133600"/>
              <a:ext cx="117811" cy="117811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35" name="Oval 67"/>
            <p:cNvSpPr>
              <a:spLocks noChangeAspect="1" noChangeArrowheads="1"/>
            </p:cNvSpPr>
            <p:nvPr/>
          </p:nvSpPr>
          <p:spPr bwMode="auto">
            <a:xfrm flipH="1">
              <a:off x="6258262" y="2133600"/>
              <a:ext cx="117811" cy="117811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36" name="Oval 71"/>
            <p:cNvSpPr>
              <a:spLocks noChangeAspect="1" noChangeArrowheads="1"/>
            </p:cNvSpPr>
            <p:nvPr/>
          </p:nvSpPr>
          <p:spPr bwMode="auto">
            <a:xfrm flipH="1">
              <a:off x="6519790" y="2142235"/>
              <a:ext cx="101157" cy="101157"/>
            </a:xfrm>
            <a:prstGeom prst="ellipse">
              <a:avLst/>
            </a:prstGeom>
            <a:solidFill>
              <a:srgbClr val="C2D355">
                <a:alpha val="7294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grpSp>
        <p:nvGrpSpPr>
          <p:cNvPr id="7" name="Group 77"/>
          <p:cNvGrpSpPr>
            <a:grpSpLocks/>
          </p:cNvGrpSpPr>
          <p:nvPr/>
        </p:nvGrpSpPr>
        <p:grpSpPr bwMode="auto">
          <a:xfrm rot="12944262" flipV="1">
            <a:off x="5354638" y="3430588"/>
            <a:ext cx="1522412" cy="74612"/>
            <a:chOff x="4267200" y="2133600"/>
            <a:chExt cx="2353747" cy="117811"/>
          </a:xfrm>
        </p:grpSpPr>
        <p:sp>
          <p:nvSpPr>
            <p:cNvPr id="2586938" name="Oval 12"/>
            <p:cNvSpPr>
              <a:spLocks noChangeAspect="1" noChangeArrowheads="1"/>
            </p:cNvSpPr>
            <p:nvPr/>
          </p:nvSpPr>
          <p:spPr bwMode="auto">
            <a:xfrm flipH="1">
              <a:off x="5397813" y="2158889"/>
              <a:ext cx="56747" cy="5674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39" name="Oval 13"/>
            <p:cNvSpPr>
              <a:spLocks noChangeAspect="1" noChangeArrowheads="1"/>
            </p:cNvSpPr>
            <p:nvPr/>
          </p:nvSpPr>
          <p:spPr bwMode="auto">
            <a:xfrm flipH="1">
              <a:off x="4927804" y="2172459"/>
              <a:ext cx="29607" cy="29607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40" name="Oval 14"/>
            <p:cNvSpPr>
              <a:spLocks noChangeAspect="1" noChangeArrowheads="1"/>
            </p:cNvSpPr>
            <p:nvPr/>
          </p:nvSpPr>
          <p:spPr bwMode="auto">
            <a:xfrm flipH="1">
              <a:off x="4624333" y="2176777"/>
              <a:ext cx="20972" cy="20972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6941" name="Oval 15"/>
            <p:cNvSpPr>
              <a:spLocks noChangeAspect="1" noChangeArrowheads="1"/>
            </p:cNvSpPr>
            <p:nvPr/>
          </p:nvSpPr>
          <p:spPr bwMode="auto">
            <a:xfrm flipH="1">
              <a:off x="4615698" y="2176777"/>
              <a:ext cx="20972" cy="20972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42" name="Oval 16"/>
            <p:cNvSpPr>
              <a:spLocks noChangeAspect="1" noChangeArrowheads="1"/>
            </p:cNvSpPr>
            <p:nvPr/>
          </p:nvSpPr>
          <p:spPr bwMode="auto">
            <a:xfrm flipH="1">
              <a:off x="4719322" y="2173076"/>
              <a:ext cx="27756" cy="2775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43" name="Oval 17"/>
            <p:cNvSpPr>
              <a:spLocks noChangeAspect="1" noChangeArrowheads="1"/>
            </p:cNvSpPr>
            <p:nvPr/>
          </p:nvSpPr>
          <p:spPr bwMode="auto">
            <a:xfrm flipH="1">
              <a:off x="4703285" y="2172459"/>
              <a:ext cx="29607" cy="29607"/>
            </a:xfrm>
            <a:prstGeom prst="ellipse">
              <a:avLst/>
            </a:prstGeom>
            <a:solidFill>
              <a:srgbClr val="619BC8">
                <a:alpha val="4901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44" name="Oval 18"/>
            <p:cNvSpPr>
              <a:spLocks noChangeAspect="1" noChangeArrowheads="1"/>
            </p:cNvSpPr>
            <p:nvPr/>
          </p:nvSpPr>
          <p:spPr bwMode="auto">
            <a:xfrm flipH="1">
              <a:off x="4690949" y="2176777"/>
              <a:ext cx="20972" cy="209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45" name="Oval 19"/>
            <p:cNvSpPr>
              <a:spLocks noChangeAspect="1" noChangeArrowheads="1"/>
            </p:cNvSpPr>
            <p:nvPr/>
          </p:nvSpPr>
          <p:spPr bwMode="auto">
            <a:xfrm flipH="1">
              <a:off x="4821095" y="2173076"/>
              <a:ext cx="27757" cy="2775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46" name="Oval 20"/>
            <p:cNvSpPr>
              <a:spLocks noChangeAspect="1" noChangeArrowheads="1"/>
            </p:cNvSpPr>
            <p:nvPr/>
          </p:nvSpPr>
          <p:spPr bwMode="auto">
            <a:xfrm flipH="1">
              <a:off x="4802591" y="2173076"/>
              <a:ext cx="27757" cy="27757"/>
            </a:xfrm>
            <a:prstGeom prst="ellipse">
              <a:avLst/>
            </a:prstGeom>
            <a:solidFill>
              <a:schemeClr val="bg1">
                <a:alpha val="6392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47" name="Oval 21"/>
            <p:cNvSpPr>
              <a:spLocks noChangeAspect="1" noChangeArrowheads="1"/>
            </p:cNvSpPr>
            <p:nvPr/>
          </p:nvSpPr>
          <p:spPr bwMode="auto">
            <a:xfrm flipH="1">
              <a:off x="4906832" y="2172459"/>
              <a:ext cx="29607" cy="29607"/>
            </a:xfrm>
            <a:prstGeom prst="ellipse">
              <a:avLst/>
            </a:prstGeom>
            <a:solidFill>
              <a:srgbClr val="F08731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48" name="Oval 22"/>
            <p:cNvSpPr>
              <a:spLocks noChangeAspect="1" noChangeArrowheads="1"/>
            </p:cNvSpPr>
            <p:nvPr/>
          </p:nvSpPr>
          <p:spPr bwMode="auto">
            <a:xfrm flipH="1">
              <a:off x="4884627" y="2172459"/>
              <a:ext cx="29607" cy="29607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49" name="Oval 23"/>
            <p:cNvSpPr>
              <a:spLocks noChangeAspect="1" noChangeArrowheads="1"/>
            </p:cNvSpPr>
            <p:nvPr/>
          </p:nvSpPr>
          <p:spPr bwMode="auto">
            <a:xfrm flipH="1">
              <a:off x="499441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50" name="Oval 24"/>
            <p:cNvSpPr>
              <a:spLocks noChangeAspect="1" noChangeArrowheads="1"/>
            </p:cNvSpPr>
            <p:nvPr/>
          </p:nvSpPr>
          <p:spPr bwMode="auto">
            <a:xfrm flipH="1">
              <a:off x="503512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51" name="Oval 25"/>
            <p:cNvSpPr>
              <a:spLocks noChangeAspect="1" noChangeArrowheads="1"/>
            </p:cNvSpPr>
            <p:nvPr/>
          </p:nvSpPr>
          <p:spPr bwMode="auto">
            <a:xfrm flipH="1">
              <a:off x="5073371" y="2165674"/>
              <a:ext cx="43177" cy="43177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52" name="Oval 26"/>
            <p:cNvSpPr>
              <a:spLocks noChangeAspect="1" noChangeArrowheads="1"/>
            </p:cNvSpPr>
            <p:nvPr/>
          </p:nvSpPr>
          <p:spPr bwMode="auto">
            <a:xfrm flipH="1">
              <a:off x="5156023" y="2165674"/>
              <a:ext cx="43177" cy="4317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53" name="Oval 27"/>
            <p:cNvSpPr>
              <a:spLocks noChangeAspect="1" noChangeArrowheads="1"/>
            </p:cNvSpPr>
            <p:nvPr/>
          </p:nvSpPr>
          <p:spPr bwMode="auto">
            <a:xfrm flipH="1">
              <a:off x="5270750" y="2162590"/>
              <a:ext cx="49345" cy="49345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54" name="Oval 28"/>
            <p:cNvSpPr>
              <a:spLocks noChangeAspect="1" noChangeArrowheads="1"/>
            </p:cNvSpPr>
            <p:nvPr/>
          </p:nvSpPr>
          <p:spPr bwMode="auto">
            <a:xfrm flipH="1">
              <a:off x="5244844" y="2162590"/>
              <a:ext cx="49345" cy="49345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55" name="Oval 29"/>
            <p:cNvSpPr>
              <a:spLocks noChangeAspect="1" noChangeArrowheads="1"/>
            </p:cNvSpPr>
            <p:nvPr/>
          </p:nvSpPr>
          <p:spPr bwMode="auto">
            <a:xfrm flipH="1">
              <a:off x="5358337" y="2158889"/>
              <a:ext cx="56747" cy="56747"/>
            </a:xfrm>
            <a:prstGeom prst="ellipse">
              <a:avLst/>
            </a:prstGeom>
            <a:solidFill>
              <a:srgbClr val="619BC8">
                <a:alpha val="4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56" name="Oval 30"/>
            <p:cNvSpPr>
              <a:spLocks noChangeAspect="1" noChangeArrowheads="1"/>
            </p:cNvSpPr>
            <p:nvPr/>
          </p:nvSpPr>
          <p:spPr bwMode="auto">
            <a:xfrm flipH="1">
              <a:off x="5438522" y="2158889"/>
              <a:ext cx="56747" cy="56747"/>
            </a:xfrm>
            <a:prstGeom prst="ellipse">
              <a:avLst/>
            </a:prstGeom>
            <a:solidFill>
              <a:schemeClr val="bg1">
                <a:alpha val="4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57" name="Oval 31"/>
            <p:cNvSpPr>
              <a:spLocks noChangeAspect="1" noChangeArrowheads="1"/>
            </p:cNvSpPr>
            <p:nvPr/>
          </p:nvSpPr>
          <p:spPr bwMode="auto">
            <a:xfrm flipH="1">
              <a:off x="5526109" y="2155805"/>
              <a:ext cx="62915" cy="62915"/>
            </a:xfrm>
            <a:prstGeom prst="ellipse">
              <a:avLst/>
            </a:prstGeom>
            <a:solidFill>
              <a:srgbClr val="619BC8">
                <a:alpha val="8392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58" name="Oval 32"/>
            <p:cNvSpPr>
              <a:spLocks noChangeAspect="1" noChangeArrowheads="1"/>
            </p:cNvSpPr>
            <p:nvPr/>
          </p:nvSpPr>
          <p:spPr bwMode="auto">
            <a:xfrm flipH="1">
              <a:off x="5565585" y="2153955"/>
              <a:ext cx="66615" cy="66616"/>
            </a:xfrm>
            <a:prstGeom prst="ellipse">
              <a:avLst/>
            </a:prstGeom>
            <a:solidFill>
              <a:srgbClr val="C2D355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59" name="Oval 33"/>
            <p:cNvSpPr>
              <a:spLocks noChangeAspect="1" noChangeArrowheads="1"/>
            </p:cNvSpPr>
            <p:nvPr/>
          </p:nvSpPr>
          <p:spPr bwMode="auto">
            <a:xfrm flipH="1">
              <a:off x="5661807" y="2153955"/>
              <a:ext cx="66615" cy="66616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60" name="Oval 34"/>
            <p:cNvSpPr>
              <a:spLocks noChangeAspect="1" noChangeArrowheads="1"/>
            </p:cNvSpPr>
            <p:nvPr/>
          </p:nvSpPr>
          <p:spPr bwMode="auto">
            <a:xfrm flipH="1">
              <a:off x="5799973" y="2153955"/>
              <a:ext cx="66615" cy="66616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61" name="Oval 35"/>
            <p:cNvSpPr>
              <a:spLocks noChangeAspect="1" noChangeArrowheads="1"/>
            </p:cNvSpPr>
            <p:nvPr/>
          </p:nvSpPr>
          <p:spPr bwMode="auto">
            <a:xfrm flipH="1">
              <a:off x="5740759" y="2153955"/>
              <a:ext cx="66615" cy="66616"/>
            </a:xfrm>
            <a:prstGeom prst="ellipse">
              <a:avLst/>
            </a:prstGeom>
            <a:solidFill>
              <a:schemeClr val="bg1">
                <a:alpha val="54117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62" name="Oval 36"/>
            <p:cNvSpPr>
              <a:spLocks noChangeAspect="1" noChangeArrowheads="1"/>
            </p:cNvSpPr>
            <p:nvPr/>
          </p:nvSpPr>
          <p:spPr bwMode="auto">
            <a:xfrm flipH="1">
              <a:off x="5946774" y="2149020"/>
              <a:ext cx="76484" cy="76485"/>
            </a:xfrm>
            <a:prstGeom prst="ellipse">
              <a:avLst/>
            </a:prstGeom>
            <a:solidFill>
              <a:srgbClr val="C2D355">
                <a:alpha val="87057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63" name="Oval 37"/>
            <p:cNvSpPr>
              <a:spLocks noChangeAspect="1" noChangeArrowheads="1"/>
            </p:cNvSpPr>
            <p:nvPr/>
          </p:nvSpPr>
          <p:spPr bwMode="auto">
            <a:xfrm flipH="1">
              <a:off x="5878924" y="2149020"/>
              <a:ext cx="76484" cy="76485"/>
            </a:xfrm>
            <a:prstGeom prst="ellipse">
              <a:avLst/>
            </a:prstGeom>
            <a:solidFill>
              <a:srgbClr val="E2001A">
                <a:alpha val="65881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64" name="Oval 38"/>
            <p:cNvSpPr>
              <a:spLocks noChangeAspect="1" noChangeArrowheads="1"/>
            </p:cNvSpPr>
            <p:nvPr/>
          </p:nvSpPr>
          <p:spPr bwMode="auto">
            <a:xfrm flipH="1">
              <a:off x="6056566" y="2149020"/>
              <a:ext cx="76484" cy="76485"/>
            </a:xfrm>
            <a:prstGeom prst="ellipse">
              <a:avLst/>
            </a:prstGeom>
            <a:solidFill>
              <a:schemeClr val="bg1">
                <a:alpha val="87057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65" name="Oval 39"/>
            <p:cNvSpPr>
              <a:spLocks noChangeAspect="1" noChangeArrowheads="1"/>
            </p:cNvSpPr>
            <p:nvPr/>
          </p:nvSpPr>
          <p:spPr bwMode="auto">
            <a:xfrm flipH="1">
              <a:off x="6099742" y="2149020"/>
              <a:ext cx="76484" cy="76485"/>
            </a:xfrm>
            <a:prstGeom prst="ellipse">
              <a:avLst/>
            </a:prstGeom>
            <a:solidFill>
              <a:srgbClr val="F08731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66" name="Oval 40"/>
            <p:cNvSpPr>
              <a:spLocks noChangeAspect="1" noChangeArrowheads="1"/>
            </p:cNvSpPr>
            <p:nvPr/>
          </p:nvSpPr>
          <p:spPr bwMode="auto">
            <a:xfrm flipH="1">
              <a:off x="6251478" y="2147787"/>
              <a:ext cx="78952" cy="78952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67" name="Oval 41"/>
            <p:cNvSpPr>
              <a:spLocks noChangeAspect="1" noChangeArrowheads="1"/>
            </p:cNvSpPr>
            <p:nvPr/>
          </p:nvSpPr>
          <p:spPr bwMode="auto">
            <a:xfrm flipH="1">
              <a:off x="6303290" y="2147787"/>
              <a:ext cx="78952" cy="78952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68" name="Oval 42"/>
            <p:cNvSpPr>
              <a:spLocks noChangeAspect="1" noChangeArrowheads="1"/>
            </p:cNvSpPr>
            <p:nvPr/>
          </p:nvSpPr>
          <p:spPr bwMode="auto">
            <a:xfrm flipH="1">
              <a:off x="6404446" y="2142852"/>
              <a:ext cx="88821" cy="88821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69" name="Oval 43"/>
            <p:cNvSpPr>
              <a:spLocks noChangeAspect="1" noChangeArrowheads="1"/>
            </p:cNvSpPr>
            <p:nvPr/>
          </p:nvSpPr>
          <p:spPr bwMode="auto">
            <a:xfrm flipH="1">
              <a:off x="6471062" y="2142852"/>
              <a:ext cx="88821" cy="88821"/>
            </a:xfrm>
            <a:prstGeom prst="ellipse">
              <a:avLst/>
            </a:prstGeom>
            <a:solidFill>
              <a:srgbClr val="619BC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70" name="Oval 44"/>
            <p:cNvSpPr>
              <a:spLocks noChangeAspect="1" noChangeArrowheads="1"/>
            </p:cNvSpPr>
            <p:nvPr/>
          </p:nvSpPr>
          <p:spPr bwMode="auto">
            <a:xfrm flipH="1">
              <a:off x="5651321" y="2142235"/>
              <a:ext cx="100540" cy="100540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71" name="Oval 45"/>
            <p:cNvSpPr>
              <a:spLocks noChangeAspect="1" noChangeArrowheads="1"/>
            </p:cNvSpPr>
            <p:nvPr/>
          </p:nvSpPr>
          <p:spPr bwMode="auto">
            <a:xfrm flipH="1">
              <a:off x="4819862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72" name="Oval 46"/>
            <p:cNvSpPr>
              <a:spLocks noChangeAspect="1" noChangeArrowheads="1"/>
            </p:cNvSpPr>
            <p:nvPr/>
          </p:nvSpPr>
          <p:spPr bwMode="auto">
            <a:xfrm flipH="1">
              <a:off x="4282620" y="2173693"/>
              <a:ext cx="37009" cy="37625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6973" name="Oval 47"/>
            <p:cNvSpPr>
              <a:spLocks noChangeAspect="1" noChangeArrowheads="1"/>
            </p:cNvSpPr>
            <p:nvPr/>
          </p:nvSpPr>
          <p:spPr bwMode="auto">
            <a:xfrm flipH="1">
              <a:off x="4267200" y="2173693"/>
              <a:ext cx="37009" cy="37625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74" name="Oval 48"/>
            <p:cNvSpPr>
              <a:spLocks noChangeAspect="1" noChangeArrowheads="1"/>
            </p:cNvSpPr>
            <p:nvPr/>
          </p:nvSpPr>
          <p:spPr bwMode="auto">
            <a:xfrm flipH="1">
              <a:off x="4450393" y="2167525"/>
              <a:ext cx="49345" cy="48728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75" name="Oval 49"/>
            <p:cNvSpPr>
              <a:spLocks noChangeAspect="1" noChangeArrowheads="1"/>
            </p:cNvSpPr>
            <p:nvPr/>
          </p:nvSpPr>
          <p:spPr bwMode="auto">
            <a:xfrm flipH="1">
              <a:off x="4422019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76" name="Oval 50"/>
            <p:cNvSpPr>
              <a:spLocks noChangeAspect="1" noChangeArrowheads="1"/>
            </p:cNvSpPr>
            <p:nvPr/>
          </p:nvSpPr>
          <p:spPr bwMode="auto">
            <a:xfrm flipH="1">
              <a:off x="4400431" y="2173693"/>
              <a:ext cx="37009" cy="37625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77" name="Oval 51"/>
            <p:cNvSpPr>
              <a:spLocks noChangeAspect="1" noChangeArrowheads="1"/>
            </p:cNvSpPr>
            <p:nvPr/>
          </p:nvSpPr>
          <p:spPr bwMode="auto">
            <a:xfrm flipH="1">
              <a:off x="4630501" y="2167525"/>
              <a:ext cx="49345" cy="48728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78" name="Oval 52"/>
            <p:cNvSpPr>
              <a:spLocks noChangeAspect="1" noChangeArrowheads="1"/>
            </p:cNvSpPr>
            <p:nvPr/>
          </p:nvSpPr>
          <p:spPr bwMode="auto">
            <a:xfrm flipH="1">
              <a:off x="4597810" y="2167525"/>
              <a:ext cx="49345" cy="48728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79" name="Oval 53"/>
            <p:cNvSpPr>
              <a:spLocks noChangeAspect="1" noChangeArrowheads="1"/>
            </p:cNvSpPr>
            <p:nvPr/>
          </p:nvSpPr>
          <p:spPr bwMode="auto">
            <a:xfrm flipH="1">
              <a:off x="4782236" y="2166291"/>
              <a:ext cx="52429" cy="52429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80" name="Oval 54"/>
            <p:cNvSpPr>
              <a:spLocks noChangeAspect="1" noChangeArrowheads="1"/>
            </p:cNvSpPr>
            <p:nvPr/>
          </p:nvSpPr>
          <p:spPr bwMode="auto">
            <a:xfrm flipH="1">
              <a:off x="4743377" y="2166291"/>
              <a:ext cx="52429" cy="52429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81" name="Oval 55"/>
            <p:cNvSpPr>
              <a:spLocks noChangeAspect="1" noChangeArrowheads="1"/>
            </p:cNvSpPr>
            <p:nvPr/>
          </p:nvSpPr>
          <p:spPr bwMode="auto">
            <a:xfrm flipH="1">
              <a:off x="4937673" y="2153955"/>
              <a:ext cx="76484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82" name="Oval 56"/>
            <p:cNvSpPr>
              <a:spLocks noChangeAspect="1" noChangeArrowheads="1"/>
            </p:cNvSpPr>
            <p:nvPr/>
          </p:nvSpPr>
          <p:spPr bwMode="auto">
            <a:xfrm flipH="1">
              <a:off x="5009839" y="2153955"/>
              <a:ext cx="75868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83" name="Oval 57"/>
            <p:cNvSpPr>
              <a:spLocks noChangeAspect="1" noChangeArrowheads="1"/>
            </p:cNvSpPr>
            <p:nvPr/>
          </p:nvSpPr>
          <p:spPr bwMode="auto">
            <a:xfrm flipH="1">
              <a:off x="5077072" y="2153955"/>
              <a:ext cx="76484" cy="7710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84" name="Oval 58"/>
            <p:cNvSpPr>
              <a:spLocks noChangeAspect="1" noChangeArrowheads="1"/>
            </p:cNvSpPr>
            <p:nvPr/>
          </p:nvSpPr>
          <p:spPr bwMode="auto">
            <a:xfrm flipH="1">
              <a:off x="5223255" y="2153955"/>
              <a:ext cx="76484" cy="7710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85" name="Oval 59"/>
            <p:cNvSpPr>
              <a:spLocks noChangeAspect="1" noChangeArrowheads="1"/>
            </p:cNvSpPr>
            <p:nvPr/>
          </p:nvSpPr>
          <p:spPr bwMode="auto">
            <a:xfrm flipH="1">
              <a:off x="5426803" y="2149020"/>
              <a:ext cx="86970" cy="86970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86" name="Oval 60"/>
            <p:cNvSpPr>
              <a:spLocks noChangeAspect="1" noChangeArrowheads="1"/>
            </p:cNvSpPr>
            <p:nvPr/>
          </p:nvSpPr>
          <p:spPr bwMode="auto">
            <a:xfrm flipH="1">
              <a:off x="5380542" y="2149020"/>
              <a:ext cx="87587" cy="86970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87" name="Oval 61"/>
            <p:cNvSpPr>
              <a:spLocks noChangeAspect="1" noChangeArrowheads="1"/>
            </p:cNvSpPr>
            <p:nvPr/>
          </p:nvSpPr>
          <p:spPr bwMode="auto">
            <a:xfrm flipH="1">
              <a:off x="5581622" y="2142235"/>
              <a:ext cx="100540" cy="100540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88" name="Oval 62"/>
            <p:cNvSpPr>
              <a:spLocks noChangeAspect="1" noChangeArrowheads="1"/>
            </p:cNvSpPr>
            <p:nvPr/>
          </p:nvSpPr>
          <p:spPr bwMode="auto">
            <a:xfrm flipH="1">
              <a:off x="5723488" y="2142235"/>
              <a:ext cx="100540" cy="100540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89" name="Oval 63"/>
            <p:cNvSpPr>
              <a:spLocks noChangeAspect="1" noChangeArrowheads="1"/>
            </p:cNvSpPr>
            <p:nvPr/>
          </p:nvSpPr>
          <p:spPr bwMode="auto">
            <a:xfrm flipH="1">
              <a:off x="5878307" y="2136684"/>
              <a:ext cx="111643" cy="111643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90" name="Oval 64"/>
            <p:cNvSpPr>
              <a:spLocks noChangeAspect="1" noChangeArrowheads="1"/>
            </p:cNvSpPr>
            <p:nvPr/>
          </p:nvSpPr>
          <p:spPr bwMode="auto">
            <a:xfrm flipH="1">
              <a:off x="5948624" y="2133600"/>
              <a:ext cx="117811" cy="11781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91" name="Oval 65"/>
            <p:cNvSpPr>
              <a:spLocks noChangeAspect="1" noChangeArrowheads="1"/>
            </p:cNvSpPr>
            <p:nvPr/>
          </p:nvSpPr>
          <p:spPr bwMode="auto">
            <a:xfrm flipH="1">
              <a:off x="6118863" y="2133600"/>
              <a:ext cx="117811" cy="11781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92" name="Oval 66"/>
            <p:cNvSpPr>
              <a:spLocks noChangeAspect="1" noChangeArrowheads="1"/>
            </p:cNvSpPr>
            <p:nvPr/>
          </p:nvSpPr>
          <p:spPr bwMode="auto">
            <a:xfrm flipH="1">
              <a:off x="6363120" y="2133600"/>
              <a:ext cx="117811" cy="117811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93" name="Oval 67"/>
            <p:cNvSpPr>
              <a:spLocks noChangeAspect="1" noChangeArrowheads="1"/>
            </p:cNvSpPr>
            <p:nvPr/>
          </p:nvSpPr>
          <p:spPr bwMode="auto">
            <a:xfrm flipH="1">
              <a:off x="6258262" y="2133600"/>
              <a:ext cx="117811" cy="117811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6994" name="Oval 71"/>
            <p:cNvSpPr>
              <a:spLocks noChangeAspect="1" noChangeArrowheads="1"/>
            </p:cNvSpPr>
            <p:nvPr/>
          </p:nvSpPr>
          <p:spPr bwMode="auto">
            <a:xfrm flipH="1">
              <a:off x="6519790" y="2142235"/>
              <a:ext cx="101157" cy="101157"/>
            </a:xfrm>
            <a:prstGeom prst="ellipse">
              <a:avLst/>
            </a:prstGeom>
            <a:solidFill>
              <a:srgbClr val="C2D355">
                <a:alpha val="7294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sp>
        <p:nvSpPr>
          <p:cNvPr id="2586995" name="Line 156"/>
          <p:cNvSpPr>
            <a:spLocks noChangeShapeType="1"/>
          </p:cNvSpPr>
          <p:nvPr/>
        </p:nvSpPr>
        <p:spPr bwMode="auto">
          <a:xfrm>
            <a:off x="4921250" y="2890838"/>
            <a:ext cx="342900" cy="68262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6996" name="Line 156"/>
          <p:cNvSpPr>
            <a:spLocks noChangeShapeType="1"/>
          </p:cNvSpPr>
          <p:nvPr/>
        </p:nvSpPr>
        <p:spPr bwMode="auto">
          <a:xfrm flipV="1">
            <a:off x="4725988" y="3130550"/>
            <a:ext cx="469900" cy="10636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6997" name="Line 156"/>
          <p:cNvSpPr>
            <a:spLocks noChangeShapeType="1"/>
          </p:cNvSpPr>
          <p:nvPr/>
        </p:nvSpPr>
        <p:spPr bwMode="auto">
          <a:xfrm flipV="1">
            <a:off x="6723063" y="3851275"/>
            <a:ext cx="844550" cy="422275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6998" name="Line 156"/>
          <p:cNvSpPr>
            <a:spLocks noChangeShapeType="1"/>
          </p:cNvSpPr>
          <p:nvPr/>
        </p:nvSpPr>
        <p:spPr bwMode="auto">
          <a:xfrm>
            <a:off x="6799263" y="3697288"/>
            <a:ext cx="844550" cy="115887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6999" name="Rectangle 132"/>
          <p:cNvSpPr>
            <a:spLocks noChangeArrowheads="1"/>
          </p:cNvSpPr>
          <p:nvPr/>
        </p:nvSpPr>
        <p:spPr bwMode="auto">
          <a:xfrm>
            <a:off x="7551738" y="4084638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Fiber 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node</a:t>
            </a:r>
            <a:endParaRPr lang="en-US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7000" name="Line 156"/>
          <p:cNvSpPr>
            <a:spLocks noChangeShapeType="1"/>
          </p:cNvSpPr>
          <p:nvPr/>
        </p:nvSpPr>
        <p:spPr bwMode="auto">
          <a:xfrm flipH="1" flipV="1">
            <a:off x="6761163" y="3775075"/>
            <a:ext cx="768350" cy="841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7001" name="Line 156"/>
          <p:cNvSpPr>
            <a:spLocks noChangeShapeType="1"/>
          </p:cNvSpPr>
          <p:nvPr/>
        </p:nvSpPr>
        <p:spPr bwMode="auto">
          <a:xfrm flipH="1">
            <a:off x="6772275" y="3962400"/>
            <a:ext cx="695325" cy="36671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2" name="Line 136"/>
          <p:cNvSpPr>
            <a:spLocks noChangeShapeType="1"/>
          </p:cNvSpPr>
          <p:nvPr/>
        </p:nvSpPr>
        <p:spPr bwMode="auto">
          <a:xfrm>
            <a:off x="7335838" y="5992813"/>
            <a:ext cx="369887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n-US" sz="2400" b="0">
              <a:solidFill>
                <a:srgbClr val="E2001A"/>
              </a:solidFill>
              <a:latin typeface="Arial" charset="0"/>
              <a:ea typeface="ヒラギノ角ゴ Pro W3" pitchFamily="-80" charset="-128"/>
              <a:cs typeface="+mn-cs"/>
            </a:endParaRPr>
          </a:p>
        </p:txBody>
      </p:sp>
      <p:sp>
        <p:nvSpPr>
          <p:cNvPr id="473" name="Rectangle 137"/>
          <p:cNvSpPr>
            <a:spLocks noChangeArrowheads="1"/>
          </p:cNvSpPr>
          <p:nvPr/>
        </p:nvSpPr>
        <p:spPr bwMode="auto">
          <a:xfrm>
            <a:off x="7824788" y="5722938"/>
            <a:ext cx="858837" cy="1222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800" b="0">
                <a:solidFill>
                  <a:srgbClr val="000000"/>
                </a:solidFill>
                <a:latin typeface="Arial" charset="0"/>
                <a:ea typeface="ヒラギノ角ゴ Pro W3" pitchFamily="-80" charset="-128"/>
                <a:cs typeface="+mn-cs"/>
              </a:rPr>
              <a:t>n x T1/E1 interface</a:t>
            </a:r>
            <a:endParaRPr lang="en-US" sz="800" b="0">
              <a:solidFill>
                <a:srgbClr val="E2001A"/>
              </a:solidFill>
              <a:latin typeface="Arial" charset="0"/>
              <a:ea typeface="ヒラギノ角ゴ Pro W3" pitchFamily="-80" charset="-128"/>
              <a:cs typeface="+mn-cs"/>
            </a:endParaRPr>
          </a:p>
        </p:txBody>
      </p:sp>
      <p:sp>
        <p:nvSpPr>
          <p:cNvPr id="474" name="Rectangle 138"/>
          <p:cNvSpPr>
            <a:spLocks noChangeArrowheads="1"/>
          </p:cNvSpPr>
          <p:nvPr/>
        </p:nvSpPr>
        <p:spPr bwMode="auto">
          <a:xfrm>
            <a:off x="7824788" y="5938838"/>
            <a:ext cx="727075" cy="1222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GE/FE interface</a:t>
            </a:r>
            <a:endParaRPr lang="en-US" sz="8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475" name="Rectangle 139"/>
          <p:cNvSpPr>
            <a:spLocks noChangeArrowheads="1"/>
          </p:cNvSpPr>
          <p:nvPr/>
        </p:nvSpPr>
        <p:spPr bwMode="auto">
          <a:xfrm>
            <a:off x="7824788" y="6153150"/>
            <a:ext cx="655637" cy="1222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800" b="0">
                <a:solidFill>
                  <a:srgbClr val="000000"/>
                </a:solidFill>
                <a:latin typeface="Arial" charset="0"/>
                <a:ea typeface="ヒラギノ角ゴ Pro W3" pitchFamily="-80" charset="-128"/>
                <a:cs typeface="+mn-cs"/>
              </a:rPr>
              <a:t>MW Radio link</a:t>
            </a:r>
            <a:endParaRPr lang="en-US" sz="800" b="0">
              <a:solidFill>
                <a:srgbClr val="E2001A"/>
              </a:solidFill>
              <a:latin typeface="Arial" charset="0"/>
              <a:ea typeface="ヒラギノ角ゴ Pro W3" pitchFamily="-80" charset="-128"/>
              <a:cs typeface="+mn-cs"/>
            </a:endParaRPr>
          </a:p>
        </p:txBody>
      </p:sp>
      <p:sp>
        <p:nvSpPr>
          <p:cNvPr id="476" name="Rectangle 140"/>
          <p:cNvSpPr>
            <a:spLocks noChangeArrowheads="1"/>
          </p:cNvSpPr>
          <p:nvPr/>
        </p:nvSpPr>
        <p:spPr bwMode="auto">
          <a:xfrm>
            <a:off x="7824788" y="6405563"/>
            <a:ext cx="966787" cy="1222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PtP Native</a:t>
            </a:r>
            <a:r>
              <a:rPr lang="en-US" sz="800" b="0" baseline="3000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2</a:t>
            </a:r>
            <a:r>
              <a:rPr lang="en-US" sz="800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 radio unit</a:t>
            </a:r>
            <a:endParaRPr lang="en-US" sz="8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481" name="Line 145"/>
          <p:cNvSpPr>
            <a:spLocks noChangeShapeType="1"/>
          </p:cNvSpPr>
          <p:nvPr/>
        </p:nvSpPr>
        <p:spPr bwMode="auto">
          <a:xfrm flipH="1">
            <a:off x="7340600" y="5788025"/>
            <a:ext cx="365125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39688">
            <a:solidFill>
              <a:srgbClr val="468BBE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n-US" sz="2400" b="0">
              <a:solidFill>
                <a:srgbClr val="E2001A"/>
              </a:solidFill>
              <a:latin typeface="Arial" charset="0"/>
              <a:ea typeface="ヒラギノ角ゴ Pro W3" pitchFamily="-80" charset="-128"/>
              <a:cs typeface="+mn-cs"/>
            </a:endParaRPr>
          </a:p>
        </p:txBody>
      </p:sp>
      <p:sp>
        <p:nvSpPr>
          <p:cNvPr id="485" name="Rectangle 137"/>
          <p:cNvSpPr>
            <a:spLocks noChangeArrowheads="1"/>
          </p:cNvSpPr>
          <p:nvPr/>
        </p:nvSpPr>
        <p:spPr bwMode="auto">
          <a:xfrm>
            <a:off x="7824788" y="5454650"/>
            <a:ext cx="727075" cy="1222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Ethernet  switch</a:t>
            </a:r>
            <a:endParaRPr lang="en-US" sz="8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487" name="Rectangle 137"/>
          <p:cNvSpPr>
            <a:spLocks noChangeArrowheads="1"/>
          </p:cNvSpPr>
          <p:nvPr/>
        </p:nvSpPr>
        <p:spPr bwMode="auto">
          <a:xfrm>
            <a:off x="7824788" y="5124450"/>
            <a:ext cx="936625" cy="1222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E1/T1 cross-connect</a:t>
            </a:r>
            <a:endParaRPr lang="en-US" sz="8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pic>
        <p:nvPicPr>
          <p:cNvPr id="2587010" name="Picture 547" descr="icon radi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9638" y="6315075"/>
            <a:ext cx="49371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387"/>
          <p:cNvGrpSpPr>
            <a:grpSpLocks/>
          </p:cNvGrpSpPr>
          <p:nvPr/>
        </p:nvGrpSpPr>
        <p:grpSpPr bwMode="auto">
          <a:xfrm>
            <a:off x="7354888" y="6175375"/>
            <a:ext cx="306387" cy="76200"/>
            <a:chOff x="3727" y="3612"/>
            <a:chExt cx="126" cy="25"/>
          </a:xfrm>
        </p:grpSpPr>
        <p:sp>
          <p:nvSpPr>
            <p:cNvPr id="2587012" name="Oval 38"/>
            <p:cNvSpPr>
              <a:spLocks noChangeAspect="1" noChangeArrowheads="1"/>
            </p:cNvSpPr>
            <p:nvPr/>
          </p:nvSpPr>
          <p:spPr bwMode="auto">
            <a:xfrm rot="10800000" flipH="1">
              <a:off x="3836" y="3617"/>
              <a:ext cx="17" cy="17"/>
            </a:xfrm>
            <a:prstGeom prst="ellipse">
              <a:avLst/>
            </a:prstGeom>
            <a:solidFill>
              <a:schemeClr val="bg1">
                <a:alpha val="87057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7013" name="Oval 39"/>
            <p:cNvSpPr>
              <a:spLocks noChangeAspect="1" noChangeArrowheads="1"/>
            </p:cNvSpPr>
            <p:nvPr/>
          </p:nvSpPr>
          <p:spPr bwMode="auto">
            <a:xfrm rot="10800000" flipH="1">
              <a:off x="3826" y="3617"/>
              <a:ext cx="17" cy="17"/>
            </a:xfrm>
            <a:prstGeom prst="ellipse">
              <a:avLst/>
            </a:prstGeom>
            <a:solidFill>
              <a:srgbClr val="F08731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7014" name="Oval 40"/>
            <p:cNvSpPr>
              <a:spLocks noChangeAspect="1" noChangeArrowheads="1"/>
            </p:cNvSpPr>
            <p:nvPr/>
          </p:nvSpPr>
          <p:spPr bwMode="auto">
            <a:xfrm rot="10800000" flipH="1">
              <a:off x="3792" y="3617"/>
              <a:ext cx="17" cy="1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7015" name="Oval 41"/>
            <p:cNvSpPr>
              <a:spLocks noChangeAspect="1" noChangeArrowheads="1"/>
            </p:cNvSpPr>
            <p:nvPr/>
          </p:nvSpPr>
          <p:spPr bwMode="auto">
            <a:xfrm rot="10800000" flipH="1">
              <a:off x="3781" y="3617"/>
              <a:ext cx="18" cy="17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7016" name="Oval 42"/>
            <p:cNvSpPr>
              <a:spLocks noChangeAspect="1" noChangeArrowheads="1"/>
            </p:cNvSpPr>
            <p:nvPr/>
          </p:nvSpPr>
          <p:spPr bwMode="auto">
            <a:xfrm rot="10800000" flipH="1">
              <a:off x="3756" y="3616"/>
              <a:ext cx="20" cy="19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7017" name="Oval 43"/>
            <p:cNvSpPr>
              <a:spLocks noChangeAspect="1" noChangeArrowheads="1"/>
            </p:cNvSpPr>
            <p:nvPr/>
          </p:nvSpPr>
          <p:spPr bwMode="auto">
            <a:xfrm rot="10800000" flipH="1">
              <a:off x="3741" y="3616"/>
              <a:ext cx="19" cy="19"/>
            </a:xfrm>
            <a:prstGeom prst="ellipse">
              <a:avLst/>
            </a:prstGeom>
            <a:solidFill>
              <a:srgbClr val="619BC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7018" name="Oval 65"/>
            <p:cNvSpPr>
              <a:spLocks noChangeAspect="1" noChangeArrowheads="1"/>
            </p:cNvSpPr>
            <p:nvPr/>
          </p:nvSpPr>
          <p:spPr bwMode="auto">
            <a:xfrm rot="10800000" flipH="1">
              <a:off x="3814" y="3612"/>
              <a:ext cx="26" cy="25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7019" name="Oval 66"/>
            <p:cNvSpPr>
              <a:spLocks noChangeAspect="1" noChangeArrowheads="1"/>
            </p:cNvSpPr>
            <p:nvPr/>
          </p:nvSpPr>
          <p:spPr bwMode="auto">
            <a:xfrm rot="10800000" flipH="1">
              <a:off x="3759" y="3612"/>
              <a:ext cx="26" cy="25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7020" name="Oval 67"/>
            <p:cNvSpPr>
              <a:spLocks noChangeAspect="1" noChangeArrowheads="1"/>
            </p:cNvSpPr>
            <p:nvPr/>
          </p:nvSpPr>
          <p:spPr bwMode="auto">
            <a:xfrm rot="10800000" flipH="1">
              <a:off x="3783" y="3612"/>
              <a:ext cx="26" cy="25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7021" name="Oval 71"/>
            <p:cNvSpPr>
              <a:spLocks noChangeAspect="1" noChangeArrowheads="1"/>
            </p:cNvSpPr>
            <p:nvPr/>
          </p:nvSpPr>
          <p:spPr bwMode="auto">
            <a:xfrm rot="10800000" flipH="1">
              <a:off x="3727" y="3614"/>
              <a:ext cx="23" cy="21"/>
            </a:xfrm>
            <a:prstGeom prst="ellipse">
              <a:avLst/>
            </a:prstGeom>
            <a:solidFill>
              <a:srgbClr val="C2D355">
                <a:alpha val="7294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pic>
        <p:nvPicPr>
          <p:cNvPr id="2587022" name="Picture 6" descr="Anten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0663" y="3989388"/>
            <a:ext cx="1778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7023" name="Rectangle 84"/>
          <p:cNvSpPr>
            <a:spLocks noChangeArrowheads="1"/>
          </p:cNvSpPr>
          <p:nvPr/>
        </p:nvSpPr>
        <p:spPr bwMode="auto">
          <a:xfrm>
            <a:off x="2667000" y="1970088"/>
            <a:ext cx="398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1+0</a:t>
            </a:r>
            <a:endParaRPr lang="en-US" sz="2400" b="0">
              <a:solidFill>
                <a:srgbClr val="000000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7024" name="Rectangle 84"/>
          <p:cNvSpPr>
            <a:spLocks noChangeArrowheads="1"/>
          </p:cNvSpPr>
          <p:nvPr/>
        </p:nvSpPr>
        <p:spPr bwMode="auto">
          <a:xfrm>
            <a:off x="2667000" y="2705100"/>
            <a:ext cx="3397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1+0</a:t>
            </a:r>
            <a:endParaRPr lang="en-US" sz="2400" b="0">
              <a:solidFill>
                <a:srgbClr val="000000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7025" name="Rectangle 84"/>
          <p:cNvSpPr>
            <a:spLocks noChangeArrowheads="1"/>
          </p:cNvSpPr>
          <p:nvPr/>
        </p:nvSpPr>
        <p:spPr bwMode="auto">
          <a:xfrm>
            <a:off x="2667000" y="3352800"/>
            <a:ext cx="398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1+0</a:t>
            </a:r>
            <a:endParaRPr lang="en-US" sz="2400" b="0">
              <a:solidFill>
                <a:srgbClr val="000000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7026" name="Rectangle 84"/>
          <p:cNvSpPr>
            <a:spLocks noChangeArrowheads="1"/>
          </p:cNvSpPr>
          <p:nvPr/>
        </p:nvSpPr>
        <p:spPr bwMode="auto">
          <a:xfrm>
            <a:off x="2667000" y="4689475"/>
            <a:ext cx="3397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1+0</a:t>
            </a:r>
            <a:endParaRPr lang="en-US" sz="2400" b="0">
              <a:solidFill>
                <a:srgbClr val="000000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7027" name="Rectangle 84"/>
          <p:cNvSpPr>
            <a:spLocks noChangeArrowheads="1"/>
          </p:cNvSpPr>
          <p:nvPr/>
        </p:nvSpPr>
        <p:spPr bwMode="auto">
          <a:xfrm>
            <a:off x="5846763" y="4689475"/>
            <a:ext cx="4016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1+1</a:t>
            </a:r>
            <a:endParaRPr lang="en-US" sz="2400" b="0">
              <a:solidFill>
                <a:srgbClr val="000000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7028" name="Rectangle 84"/>
          <p:cNvSpPr>
            <a:spLocks noChangeArrowheads="1"/>
          </p:cNvSpPr>
          <p:nvPr/>
        </p:nvSpPr>
        <p:spPr bwMode="auto">
          <a:xfrm>
            <a:off x="5922963" y="3124200"/>
            <a:ext cx="4016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1+1</a:t>
            </a:r>
            <a:endParaRPr lang="en-US" sz="2400" b="0">
              <a:solidFill>
                <a:srgbClr val="000000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7029" name="Line 156"/>
          <p:cNvSpPr>
            <a:spLocks noChangeShapeType="1"/>
          </p:cNvSpPr>
          <p:nvPr/>
        </p:nvSpPr>
        <p:spPr bwMode="auto">
          <a:xfrm>
            <a:off x="962025" y="1893888"/>
            <a:ext cx="230188" cy="60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7030" name="Line 156"/>
          <p:cNvSpPr>
            <a:spLocks noChangeShapeType="1"/>
          </p:cNvSpPr>
          <p:nvPr/>
        </p:nvSpPr>
        <p:spPr bwMode="auto">
          <a:xfrm>
            <a:off x="962025" y="1931988"/>
            <a:ext cx="230188" cy="60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87031" name="Picture 589" descr="SW 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1855788"/>
            <a:ext cx="1873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7032" name="Picture 249" descr="icon radi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7163" y="1779588"/>
            <a:ext cx="6683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7033" name="Picture 249" descr="icon radi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7588" y="2622550"/>
            <a:ext cx="6683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7034" name="Freeform 3"/>
          <p:cNvSpPr>
            <a:spLocks/>
          </p:cNvSpPr>
          <p:nvPr/>
        </p:nvSpPr>
        <p:spPr bwMode="auto">
          <a:xfrm>
            <a:off x="577850" y="2854325"/>
            <a:ext cx="1473200" cy="319088"/>
          </a:xfrm>
          <a:custGeom>
            <a:avLst/>
            <a:gdLst>
              <a:gd name="T0" fmla="*/ 2147483647 w 1495"/>
              <a:gd name="T1" fmla="*/ 2147483647 h 337"/>
              <a:gd name="T2" fmla="*/ 2147483647 w 1495"/>
              <a:gd name="T3" fmla="*/ 2147483647 h 337"/>
              <a:gd name="T4" fmla="*/ 2147483647 w 1495"/>
              <a:gd name="T5" fmla="*/ 2147483647 h 337"/>
              <a:gd name="T6" fmla="*/ 2147483647 w 1495"/>
              <a:gd name="T7" fmla="*/ 2147483647 h 337"/>
              <a:gd name="T8" fmla="*/ 2147483647 w 1495"/>
              <a:gd name="T9" fmla="*/ 2147483647 h 337"/>
              <a:gd name="T10" fmla="*/ 2147483647 w 1495"/>
              <a:gd name="T11" fmla="*/ 2147483647 h 337"/>
              <a:gd name="T12" fmla="*/ 2147483647 w 1495"/>
              <a:gd name="T13" fmla="*/ 2147483647 h 337"/>
              <a:gd name="T14" fmla="*/ 2147483647 w 1495"/>
              <a:gd name="T15" fmla="*/ 2147483647 h 337"/>
              <a:gd name="T16" fmla="*/ 2147483647 w 1495"/>
              <a:gd name="T17" fmla="*/ 2147483647 h 337"/>
              <a:gd name="T18" fmla="*/ 2147483647 w 1495"/>
              <a:gd name="T19" fmla="*/ 2147483647 h 337"/>
              <a:gd name="T20" fmla="*/ 2147483647 w 1495"/>
              <a:gd name="T21" fmla="*/ 2147483647 h 337"/>
              <a:gd name="T22" fmla="*/ 2147483647 w 1495"/>
              <a:gd name="T23" fmla="*/ 2147483647 h 337"/>
              <a:gd name="T24" fmla="*/ 2147483647 w 1495"/>
              <a:gd name="T25" fmla="*/ 2147483647 h 337"/>
              <a:gd name="T26" fmla="*/ 2147483647 w 1495"/>
              <a:gd name="T27" fmla="*/ 2147483647 h 337"/>
              <a:gd name="T28" fmla="*/ 2147483647 w 1495"/>
              <a:gd name="T29" fmla="*/ 2147483647 h 337"/>
              <a:gd name="T30" fmla="*/ 2147483647 w 1495"/>
              <a:gd name="T31" fmla="*/ 2147483647 h 337"/>
              <a:gd name="T32" fmla="*/ 2147483647 w 1495"/>
              <a:gd name="T33" fmla="*/ 2147483647 h 337"/>
              <a:gd name="T34" fmla="*/ 2147483647 w 1495"/>
              <a:gd name="T35" fmla="*/ 2147483647 h 337"/>
              <a:gd name="T36" fmla="*/ 2147483647 w 1495"/>
              <a:gd name="T37" fmla="*/ 2147483647 h 337"/>
              <a:gd name="T38" fmla="*/ 2147483647 w 1495"/>
              <a:gd name="T39" fmla="*/ 2147483647 h 337"/>
              <a:gd name="T40" fmla="*/ 2147483647 w 1495"/>
              <a:gd name="T41" fmla="*/ 2147483647 h 337"/>
              <a:gd name="T42" fmla="*/ 2147483647 w 1495"/>
              <a:gd name="T43" fmla="*/ 2147483647 h 337"/>
              <a:gd name="T44" fmla="*/ 2147483647 w 1495"/>
              <a:gd name="T45" fmla="*/ 2147483647 h 337"/>
              <a:gd name="T46" fmla="*/ 0 w 1495"/>
              <a:gd name="T47" fmla="*/ 2147483647 h 337"/>
              <a:gd name="T48" fmla="*/ 2147483647 w 1495"/>
              <a:gd name="T49" fmla="*/ 2147483647 h 337"/>
              <a:gd name="T50" fmla="*/ 2147483647 w 1495"/>
              <a:gd name="T51" fmla="*/ 2147483647 h 337"/>
              <a:gd name="T52" fmla="*/ 2147483647 w 1495"/>
              <a:gd name="T53" fmla="*/ 2147483647 h 337"/>
              <a:gd name="T54" fmla="*/ 2147483647 w 1495"/>
              <a:gd name="T55" fmla="*/ 2147483647 h 337"/>
              <a:gd name="T56" fmla="*/ 2147483647 w 1495"/>
              <a:gd name="T57" fmla="*/ 2147483647 h 337"/>
              <a:gd name="T58" fmla="*/ 2147483647 w 1495"/>
              <a:gd name="T59" fmla="*/ 2147483647 h 337"/>
              <a:gd name="T60" fmla="*/ 2147483647 w 1495"/>
              <a:gd name="T61" fmla="*/ 2147483647 h 337"/>
              <a:gd name="T62" fmla="*/ 2147483647 w 1495"/>
              <a:gd name="T63" fmla="*/ 2147483647 h 337"/>
              <a:gd name="T64" fmla="*/ 2147483647 w 1495"/>
              <a:gd name="T65" fmla="*/ 2147483647 h 337"/>
              <a:gd name="T66" fmla="*/ 2147483647 w 1495"/>
              <a:gd name="T67" fmla="*/ 2147483647 h 337"/>
              <a:gd name="T68" fmla="*/ 2147483647 w 1495"/>
              <a:gd name="T69" fmla="*/ 0 h 337"/>
              <a:gd name="T70" fmla="*/ 2147483647 w 1495"/>
              <a:gd name="T71" fmla="*/ 2147483647 h 337"/>
              <a:gd name="T72" fmla="*/ 2147483647 w 1495"/>
              <a:gd name="T73" fmla="*/ 2147483647 h 337"/>
              <a:gd name="T74" fmla="*/ 2147483647 w 1495"/>
              <a:gd name="T75" fmla="*/ 2147483647 h 337"/>
              <a:gd name="T76" fmla="*/ 2147483647 w 1495"/>
              <a:gd name="T77" fmla="*/ 2147483647 h 337"/>
              <a:gd name="T78" fmla="*/ 2147483647 w 1495"/>
              <a:gd name="T79" fmla="*/ 2147483647 h 337"/>
              <a:gd name="T80" fmla="*/ 2147483647 w 1495"/>
              <a:gd name="T81" fmla="*/ 2147483647 h 337"/>
              <a:gd name="T82" fmla="*/ 2147483647 w 1495"/>
              <a:gd name="T83" fmla="*/ 2147483647 h 337"/>
              <a:gd name="T84" fmla="*/ 2147483647 w 1495"/>
              <a:gd name="T85" fmla="*/ 2147483647 h 337"/>
              <a:gd name="T86" fmla="*/ 2147483647 w 1495"/>
              <a:gd name="T87" fmla="*/ 2147483647 h 337"/>
              <a:gd name="T88" fmla="*/ 2147483647 w 1495"/>
              <a:gd name="T89" fmla="*/ 2147483647 h 337"/>
              <a:gd name="T90" fmla="*/ 2147483647 w 1495"/>
              <a:gd name="T91" fmla="*/ 2147483647 h 337"/>
              <a:gd name="T92" fmla="*/ 2147483647 w 1495"/>
              <a:gd name="T93" fmla="*/ 2147483647 h 3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95"/>
              <a:gd name="T142" fmla="*/ 0 h 337"/>
              <a:gd name="T143" fmla="*/ 1495 w 1495"/>
              <a:gd name="T144" fmla="*/ 337 h 3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95" h="337">
                <a:moveTo>
                  <a:pt x="1495" y="169"/>
                </a:moveTo>
                <a:lnTo>
                  <a:pt x="1495" y="169"/>
                </a:lnTo>
                <a:lnTo>
                  <a:pt x="1493" y="177"/>
                </a:lnTo>
                <a:lnTo>
                  <a:pt x="1490" y="186"/>
                </a:lnTo>
                <a:lnTo>
                  <a:pt x="1486" y="195"/>
                </a:lnTo>
                <a:lnTo>
                  <a:pt x="1479" y="202"/>
                </a:lnTo>
                <a:lnTo>
                  <a:pt x="1471" y="211"/>
                </a:lnTo>
                <a:lnTo>
                  <a:pt x="1461" y="219"/>
                </a:lnTo>
                <a:lnTo>
                  <a:pt x="1449" y="226"/>
                </a:lnTo>
                <a:lnTo>
                  <a:pt x="1436" y="234"/>
                </a:lnTo>
                <a:lnTo>
                  <a:pt x="1420" y="242"/>
                </a:lnTo>
                <a:lnTo>
                  <a:pt x="1404" y="249"/>
                </a:lnTo>
                <a:lnTo>
                  <a:pt x="1386" y="256"/>
                </a:lnTo>
                <a:lnTo>
                  <a:pt x="1367" y="263"/>
                </a:lnTo>
                <a:lnTo>
                  <a:pt x="1323" y="276"/>
                </a:lnTo>
                <a:lnTo>
                  <a:pt x="1275" y="288"/>
                </a:lnTo>
                <a:lnTo>
                  <a:pt x="1222" y="299"/>
                </a:lnTo>
                <a:lnTo>
                  <a:pt x="1165" y="309"/>
                </a:lnTo>
                <a:lnTo>
                  <a:pt x="1103" y="317"/>
                </a:lnTo>
                <a:lnTo>
                  <a:pt x="1038" y="324"/>
                </a:lnTo>
                <a:lnTo>
                  <a:pt x="969" y="330"/>
                </a:lnTo>
                <a:lnTo>
                  <a:pt x="898" y="334"/>
                </a:lnTo>
                <a:lnTo>
                  <a:pt x="824" y="336"/>
                </a:lnTo>
                <a:lnTo>
                  <a:pt x="747" y="337"/>
                </a:lnTo>
                <a:lnTo>
                  <a:pt x="671" y="336"/>
                </a:lnTo>
                <a:lnTo>
                  <a:pt x="596" y="334"/>
                </a:lnTo>
                <a:lnTo>
                  <a:pt x="526" y="330"/>
                </a:lnTo>
                <a:lnTo>
                  <a:pt x="457" y="324"/>
                </a:lnTo>
                <a:lnTo>
                  <a:pt x="391" y="317"/>
                </a:lnTo>
                <a:lnTo>
                  <a:pt x="329" y="309"/>
                </a:lnTo>
                <a:lnTo>
                  <a:pt x="273" y="299"/>
                </a:lnTo>
                <a:lnTo>
                  <a:pt x="219" y="288"/>
                </a:lnTo>
                <a:lnTo>
                  <a:pt x="171" y="276"/>
                </a:lnTo>
                <a:lnTo>
                  <a:pt x="128" y="263"/>
                </a:lnTo>
                <a:lnTo>
                  <a:pt x="109" y="256"/>
                </a:lnTo>
                <a:lnTo>
                  <a:pt x="91" y="249"/>
                </a:lnTo>
                <a:lnTo>
                  <a:pt x="74" y="242"/>
                </a:lnTo>
                <a:lnTo>
                  <a:pt x="59" y="234"/>
                </a:lnTo>
                <a:lnTo>
                  <a:pt x="46" y="226"/>
                </a:lnTo>
                <a:lnTo>
                  <a:pt x="34" y="219"/>
                </a:lnTo>
                <a:lnTo>
                  <a:pt x="24" y="211"/>
                </a:lnTo>
                <a:lnTo>
                  <a:pt x="15" y="202"/>
                </a:lnTo>
                <a:lnTo>
                  <a:pt x="9" y="195"/>
                </a:lnTo>
                <a:lnTo>
                  <a:pt x="5" y="186"/>
                </a:lnTo>
                <a:lnTo>
                  <a:pt x="1" y="177"/>
                </a:lnTo>
                <a:lnTo>
                  <a:pt x="0" y="169"/>
                </a:lnTo>
                <a:lnTo>
                  <a:pt x="1" y="160"/>
                </a:lnTo>
                <a:lnTo>
                  <a:pt x="5" y="151"/>
                </a:lnTo>
                <a:lnTo>
                  <a:pt x="9" y="143"/>
                </a:lnTo>
                <a:lnTo>
                  <a:pt x="15" y="135"/>
                </a:lnTo>
                <a:lnTo>
                  <a:pt x="24" y="127"/>
                </a:lnTo>
                <a:lnTo>
                  <a:pt x="34" y="118"/>
                </a:lnTo>
                <a:lnTo>
                  <a:pt x="46" y="111"/>
                </a:lnTo>
                <a:lnTo>
                  <a:pt x="59" y="103"/>
                </a:lnTo>
                <a:lnTo>
                  <a:pt x="74" y="95"/>
                </a:lnTo>
                <a:lnTo>
                  <a:pt x="91" y="88"/>
                </a:lnTo>
                <a:lnTo>
                  <a:pt x="109" y="81"/>
                </a:lnTo>
                <a:lnTo>
                  <a:pt x="128" y="75"/>
                </a:lnTo>
                <a:lnTo>
                  <a:pt x="171" y="62"/>
                </a:lnTo>
                <a:lnTo>
                  <a:pt x="219" y="50"/>
                </a:lnTo>
                <a:lnTo>
                  <a:pt x="273" y="39"/>
                </a:lnTo>
                <a:lnTo>
                  <a:pt x="329" y="29"/>
                </a:lnTo>
                <a:lnTo>
                  <a:pt x="391" y="20"/>
                </a:lnTo>
                <a:lnTo>
                  <a:pt x="457" y="14"/>
                </a:lnTo>
                <a:lnTo>
                  <a:pt x="526" y="7"/>
                </a:lnTo>
                <a:lnTo>
                  <a:pt x="596" y="4"/>
                </a:lnTo>
                <a:lnTo>
                  <a:pt x="671" y="1"/>
                </a:lnTo>
                <a:lnTo>
                  <a:pt x="747" y="0"/>
                </a:lnTo>
                <a:lnTo>
                  <a:pt x="824" y="1"/>
                </a:lnTo>
                <a:lnTo>
                  <a:pt x="898" y="4"/>
                </a:lnTo>
                <a:lnTo>
                  <a:pt x="969" y="7"/>
                </a:lnTo>
                <a:lnTo>
                  <a:pt x="1038" y="14"/>
                </a:lnTo>
                <a:lnTo>
                  <a:pt x="1103" y="20"/>
                </a:lnTo>
                <a:lnTo>
                  <a:pt x="1165" y="29"/>
                </a:lnTo>
                <a:lnTo>
                  <a:pt x="1222" y="39"/>
                </a:lnTo>
                <a:lnTo>
                  <a:pt x="1275" y="50"/>
                </a:lnTo>
                <a:lnTo>
                  <a:pt x="1323" y="62"/>
                </a:lnTo>
                <a:lnTo>
                  <a:pt x="1367" y="75"/>
                </a:lnTo>
                <a:lnTo>
                  <a:pt x="1386" y="81"/>
                </a:lnTo>
                <a:lnTo>
                  <a:pt x="1404" y="88"/>
                </a:lnTo>
                <a:lnTo>
                  <a:pt x="1420" y="95"/>
                </a:lnTo>
                <a:lnTo>
                  <a:pt x="1436" y="103"/>
                </a:lnTo>
                <a:lnTo>
                  <a:pt x="1449" y="111"/>
                </a:lnTo>
                <a:lnTo>
                  <a:pt x="1461" y="118"/>
                </a:lnTo>
                <a:lnTo>
                  <a:pt x="1471" y="127"/>
                </a:lnTo>
                <a:lnTo>
                  <a:pt x="1479" y="135"/>
                </a:lnTo>
                <a:lnTo>
                  <a:pt x="1486" y="143"/>
                </a:lnTo>
                <a:lnTo>
                  <a:pt x="1490" y="151"/>
                </a:lnTo>
                <a:lnTo>
                  <a:pt x="1493" y="160"/>
                </a:lnTo>
                <a:lnTo>
                  <a:pt x="1495" y="169"/>
                </a:lnTo>
                <a:close/>
              </a:path>
            </a:pathLst>
          </a:custGeom>
          <a:solidFill>
            <a:srgbClr val="DDDDDD">
              <a:alpha val="70000"/>
            </a:srgbClr>
          </a:solidFill>
          <a:ln w="6350">
            <a:solidFill>
              <a:srgbClr val="D7E0E3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pic>
        <p:nvPicPr>
          <p:cNvPr id="2587035" name="Picture 6" descr="Anten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2365375"/>
            <a:ext cx="19685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7036" name="Line 156"/>
          <p:cNvSpPr>
            <a:spLocks noChangeShapeType="1"/>
          </p:cNvSpPr>
          <p:nvPr/>
        </p:nvSpPr>
        <p:spPr bwMode="auto">
          <a:xfrm flipV="1">
            <a:off x="1236663" y="2957513"/>
            <a:ext cx="2301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7037" name="Line 156"/>
          <p:cNvSpPr>
            <a:spLocks noChangeShapeType="1"/>
          </p:cNvSpPr>
          <p:nvPr/>
        </p:nvSpPr>
        <p:spPr bwMode="auto">
          <a:xfrm>
            <a:off x="968375" y="2881313"/>
            <a:ext cx="230188" cy="60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7038" name="Line 156"/>
          <p:cNvSpPr>
            <a:spLocks noChangeShapeType="1"/>
          </p:cNvSpPr>
          <p:nvPr/>
        </p:nvSpPr>
        <p:spPr bwMode="auto">
          <a:xfrm>
            <a:off x="968375" y="2805113"/>
            <a:ext cx="585788" cy="12065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7039" name="Rectangle 13"/>
          <p:cNvSpPr>
            <a:spLocks noChangeArrowheads="1"/>
          </p:cNvSpPr>
          <p:nvPr/>
        </p:nvSpPr>
        <p:spPr bwMode="auto">
          <a:xfrm>
            <a:off x="606425" y="3146425"/>
            <a:ext cx="884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i="1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Edge site #</a:t>
            </a:r>
            <a:r>
              <a:rPr lang="he-IL" b="0" i="1">
                <a:solidFill>
                  <a:srgbClr val="000000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2</a:t>
            </a:r>
            <a:endParaRPr lang="en-US" b="0" i="1">
              <a:solidFill>
                <a:srgbClr val="E2001A"/>
              </a:solidFill>
              <a:latin typeface="Arial" charset="0"/>
              <a:ea typeface="ヒラギノ角ゴ Pro W3" pitchFamily="-80" charset="-128"/>
              <a:cs typeface="Arial" charset="0"/>
            </a:endParaRPr>
          </a:p>
        </p:txBody>
      </p:sp>
      <p:sp>
        <p:nvSpPr>
          <p:cNvPr id="2587040" name="Line 156"/>
          <p:cNvSpPr>
            <a:spLocks noChangeShapeType="1"/>
          </p:cNvSpPr>
          <p:nvPr/>
        </p:nvSpPr>
        <p:spPr bwMode="auto">
          <a:xfrm>
            <a:off x="968375" y="2919413"/>
            <a:ext cx="230188" cy="60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7041" name="Line 156"/>
          <p:cNvSpPr>
            <a:spLocks noChangeShapeType="1"/>
          </p:cNvSpPr>
          <p:nvPr/>
        </p:nvSpPr>
        <p:spPr bwMode="auto">
          <a:xfrm>
            <a:off x="968375" y="2957513"/>
            <a:ext cx="230188" cy="60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87042" name="Picture 589" descr="SW 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2363" y="2881313"/>
            <a:ext cx="1873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7043" name="Picture 249" descr="icon radi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3513" y="2805113"/>
            <a:ext cx="6683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7044" name="Freeform 3"/>
          <p:cNvSpPr>
            <a:spLocks/>
          </p:cNvSpPr>
          <p:nvPr/>
        </p:nvSpPr>
        <p:spPr bwMode="auto">
          <a:xfrm>
            <a:off x="604838" y="4006850"/>
            <a:ext cx="1473200" cy="319088"/>
          </a:xfrm>
          <a:custGeom>
            <a:avLst/>
            <a:gdLst>
              <a:gd name="T0" fmla="*/ 2147483647 w 1495"/>
              <a:gd name="T1" fmla="*/ 2147483647 h 337"/>
              <a:gd name="T2" fmla="*/ 2147483647 w 1495"/>
              <a:gd name="T3" fmla="*/ 2147483647 h 337"/>
              <a:gd name="T4" fmla="*/ 2147483647 w 1495"/>
              <a:gd name="T5" fmla="*/ 2147483647 h 337"/>
              <a:gd name="T6" fmla="*/ 2147483647 w 1495"/>
              <a:gd name="T7" fmla="*/ 2147483647 h 337"/>
              <a:gd name="T8" fmla="*/ 2147483647 w 1495"/>
              <a:gd name="T9" fmla="*/ 2147483647 h 337"/>
              <a:gd name="T10" fmla="*/ 2147483647 w 1495"/>
              <a:gd name="T11" fmla="*/ 2147483647 h 337"/>
              <a:gd name="T12" fmla="*/ 2147483647 w 1495"/>
              <a:gd name="T13" fmla="*/ 2147483647 h 337"/>
              <a:gd name="T14" fmla="*/ 2147483647 w 1495"/>
              <a:gd name="T15" fmla="*/ 2147483647 h 337"/>
              <a:gd name="T16" fmla="*/ 2147483647 w 1495"/>
              <a:gd name="T17" fmla="*/ 2147483647 h 337"/>
              <a:gd name="T18" fmla="*/ 2147483647 w 1495"/>
              <a:gd name="T19" fmla="*/ 2147483647 h 337"/>
              <a:gd name="T20" fmla="*/ 2147483647 w 1495"/>
              <a:gd name="T21" fmla="*/ 2147483647 h 337"/>
              <a:gd name="T22" fmla="*/ 2147483647 w 1495"/>
              <a:gd name="T23" fmla="*/ 2147483647 h 337"/>
              <a:gd name="T24" fmla="*/ 2147483647 w 1495"/>
              <a:gd name="T25" fmla="*/ 2147483647 h 337"/>
              <a:gd name="T26" fmla="*/ 2147483647 w 1495"/>
              <a:gd name="T27" fmla="*/ 2147483647 h 337"/>
              <a:gd name="T28" fmla="*/ 2147483647 w 1495"/>
              <a:gd name="T29" fmla="*/ 2147483647 h 337"/>
              <a:gd name="T30" fmla="*/ 2147483647 w 1495"/>
              <a:gd name="T31" fmla="*/ 2147483647 h 337"/>
              <a:gd name="T32" fmla="*/ 2147483647 w 1495"/>
              <a:gd name="T33" fmla="*/ 2147483647 h 337"/>
              <a:gd name="T34" fmla="*/ 2147483647 w 1495"/>
              <a:gd name="T35" fmla="*/ 2147483647 h 337"/>
              <a:gd name="T36" fmla="*/ 2147483647 w 1495"/>
              <a:gd name="T37" fmla="*/ 2147483647 h 337"/>
              <a:gd name="T38" fmla="*/ 2147483647 w 1495"/>
              <a:gd name="T39" fmla="*/ 2147483647 h 337"/>
              <a:gd name="T40" fmla="*/ 2147483647 w 1495"/>
              <a:gd name="T41" fmla="*/ 2147483647 h 337"/>
              <a:gd name="T42" fmla="*/ 2147483647 w 1495"/>
              <a:gd name="T43" fmla="*/ 2147483647 h 337"/>
              <a:gd name="T44" fmla="*/ 2147483647 w 1495"/>
              <a:gd name="T45" fmla="*/ 2147483647 h 337"/>
              <a:gd name="T46" fmla="*/ 0 w 1495"/>
              <a:gd name="T47" fmla="*/ 2147483647 h 337"/>
              <a:gd name="T48" fmla="*/ 2147483647 w 1495"/>
              <a:gd name="T49" fmla="*/ 2147483647 h 337"/>
              <a:gd name="T50" fmla="*/ 2147483647 w 1495"/>
              <a:gd name="T51" fmla="*/ 2147483647 h 337"/>
              <a:gd name="T52" fmla="*/ 2147483647 w 1495"/>
              <a:gd name="T53" fmla="*/ 2147483647 h 337"/>
              <a:gd name="T54" fmla="*/ 2147483647 w 1495"/>
              <a:gd name="T55" fmla="*/ 2147483647 h 337"/>
              <a:gd name="T56" fmla="*/ 2147483647 w 1495"/>
              <a:gd name="T57" fmla="*/ 2147483647 h 337"/>
              <a:gd name="T58" fmla="*/ 2147483647 w 1495"/>
              <a:gd name="T59" fmla="*/ 2147483647 h 337"/>
              <a:gd name="T60" fmla="*/ 2147483647 w 1495"/>
              <a:gd name="T61" fmla="*/ 2147483647 h 337"/>
              <a:gd name="T62" fmla="*/ 2147483647 w 1495"/>
              <a:gd name="T63" fmla="*/ 2147483647 h 337"/>
              <a:gd name="T64" fmla="*/ 2147483647 w 1495"/>
              <a:gd name="T65" fmla="*/ 2147483647 h 337"/>
              <a:gd name="T66" fmla="*/ 2147483647 w 1495"/>
              <a:gd name="T67" fmla="*/ 2147483647 h 337"/>
              <a:gd name="T68" fmla="*/ 2147483647 w 1495"/>
              <a:gd name="T69" fmla="*/ 0 h 337"/>
              <a:gd name="T70" fmla="*/ 2147483647 w 1495"/>
              <a:gd name="T71" fmla="*/ 2147483647 h 337"/>
              <a:gd name="T72" fmla="*/ 2147483647 w 1495"/>
              <a:gd name="T73" fmla="*/ 2147483647 h 337"/>
              <a:gd name="T74" fmla="*/ 2147483647 w 1495"/>
              <a:gd name="T75" fmla="*/ 2147483647 h 337"/>
              <a:gd name="T76" fmla="*/ 2147483647 w 1495"/>
              <a:gd name="T77" fmla="*/ 2147483647 h 337"/>
              <a:gd name="T78" fmla="*/ 2147483647 w 1495"/>
              <a:gd name="T79" fmla="*/ 2147483647 h 337"/>
              <a:gd name="T80" fmla="*/ 2147483647 w 1495"/>
              <a:gd name="T81" fmla="*/ 2147483647 h 337"/>
              <a:gd name="T82" fmla="*/ 2147483647 w 1495"/>
              <a:gd name="T83" fmla="*/ 2147483647 h 337"/>
              <a:gd name="T84" fmla="*/ 2147483647 w 1495"/>
              <a:gd name="T85" fmla="*/ 2147483647 h 337"/>
              <a:gd name="T86" fmla="*/ 2147483647 w 1495"/>
              <a:gd name="T87" fmla="*/ 2147483647 h 337"/>
              <a:gd name="T88" fmla="*/ 2147483647 w 1495"/>
              <a:gd name="T89" fmla="*/ 2147483647 h 337"/>
              <a:gd name="T90" fmla="*/ 2147483647 w 1495"/>
              <a:gd name="T91" fmla="*/ 2147483647 h 337"/>
              <a:gd name="T92" fmla="*/ 2147483647 w 1495"/>
              <a:gd name="T93" fmla="*/ 2147483647 h 3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95"/>
              <a:gd name="T142" fmla="*/ 0 h 337"/>
              <a:gd name="T143" fmla="*/ 1495 w 1495"/>
              <a:gd name="T144" fmla="*/ 337 h 3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95" h="337">
                <a:moveTo>
                  <a:pt x="1495" y="169"/>
                </a:moveTo>
                <a:lnTo>
                  <a:pt x="1495" y="169"/>
                </a:lnTo>
                <a:lnTo>
                  <a:pt x="1493" y="177"/>
                </a:lnTo>
                <a:lnTo>
                  <a:pt x="1490" y="186"/>
                </a:lnTo>
                <a:lnTo>
                  <a:pt x="1486" y="195"/>
                </a:lnTo>
                <a:lnTo>
                  <a:pt x="1479" y="202"/>
                </a:lnTo>
                <a:lnTo>
                  <a:pt x="1471" y="211"/>
                </a:lnTo>
                <a:lnTo>
                  <a:pt x="1461" y="219"/>
                </a:lnTo>
                <a:lnTo>
                  <a:pt x="1449" y="226"/>
                </a:lnTo>
                <a:lnTo>
                  <a:pt x="1436" y="234"/>
                </a:lnTo>
                <a:lnTo>
                  <a:pt x="1420" y="242"/>
                </a:lnTo>
                <a:lnTo>
                  <a:pt x="1404" y="249"/>
                </a:lnTo>
                <a:lnTo>
                  <a:pt x="1386" y="256"/>
                </a:lnTo>
                <a:lnTo>
                  <a:pt x="1367" y="263"/>
                </a:lnTo>
                <a:lnTo>
                  <a:pt x="1323" y="276"/>
                </a:lnTo>
                <a:lnTo>
                  <a:pt x="1275" y="288"/>
                </a:lnTo>
                <a:lnTo>
                  <a:pt x="1222" y="299"/>
                </a:lnTo>
                <a:lnTo>
                  <a:pt x="1165" y="309"/>
                </a:lnTo>
                <a:lnTo>
                  <a:pt x="1103" y="317"/>
                </a:lnTo>
                <a:lnTo>
                  <a:pt x="1038" y="324"/>
                </a:lnTo>
                <a:lnTo>
                  <a:pt x="969" y="330"/>
                </a:lnTo>
                <a:lnTo>
                  <a:pt x="898" y="334"/>
                </a:lnTo>
                <a:lnTo>
                  <a:pt x="824" y="336"/>
                </a:lnTo>
                <a:lnTo>
                  <a:pt x="747" y="337"/>
                </a:lnTo>
                <a:lnTo>
                  <a:pt x="671" y="336"/>
                </a:lnTo>
                <a:lnTo>
                  <a:pt x="596" y="334"/>
                </a:lnTo>
                <a:lnTo>
                  <a:pt x="526" y="330"/>
                </a:lnTo>
                <a:lnTo>
                  <a:pt x="457" y="324"/>
                </a:lnTo>
                <a:lnTo>
                  <a:pt x="391" y="317"/>
                </a:lnTo>
                <a:lnTo>
                  <a:pt x="329" y="309"/>
                </a:lnTo>
                <a:lnTo>
                  <a:pt x="273" y="299"/>
                </a:lnTo>
                <a:lnTo>
                  <a:pt x="219" y="288"/>
                </a:lnTo>
                <a:lnTo>
                  <a:pt x="171" y="276"/>
                </a:lnTo>
                <a:lnTo>
                  <a:pt x="128" y="263"/>
                </a:lnTo>
                <a:lnTo>
                  <a:pt x="109" y="256"/>
                </a:lnTo>
                <a:lnTo>
                  <a:pt x="91" y="249"/>
                </a:lnTo>
                <a:lnTo>
                  <a:pt x="74" y="242"/>
                </a:lnTo>
                <a:lnTo>
                  <a:pt x="59" y="234"/>
                </a:lnTo>
                <a:lnTo>
                  <a:pt x="46" y="226"/>
                </a:lnTo>
                <a:lnTo>
                  <a:pt x="34" y="219"/>
                </a:lnTo>
                <a:lnTo>
                  <a:pt x="24" y="211"/>
                </a:lnTo>
                <a:lnTo>
                  <a:pt x="15" y="202"/>
                </a:lnTo>
                <a:lnTo>
                  <a:pt x="9" y="195"/>
                </a:lnTo>
                <a:lnTo>
                  <a:pt x="5" y="186"/>
                </a:lnTo>
                <a:lnTo>
                  <a:pt x="1" y="177"/>
                </a:lnTo>
                <a:lnTo>
                  <a:pt x="0" y="169"/>
                </a:lnTo>
                <a:lnTo>
                  <a:pt x="1" y="160"/>
                </a:lnTo>
                <a:lnTo>
                  <a:pt x="5" y="151"/>
                </a:lnTo>
                <a:lnTo>
                  <a:pt x="9" y="143"/>
                </a:lnTo>
                <a:lnTo>
                  <a:pt x="15" y="135"/>
                </a:lnTo>
                <a:lnTo>
                  <a:pt x="24" y="127"/>
                </a:lnTo>
                <a:lnTo>
                  <a:pt x="34" y="118"/>
                </a:lnTo>
                <a:lnTo>
                  <a:pt x="46" y="111"/>
                </a:lnTo>
                <a:lnTo>
                  <a:pt x="59" y="103"/>
                </a:lnTo>
                <a:lnTo>
                  <a:pt x="74" y="95"/>
                </a:lnTo>
                <a:lnTo>
                  <a:pt x="91" y="88"/>
                </a:lnTo>
                <a:lnTo>
                  <a:pt x="109" y="81"/>
                </a:lnTo>
                <a:lnTo>
                  <a:pt x="128" y="75"/>
                </a:lnTo>
                <a:lnTo>
                  <a:pt x="171" y="62"/>
                </a:lnTo>
                <a:lnTo>
                  <a:pt x="219" y="50"/>
                </a:lnTo>
                <a:lnTo>
                  <a:pt x="273" y="39"/>
                </a:lnTo>
                <a:lnTo>
                  <a:pt x="329" y="29"/>
                </a:lnTo>
                <a:lnTo>
                  <a:pt x="391" y="20"/>
                </a:lnTo>
                <a:lnTo>
                  <a:pt x="457" y="14"/>
                </a:lnTo>
                <a:lnTo>
                  <a:pt x="526" y="7"/>
                </a:lnTo>
                <a:lnTo>
                  <a:pt x="596" y="4"/>
                </a:lnTo>
                <a:lnTo>
                  <a:pt x="671" y="1"/>
                </a:lnTo>
                <a:lnTo>
                  <a:pt x="747" y="0"/>
                </a:lnTo>
                <a:lnTo>
                  <a:pt x="824" y="1"/>
                </a:lnTo>
                <a:lnTo>
                  <a:pt x="898" y="4"/>
                </a:lnTo>
                <a:lnTo>
                  <a:pt x="969" y="7"/>
                </a:lnTo>
                <a:lnTo>
                  <a:pt x="1038" y="14"/>
                </a:lnTo>
                <a:lnTo>
                  <a:pt x="1103" y="20"/>
                </a:lnTo>
                <a:lnTo>
                  <a:pt x="1165" y="29"/>
                </a:lnTo>
                <a:lnTo>
                  <a:pt x="1222" y="39"/>
                </a:lnTo>
                <a:lnTo>
                  <a:pt x="1275" y="50"/>
                </a:lnTo>
                <a:lnTo>
                  <a:pt x="1323" y="62"/>
                </a:lnTo>
                <a:lnTo>
                  <a:pt x="1367" y="75"/>
                </a:lnTo>
                <a:lnTo>
                  <a:pt x="1386" y="81"/>
                </a:lnTo>
                <a:lnTo>
                  <a:pt x="1404" y="88"/>
                </a:lnTo>
                <a:lnTo>
                  <a:pt x="1420" y="95"/>
                </a:lnTo>
                <a:lnTo>
                  <a:pt x="1436" y="103"/>
                </a:lnTo>
                <a:lnTo>
                  <a:pt x="1449" y="111"/>
                </a:lnTo>
                <a:lnTo>
                  <a:pt x="1461" y="118"/>
                </a:lnTo>
                <a:lnTo>
                  <a:pt x="1471" y="127"/>
                </a:lnTo>
                <a:lnTo>
                  <a:pt x="1479" y="135"/>
                </a:lnTo>
                <a:lnTo>
                  <a:pt x="1486" y="143"/>
                </a:lnTo>
                <a:lnTo>
                  <a:pt x="1490" y="151"/>
                </a:lnTo>
                <a:lnTo>
                  <a:pt x="1493" y="160"/>
                </a:lnTo>
                <a:lnTo>
                  <a:pt x="1495" y="169"/>
                </a:lnTo>
                <a:close/>
              </a:path>
            </a:pathLst>
          </a:custGeom>
          <a:solidFill>
            <a:srgbClr val="DDDDDD">
              <a:alpha val="70000"/>
            </a:srgbClr>
          </a:solidFill>
          <a:ln w="6350">
            <a:solidFill>
              <a:srgbClr val="D7E0E3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pic>
        <p:nvPicPr>
          <p:cNvPr id="2587045" name="Picture 6" descr="Anten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3" y="3517900"/>
            <a:ext cx="19685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7046" name="Line 156"/>
          <p:cNvSpPr>
            <a:spLocks noChangeShapeType="1"/>
          </p:cNvSpPr>
          <p:nvPr/>
        </p:nvSpPr>
        <p:spPr bwMode="auto">
          <a:xfrm flipV="1">
            <a:off x="1263650" y="4110038"/>
            <a:ext cx="2301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7047" name="Line 156"/>
          <p:cNvSpPr>
            <a:spLocks noChangeShapeType="1"/>
          </p:cNvSpPr>
          <p:nvPr/>
        </p:nvSpPr>
        <p:spPr bwMode="auto">
          <a:xfrm>
            <a:off x="995363" y="4033838"/>
            <a:ext cx="230187" cy="60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7048" name="Line 156"/>
          <p:cNvSpPr>
            <a:spLocks noChangeShapeType="1"/>
          </p:cNvSpPr>
          <p:nvPr/>
        </p:nvSpPr>
        <p:spPr bwMode="auto">
          <a:xfrm>
            <a:off x="995363" y="3957638"/>
            <a:ext cx="585787" cy="12065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7049" name="Rectangle 13"/>
          <p:cNvSpPr>
            <a:spLocks noChangeArrowheads="1"/>
          </p:cNvSpPr>
          <p:nvPr/>
        </p:nvSpPr>
        <p:spPr bwMode="auto">
          <a:xfrm>
            <a:off x="633413" y="4298950"/>
            <a:ext cx="884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i="1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Edge site #</a:t>
            </a:r>
            <a:r>
              <a:rPr lang="en-US" b="0" i="1">
                <a:solidFill>
                  <a:srgbClr val="000000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3</a:t>
            </a:r>
            <a:endParaRPr lang="en-US" b="0" i="1">
              <a:solidFill>
                <a:srgbClr val="E2001A"/>
              </a:solidFill>
              <a:latin typeface="Arial" charset="0"/>
              <a:ea typeface="ヒラギノ角ゴ Pro W3" pitchFamily="-80" charset="-128"/>
              <a:cs typeface="Arial" charset="0"/>
            </a:endParaRPr>
          </a:p>
        </p:txBody>
      </p:sp>
      <p:sp>
        <p:nvSpPr>
          <p:cNvPr id="2587050" name="Line 156"/>
          <p:cNvSpPr>
            <a:spLocks noChangeShapeType="1"/>
          </p:cNvSpPr>
          <p:nvPr/>
        </p:nvSpPr>
        <p:spPr bwMode="auto">
          <a:xfrm>
            <a:off x="995363" y="4071938"/>
            <a:ext cx="230187" cy="60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7051" name="Line 156"/>
          <p:cNvSpPr>
            <a:spLocks noChangeShapeType="1"/>
          </p:cNvSpPr>
          <p:nvPr/>
        </p:nvSpPr>
        <p:spPr bwMode="auto">
          <a:xfrm>
            <a:off x="995363" y="4110038"/>
            <a:ext cx="230187" cy="60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87052" name="Picture 589" descr="SW 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9350" y="4033838"/>
            <a:ext cx="1873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7053" name="Picture 249" descr="icon radi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0500" y="3957638"/>
            <a:ext cx="6683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7054" name="Freeform 3"/>
          <p:cNvSpPr>
            <a:spLocks/>
          </p:cNvSpPr>
          <p:nvPr/>
        </p:nvSpPr>
        <p:spPr bwMode="auto">
          <a:xfrm>
            <a:off x="615950" y="5119688"/>
            <a:ext cx="1473200" cy="319087"/>
          </a:xfrm>
          <a:custGeom>
            <a:avLst/>
            <a:gdLst>
              <a:gd name="T0" fmla="*/ 2147483647 w 1495"/>
              <a:gd name="T1" fmla="*/ 2147483647 h 337"/>
              <a:gd name="T2" fmla="*/ 2147483647 w 1495"/>
              <a:gd name="T3" fmla="*/ 2147483647 h 337"/>
              <a:gd name="T4" fmla="*/ 2147483647 w 1495"/>
              <a:gd name="T5" fmla="*/ 2147483647 h 337"/>
              <a:gd name="T6" fmla="*/ 2147483647 w 1495"/>
              <a:gd name="T7" fmla="*/ 2147483647 h 337"/>
              <a:gd name="T8" fmla="*/ 2147483647 w 1495"/>
              <a:gd name="T9" fmla="*/ 2147483647 h 337"/>
              <a:gd name="T10" fmla="*/ 2147483647 w 1495"/>
              <a:gd name="T11" fmla="*/ 2147483647 h 337"/>
              <a:gd name="T12" fmla="*/ 2147483647 w 1495"/>
              <a:gd name="T13" fmla="*/ 2147483647 h 337"/>
              <a:gd name="T14" fmla="*/ 2147483647 w 1495"/>
              <a:gd name="T15" fmla="*/ 2147483647 h 337"/>
              <a:gd name="T16" fmla="*/ 2147483647 w 1495"/>
              <a:gd name="T17" fmla="*/ 2147483647 h 337"/>
              <a:gd name="T18" fmla="*/ 2147483647 w 1495"/>
              <a:gd name="T19" fmla="*/ 2147483647 h 337"/>
              <a:gd name="T20" fmla="*/ 2147483647 w 1495"/>
              <a:gd name="T21" fmla="*/ 2147483647 h 337"/>
              <a:gd name="T22" fmla="*/ 2147483647 w 1495"/>
              <a:gd name="T23" fmla="*/ 2147483647 h 337"/>
              <a:gd name="T24" fmla="*/ 2147483647 w 1495"/>
              <a:gd name="T25" fmla="*/ 2147483647 h 337"/>
              <a:gd name="T26" fmla="*/ 2147483647 w 1495"/>
              <a:gd name="T27" fmla="*/ 2147483647 h 337"/>
              <a:gd name="T28" fmla="*/ 2147483647 w 1495"/>
              <a:gd name="T29" fmla="*/ 2147483647 h 337"/>
              <a:gd name="T30" fmla="*/ 2147483647 w 1495"/>
              <a:gd name="T31" fmla="*/ 2147483647 h 337"/>
              <a:gd name="T32" fmla="*/ 2147483647 w 1495"/>
              <a:gd name="T33" fmla="*/ 2147483647 h 337"/>
              <a:gd name="T34" fmla="*/ 2147483647 w 1495"/>
              <a:gd name="T35" fmla="*/ 2147483647 h 337"/>
              <a:gd name="T36" fmla="*/ 2147483647 w 1495"/>
              <a:gd name="T37" fmla="*/ 2147483647 h 337"/>
              <a:gd name="T38" fmla="*/ 2147483647 w 1495"/>
              <a:gd name="T39" fmla="*/ 2147483647 h 337"/>
              <a:gd name="T40" fmla="*/ 2147483647 w 1495"/>
              <a:gd name="T41" fmla="*/ 2147483647 h 337"/>
              <a:gd name="T42" fmla="*/ 2147483647 w 1495"/>
              <a:gd name="T43" fmla="*/ 2147483647 h 337"/>
              <a:gd name="T44" fmla="*/ 2147483647 w 1495"/>
              <a:gd name="T45" fmla="*/ 2147483647 h 337"/>
              <a:gd name="T46" fmla="*/ 0 w 1495"/>
              <a:gd name="T47" fmla="*/ 2147483647 h 337"/>
              <a:gd name="T48" fmla="*/ 2147483647 w 1495"/>
              <a:gd name="T49" fmla="*/ 2147483647 h 337"/>
              <a:gd name="T50" fmla="*/ 2147483647 w 1495"/>
              <a:gd name="T51" fmla="*/ 2147483647 h 337"/>
              <a:gd name="T52" fmla="*/ 2147483647 w 1495"/>
              <a:gd name="T53" fmla="*/ 2147483647 h 337"/>
              <a:gd name="T54" fmla="*/ 2147483647 w 1495"/>
              <a:gd name="T55" fmla="*/ 2147483647 h 337"/>
              <a:gd name="T56" fmla="*/ 2147483647 w 1495"/>
              <a:gd name="T57" fmla="*/ 2147483647 h 337"/>
              <a:gd name="T58" fmla="*/ 2147483647 w 1495"/>
              <a:gd name="T59" fmla="*/ 2147483647 h 337"/>
              <a:gd name="T60" fmla="*/ 2147483647 w 1495"/>
              <a:gd name="T61" fmla="*/ 2147483647 h 337"/>
              <a:gd name="T62" fmla="*/ 2147483647 w 1495"/>
              <a:gd name="T63" fmla="*/ 2147483647 h 337"/>
              <a:gd name="T64" fmla="*/ 2147483647 w 1495"/>
              <a:gd name="T65" fmla="*/ 2147483647 h 337"/>
              <a:gd name="T66" fmla="*/ 2147483647 w 1495"/>
              <a:gd name="T67" fmla="*/ 2147483647 h 337"/>
              <a:gd name="T68" fmla="*/ 2147483647 w 1495"/>
              <a:gd name="T69" fmla="*/ 0 h 337"/>
              <a:gd name="T70" fmla="*/ 2147483647 w 1495"/>
              <a:gd name="T71" fmla="*/ 2147483647 h 337"/>
              <a:gd name="T72" fmla="*/ 2147483647 w 1495"/>
              <a:gd name="T73" fmla="*/ 2147483647 h 337"/>
              <a:gd name="T74" fmla="*/ 2147483647 w 1495"/>
              <a:gd name="T75" fmla="*/ 2147483647 h 337"/>
              <a:gd name="T76" fmla="*/ 2147483647 w 1495"/>
              <a:gd name="T77" fmla="*/ 2147483647 h 337"/>
              <a:gd name="T78" fmla="*/ 2147483647 w 1495"/>
              <a:gd name="T79" fmla="*/ 2147483647 h 337"/>
              <a:gd name="T80" fmla="*/ 2147483647 w 1495"/>
              <a:gd name="T81" fmla="*/ 2147483647 h 337"/>
              <a:gd name="T82" fmla="*/ 2147483647 w 1495"/>
              <a:gd name="T83" fmla="*/ 2147483647 h 337"/>
              <a:gd name="T84" fmla="*/ 2147483647 w 1495"/>
              <a:gd name="T85" fmla="*/ 2147483647 h 337"/>
              <a:gd name="T86" fmla="*/ 2147483647 w 1495"/>
              <a:gd name="T87" fmla="*/ 2147483647 h 337"/>
              <a:gd name="T88" fmla="*/ 2147483647 w 1495"/>
              <a:gd name="T89" fmla="*/ 2147483647 h 337"/>
              <a:gd name="T90" fmla="*/ 2147483647 w 1495"/>
              <a:gd name="T91" fmla="*/ 2147483647 h 337"/>
              <a:gd name="T92" fmla="*/ 2147483647 w 1495"/>
              <a:gd name="T93" fmla="*/ 2147483647 h 3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95"/>
              <a:gd name="T142" fmla="*/ 0 h 337"/>
              <a:gd name="T143" fmla="*/ 1495 w 1495"/>
              <a:gd name="T144" fmla="*/ 337 h 3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95" h="337">
                <a:moveTo>
                  <a:pt x="1495" y="169"/>
                </a:moveTo>
                <a:lnTo>
                  <a:pt x="1495" y="169"/>
                </a:lnTo>
                <a:lnTo>
                  <a:pt x="1493" y="177"/>
                </a:lnTo>
                <a:lnTo>
                  <a:pt x="1490" y="186"/>
                </a:lnTo>
                <a:lnTo>
                  <a:pt x="1486" y="195"/>
                </a:lnTo>
                <a:lnTo>
                  <a:pt x="1479" y="202"/>
                </a:lnTo>
                <a:lnTo>
                  <a:pt x="1471" y="211"/>
                </a:lnTo>
                <a:lnTo>
                  <a:pt x="1461" y="219"/>
                </a:lnTo>
                <a:lnTo>
                  <a:pt x="1449" y="226"/>
                </a:lnTo>
                <a:lnTo>
                  <a:pt x="1436" y="234"/>
                </a:lnTo>
                <a:lnTo>
                  <a:pt x="1420" y="242"/>
                </a:lnTo>
                <a:lnTo>
                  <a:pt x="1404" y="249"/>
                </a:lnTo>
                <a:lnTo>
                  <a:pt x="1386" y="256"/>
                </a:lnTo>
                <a:lnTo>
                  <a:pt x="1367" y="263"/>
                </a:lnTo>
                <a:lnTo>
                  <a:pt x="1323" y="276"/>
                </a:lnTo>
                <a:lnTo>
                  <a:pt x="1275" y="288"/>
                </a:lnTo>
                <a:lnTo>
                  <a:pt x="1222" y="299"/>
                </a:lnTo>
                <a:lnTo>
                  <a:pt x="1165" y="309"/>
                </a:lnTo>
                <a:lnTo>
                  <a:pt x="1103" y="317"/>
                </a:lnTo>
                <a:lnTo>
                  <a:pt x="1038" y="324"/>
                </a:lnTo>
                <a:lnTo>
                  <a:pt x="969" y="330"/>
                </a:lnTo>
                <a:lnTo>
                  <a:pt x="898" y="334"/>
                </a:lnTo>
                <a:lnTo>
                  <a:pt x="824" y="336"/>
                </a:lnTo>
                <a:lnTo>
                  <a:pt x="747" y="337"/>
                </a:lnTo>
                <a:lnTo>
                  <a:pt x="671" y="336"/>
                </a:lnTo>
                <a:lnTo>
                  <a:pt x="596" y="334"/>
                </a:lnTo>
                <a:lnTo>
                  <a:pt x="526" y="330"/>
                </a:lnTo>
                <a:lnTo>
                  <a:pt x="457" y="324"/>
                </a:lnTo>
                <a:lnTo>
                  <a:pt x="391" y="317"/>
                </a:lnTo>
                <a:lnTo>
                  <a:pt x="329" y="309"/>
                </a:lnTo>
                <a:lnTo>
                  <a:pt x="273" y="299"/>
                </a:lnTo>
                <a:lnTo>
                  <a:pt x="219" y="288"/>
                </a:lnTo>
                <a:lnTo>
                  <a:pt x="171" y="276"/>
                </a:lnTo>
                <a:lnTo>
                  <a:pt x="128" y="263"/>
                </a:lnTo>
                <a:lnTo>
                  <a:pt x="109" y="256"/>
                </a:lnTo>
                <a:lnTo>
                  <a:pt x="91" y="249"/>
                </a:lnTo>
                <a:lnTo>
                  <a:pt x="74" y="242"/>
                </a:lnTo>
                <a:lnTo>
                  <a:pt x="59" y="234"/>
                </a:lnTo>
                <a:lnTo>
                  <a:pt x="46" y="226"/>
                </a:lnTo>
                <a:lnTo>
                  <a:pt x="34" y="219"/>
                </a:lnTo>
                <a:lnTo>
                  <a:pt x="24" y="211"/>
                </a:lnTo>
                <a:lnTo>
                  <a:pt x="15" y="202"/>
                </a:lnTo>
                <a:lnTo>
                  <a:pt x="9" y="195"/>
                </a:lnTo>
                <a:lnTo>
                  <a:pt x="5" y="186"/>
                </a:lnTo>
                <a:lnTo>
                  <a:pt x="1" y="177"/>
                </a:lnTo>
                <a:lnTo>
                  <a:pt x="0" y="169"/>
                </a:lnTo>
                <a:lnTo>
                  <a:pt x="1" y="160"/>
                </a:lnTo>
                <a:lnTo>
                  <a:pt x="5" y="151"/>
                </a:lnTo>
                <a:lnTo>
                  <a:pt x="9" y="143"/>
                </a:lnTo>
                <a:lnTo>
                  <a:pt x="15" y="135"/>
                </a:lnTo>
                <a:lnTo>
                  <a:pt x="24" y="127"/>
                </a:lnTo>
                <a:lnTo>
                  <a:pt x="34" y="118"/>
                </a:lnTo>
                <a:lnTo>
                  <a:pt x="46" y="111"/>
                </a:lnTo>
                <a:lnTo>
                  <a:pt x="59" y="103"/>
                </a:lnTo>
                <a:lnTo>
                  <a:pt x="74" y="95"/>
                </a:lnTo>
                <a:lnTo>
                  <a:pt x="91" y="88"/>
                </a:lnTo>
                <a:lnTo>
                  <a:pt x="109" y="81"/>
                </a:lnTo>
                <a:lnTo>
                  <a:pt x="128" y="75"/>
                </a:lnTo>
                <a:lnTo>
                  <a:pt x="171" y="62"/>
                </a:lnTo>
                <a:lnTo>
                  <a:pt x="219" y="50"/>
                </a:lnTo>
                <a:lnTo>
                  <a:pt x="273" y="39"/>
                </a:lnTo>
                <a:lnTo>
                  <a:pt x="329" y="29"/>
                </a:lnTo>
                <a:lnTo>
                  <a:pt x="391" y="20"/>
                </a:lnTo>
                <a:lnTo>
                  <a:pt x="457" y="14"/>
                </a:lnTo>
                <a:lnTo>
                  <a:pt x="526" y="7"/>
                </a:lnTo>
                <a:lnTo>
                  <a:pt x="596" y="4"/>
                </a:lnTo>
                <a:lnTo>
                  <a:pt x="671" y="1"/>
                </a:lnTo>
                <a:lnTo>
                  <a:pt x="747" y="0"/>
                </a:lnTo>
                <a:lnTo>
                  <a:pt x="824" y="1"/>
                </a:lnTo>
                <a:lnTo>
                  <a:pt x="898" y="4"/>
                </a:lnTo>
                <a:lnTo>
                  <a:pt x="969" y="7"/>
                </a:lnTo>
                <a:lnTo>
                  <a:pt x="1038" y="14"/>
                </a:lnTo>
                <a:lnTo>
                  <a:pt x="1103" y="20"/>
                </a:lnTo>
                <a:lnTo>
                  <a:pt x="1165" y="29"/>
                </a:lnTo>
                <a:lnTo>
                  <a:pt x="1222" y="39"/>
                </a:lnTo>
                <a:lnTo>
                  <a:pt x="1275" y="50"/>
                </a:lnTo>
                <a:lnTo>
                  <a:pt x="1323" y="62"/>
                </a:lnTo>
                <a:lnTo>
                  <a:pt x="1367" y="75"/>
                </a:lnTo>
                <a:lnTo>
                  <a:pt x="1386" y="81"/>
                </a:lnTo>
                <a:lnTo>
                  <a:pt x="1404" y="88"/>
                </a:lnTo>
                <a:lnTo>
                  <a:pt x="1420" y="95"/>
                </a:lnTo>
                <a:lnTo>
                  <a:pt x="1436" y="103"/>
                </a:lnTo>
                <a:lnTo>
                  <a:pt x="1449" y="111"/>
                </a:lnTo>
                <a:lnTo>
                  <a:pt x="1461" y="118"/>
                </a:lnTo>
                <a:lnTo>
                  <a:pt x="1471" y="127"/>
                </a:lnTo>
                <a:lnTo>
                  <a:pt x="1479" y="135"/>
                </a:lnTo>
                <a:lnTo>
                  <a:pt x="1486" y="143"/>
                </a:lnTo>
                <a:lnTo>
                  <a:pt x="1490" y="151"/>
                </a:lnTo>
                <a:lnTo>
                  <a:pt x="1493" y="160"/>
                </a:lnTo>
                <a:lnTo>
                  <a:pt x="1495" y="169"/>
                </a:lnTo>
                <a:close/>
              </a:path>
            </a:pathLst>
          </a:custGeom>
          <a:solidFill>
            <a:srgbClr val="DDDDDD">
              <a:alpha val="70000"/>
            </a:srgbClr>
          </a:solidFill>
          <a:ln w="6350">
            <a:solidFill>
              <a:srgbClr val="D7E0E3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pic>
        <p:nvPicPr>
          <p:cNvPr id="2587055" name="Picture 6" descr="Anten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4630738"/>
            <a:ext cx="19685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7056" name="Line 156"/>
          <p:cNvSpPr>
            <a:spLocks noChangeShapeType="1"/>
          </p:cNvSpPr>
          <p:nvPr/>
        </p:nvSpPr>
        <p:spPr bwMode="auto">
          <a:xfrm flipV="1">
            <a:off x="1274763" y="5222875"/>
            <a:ext cx="2301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7057" name="Line 156"/>
          <p:cNvSpPr>
            <a:spLocks noChangeShapeType="1"/>
          </p:cNvSpPr>
          <p:nvPr/>
        </p:nvSpPr>
        <p:spPr bwMode="auto">
          <a:xfrm>
            <a:off x="1006475" y="5146675"/>
            <a:ext cx="230188" cy="60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7058" name="Line 156"/>
          <p:cNvSpPr>
            <a:spLocks noChangeShapeType="1"/>
          </p:cNvSpPr>
          <p:nvPr/>
        </p:nvSpPr>
        <p:spPr bwMode="auto">
          <a:xfrm>
            <a:off x="1006475" y="5070475"/>
            <a:ext cx="585788" cy="12065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7059" name="Rectangle 13"/>
          <p:cNvSpPr>
            <a:spLocks noChangeArrowheads="1"/>
          </p:cNvSpPr>
          <p:nvPr/>
        </p:nvSpPr>
        <p:spPr bwMode="auto">
          <a:xfrm>
            <a:off x="644525" y="5411788"/>
            <a:ext cx="884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i="1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Edge site #</a:t>
            </a:r>
            <a:r>
              <a:rPr lang="en-US" b="0" i="1">
                <a:solidFill>
                  <a:srgbClr val="000000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4</a:t>
            </a:r>
            <a:endParaRPr lang="en-US" b="0" i="1">
              <a:solidFill>
                <a:srgbClr val="E2001A"/>
              </a:solidFill>
              <a:latin typeface="Arial" charset="0"/>
              <a:ea typeface="ヒラギノ角ゴ Pro W3" pitchFamily="-80" charset="-128"/>
              <a:cs typeface="Arial" charset="0"/>
            </a:endParaRPr>
          </a:p>
        </p:txBody>
      </p:sp>
      <p:sp>
        <p:nvSpPr>
          <p:cNvPr id="2587060" name="Line 156"/>
          <p:cNvSpPr>
            <a:spLocks noChangeShapeType="1"/>
          </p:cNvSpPr>
          <p:nvPr/>
        </p:nvSpPr>
        <p:spPr bwMode="auto">
          <a:xfrm>
            <a:off x="1006475" y="5184775"/>
            <a:ext cx="230188" cy="60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7061" name="Line 156"/>
          <p:cNvSpPr>
            <a:spLocks noChangeShapeType="1"/>
          </p:cNvSpPr>
          <p:nvPr/>
        </p:nvSpPr>
        <p:spPr bwMode="auto">
          <a:xfrm>
            <a:off x="1006475" y="5222875"/>
            <a:ext cx="230188" cy="60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87062" name="Picture 589" descr="SW 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0463" y="5146675"/>
            <a:ext cx="187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7063" name="Picture 249" descr="icon radi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1613" y="5070475"/>
            <a:ext cx="6683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7064" name="Picture 249" descr="icon radi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5175" y="2913063"/>
            <a:ext cx="6683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7065" name="Picture 249" descr="icon radi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5363" y="3219450"/>
            <a:ext cx="6683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7066" name="Picture 249" descr="icon radi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4275" y="2913063"/>
            <a:ext cx="6683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7067" name="Picture 249" descr="icon radi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1113" y="3582988"/>
            <a:ext cx="6683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7068" name="Picture 249" descr="icon radi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8888" y="4141788"/>
            <a:ext cx="6683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445"/>
          <p:cNvGrpSpPr>
            <a:grpSpLocks/>
          </p:cNvGrpSpPr>
          <p:nvPr/>
        </p:nvGrpSpPr>
        <p:grpSpPr bwMode="auto">
          <a:xfrm>
            <a:off x="4613275" y="2773363"/>
            <a:ext cx="342900" cy="309562"/>
            <a:chOff x="2906" y="1747"/>
            <a:chExt cx="216" cy="195"/>
          </a:xfrm>
        </p:grpSpPr>
        <p:sp>
          <p:nvSpPr>
            <p:cNvPr id="2587070" name="Rectangle 446"/>
            <p:cNvSpPr>
              <a:spLocks noChangeArrowheads="1"/>
            </p:cNvSpPr>
            <p:nvPr/>
          </p:nvSpPr>
          <p:spPr bwMode="auto">
            <a:xfrm>
              <a:off x="2953" y="1773"/>
              <a:ext cx="145" cy="1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87071" name="Picture 591" descr="XC LOG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06" y="1747"/>
              <a:ext cx="21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87072" name="Line 156"/>
          <p:cNvSpPr>
            <a:spLocks noChangeShapeType="1"/>
          </p:cNvSpPr>
          <p:nvPr/>
        </p:nvSpPr>
        <p:spPr bwMode="auto">
          <a:xfrm>
            <a:off x="4225925" y="2508250"/>
            <a:ext cx="461963" cy="65246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7073" name="Line 156"/>
          <p:cNvSpPr>
            <a:spLocks noChangeShapeType="1"/>
          </p:cNvSpPr>
          <p:nvPr/>
        </p:nvSpPr>
        <p:spPr bwMode="auto">
          <a:xfrm>
            <a:off x="4225925" y="2584450"/>
            <a:ext cx="461963" cy="65246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" name="Group 450"/>
          <p:cNvGrpSpPr>
            <a:grpSpLocks/>
          </p:cNvGrpSpPr>
          <p:nvPr/>
        </p:nvGrpSpPr>
        <p:grpSpPr bwMode="auto">
          <a:xfrm>
            <a:off x="4533900" y="3082925"/>
            <a:ext cx="342900" cy="336550"/>
            <a:chOff x="2856" y="1942"/>
            <a:chExt cx="216" cy="212"/>
          </a:xfrm>
        </p:grpSpPr>
        <p:sp>
          <p:nvSpPr>
            <p:cNvPr id="2587075" name="Freeform 3"/>
            <p:cNvSpPr>
              <a:spLocks/>
            </p:cNvSpPr>
            <p:nvPr/>
          </p:nvSpPr>
          <p:spPr bwMode="auto">
            <a:xfrm>
              <a:off x="2880" y="1966"/>
              <a:ext cx="145" cy="136"/>
            </a:xfrm>
            <a:custGeom>
              <a:avLst/>
              <a:gdLst>
                <a:gd name="T0" fmla="*/ 2147483647 w 1495"/>
                <a:gd name="T1" fmla="*/ 2147483647 h 337"/>
                <a:gd name="T2" fmla="*/ 2147483647 w 1495"/>
                <a:gd name="T3" fmla="*/ 2147483647 h 337"/>
                <a:gd name="T4" fmla="*/ 2147483647 w 1495"/>
                <a:gd name="T5" fmla="*/ 2147483647 h 337"/>
                <a:gd name="T6" fmla="*/ 2147483647 w 1495"/>
                <a:gd name="T7" fmla="*/ 2147483647 h 337"/>
                <a:gd name="T8" fmla="*/ 2147483647 w 1495"/>
                <a:gd name="T9" fmla="*/ 2147483647 h 337"/>
                <a:gd name="T10" fmla="*/ 2147483647 w 1495"/>
                <a:gd name="T11" fmla="*/ 2147483647 h 337"/>
                <a:gd name="T12" fmla="*/ 2147483647 w 1495"/>
                <a:gd name="T13" fmla="*/ 2147483647 h 337"/>
                <a:gd name="T14" fmla="*/ 2147483647 w 1495"/>
                <a:gd name="T15" fmla="*/ 2147483647 h 337"/>
                <a:gd name="T16" fmla="*/ 2147483647 w 1495"/>
                <a:gd name="T17" fmla="*/ 2147483647 h 337"/>
                <a:gd name="T18" fmla="*/ 2147483647 w 1495"/>
                <a:gd name="T19" fmla="*/ 2147483647 h 337"/>
                <a:gd name="T20" fmla="*/ 2147483647 w 1495"/>
                <a:gd name="T21" fmla="*/ 2147483647 h 337"/>
                <a:gd name="T22" fmla="*/ 2147483647 w 1495"/>
                <a:gd name="T23" fmla="*/ 2147483647 h 337"/>
                <a:gd name="T24" fmla="*/ 2147483647 w 1495"/>
                <a:gd name="T25" fmla="*/ 2147483647 h 337"/>
                <a:gd name="T26" fmla="*/ 2147483647 w 1495"/>
                <a:gd name="T27" fmla="*/ 2147483647 h 337"/>
                <a:gd name="T28" fmla="*/ 2147483647 w 1495"/>
                <a:gd name="T29" fmla="*/ 2147483647 h 337"/>
                <a:gd name="T30" fmla="*/ 2147483647 w 1495"/>
                <a:gd name="T31" fmla="*/ 2147483647 h 337"/>
                <a:gd name="T32" fmla="*/ 2147483647 w 1495"/>
                <a:gd name="T33" fmla="*/ 2147483647 h 337"/>
                <a:gd name="T34" fmla="*/ 2147483647 w 1495"/>
                <a:gd name="T35" fmla="*/ 2147483647 h 337"/>
                <a:gd name="T36" fmla="*/ 2147483647 w 1495"/>
                <a:gd name="T37" fmla="*/ 2147483647 h 337"/>
                <a:gd name="T38" fmla="*/ 2147483647 w 1495"/>
                <a:gd name="T39" fmla="*/ 2147483647 h 337"/>
                <a:gd name="T40" fmla="*/ 2147483647 w 1495"/>
                <a:gd name="T41" fmla="*/ 2147483647 h 337"/>
                <a:gd name="T42" fmla="*/ 2147483647 w 1495"/>
                <a:gd name="T43" fmla="*/ 2147483647 h 337"/>
                <a:gd name="T44" fmla="*/ 2147483647 w 1495"/>
                <a:gd name="T45" fmla="*/ 2147483647 h 337"/>
                <a:gd name="T46" fmla="*/ 0 w 1495"/>
                <a:gd name="T47" fmla="*/ 2147483647 h 337"/>
                <a:gd name="T48" fmla="*/ 2147483647 w 1495"/>
                <a:gd name="T49" fmla="*/ 2147483647 h 337"/>
                <a:gd name="T50" fmla="*/ 2147483647 w 1495"/>
                <a:gd name="T51" fmla="*/ 2147483647 h 337"/>
                <a:gd name="T52" fmla="*/ 2147483647 w 1495"/>
                <a:gd name="T53" fmla="*/ 2147483647 h 337"/>
                <a:gd name="T54" fmla="*/ 2147483647 w 1495"/>
                <a:gd name="T55" fmla="*/ 2147483647 h 337"/>
                <a:gd name="T56" fmla="*/ 2147483647 w 1495"/>
                <a:gd name="T57" fmla="*/ 2147483647 h 337"/>
                <a:gd name="T58" fmla="*/ 2147483647 w 1495"/>
                <a:gd name="T59" fmla="*/ 2147483647 h 337"/>
                <a:gd name="T60" fmla="*/ 2147483647 w 1495"/>
                <a:gd name="T61" fmla="*/ 2147483647 h 337"/>
                <a:gd name="T62" fmla="*/ 2147483647 w 1495"/>
                <a:gd name="T63" fmla="*/ 2147483647 h 337"/>
                <a:gd name="T64" fmla="*/ 2147483647 w 1495"/>
                <a:gd name="T65" fmla="*/ 2147483647 h 337"/>
                <a:gd name="T66" fmla="*/ 2147483647 w 1495"/>
                <a:gd name="T67" fmla="*/ 2147483647 h 337"/>
                <a:gd name="T68" fmla="*/ 2147483647 w 1495"/>
                <a:gd name="T69" fmla="*/ 0 h 337"/>
                <a:gd name="T70" fmla="*/ 2147483647 w 1495"/>
                <a:gd name="T71" fmla="*/ 2147483647 h 337"/>
                <a:gd name="T72" fmla="*/ 2147483647 w 1495"/>
                <a:gd name="T73" fmla="*/ 2147483647 h 337"/>
                <a:gd name="T74" fmla="*/ 2147483647 w 1495"/>
                <a:gd name="T75" fmla="*/ 2147483647 h 337"/>
                <a:gd name="T76" fmla="*/ 2147483647 w 1495"/>
                <a:gd name="T77" fmla="*/ 2147483647 h 337"/>
                <a:gd name="T78" fmla="*/ 2147483647 w 1495"/>
                <a:gd name="T79" fmla="*/ 2147483647 h 337"/>
                <a:gd name="T80" fmla="*/ 2147483647 w 1495"/>
                <a:gd name="T81" fmla="*/ 2147483647 h 337"/>
                <a:gd name="T82" fmla="*/ 2147483647 w 1495"/>
                <a:gd name="T83" fmla="*/ 2147483647 h 337"/>
                <a:gd name="T84" fmla="*/ 2147483647 w 1495"/>
                <a:gd name="T85" fmla="*/ 2147483647 h 337"/>
                <a:gd name="T86" fmla="*/ 2147483647 w 1495"/>
                <a:gd name="T87" fmla="*/ 2147483647 h 337"/>
                <a:gd name="T88" fmla="*/ 2147483647 w 1495"/>
                <a:gd name="T89" fmla="*/ 2147483647 h 337"/>
                <a:gd name="T90" fmla="*/ 2147483647 w 1495"/>
                <a:gd name="T91" fmla="*/ 2147483647 h 337"/>
                <a:gd name="T92" fmla="*/ 2147483647 w 1495"/>
                <a:gd name="T93" fmla="*/ 2147483647 h 3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95"/>
                <a:gd name="T142" fmla="*/ 0 h 337"/>
                <a:gd name="T143" fmla="*/ 1495 w 1495"/>
                <a:gd name="T144" fmla="*/ 337 h 3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95" h="337">
                  <a:moveTo>
                    <a:pt x="1495" y="169"/>
                  </a:moveTo>
                  <a:lnTo>
                    <a:pt x="1495" y="169"/>
                  </a:lnTo>
                  <a:lnTo>
                    <a:pt x="1493" y="177"/>
                  </a:lnTo>
                  <a:lnTo>
                    <a:pt x="1490" y="186"/>
                  </a:lnTo>
                  <a:lnTo>
                    <a:pt x="1486" y="195"/>
                  </a:lnTo>
                  <a:lnTo>
                    <a:pt x="1479" y="202"/>
                  </a:lnTo>
                  <a:lnTo>
                    <a:pt x="1471" y="211"/>
                  </a:lnTo>
                  <a:lnTo>
                    <a:pt x="1461" y="219"/>
                  </a:lnTo>
                  <a:lnTo>
                    <a:pt x="1449" y="226"/>
                  </a:lnTo>
                  <a:lnTo>
                    <a:pt x="1436" y="234"/>
                  </a:lnTo>
                  <a:lnTo>
                    <a:pt x="1420" y="242"/>
                  </a:lnTo>
                  <a:lnTo>
                    <a:pt x="1404" y="249"/>
                  </a:lnTo>
                  <a:lnTo>
                    <a:pt x="1386" y="256"/>
                  </a:lnTo>
                  <a:lnTo>
                    <a:pt x="1367" y="263"/>
                  </a:lnTo>
                  <a:lnTo>
                    <a:pt x="1323" y="276"/>
                  </a:lnTo>
                  <a:lnTo>
                    <a:pt x="1275" y="288"/>
                  </a:lnTo>
                  <a:lnTo>
                    <a:pt x="1222" y="299"/>
                  </a:lnTo>
                  <a:lnTo>
                    <a:pt x="1165" y="309"/>
                  </a:lnTo>
                  <a:lnTo>
                    <a:pt x="1103" y="317"/>
                  </a:lnTo>
                  <a:lnTo>
                    <a:pt x="1038" y="324"/>
                  </a:lnTo>
                  <a:lnTo>
                    <a:pt x="969" y="330"/>
                  </a:lnTo>
                  <a:lnTo>
                    <a:pt x="898" y="334"/>
                  </a:lnTo>
                  <a:lnTo>
                    <a:pt x="824" y="336"/>
                  </a:lnTo>
                  <a:lnTo>
                    <a:pt x="747" y="337"/>
                  </a:lnTo>
                  <a:lnTo>
                    <a:pt x="671" y="336"/>
                  </a:lnTo>
                  <a:lnTo>
                    <a:pt x="596" y="334"/>
                  </a:lnTo>
                  <a:lnTo>
                    <a:pt x="526" y="330"/>
                  </a:lnTo>
                  <a:lnTo>
                    <a:pt x="457" y="324"/>
                  </a:lnTo>
                  <a:lnTo>
                    <a:pt x="391" y="317"/>
                  </a:lnTo>
                  <a:lnTo>
                    <a:pt x="329" y="309"/>
                  </a:lnTo>
                  <a:lnTo>
                    <a:pt x="273" y="299"/>
                  </a:lnTo>
                  <a:lnTo>
                    <a:pt x="219" y="288"/>
                  </a:lnTo>
                  <a:lnTo>
                    <a:pt x="171" y="276"/>
                  </a:lnTo>
                  <a:lnTo>
                    <a:pt x="128" y="263"/>
                  </a:lnTo>
                  <a:lnTo>
                    <a:pt x="109" y="256"/>
                  </a:lnTo>
                  <a:lnTo>
                    <a:pt x="91" y="249"/>
                  </a:lnTo>
                  <a:lnTo>
                    <a:pt x="74" y="242"/>
                  </a:lnTo>
                  <a:lnTo>
                    <a:pt x="59" y="234"/>
                  </a:lnTo>
                  <a:lnTo>
                    <a:pt x="46" y="226"/>
                  </a:lnTo>
                  <a:lnTo>
                    <a:pt x="34" y="219"/>
                  </a:lnTo>
                  <a:lnTo>
                    <a:pt x="24" y="211"/>
                  </a:lnTo>
                  <a:lnTo>
                    <a:pt x="15" y="202"/>
                  </a:lnTo>
                  <a:lnTo>
                    <a:pt x="9" y="195"/>
                  </a:lnTo>
                  <a:lnTo>
                    <a:pt x="5" y="186"/>
                  </a:lnTo>
                  <a:lnTo>
                    <a:pt x="1" y="177"/>
                  </a:lnTo>
                  <a:lnTo>
                    <a:pt x="0" y="169"/>
                  </a:lnTo>
                  <a:lnTo>
                    <a:pt x="1" y="160"/>
                  </a:lnTo>
                  <a:lnTo>
                    <a:pt x="5" y="151"/>
                  </a:lnTo>
                  <a:lnTo>
                    <a:pt x="9" y="143"/>
                  </a:lnTo>
                  <a:lnTo>
                    <a:pt x="15" y="135"/>
                  </a:lnTo>
                  <a:lnTo>
                    <a:pt x="24" y="127"/>
                  </a:lnTo>
                  <a:lnTo>
                    <a:pt x="34" y="118"/>
                  </a:lnTo>
                  <a:lnTo>
                    <a:pt x="46" y="111"/>
                  </a:lnTo>
                  <a:lnTo>
                    <a:pt x="59" y="103"/>
                  </a:lnTo>
                  <a:lnTo>
                    <a:pt x="74" y="95"/>
                  </a:lnTo>
                  <a:lnTo>
                    <a:pt x="91" y="88"/>
                  </a:lnTo>
                  <a:lnTo>
                    <a:pt x="109" y="81"/>
                  </a:lnTo>
                  <a:lnTo>
                    <a:pt x="128" y="75"/>
                  </a:lnTo>
                  <a:lnTo>
                    <a:pt x="171" y="62"/>
                  </a:lnTo>
                  <a:lnTo>
                    <a:pt x="219" y="50"/>
                  </a:lnTo>
                  <a:lnTo>
                    <a:pt x="273" y="39"/>
                  </a:lnTo>
                  <a:lnTo>
                    <a:pt x="329" y="29"/>
                  </a:lnTo>
                  <a:lnTo>
                    <a:pt x="391" y="20"/>
                  </a:lnTo>
                  <a:lnTo>
                    <a:pt x="457" y="14"/>
                  </a:lnTo>
                  <a:lnTo>
                    <a:pt x="526" y="7"/>
                  </a:lnTo>
                  <a:lnTo>
                    <a:pt x="596" y="4"/>
                  </a:lnTo>
                  <a:lnTo>
                    <a:pt x="671" y="1"/>
                  </a:lnTo>
                  <a:lnTo>
                    <a:pt x="747" y="0"/>
                  </a:lnTo>
                  <a:lnTo>
                    <a:pt x="824" y="1"/>
                  </a:lnTo>
                  <a:lnTo>
                    <a:pt x="898" y="4"/>
                  </a:lnTo>
                  <a:lnTo>
                    <a:pt x="969" y="7"/>
                  </a:lnTo>
                  <a:lnTo>
                    <a:pt x="1038" y="14"/>
                  </a:lnTo>
                  <a:lnTo>
                    <a:pt x="1103" y="20"/>
                  </a:lnTo>
                  <a:lnTo>
                    <a:pt x="1165" y="29"/>
                  </a:lnTo>
                  <a:lnTo>
                    <a:pt x="1222" y="39"/>
                  </a:lnTo>
                  <a:lnTo>
                    <a:pt x="1275" y="50"/>
                  </a:lnTo>
                  <a:lnTo>
                    <a:pt x="1323" y="62"/>
                  </a:lnTo>
                  <a:lnTo>
                    <a:pt x="1367" y="75"/>
                  </a:lnTo>
                  <a:lnTo>
                    <a:pt x="1386" y="81"/>
                  </a:lnTo>
                  <a:lnTo>
                    <a:pt x="1404" y="88"/>
                  </a:lnTo>
                  <a:lnTo>
                    <a:pt x="1420" y="95"/>
                  </a:lnTo>
                  <a:lnTo>
                    <a:pt x="1436" y="103"/>
                  </a:lnTo>
                  <a:lnTo>
                    <a:pt x="1449" y="111"/>
                  </a:lnTo>
                  <a:lnTo>
                    <a:pt x="1461" y="118"/>
                  </a:lnTo>
                  <a:lnTo>
                    <a:pt x="1471" y="127"/>
                  </a:lnTo>
                  <a:lnTo>
                    <a:pt x="1479" y="135"/>
                  </a:lnTo>
                  <a:lnTo>
                    <a:pt x="1486" y="143"/>
                  </a:lnTo>
                  <a:lnTo>
                    <a:pt x="1490" y="151"/>
                  </a:lnTo>
                  <a:lnTo>
                    <a:pt x="1493" y="160"/>
                  </a:lnTo>
                  <a:lnTo>
                    <a:pt x="1495" y="169"/>
                  </a:lnTo>
                  <a:close/>
                </a:path>
              </a:pathLst>
            </a:custGeom>
            <a:solidFill>
              <a:schemeClr val="bg1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pic>
          <p:nvPicPr>
            <p:cNvPr id="2587076" name="Picture 589" descr="SW LOGO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6" y="1942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87077" name="Line 156"/>
          <p:cNvSpPr>
            <a:spLocks noChangeShapeType="1"/>
          </p:cNvSpPr>
          <p:nvPr/>
        </p:nvSpPr>
        <p:spPr bwMode="auto">
          <a:xfrm>
            <a:off x="4187825" y="4543425"/>
            <a:ext cx="538163" cy="2286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7078" name="Line 156"/>
          <p:cNvSpPr>
            <a:spLocks noChangeShapeType="1"/>
          </p:cNvSpPr>
          <p:nvPr/>
        </p:nvSpPr>
        <p:spPr bwMode="auto">
          <a:xfrm flipV="1">
            <a:off x="3841750" y="4735513"/>
            <a:ext cx="906463" cy="1524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7079" name="Line 156"/>
          <p:cNvSpPr>
            <a:spLocks noChangeShapeType="1"/>
          </p:cNvSpPr>
          <p:nvPr/>
        </p:nvSpPr>
        <p:spPr bwMode="auto">
          <a:xfrm>
            <a:off x="3841750" y="4927600"/>
            <a:ext cx="752475" cy="14922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7080" name="Line 156"/>
          <p:cNvSpPr>
            <a:spLocks noChangeShapeType="1"/>
          </p:cNvSpPr>
          <p:nvPr/>
        </p:nvSpPr>
        <p:spPr bwMode="auto">
          <a:xfrm>
            <a:off x="4867275" y="4735513"/>
            <a:ext cx="342900" cy="68262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7081" name="Line 156"/>
          <p:cNvSpPr>
            <a:spLocks noChangeShapeType="1"/>
          </p:cNvSpPr>
          <p:nvPr/>
        </p:nvSpPr>
        <p:spPr bwMode="auto">
          <a:xfrm flipV="1">
            <a:off x="4672013" y="4975225"/>
            <a:ext cx="469900" cy="10636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87082" name="Picture 249" descr="icon radi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7263" y="4757738"/>
            <a:ext cx="6683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7083" name="Picture 249" descr="icon radi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0300" y="4756150"/>
            <a:ext cx="6683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460"/>
          <p:cNvGrpSpPr>
            <a:grpSpLocks/>
          </p:cNvGrpSpPr>
          <p:nvPr/>
        </p:nvGrpSpPr>
        <p:grpSpPr bwMode="auto">
          <a:xfrm>
            <a:off x="4559300" y="4618038"/>
            <a:ext cx="342900" cy="309562"/>
            <a:chOff x="2906" y="1747"/>
            <a:chExt cx="216" cy="195"/>
          </a:xfrm>
        </p:grpSpPr>
        <p:sp>
          <p:nvSpPr>
            <p:cNvPr id="2587085" name="Rectangle 461"/>
            <p:cNvSpPr>
              <a:spLocks noChangeArrowheads="1"/>
            </p:cNvSpPr>
            <p:nvPr/>
          </p:nvSpPr>
          <p:spPr bwMode="auto">
            <a:xfrm>
              <a:off x="2953" y="1773"/>
              <a:ext cx="145" cy="1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87086" name="Picture 591" descr="XC LOG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06" y="1747"/>
              <a:ext cx="21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87087" name="Line 156"/>
          <p:cNvSpPr>
            <a:spLocks noChangeShapeType="1"/>
          </p:cNvSpPr>
          <p:nvPr/>
        </p:nvSpPr>
        <p:spPr bwMode="auto">
          <a:xfrm>
            <a:off x="4187825" y="4619625"/>
            <a:ext cx="422275" cy="3841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7088" name="Line 156"/>
          <p:cNvSpPr>
            <a:spLocks noChangeShapeType="1"/>
          </p:cNvSpPr>
          <p:nvPr/>
        </p:nvSpPr>
        <p:spPr bwMode="auto">
          <a:xfrm>
            <a:off x="4187825" y="4657725"/>
            <a:ext cx="422275" cy="3841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2" name="Group 465"/>
          <p:cNvGrpSpPr>
            <a:grpSpLocks/>
          </p:cNvGrpSpPr>
          <p:nvPr/>
        </p:nvGrpSpPr>
        <p:grpSpPr bwMode="auto">
          <a:xfrm>
            <a:off x="4479925" y="4927600"/>
            <a:ext cx="342900" cy="336550"/>
            <a:chOff x="2856" y="1942"/>
            <a:chExt cx="216" cy="212"/>
          </a:xfrm>
        </p:grpSpPr>
        <p:sp>
          <p:nvSpPr>
            <p:cNvPr id="2587090" name="Freeform 3"/>
            <p:cNvSpPr>
              <a:spLocks/>
            </p:cNvSpPr>
            <p:nvPr/>
          </p:nvSpPr>
          <p:spPr bwMode="auto">
            <a:xfrm>
              <a:off x="2880" y="1966"/>
              <a:ext cx="145" cy="136"/>
            </a:xfrm>
            <a:custGeom>
              <a:avLst/>
              <a:gdLst>
                <a:gd name="T0" fmla="*/ 2147483647 w 1495"/>
                <a:gd name="T1" fmla="*/ 2147483647 h 337"/>
                <a:gd name="T2" fmla="*/ 2147483647 w 1495"/>
                <a:gd name="T3" fmla="*/ 2147483647 h 337"/>
                <a:gd name="T4" fmla="*/ 2147483647 w 1495"/>
                <a:gd name="T5" fmla="*/ 2147483647 h 337"/>
                <a:gd name="T6" fmla="*/ 2147483647 w 1495"/>
                <a:gd name="T7" fmla="*/ 2147483647 h 337"/>
                <a:gd name="T8" fmla="*/ 2147483647 w 1495"/>
                <a:gd name="T9" fmla="*/ 2147483647 h 337"/>
                <a:gd name="T10" fmla="*/ 2147483647 w 1495"/>
                <a:gd name="T11" fmla="*/ 2147483647 h 337"/>
                <a:gd name="T12" fmla="*/ 2147483647 w 1495"/>
                <a:gd name="T13" fmla="*/ 2147483647 h 337"/>
                <a:gd name="T14" fmla="*/ 2147483647 w 1495"/>
                <a:gd name="T15" fmla="*/ 2147483647 h 337"/>
                <a:gd name="T16" fmla="*/ 2147483647 w 1495"/>
                <a:gd name="T17" fmla="*/ 2147483647 h 337"/>
                <a:gd name="T18" fmla="*/ 2147483647 w 1495"/>
                <a:gd name="T19" fmla="*/ 2147483647 h 337"/>
                <a:gd name="T20" fmla="*/ 2147483647 w 1495"/>
                <a:gd name="T21" fmla="*/ 2147483647 h 337"/>
                <a:gd name="T22" fmla="*/ 2147483647 w 1495"/>
                <a:gd name="T23" fmla="*/ 2147483647 h 337"/>
                <a:gd name="T24" fmla="*/ 2147483647 w 1495"/>
                <a:gd name="T25" fmla="*/ 2147483647 h 337"/>
                <a:gd name="T26" fmla="*/ 2147483647 w 1495"/>
                <a:gd name="T27" fmla="*/ 2147483647 h 337"/>
                <a:gd name="T28" fmla="*/ 2147483647 w 1495"/>
                <a:gd name="T29" fmla="*/ 2147483647 h 337"/>
                <a:gd name="T30" fmla="*/ 2147483647 w 1495"/>
                <a:gd name="T31" fmla="*/ 2147483647 h 337"/>
                <a:gd name="T32" fmla="*/ 2147483647 w 1495"/>
                <a:gd name="T33" fmla="*/ 2147483647 h 337"/>
                <a:gd name="T34" fmla="*/ 2147483647 w 1495"/>
                <a:gd name="T35" fmla="*/ 2147483647 h 337"/>
                <a:gd name="T36" fmla="*/ 2147483647 w 1495"/>
                <a:gd name="T37" fmla="*/ 2147483647 h 337"/>
                <a:gd name="T38" fmla="*/ 2147483647 w 1495"/>
                <a:gd name="T39" fmla="*/ 2147483647 h 337"/>
                <a:gd name="T40" fmla="*/ 2147483647 w 1495"/>
                <a:gd name="T41" fmla="*/ 2147483647 h 337"/>
                <a:gd name="T42" fmla="*/ 2147483647 w 1495"/>
                <a:gd name="T43" fmla="*/ 2147483647 h 337"/>
                <a:gd name="T44" fmla="*/ 2147483647 w 1495"/>
                <a:gd name="T45" fmla="*/ 2147483647 h 337"/>
                <a:gd name="T46" fmla="*/ 0 w 1495"/>
                <a:gd name="T47" fmla="*/ 2147483647 h 337"/>
                <a:gd name="T48" fmla="*/ 2147483647 w 1495"/>
                <a:gd name="T49" fmla="*/ 2147483647 h 337"/>
                <a:gd name="T50" fmla="*/ 2147483647 w 1495"/>
                <a:gd name="T51" fmla="*/ 2147483647 h 337"/>
                <a:gd name="T52" fmla="*/ 2147483647 w 1495"/>
                <a:gd name="T53" fmla="*/ 2147483647 h 337"/>
                <a:gd name="T54" fmla="*/ 2147483647 w 1495"/>
                <a:gd name="T55" fmla="*/ 2147483647 h 337"/>
                <a:gd name="T56" fmla="*/ 2147483647 w 1495"/>
                <a:gd name="T57" fmla="*/ 2147483647 h 337"/>
                <a:gd name="T58" fmla="*/ 2147483647 w 1495"/>
                <a:gd name="T59" fmla="*/ 2147483647 h 337"/>
                <a:gd name="T60" fmla="*/ 2147483647 w 1495"/>
                <a:gd name="T61" fmla="*/ 2147483647 h 337"/>
                <a:gd name="T62" fmla="*/ 2147483647 w 1495"/>
                <a:gd name="T63" fmla="*/ 2147483647 h 337"/>
                <a:gd name="T64" fmla="*/ 2147483647 w 1495"/>
                <a:gd name="T65" fmla="*/ 2147483647 h 337"/>
                <a:gd name="T66" fmla="*/ 2147483647 w 1495"/>
                <a:gd name="T67" fmla="*/ 2147483647 h 337"/>
                <a:gd name="T68" fmla="*/ 2147483647 w 1495"/>
                <a:gd name="T69" fmla="*/ 0 h 337"/>
                <a:gd name="T70" fmla="*/ 2147483647 w 1495"/>
                <a:gd name="T71" fmla="*/ 2147483647 h 337"/>
                <a:gd name="T72" fmla="*/ 2147483647 w 1495"/>
                <a:gd name="T73" fmla="*/ 2147483647 h 337"/>
                <a:gd name="T74" fmla="*/ 2147483647 w 1495"/>
                <a:gd name="T75" fmla="*/ 2147483647 h 337"/>
                <a:gd name="T76" fmla="*/ 2147483647 w 1495"/>
                <a:gd name="T77" fmla="*/ 2147483647 h 337"/>
                <a:gd name="T78" fmla="*/ 2147483647 w 1495"/>
                <a:gd name="T79" fmla="*/ 2147483647 h 337"/>
                <a:gd name="T80" fmla="*/ 2147483647 w 1495"/>
                <a:gd name="T81" fmla="*/ 2147483647 h 337"/>
                <a:gd name="T82" fmla="*/ 2147483647 w 1495"/>
                <a:gd name="T83" fmla="*/ 2147483647 h 337"/>
                <a:gd name="T84" fmla="*/ 2147483647 w 1495"/>
                <a:gd name="T85" fmla="*/ 2147483647 h 337"/>
                <a:gd name="T86" fmla="*/ 2147483647 w 1495"/>
                <a:gd name="T87" fmla="*/ 2147483647 h 337"/>
                <a:gd name="T88" fmla="*/ 2147483647 w 1495"/>
                <a:gd name="T89" fmla="*/ 2147483647 h 337"/>
                <a:gd name="T90" fmla="*/ 2147483647 w 1495"/>
                <a:gd name="T91" fmla="*/ 2147483647 h 337"/>
                <a:gd name="T92" fmla="*/ 2147483647 w 1495"/>
                <a:gd name="T93" fmla="*/ 2147483647 h 3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95"/>
                <a:gd name="T142" fmla="*/ 0 h 337"/>
                <a:gd name="T143" fmla="*/ 1495 w 1495"/>
                <a:gd name="T144" fmla="*/ 337 h 3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95" h="337">
                  <a:moveTo>
                    <a:pt x="1495" y="169"/>
                  </a:moveTo>
                  <a:lnTo>
                    <a:pt x="1495" y="169"/>
                  </a:lnTo>
                  <a:lnTo>
                    <a:pt x="1493" y="177"/>
                  </a:lnTo>
                  <a:lnTo>
                    <a:pt x="1490" y="186"/>
                  </a:lnTo>
                  <a:lnTo>
                    <a:pt x="1486" y="195"/>
                  </a:lnTo>
                  <a:lnTo>
                    <a:pt x="1479" y="202"/>
                  </a:lnTo>
                  <a:lnTo>
                    <a:pt x="1471" y="211"/>
                  </a:lnTo>
                  <a:lnTo>
                    <a:pt x="1461" y="219"/>
                  </a:lnTo>
                  <a:lnTo>
                    <a:pt x="1449" y="226"/>
                  </a:lnTo>
                  <a:lnTo>
                    <a:pt x="1436" y="234"/>
                  </a:lnTo>
                  <a:lnTo>
                    <a:pt x="1420" y="242"/>
                  </a:lnTo>
                  <a:lnTo>
                    <a:pt x="1404" y="249"/>
                  </a:lnTo>
                  <a:lnTo>
                    <a:pt x="1386" y="256"/>
                  </a:lnTo>
                  <a:lnTo>
                    <a:pt x="1367" y="263"/>
                  </a:lnTo>
                  <a:lnTo>
                    <a:pt x="1323" y="276"/>
                  </a:lnTo>
                  <a:lnTo>
                    <a:pt x="1275" y="288"/>
                  </a:lnTo>
                  <a:lnTo>
                    <a:pt x="1222" y="299"/>
                  </a:lnTo>
                  <a:lnTo>
                    <a:pt x="1165" y="309"/>
                  </a:lnTo>
                  <a:lnTo>
                    <a:pt x="1103" y="317"/>
                  </a:lnTo>
                  <a:lnTo>
                    <a:pt x="1038" y="324"/>
                  </a:lnTo>
                  <a:lnTo>
                    <a:pt x="969" y="330"/>
                  </a:lnTo>
                  <a:lnTo>
                    <a:pt x="898" y="334"/>
                  </a:lnTo>
                  <a:lnTo>
                    <a:pt x="824" y="336"/>
                  </a:lnTo>
                  <a:lnTo>
                    <a:pt x="747" y="337"/>
                  </a:lnTo>
                  <a:lnTo>
                    <a:pt x="671" y="336"/>
                  </a:lnTo>
                  <a:lnTo>
                    <a:pt x="596" y="334"/>
                  </a:lnTo>
                  <a:lnTo>
                    <a:pt x="526" y="330"/>
                  </a:lnTo>
                  <a:lnTo>
                    <a:pt x="457" y="324"/>
                  </a:lnTo>
                  <a:lnTo>
                    <a:pt x="391" y="317"/>
                  </a:lnTo>
                  <a:lnTo>
                    <a:pt x="329" y="309"/>
                  </a:lnTo>
                  <a:lnTo>
                    <a:pt x="273" y="299"/>
                  </a:lnTo>
                  <a:lnTo>
                    <a:pt x="219" y="288"/>
                  </a:lnTo>
                  <a:lnTo>
                    <a:pt x="171" y="276"/>
                  </a:lnTo>
                  <a:lnTo>
                    <a:pt x="128" y="263"/>
                  </a:lnTo>
                  <a:lnTo>
                    <a:pt x="109" y="256"/>
                  </a:lnTo>
                  <a:lnTo>
                    <a:pt x="91" y="249"/>
                  </a:lnTo>
                  <a:lnTo>
                    <a:pt x="74" y="242"/>
                  </a:lnTo>
                  <a:lnTo>
                    <a:pt x="59" y="234"/>
                  </a:lnTo>
                  <a:lnTo>
                    <a:pt x="46" y="226"/>
                  </a:lnTo>
                  <a:lnTo>
                    <a:pt x="34" y="219"/>
                  </a:lnTo>
                  <a:lnTo>
                    <a:pt x="24" y="211"/>
                  </a:lnTo>
                  <a:lnTo>
                    <a:pt x="15" y="202"/>
                  </a:lnTo>
                  <a:lnTo>
                    <a:pt x="9" y="195"/>
                  </a:lnTo>
                  <a:lnTo>
                    <a:pt x="5" y="186"/>
                  </a:lnTo>
                  <a:lnTo>
                    <a:pt x="1" y="177"/>
                  </a:lnTo>
                  <a:lnTo>
                    <a:pt x="0" y="169"/>
                  </a:lnTo>
                  <a:lnTo>
                    <a:pt x="1" y="160"/>
                  </a:lnTo>
                  <a:lnTo>
                    <a:pt x="5" y="151"/>
                  </a:lnTo>
                  <a:lnTo>
                    <a:pt x="9" y="143"/>
                  </a:lnTo>
                  <a:lnTo>
                    <a:pt x="15" y="135"/>
                  </a:lnTo>
                  <a:lnTo>
                    <a:pt x="24" y="127"/>
                  </a:lnTo>
                  <a:lnTo>
                    <a:pt x="34" y="118"/>
                  </a:lnTo>
                  <a:lnTo>
                    <a:pt x="46" y="111"/>
                  </a:lnTo>
                  <a:lnTo>
                    <a:pt x="59" y="103"/>
                  </a:lnTo>
                  <a:lnTo>
                    <a:pt x="74" y="95"/>
                  </a:lnTo>
                  <a:lnTo>
                    <a:pt x="91" y="88"/>
                  </a:lnTo>
                  <a:lnTo>
                    <a:pt x="109" y="81"/>
                  </a:lnTo>
                  <a:lnTo>
                    <a:pt x="128" y="75"/>
                  </a:lnTo>
                  <a:lnTo>
                    <a:pt x="171" y="62"/>
                  </a:lnTo>
                  <a:lnTo>
                    <a:pt x="219" y="50"/>
                  </a:lnTo>
                  <a:lnTo>
                    <a:pt x="273" y="39"/>
                  </a:lnTo>
                  <a:lnTo>
                    <a:pt x="329" y="29"/>
                  </a:lnTo>
                  <a:lnTo>
                    <a:pt x="391" y="20"/>
                  </a:lnTo>
                  <a:lnTo>
                    <a:pt x="457" y="14"/>
                  </a:lnTo>
                  <a:lnTo>
                    <a:pt x="526" y="7"/>
                  </a:lnTo>
                  <a:lnTo>
                    <a:pt x="596" y="4"/>
                  </a:lnTo>
                  <a:lnTo>
                    <a:pt x="671" y="1"/>
                  </a:lnTo>
                  <a:lnTo>
                    <a:pt x="747" y="0"/>
                  </a:lnTo>
                  <a:lnTo>
                    <a:pt x="824" y="1"/>
                  </a:lnTo>
                  <a:lnTo>
                    <a:pt x="898" y="4"/>
                  </a:lnTo>
                  <a:lnTo>
                    <a:pt x="969" y="7"/>
                  </a:lnTo>
                  <a:lnTo>
                    <a:pt x="1038" y="14"/>
                  </a:lnTo>
                  <a:lnTo>
                    <a:pt x="1103" y="20"/>
                  </a:lnTo>
                  <a:lnTo>
                    <a:pt x="1165" y="29"/>
                  </a:lnTo>
                  <a:lnTo>
                    <a:pt x="1222" y="39"/>
                  </a:lnTo>
                  <a:lnTo>
                    <a:pt x="1275" y="50"/>
                  </a:lnTo>
                  <a:lnTo>
                    <a:pt x="1323" y="62"/>
                  </a:lnTo>
                  <a:lnTo>
                    <a:pt x="1367" y="75"/>
                  </a:lnTo>
                  <a:lnTo>
                    <a:pt x="1386" y="81"/>
                  </a:lnTo>
                  <a:lnTo>
                    <a:pt x="1404" y="88"/>
                  </a:lnTo>
                  <a:lnTo>
                    <a:pt x="1420" y="95"/>
                  </a:lnTo>
                  <a:lnTo>
                    <a:pt x="1436" y="103"/>
                  </a:lnTo>
                  <a:lnTo>
                    <a:pt x="1449" y="111"/>
                  </a:lnTo>
                  <a:lnTo>
                    <a:pt x="1461" y="118"/>
                  </a:lnTo>
                  <a:lnTo>
                    <a:pt x="1471" y="127"/>
                  </a:lnTo>
                  <a:lnTo>
                    <a:pt x="1479" y="135"/>
                  </a:lnTo>
                  <a:lnTo>
                    <a:pt x="1486" y="143"/>
                  </a:lnTo>
                  <a:lnTo>
                    <a:pt x="1490" y="151"/>
                  </a:lnTo>
                  <a:lnTo>
                    <a:pt x="1493" y="160"/>
                  </a:lnTo>
                  <a:lnTo>
                    <a:pt x="1495" y="169"/>
                  </a:lnTo>
                  <a:close/>
                </a:path>
              </a:pathLst>
            </a:custGeom>
            <a:solidFill>
              <a:schemeClr val="bg1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pic>
          <p:nvPicPr>
            <p:cNvPr id="2587091" name="Picture 589" descr="SW LOGO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6" y="1942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87092" name="Rectangle 13"/>
          <p:cNvSpPr>
            <a:spLocks noChangeArrowheads="1"/>
          </p:cNvSpPr>
          <p:nvPr/>
        </p:nvSpPr>
        <p:spPr bwMode="auto">
          <a:xfrm>
            <a:off x="6364288" y="45291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i="1">
                <a:latin typeface="Arial" charset="0"/>
                <a:ea typeface="ヒラギノ角ゴ Pro W3" pitchFamily="-80" charset="-128"/>
                <a:cs typeface="Arial" charset="0"/>
              </a:rPr>
              <a:t>Fiber site</a:t>
            </a:r>
          </a:p>
        </p:txBody>
      </p:sp>
      <p:grpSp>
        <p:nvGrpSpPr>
          <p:cNvPr id="13" name="Group 469"/>
          <p:cNvGrpSpPr>
            <a:grpSpLocks/>
          </p:cNvGrpSpPr>
          <p:nvPr/>
        </p:nvGrpSpPr>
        <p:grpSpPr bwMode="auto">
          <a:xfrm>
            <a:off x="7356475" y="5022850"/>
            <a:ext cx="342900" cy="309563"/>
            <a:chOff x="2906" y="1747"/>
            <a:chExt cx="216" cy="195"/>
          </a:xfrm>
        </p:grpSpPr>
        <p:sp>
          <p:nvSpPr>
            <p:cNvPr id="2587094" name="Rectangle 470"/>
            <p:cNvSpPr>
              <a:spLocks noChangeArrowheads="1"/>
            </p:cNvSpPr>
            <p:nvPr/>
          </p:nvSpPr>
          <p:spPr bwMode="auto">
            <a:xfrm>
              <a:off x="2953" y="1773"/>
              <a:ext cx="145" cy="1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87095" name="Picture 591" descr="XC LOG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06" y="1747"/>
              <a:ext cx="21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472"/>
          <p:cNvGrpSpPr>
            <a:grpSpLocks/>
          </p:cNvGrpSpPr>
          <p:nvPr/>
        </p:nvGrpSpPr>
        <p:grpSpPr bwMode="auto">
          <a:xfrm>
            <a:off x="7392988" y="5368925"/>
            <a:ext cx="342900" cy="336550"/>
            <a:chOff x="2856" y="1942"/>
            <a:chExt cx="216" cy="212"/>
          </a:xfrm>
        </p:grpSpPr>
        <p:sp>
          <p:nvSpPr>
            <p:cNvPr id="2587097" name="Freeform 3"/>
            <p:cNvSpPr>
              <a:spLocks/>
            </p:cNvSpPr>
            <p:nvPr/>
          </p:nvSpPr>
          <p:spPr bwMode="auto">
            <a:xfrm>
              <a:off x="2880" y="1966"/>
              <a:ext cx="145" cy="136"/>
            </a:xfrm>
            <a:custGeom>
              <a:avLst/>
              <a:gdLst>
                <a:gd name="T0" fmla="*/ 2147483647 w 1495"/>
                <a:gd name="T1" fmla="*/ 2147483647 h 337"/>
                <a:gd name="T2" fmla="*/ 2147483647 w 1495"/>
                <a:gd name="T3" fmla="*/ 2147483647 h 337"/>
                <a:gd name="T4" fmla="*/ 2147483647 w 1495"/>
                <a:gd name="T5" fmla="*/ 2147483647 h 337"/>
                <a:gd name="T6" fmla="*/ 2147483647 w 1495"/>
                <a:gd name="T7" fmla="*/ 2147483647 h 337"/>
                <a:gd name="T8" fmla="*/ 2147483647 w 1495"/>
                <a:gd name="T9" fmla="*/ 2147483647 h 337"/>
                <a:gd name="T10" fmla="*/ 2147483647 w 1495"/>
                <a:gd name="T11" fmla="*/ 2147483647 h 337"/>
                <a:gd name="T12" fmla="*/ 2147483647 w 1495"/>
                <a:gd name="T13" fmla="*/ 2147483647 h 337"/>
                <a:gd name="T14" fmla="*/ 2147483647 w 1495"/>
                <a:gd name="T15" fmla="*/ 2147483647 h 337"/>
                <a:gd name="T16" fmla="*/ 2147483647 w 1495"/>
                <a:gd name="T17" fmla="*/ 2147483647 h 337"/>
                <a:gd name="T18" fmla="*/ 2147483647 w 1495"/>
                <a:gd name="T19" fmla="*/ 2147483647 h 337"/>
                <a:gd name="T20" fmla="*/ 2147483647 w 1495"/>
                <a:gd name="T21" fmla="*/ 2147483647 h 337"/>
                <a:gd name="T22" fmla="*/ 2147483647 w 1495"/>
                <a:gd name="T23" fmla="*/ 2147483647 h 337"/>
                <a:gd name="T24" fmla="*/ 2147483647 w 1495"/>
                <a:gd name="T25" fmla="*/ 2147483647 h 337"/>
                <a:gd name="T26" fmla="*/ 2147483647 w 1495"/>
                <a:gd name="T27" fmla="*/ 2147483647 h 337"/>
                <a:gd name="T28" fmla="*/ 2147483647 w 1495"/>
                <a:gd name="T29" fmla="*/ 2147483647 h 337"/>
                <a:gd name="T30" fmla="*/ 2147483647 w 1495"/>
                <a:gd name="T31" fmla="*/ 2147483647 h 337"/>
                <a:gd name="T32" fmla="*/ 2147483647 w 1495"/>
                <a:gd name="T33" fmla="*/ 2147483647 h 337"/>
                <a:gd name="T34" fmla="*/ 2147483647 w 1495"/>
                <a:gd name="T35" fmla="*/ 2147483647 h 337"/>
                <a:gd name="T36" fmla="*/ 2147483647 w 1495"/>
                <a:gd name="T37" fmla="*/ 2147483647 h 337"/>
                <a:gd name="T38" fmla="*/ 2147483647 w 1495"/>
                <a:gd name="T39" fmla="*/ 2147483647 h 337"/>
                <a:gd name="T40" fmla="*/ 2147483647 w 1495"/>
                <a:gd name="T41" fmla="*/ 2147483647 h 337"/>
                <a:gd name="T42" fmla="*/ 2147483647 w 1495"/>
                <a:gd name="T43" fmla="*/ 2147483647 h 337"/>
                <a:gd name="T44" fmla="*/ 2147483647 w 1495"/>
                <a:gd name="T45" fmla="*/ 2147483647 h 337"/>
                <a:gd name="T46" fmla="*/ 0 w 1495"/>
                <a:gd name="T47" fmla="*/ 2147483647 h 337"/>
                <a:gd name="T48" fmla="*/ 2147483647 w 1495"/>
                <a:gd name="T49" fmla="*/ 2147483647 h 337"/>
                <a:gd name="T50" fmla="*/ 2147483647 w 1495"/>
                <a:gd name="T51" fmla="*/ 2147483647 h 337"/>
                <a:gd name="T52" fmla="*/ 2147483647 w 1495"/>
                <a:gd name="T53" fmla="*/ 2147483647 h 337"/>
                <a:gd name="T54" fmla="*/ 2147483647 w 1495"/>
                <a:gd name="T55" fmla="*/ 2147483647 h 337"/>
                <a:gd name="T56" fmla="*/ 2147483647 w 1495"/>
                <a:gd name="T57" fmla="*/ 2147483647 h 337"/>
                <a:gd name="T58" fmla="*/ 2147483647 w 1495"/>
                <a:gd name="T59" fmla="*/ 2147483647 h 337"/>
                <a:gd name="T60" fmla="*/ 2147483647 w 1495"/>
                <a:gd name="T61" fmla="*/ 2147483647 h 337"/>
                <a:gd name="T62" fmla="*/ 2147483647 w 1495"/>
                <a:gd name="T63" fmla="*/ 2147483647 h 337"/>
                <a:gd name="T64" fmla="*/ 2147483647 w 1495"/>
                <a:gd name="T65" fmla="*/ 2147483647 h 337"/>
                <a:gd name="T66" fmla="*/ 2147483647 w 1495"/>
                <a:gd name="T67" fmla="*/ 2147483647 h 337"/>
                <a:gd name="T68" fmla="*/ 2147483647 w 1495"/>
                <a:gd name="T69" fmla="*/ 0 h 337"/>
                <a:gd name="T70" fmla="*/ 2147483647 w 1495"/>
                <a:gd name="T71" fmla="*/ 2147483647 h 337"/>
                <a:gd name="T72" fmla="*/ 2147483647 w 1495"/>
                <a:gd name="T73" fmla="*/ 2147483647 h 337"/>
                <a:gd name="T74" fmla="*/ 2147483647 w 1495"/>
                <a:gd name="T75" fmla="*/ 2147483647 h 337"/>
                <a:gd name="T76" fmla="*/ 2147483647 w 1495"/>
                <a:gd name="T77" fmla="*/ 2147483647 h 337"/>
                <a:gd name="T78" fmla="*/ 2147483647 w 1495"/>
                <a:gd name="T79" fmla="*/ 2147483647 h 337"/>
                <a:gd name="T80" fmla="*/ 2147483647 w 1495"/>
                <a:gd name="T81" fmla="*/ 2147483647 h 337"/>
                <a:gd name="T82" fmla="*/ 2147483647 w 1495"/>
                <a:gd name="T83" fmla="*/ 2147483647 h 337"/>
                <a:gd name="T84" fmla="*/ 2147483647 w 1495"/>
                <a:gd name="T85" fmla="*/ 2147483647 h 337"/>
                <a:gd name="T86" fmla="*/ 2147483647 w 1495"/>
                <a:gd name="T87" fmla="*/ 2147483647 h 337"/>
                <a:gd name="T88" fmla="*/ 2147483647 w 1495"/>
                <a:gd name="T89" fmla="*/ 2147483647 h 337"/>
                <a:gd name="T90" fmla="*/ 2147483647 w 1495"/>
                <a:gd name="T91" fmla="*/ 2147483647 h 337"/>
                <a:gd name="T92" fmla="*/ 2147483647 w 1495"/>
                <a:gd name="T93" fmla="*/ 2147483647 h 3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95"/>
                <a:gd name="T142" fmla="*/ 0 h 337"/>
                <a:gd name="T143" fmla="*/ 1495 w 1495"/>
                <a:gd name="T144" fmla="*/ 337 h 3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95" h="337">
                  <a:moveTo>
                    <a:pt x="1495" y="169"/>
                  </a:moveTo>
                  <a:lnTo>
                    <a:pt x="1495" y="169"/>
                  </a:lnTo>
                  <a:lnTo>
                    <a:pt x="1493" y="177"/>
                  </a:lnTo>
                  <a:lnTo>
                    <a:pt x="1490" y="186"/>
                  </a:lnTo>
                  <a:lnTo>
                    <a:pt x="1486" y="195"/>
                  </a:lnTo>
                  <a:lnTo>
                    <a:pt x="1479" y="202"/>
                  </a:lnTo>
                  <a:lnTo>
                    <a:pt x="1471" y="211"/>
                  </a:lnTo>
                  <a:lnTo>
                    <a:pt x="1461" y="219"/>
                  </a:lnTo>
                  <a:lnTo>
                    <a:pt x="1449" y="226"/>
                  </a:lnTo>
                  <a:lnTo>
                    <a:pt x="1436" y="234"/>
                  </a:lnTo>
                  <a:lnTo>
                    <a:pt x="1420" y="242"/>
                  </a:lnTo>
                  <a:lnTo>
                    <a:pt x="1404" y="249"/>
                  </a:lnTo>
                  <a:lnTo>
                    <a:pt x="1386" y="256"/>
                  </a:lnTo>
                  <a:lnTo>
                    <a:pt x="1367" y="263"/>
                  </a:lnTo>
                  <a:lnTo>
                    <a:pt x="1323" y="276"/>
                  </a:lnTo>
                  <a:lnTo>
                    <a:pt x="1275" y="288"/>
                  </a:lnTo>
                  <a:lnTo>
                    <a:pt x="1222" y="299"/>
                  </a:lnTo>
                  <a:lnTo>
                    <a:pt x="1165" y="309"/>
                  </a:lnTo>
                  <a:lnTo>
                    <a:pt x="1103" y="317"/>
                  </a:lnTo>
                  <a:lnTo>
                    <a:pt x="1038" y="324"/>
                  </a:lnTo>
                  <a:lnTo>
                    <a:pt x="969" y="330"/>
                  </a:lnTo>
                  <a:lnTo>
                    <a:pt x="898" y="334"/>
                  </a:lnTo>
                  <a:lnTo>
                    <a:pt x="824" y="336"/>
                  </a:lnTo>
                  <a:lnTo>
                    <a:pt x="747" y="337"/>
                  </a:lnTo>
                  <a:lnTo>
                    <a:pt x="671" y="336"/>
                  </a:lnTo>
                  <a:lnTo>
                    <a:pt x="596" y="334"/>
                  </a:lnTo>
                  <a:lnTo>
                    <a:pt x="526" y="330"/>
                  </a:lnTo>
                  <a:lnTo>
                    <a:pt x="457" y="324"/>
                  </a:lnTo>
                  <a:lnTo>
                    <a:pt x="391" y="317"/>
                  </a:lnTo>
                  <a:lnTo>
                    <a:pt x="329" y="309"/>
                  </a:lnTo>
                  <a:lnTo>
                    <a:pt x="273" y="299"/>
                  </a:lnTo>
                  <a:lnTo>
                    <a:pt x="219" y="288"/>
                  </a:lnTo>
                  <a:lnTo>
                    <a:pt x="171" y="276"/>
                  </a:lnTo>
                  <a:lnTo>
                    <a:pt x="128" y="263"/>
                  </a:lnTo>
                  <a:lnTo>
                    <a:pt x="109" y="256"/>
                  </a:lnTo>
                  <a:lnTo>
                    <a:pt x="91" y="249"/>
                  </a:lnTo>
                  <a:lnTo>
                    <a:pt x="74" y="242"/>
                  </a:lnTo>
                  <a:lnTo>
                    <a:pt x="59" y="234"/>
                  </a:lnTo>
                  <a:lnTo>
                    <a:pt x="46" y="226"/>
                  </a:lnTo>
                  <a:lnTo>
                    <a:pt x="34" y="219"/>
                  </a:lnTo>
                  <a:lnTo>
                    <a:pt x="24" y="211"/>
                  </a:lnTo>
                  <a:lnTo>
                    <a:pt x="15" y="202"/>
                  </a:lnTo>
                  <a:lnTo>
                    <a:pt x="9" y="195"/>
                  </a:lnTo>
                  <a:lnTo>
                    <a:pt x="5" y="186"/>
                  </a:lnTo>
                  <a:lnTo>
                    <a:pt x="1" y="177"/>
                  </a:lnTo>
                  <a:lnTo>
                    <a:pt x="0" y="169"/>
                  </a:lnTo>
                  <a:lnTo>
                    <a:pt x="1" y="160"/>
                  </a:lnTo>
                  <a:lnTo>
                    <a:pt x="5" y="151"/>
                  </a:lnTo>
                  <a:lnTo>
                    <a:pt x="9" y="143"/>
                  </a:lnTo>
                  <a:lnTo>
                    <a:pt x="15" y="135"/>
                  </a:lnTo>
                  <a:lnTo>
                    <a:pt x="24" y="127"/>
                  </a:lnTo>
                  <a:lnTo>
                    <a:pt x="34" y="118"/>
                  </a:lnTo>
                  <a:lnTo>
                    <a:pt x="46" y="111"/>
                  </a:lnTo>
                  <a:lnTo>
                    <a:pt x="59" y="103"/>
                  </a:lnTo>
                  <a:lnTo>
                    <a:pt x="74" y="95"/>
                  </a:lnTo>
                  <a:lnTo>
                    <a:pt x="91" y="88"/>
                  </a:lnTo>
                  <a:lnTo>
                    <a:pt x="109" y="81"/>
                  </a:lnTo>
                  <a:lnTo>
                    <a:pt x="128" y="75"/>
                  </a:lnTo>
                  <a:lnTo>
                    <a:pt x="171" y="62"/>
                  </a:lnTo>
                  <a:lnTo>
                    <a:pt x="219" y="50"/>
                  </a:lnTo>
                  <a:lnTo>
                    <a:pt x="273" y="39"/>
                  </a:lnTo>
                  <a:lnTo>
                    <a:pt x="329" y="29"/>
                  </a:lnTo>
                  <a:lnTo>
                    <a:pt x="391" y="20"/>
                  </a:lnTo>
                  <a:lnTo>
                    <a:pt x="457" y="14"/>
                  </a:lnTo>
                  <a:lnTo>
                    <a:pt x="526" y="7"/>
                  </a:lnTo>
                  <a:lnTo>
                    <a:pt x="596" y="4"/>
                  </a:lnTo>
                  <a:lnTo>
                    <a:pt x="671" y="1"/>
                  </a:lnTo>
                  <a:lnTo>
                    <a:pt x="747" y="0"/>
                  </a:lnTo>
                  <a:lnTo>
                    <a:pt x="824" y="1"/>
                  </a:lnTo>
                  <a:lnTo>
                    <a:pt x="898" y="4"/>
                  </a:lnTo>
                  <a:lnTo>
                    <a:pt x="969" y="7"/>
                  </a:lnTo>
                  <a:lnTo>
                    <a:pt x="1038" y="14"/>
                  </a:lnTo>
                  <a:lnTo>
                    <a:pt x="1103" y="20"/>
                  </a:lnTo>
                  <a:lnTo>
                    <a:pt x="1165" y="29"/>
                  </a:lnTo>
                  <a:lnTo>
                    <a:pt x="1222" y="39"/>
                  </a:lnTo>
                  <a:lnTo>
                    <a:pt x="1275" y="50"/>
                  </a:lnTo>
                  <a:lnTo>
                    <a:pt x="1323" y="62"/>
                  </a:lnTo>
                  <a:lnTo>
                    <a:pt x="1367" y="75"/>
                  </a:lnTo>
                  <a:lnTo>
                    <a:pt x="1386" y="81"/>
                  </a:lnTo>
                  <a:lnTo>
                    <a:pt x="1404" y="88"/>
                  </a:lnTo>
                  <a:lnTo>
                    <a:pt x="1420" y="95"/>
                  </a:lnTo>
                  <a:lnTo>
                    <a:pt x="1436" y="103"/>
                  </a:lnTo>
                  <a:lnTo>
                    <a:pt x="1449" y="111"/>
                  </a:lnTo>
                  <a:lnTo>
                    <a:pt x="1461" y="118"/>
                  </a:lnTo>
                  <a:lnTo>
                    <a:pt x="1471" y="127"/>
                  </a:lnTo>
                  <a:lnTo>
                    <a:pt x="1479" y="135"/>
                  </a:lnTo>
                  <a:lnTo>
                    <a:pt x="1486" y="143"/>
                  </a:lnTo>
                  <a:lnTo>
                    <a:pt x="1490" y="151"/>
                  </a:lnTo>
                  <a:lnTo>
                    <a:pt x="1493" y="160"/>
                  </a:lnTo>
                  <a:lnTo>
                    <a:pt x="1495" y="169"/>
                  </a:lnTo>
                  <a:close/>
                </a:path>
              </a:pathLst>
            </a:custGeom>
            <a:solidFill>
              <a:schemeClr val="bg1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pic>
          <p:nvPicPr>
            <p:cNvPr id="2587098" name="Picture 589" descr="SW LOGO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6" y="1942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87099" name="Picture 6" descr="Anten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575" y="2852738"/>
            <a:ext cx="1778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7100" name="Line 156"/>
          <p:cNvSpPr>
            <a:spLocks noChangeShapeType="1"/>
          </p:cNvSpPr>
          <p:nvPr/>
        </p:nvSpPr>
        <p:spPr bwMode="auto">
          <a:xfrm>
            <a:off x="7297738" y="3406775"/>
            <a:ext cx="461962" cy="4445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7101" name="Line 156"/>
          <p:cNvSpPr>
            <a:spLocks noChangeShapeType="1"/>
          </p:cNvSpPr>
          <p:nvPr/>
        </p:nvSpPr>
        <p:spPr bwMode="auto">
          <a:xfrm>
            <a:off x="7297738" y="3482975"/>
            <a:ext cx="422275" cy="3841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7102" name="Line 156"/>
          <p:cNvSpPr>
            <a:spLocks noChangeShapeType="1"/>
          </p:cNvSpPr>
          <p:nvPr/>
        </p:nvSpPr>
        <p:spPr bwMode="auto">
          <a:xfrm>
            <a:off x="7297738" y="3521075"/>
            <a:ext cx="422275" cy="3841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87103" name="Picture 46"/>
          <p:cNvPicPr>
            <a:picLocks noChangeAspect="1" noChangeArrowheads="1"/>
          </p:cNvPicPr>
          <p:nvPr/>
        </p:nvPicPr>
        <p:blipFill>
          <a:blip r:embed="rId9" cstate="print">
            <a:lum bright="40000" contrast="-40000"/>
            <a:grayscl/>
          </a:blip>
          <a:srcRect/>
          <a:stretch>
            <a:fillRect/>
          </a:stretch>
        </p:blipFill>
        <p:spPr bwMode="auto">
          <a:xfrm>
            <a:off x="7413625" y="3667125"/>
            <a:ext cx="576263" cy="407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674" name="Freeform 3"/>
          <p:cNvSpPr>
            <a:spLocks/>
          </p:cNvSpPr>
          <p:nvPr/>
        </p:nvSpPr>
        <p:spPr bwMode="auto">
          <a:xfrm>
            <a:off x="6048375" y="2527300"/>
            <a:ext cx="2232025" cy="1262063"/>
          </a:xfrm>
          <a:custGeom>
            <a:avLst/>
            <a:gdLst>
              <a:gd name="T0" fmla="*/ 2147483647 w 1495"/>
              <a:gd name="T1" fmla="*/ 2147483647 h 337"/>
              <a:gd name="T2" fmla="*/ 2147483647 w 1495"/>
              <a:gd name="T3" fmla="*/ 2147483647 h 337"/>
              <a:gd name="T4" fmla="*/ 2147483647 w 1495"/>
              <a:gd name="T5" fmla="*/ 2147483647 h 337"/>
              <a:gd name="T6" fmla="*/ 2147483647 w 1495"/>
              <a:gd name="T7" fmla="*/ 2147483647 h 337"/>
              <a:gd name="T8" fmla="*/ 2147483647 w 1495"/>
              <a:gd name="T9" fmla="*/ 2147483647 h 337"/>
              <a:gd name="T10" fmla="*/ 2147483647 w 1495"/>
              <a:gd name="T11" fmla="*/ 2147483647 h 337"/>
              <a:gd name="T12" fmla="*/ 2147483647 w 1495"/>
              <a:gd name="T13" fmla="*/ 2147483647 h 337"/>
              <a:gd name="T14" fmla="*/ 2147483647 w 1495"/>
              <a:gd name="T15" fmla="*/ 2147483647 h 337"/>
              <a:gd name="T16" fmla="*/ 2147483647 w 1495"/>
              <a:gd name="T17" fmla="*/ 2147483647 h 337"/>
              <a:gd name="T18" fmla="*/ 2147483647 w 1495"/>
              <a:gd name="T19" fmla="*/ 2147483647 h 337"/>
              <a:gd name="T20" fmla="*/ 2147483647 w 1495"/>
              <a:gd name="T21" fmla="*/ 2147483647 h 337"/>
              <a:gd name="T22" fmla="*/ 2147483647 w 1495"/>
              <a:gd name="T23" fmla="*/ 2147483647 h 337"/>
              <a:gd name="T24" fmla="*/ 2147483647 w 1495"/>
              <a:gd name="T25" fmla="*/ 2147483647 h 337"/>
              <a:gd name="T26" fmla="*/ 2147483647 w 1495"/>
              <a:gd name="T27" fmla="*/ 2147483647 h 337"/>
              <a:gd name="T28" fmla="*/ 2147483647 w 1495"/>
              <a:gd name="T29" fmla="*/ 2147483647 h 337"/>
              <a:gd name="T30" fmla="*/ 2147483647 w 1495"/>
              <a:gd name="T31" fmla="*/ 2147483647 h 337"/>
              <a:gd name="T32" fmla="*/ 2147483647 w 1495"/>
              <a:gd name="T33" fmla="*/ 2147483647 h 337"/>
              <a:gd name="T34" fmla="*/ 2147483647 w 1495"/>
              <a:gd name="T35" fmla="*/ 2147483647 h 337"/>
              <a:gd name="T36" fmla="*/ 2147483647 w 1495"/>
              <a:gd name="T37" fmla="*/ 2147483647 h 337"/>
              <a:gd name="T38" fmla="*/ 2147483647 w 1495"/>
              <a:gd name="T39" fmla="*/ 2147483647 h 337"/>
              <a:gd name="T40" fmla="*/ 2147483647 w 1495"/>
              <a:gd name="T41" fmla="*/ 2147483647 h 337"/>
              <a:gd name="T42" fmla="*/ 2147483647 w 1495"/>
              <a:gd name="T43" fmla="*/ 2147483647 h 337"/>
              <a:gd name="T44" fmla="*/ 2147483647 w 1495"/>
              <a:gd name="T45" fmla="*/ 2147483647 h 337"/>
              <a:gd name="T46" fmla="*/ 0 w 1495"/>
              <a:gd name="T47" fmla="*/ 2147483647 h 337"/>
              <a:gd name="T48" fmla="*/ 2147483647 w 1495"/>
              <a:gd name="T49" fmla="*/ 2147483647 h 337"/>
              <a:gd name="T50" fmla="*/ 2147483647 w 1495"/>
              <a:gd name="T51" fmla="*/ 2147483647 h 337"/>
              <a:gd name="T52" fmla="*/ 2147483647 w 1495"/>
              <a:gd name="T53" fmla="*/ 2147483647 h 337"/>
              <a:gd name="T54" fmla="*/ 2147483647 w 1495"/>
              <a:gd name="T55" fmla="*/ 2147483647 h 337"/>
              <a:gd name="T56" fmla="*/ 2147483647 w 1495"/>
              <a:gd name="T57" fmla="*/ 2147483647 h 337"/>
              <a:gd name="T58" fmla="*/ 2147483647 w 1495"/>
              <a:gd name="T59" fmla="*/ 2147483647 h 337"/>
              <a:gd name="T60" fmla="*/ 2147483647 w 1495"/>
              <a:gd name="T61" fmla="*/ 2147483647 h 337"/>
              <a:gd name="T62" fmla="*/ 2147483647 w 1495"/>
              <a:gd name="T63" fmla="*/ 2147483647 h 337"/>
              <a:gd name="T64" fmla="*/ 2147483647 w 1495"/>
              <a:gd name="T65" fmla="*/ 2147483647 h 337"/>
              <a:gd name="T66" fmla="*/ 2147483647 w 1495"/>
              <a:gd name="T67" fmla="*/ 2147483647 h 337"/>
              <a:gd name="T68" fmla="*/ 2147483647 w 1495"/>
              <a:gd name="T69" fmla="*/ 0 h 337"/>
              <a:gd name="T70" fmla="*/ 2147483647 w 1495"/>
              <a:gd name="T71" fmla="*/ 2147483647 h 337"/>
              <a:gd name="T72" fmla="*/ 2147483647 w 1495"/>
              <a:gd name="T73" fmla="*/ 2147483647 h 337"/>
              <a:gd name="T74" fmla="*/ 2147483647 w 1495"/>
              <a:gd name="T75" fmla="*/ 2147483647 h 337"/>
              <a:gd name="T76" fmla="*/ 2147483647 w 1495"/>
              <a:gd name="T77" fmla="*/ 2147483647 h 337"/>
              <a:gd name="T78" fmla="*/ 2147483647 w 1495"/>
              <a:gd name="T79" fmla="*/ 2147483647 h 337"/>
              <a:gd name="T80" fmla="*/ 2147483647 w 1495"/>
              <a:gd name="T81" fmla="*/ 2147483647 h 337"/>
              <a:gd name="T82" fmla="*/ 2147483647 w 1495"/>
              <a:gd name="T83" fmla="*/ 2147483647 h 337"/>
              <a:gd name="T84" fmla="*/ 2147483647 w 1495"/>
              <a:gd name="T85" fmla="*/ 2147483647 h 337"/>
              <a:gd name="T86" fmla="*/ 2147483647 w 1495"/>
              <a:gd name="T87" fmla="*/ 2147483647 h 337"/>
              <a:gd name="T88" fmla="*/ 2147483647 w 1495"/>
              <a:gd name="T89" fmla="*/ 2147483647 h 337"/>
              <a:gd name="T90" fmla="*/ 2147483647 w 1495"/>
              <a:gd name="T91" fmla="*/ 2147483647 h 337"/>
              <a:gd name="T92" fmla="*/ 2147483647 w 1495"/>
              <a:gd name="T93" fmla="*/ 2147483647 h 3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95"/>
              <a:gd name="T142" fmla="*/ 0 h 337"/>
              <a:gd name="T143" fmla="*/ 1495 w 1495"/>
              <a:gd name="T144" fmla="*/ 337 h 3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95" h="337">
                <a:moveTo>
                  <a:pt x="1495" y="169"/>
                </a:moveTo>
                <a:lnTo>
                  <a:pt x="1495" y="169"/>
                </a:lnTo>
                <a:lnTo>
                  <a:pt x="1493" y="177"/>
                </a:lnTo>
                <a:lnTo>
                  <a:pt x="1490" y="186"/>
                </a:lnTo>
                <a:lnTo>
                  <a:pt x="1486" y="195"/>
                </a:lnTo>
                <a:lnTo>
                  <a:pt x="1479" y="202"/>
                </a:lnTo>
                <a:lnTo>
                  <a:pt x="1471" y="211"/>
                </a:lnTo>
                <a:lnTo>
                  <a:pt x="1461" y="219"/>
                </a:lnTo>
                <a:lnTo>
                  <a:pt x="1449" y="226"/>
                </a:lnTo>
                <a:lnTo>
                  <a:pt x="1436" y="234"/>
                </a:lnTo>
                <a:lnTo>
                  <a:pt x="1420" y="242"/>
                </a:lnTo>
                <a:lnTo>
                  <a:pt x="1404" y="249"/>
                </a:lnTo>
                <a:lnTo>
                  <a:pt x="1386" y="256"/>
                </a:lnTo>
                <a:lnTo>
                  <a:pt x="1367" y="263"/>
                </a:lnTo>
                <a:lnTo>
                  <a:pt x="1323" y="276"/>
                </a:lnTo>
                <a:lnTo>
                  <a:pt x="1275" y="288"/>
                </a:lnTo>
                <a:lnTo>
                  <a:pt x="1222" y="299"/>
                </a:lnTo>
                <a:lnTo>
                  <a:pt x="1165" y="309"/>
                </a:lnTo>
                <a:lnTo>
                  <a:pt x="1103" y="317"/>
                </a:lnTo>
                <a:lnTo>
                  <a:pt x="1038" y="324"/>
                </a:lnTo>
                <a:lnTo>
                  <a:pt x="969" y="330"/>
                </a:lnTo>
                <a:lnTo>
                  <a:pt x="898" y="334"/>
                </a:lnTo>
                <a:lnTo>
                  <a:pt x="824" y="336"/>
                </a:lnTo>
                <a:lnTo>
                  <a:pt x="747" y="337"/>
                </a:lnTo>
                <a:lnTo>
                  <a:pt x="671" y="336"/>
                </a:lnTo>
                <a:lnTo>
                  <a:pt x="596" y="334"/>
                </a:lnTo>
                <a:lnTo>
                  <a:pt x="526" y="330"/>
                </a:lnTo>
                <a:lnTo>
                  <a:pt x="457" y="324"/>
                </a:lnTo>
                <a:lnTo>
                  <a:pt x="391" y="317"/>
                </a:lnTo>
                <a:lnTo>
                  <a:pt x="329" y="309"/>
                </a:lnTo>
                <a:lnTo>
                  <a:pt x="273" y="299"/>
                </a:lnTo>
                <a:lnTo>
                  <a:pt x="219" y="288"/>
                </a:lnTo>
                <a:lnTo>
                  <a:pt x="171" y="276"/>
                </a:lnTo>
                <a:lnTo>
                  <a:pt x="128" y="263"/>
                </a:lnTo>
                <a:lnTo>
                  <a:pt x="109" y="256"/>
                </a:lnTo>
                <a:lnTo>
                  <a:pt x="91" y="249"/>
                </a:lnTo>
                <a:lnTo>
                  <a:pt x="74" y="242"/>
                </a:lnTo>
                <a:lnTo>
                  <a:pt x="59" y="234"/>
                </a:lnTo>
                <a:lnTo>
                  <a:pt x="46" y="226"/>
                </a:lnTo>
                <a:lnTo>
                  <a:pt x="34" y="219"/>
                </a:lnTo>
                <a:lnTo>
                  <a:pt x="24" y="211"/>
                </a:lnTo>
                <a:lnTo>
                  <a:pt x="15" y="202"/>
                </a:lnTo>
                <a:lnTo>
                  <a:pt x="9" y="195"/>
                </a:lnTo>
                <a:lnTo>
                  <a:pt x="5" y="186"/>
                </a:lnTo>
                <a:lnTo>
                  <a:pt x="1" y="177"/>
                </a:lnTo>
                <a:lnTo>
                  <a:pt x="0" y="169"/>
                </a:lnTo>
                <a:lnTo>
                  <a:pt x="1" y="160"/>
                </a:lnTo>
                <a:lnTo>
                  <a:pt x="5" y="151"/>
                </a:lnTo>
                <a:lnTo>
                  <a:pt x="9" y="143"/>
                </a:lnTo>
                <a:lnTo>
                  <a:pt x="15" y="135"/>
                </a:lnTo>
                <a:lnTo>
                  <a:pt x="24" y="127"/>
                </a:lnTo>
                <a:lnTo>
                  <a:pt x="34" y="118"/>
                </a:lnTo>
                <a:lnTo>
                  <a:pt x="46" y="111"/>
                </a:lnTo>
                <a:lnTo>
                  <a:pt x="59" y="103"/>
                </a:lnTo>
                <a:lnTo>
                  <a:pt x="74" y="95"/>
                </a:lnTo>
                <a:lnTo>
                  <a:pt x="91" y="88"/>
                </a:lnTo>
                <a:lnTo>
                  <a:pt x="109" y="81"/>
                </a:lnTo>
                <a:lnTo>
                  <a:pt x="128" y="75"/>
                </a:lnTo>
                <a:lnTo>
                  <a:pt x="171" y="62"/>
                </a:lnTo>
                <a:lnTo>
                  <a:pt x="219" y="50"/>
                </a:lnTo>
                <a:lnTo>
                  <a:pt x="273" y="39"/>
                </a:lnTo>
                <a:lnTo>
                  <a:pt x="329" y="29"/>
                </a:lnTo>
                <a:lnTo>
                  <a:pt x="391" y="20"/>
                </a:lnTo>
                <a:lnTo>
                  <a:pt x="457" y="14"/>
                </a:lnTo>
                <a:lnTo>
                  <a:pt x="526" y="7"/>
                </a:lnTo>
                <a:lnTo>
                  <a:pt x="596" y="4"/>
                </a:lnTo>
                <a:lnTo>
                  <a:pt x="671" y="1"/>
                </a:lnTo>
                <a:lnTo>
                  <a:pt x="747" y="0"/>
                </a:lnTo>
                <a:lnTo>
                  <a:pt x="824" y="1"/>
                </a:lnTo>
                <a:lnTo>
                  <a:pt x="898" y="4"/>
                </a:lnTo>
                <a:lnTo>
                  <a:pt x="969" y="7"/>
                </a:lnTo>
                <a:lnTo>
                  <a:pt x="1038" y="14"/>
                </a:lnTo>
                <a:lnTo>
                  <a:pt x="1103" y="20"/>
                </a:lnTo>
                <a:lnTo>
                  <a:pt x="1165" y="29"/>
                </a:lnTo>
                <a:lnTo>
                  <a:pt x="1222" y="39"/>
                </a:lnTo>
                <a:lnTo>
                  <a:pt x="1275" y="50"/>
                </a:lnTo>
                <a:lnTo>
                  <a:pt x="1323" y="62"/>
                </a:lnTo>
                <a:lnTo>
                  <a:pt x="1367" y="75"/>
                </a:lnTo>
                <a:lnTo>
                  <a:pt x="1386" y="81"/>
                </a:lnTo>
                <a:lnTo>
                  <a:pt x="1404" y="88"/>
                </a:lnTo>
                <a:lnTo>
                  <a:pt x="1420" y="95"/>
                </a:lnTo>
                <a:lnTo>
                  <a:pt x="1436" y="103"/>
                </a:lnTo>
                <a:lnTo>
                  <a:pt x="1449" y="111"/>
                </a:lnTo>
                <a:lnTo>
                  <a:pt x="1461" y="118"/>
                </a:lnTo>
                <a:lnTo>
                  <a:pt x="1471" y="127"/>
                </a:lnTo>
                <a:lnTo>
                  <a:pt x="1479" y="135"/>
                </a:lnTo>
                <a:lnTo>
                  <a:pt x="1486" y="143"/>
                </a:lnTo>
                <a:lnTo>
                  <a:pt x="1490" y="151"/>
                </a:lnTo>
                <a:lnTo>
                  <a:pt x="1493" y="160"/>
                </a:lnTo>
                <a:lnTo>
                  <a:pt x="1495" y="169"/>
                </a:lnTo>
                <a:close/>
              </a:path>
            </a:pathLst>
          </a:custGeom>
          <a:solidFill>
            <a:srgbClr val="DDDDDD">
              <a:alpha val="70000"/>
            </a:srgbClr>
          </a:solidFill>
          <a:ln w="6350">
            <a:solidFill>
              <a:srgbClr val="D7E0E3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8675" name="Freeform 3"/>
          <p:cNvSpPr>
            <a:spLocks/>
          </p:cNvSpPr>
          <p:nvPr/>
        </p:nvSpPr>
        <p:spPr bwMode="auto">
          <a:xfrm>
            <a:off x="3175000" y="2506663"/>
            <a:ext cx="1870075" cy="1135062"/>
          </a:xfrm>
          <a:custGeom>
            <a:avLst/>
            <a:gdLst>
              <a:gd name="T0" fmla="*/ 2147483647 w 1495"/>
              <a:gd name="T1" fmla="*/ 2147483647 h 337"/>
              <a:gd name="T2" fmla="*/ 2147483647 w 1495"/>
              <a:gd name="T3" fmla="*/ 2147483647 h 337"/>
              <a:gd name="T4" fmla="*/ 2147483647 w 1495"/>
              <a:gd name="T5" fmla="*/ 2147483647 h 337"/>
              <a:gd name="T6" fmla="*/ 2147483647 w 1495"/>
              <a:gd name="T7" fmla="*/ 2147483647 h 337"/>
              <a:gd name="T8" fmla="*/ 2147483647 w 1495"/>
              <a:gd name="T9" fmla="*/ 2147483647 h 337"/>
              <a:gd name="T10" fmla="*/ 2147483647 w 1495"/>
              <a:gd name="T11" fmla="*/ 2147483647 h 337"/>
              <a:gd name="T12" fmla="*/ 2147483647 w 1495"/>
              <a:gd name="T13" fmla="*/ 2147483647 h 337"/>
              <a:gd name="T14" fmla="*/ 2147483647 w 1495"/>
              <a:gd name="T15" fmla="*/ 2147483647 h 337"/>
              <a:gd name="T16" fmla="*/ 2147483647 w 1495"/>
              <a:gd name="T17" fmla="*/ 2147483647 h 337"/>
              <a:gd name="T18" fmla="*/ 2147483647 w 1495"/>
              <a:gd name="T19" fmla="*/ 2147483647 h 337"/>
              <a:gd name="T20" fmla="*/ 2147483647 w 1495"/>
              <a:gd name="T21" fmla="*/ 2147483647 h 337"/>
              <a:gd name="T22" fmla="*/ 2147483647 w 1495"/>
              <a:gd name="T23" fmla="*/ 2147483647 h 337"/>
              <a:gd name="T24" fmla="*/ 2147483647 w 1495"/>
              <a:gd name="T25" fmla="*/ 2147483647 h 337"/>
              <a:gd name="T26" fmla="*/ 2147483647 w 1495"/>
              <a:gd name="T27" fmla="*/ 2147483647 h 337"/>
              <a:gd name="T28" fmla="*/ 2147483647 w 1495"/>
              <a:gd name="T29" fmla="*/ 2147483647 h 337"/>
              <a:gd name="T30" fmla="*/ 2147483647 w 1495"/>
              <a:gd name="T31" fmla="*/ 2147483647 h 337"/>
              <a:gd name="T32" fmla="*/ 2147483647 w 1495"/>
              <a:gd name="T33" fmla="*/ 2147483647 h 337"/>
              <a:gd name="T34" fmla="*/ 2147483647 w 1495"/>
              <a:gd name="T35" fmla="*/ 2147483647 h 337"/>
              <a:gd name="T36" fmla="*/ 2147483647 w 1495"/>
              <a:gd name="T37" fmla="*/ 2147483647 h 337"/>
              <a:gd name="T38" fmla="*/ 2147483647 w 1495"/>
              <a:gd name="T39" fmla="*/ 2147483647 h 337"/>
              <a:gd name="T40" fmla="*/ 2147483647 w 1495"/>
              <a:gd name="T41" fmla="*/ 2147483647 h 337"/>
              <a:gd name="T42" fmla="*/ 2147483647 w 1495"/>
              <a:gd name="T43" fmla="*/ 2147483647 h 337"/>
              <a:gd name="T44" fmla="*/ 2147483647 w 1495"/>
              <a:gd name="T45" fmla="*/ 2147483647 h 337"/>
              <a:gd name="T46" fmla="*/ 0 w 1495"/>
              <a:gd name="T47" fmla="*/ 2147483647 h 337"/>
              <a:gd name="T48" fmla="*/ 2147483647 w 1495"/>
              <a:gd name="T49" fmla="*/ 2147483647 h 337"/>
              <a:gd name="T50" fmla="*/ 2147483647 w 1495"/>
              <a:gd name="T51" fmla="*/ 2147483647 h 337"/>
              <a:gd name="T52" fmla="*/ 2147483647 w 1495"/>
              <a:gd name="T53" fmla="*/ 2147483647 h 337"/>
              <a:gd name="T54" fmla="*/ 2147483647 w 1495"/>
              <a:gd name="T55" fmla="*/ 2147483647 h 337"/>
              <a:gd name="T56" fmla="*/ 2147483647 w 1495"/>
              <a:gd name="T57" fmla="*/ 2147483647 h 337"/>
              <a:gd name="T58" fmla="*/ 2147483647 w 1495"/>
              <a:gd name="T59" fmla="*/ 2147483647 h 337"/>
              <a:gd name="T60" fmla="*/ 2147483647 w 1495"/>
              <a:gd name="T61" fmla="*/ 2147483647 h 337"/>
              <a:gd name="T62" fmla="*/ 2147483647 w 1495"/>
              <a:gd name="T63" fmla="*/ 2147483647 h 337"/>
              <a:gd name="T64" fmla="*/ 2147483647 w 1495"/>
              <a:gd name="T65" fmla="*/ 2147483647 h 337"/>
              <a:gd name="T66" fmla="*/ 2147483647 w 1495"/>
              <a:gd name="T67" fmla="*/ 2147483647 h 337"/>
              <a:gd name="T68" fmla="*/ 2147483647 w 1495"/>
              <a:gd name="T69" fmla="*/ 0 h 337"/>
              <a:gd name="T70" fmla="*/ 2147483647 w 1495"/>
              <a:gd name="T71" fmla="*/ 2147483647 h 337"/>
              <a:gd name="T72" fmla="*/ 2147483647 w 1495"/>
              <a:gd name="T73" fmla="*/ 2147483647 h 337"/>
              <a:gd name="T74" fmla="*/ 2147483647 w 1495"/>
              <a:gd name="T75" fmla="*/ 2147483647 h 337"/>
              <a:gd name="T76" fmla="*/ 2147483647 w 1495"/>
              <a:gd name="T77" fmla="*/ 2147483647 h 337"/>
              <a:gd name="T78" fmla="*/ 2147483647 w 1495"/>
              <a:gd name="T79" fmla="*/ 2147483647 h 337"/>
              <a:gd name="T80" fmla="*/ 2147483647 w 1495"/>
              <a:gd name="T81" fmla="*/ 2147483647 h 337"/>
              <a:gd name="T82" fmla="*/ 2147483647 w 1495"/>
              <a:gd name="T83" fmla="*/ 2147483647 h 337"/>
              <a:gd name="T84" fmla="*/ 2147483647 w 1495"/>
              <a:gd name="T85" fmla="*/ 2147483647 h 337"/>
              <a:gd name="T86" fmla="*/ 2147483647 w 1495"/>
              <a:gd name="T87" fmla="*/ 2147483647 h 337"/>
              <a:gd name="T88" fmla="*/ 2147483647 w 1495"/>
              <a:gd name="T89" fmla="*/ 2147483647 h 337"/>
              <a:gd name="T90" fmla="*/ 2147483647 w 1495"/>
              <a:gd name="T91" fmla="*/ 2147483647 h 337"/>
              <a:gd name="T92" fmla="*/ 2147483647 w 1495"/>
              <a:gd name="T93" fmla="*/ 2147483647 h 3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95"/>
              <a:gd name="T142" fmla="*/ 0 h 337"/>
              <a:gd name="T143" fmla="*/ 1495 w 1495"/>
              <a:gd name="T144" fmla="*/ 337 h 3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95" h="337">
                <a:moveTo>
                  <a:pt x="1495" y="169"/>
                </a:moveTo>
                <a:lnTo>
                  <a:pt x="1495" y="169"/>
                </a:lnTo>
                <a:lnTo>
                  <a:pt x="1493" y="177"/>
                </a:lnTo>
                <a:lnTo>
                  <a:pt x="1490" y="186"/>
                </a:lnTo>
                <a:lnTo>
                  <a:pt x="1486" y="195"/>
                </a:lnTo>
                <a:lnTo>
                  <a:pt x="1479" y="202"/>
                </a:lnTo>
                <a:lnTo>
                  <a:pt x="1471" y="211"/>
                </a:lnTo>
                <a:lnTo>
                  <a:pt x="1461" y="219"/>
                </a:lnTo>
                <a:lnTo>
                  <a:pt x="1449" y="226"/>
                </a:lnTo>
                <a:lnTo>
                  <a:pt x="1436" y="234"/>
                </a:lnTo>
                <a:lnTo>
                  <a:pt x="1420" y="242"/>
                </a:lnTo>
                <a:lnTo>
                  <a:pt x="1404" y="249"/>
                </a:lnTo>
                <a:lnTo>
                  <a:pt x="1386" y="256"/>
                </a:lnTo>
                <a:lnTo>
                  <a:pt x="1367" y="263"/>
                </a:lnTo>
                <a:lnTo>
                  <a:pt x="1323" y="276"/>
                </a:lnTo>
                <a:lnTo>
                  <a:pt x="1275" y="288"/>
                </a:lnTo>
                <a:lnTo>
                  <a:pt x="1222" y="299"/>
                </a:lnTo>
                <a:lnTo>
                  <a:pt x="1165" y="309"/>
                </a:lnTo>
                <a:lnTo>
                  <a:pt x="1103" y="317"/>
                </a:lnTo>
                <a:lnTo>
                  <a:pt x="1038" y="324"/>
                </a:lnTo>
                <a:lnTo>
                  <a:pt x="969" y="330"/>
                </a:lnTo>
                <a:lnTo>
                  <a:pt x="898" y="334"/>
                </a:lnTo>
                <a:lnTo>
                  <a:pt x="824" y="336"/>
                </a:lnTo>
                <a:lnTo>
                  <a:pt x="747" y="337"/>
                </a:lnTo>
                <a:lnTo>
                  <a:pt x="671" y="336"/>
                </a:lnTo>
                <a:lnTo>
                  <a:pt x="596" y="334"/>
                </a:lnTo>
                <a:lnTo>
                  <a:pt x="526" y="330"/>
                </a:lnTo>
                <a:lnTo>
                  <a:pt x="457" y="324"/>
                </a:lnTo>
                <a:lnTo>
                  <a:pt x="391" y="317"/>
                </a:lnTo>
                <a:lnTo>
                  <a:pt x="329" y="309"/>
                </a:lnTo>
                <a:lnTo>
                  <a:pt x="273" y="299"/>
                </a:lnTo>
                <a:lnTo>
                  <a:pt x="219" y="288"/>
                </a:lnTo>
                <a:lnTo>
                  <a:pt x="171" y="276"/>
                </a:lnTo>
                <a:lnTo>
                  <a:pt x="128" y="263"/>
                </a:lnTo>
                <a:lnTo>
                  <a:pt x="109" y="256"/>
                </a:lnTo>
                <a:lnTo>
                  <a:pt x="91" y="249"/>
                </a:lnTo>
                <a:lnTo>
                  <a:pt x="74" y="242"/>
                </a:lnTo>
                <a:lnTo>
                  <a:pt x="59" y="234"/>
                </a:lnTo>
                <a:lnTo>
                  <a:pt x="46" y="226"/>
                </a:lnTo>
                <a:lnTo>
                  <a:pt x="34" y="219"/>
                </a:lnTo>
                <a:lnTo>
                  <a:pt x="24" y="211"/>
                </a:lnTo>
                <a:lnTo>
                  <a:pt x="15" y="202"/>
                </a:lnTo>
                <a:lnTo>
                  <a:pt x="9" y="195"/>
                </a:lnTo>
                <a:lnTo>
                  <a:pt x="5" y="186"/>
                </a:lnTo>
                <a:lnTo>
                  <a:pt x="1" y="177"/>
                </a:lnTo>
                <a:lnTo>
                  <a:pt x="0" y="169"/>
                </a:lnTo>
                <a:lnTo>
                  <a:pt x="1" y="160"/>
                </a:lnTo>
                <a:lnTo>
                  <a:pt x="5" y="151"/>
                </a:lnTo>
                <a:lnTo>
                  <a:pt x="9" y="143"/>
                </a:lnTo>
                <a:lnTo>
                  <a:pt x="15" y="135"/>
                </a:lnTo>
                <a:lnTo>
                  <a:pt x="24" y="127"/>
                </a:lnTo>
                <a:lnTo>
                  <a:pt x="34" y="118"/>
                </a:lnTo>
                <a:lnTo>
                  <a:pt x="46" y="111"/>
                </a:lnTo>
                <a:lnTo>
                  <a:pt x="59" y="103"/>
                </a:lnTo>
                <a:lnTo>
                  <a:pt x="74" y="95"/>
                </a:lnTo>
                <a:lnTo>
                  <a:pt x="91" y="88"/>
                </a:lnTo>
                <a:lnTo>
                  <a:pt x="109" y="81"/>
                </a:lnTo>
                <a:lnTo>
                  <a:pt x="128" y="75"/>
                </a:lnTo>
                <a:lnTo>
                  <a:pt x="171" y="62"/>
                </a:lnTo>
                <a:lnTo>
                  <a:pt x="219" y="50"/>
                </a:lnTo>
                <a:lnTo>
                  <a:pt x="273" y="39"/>
                </a:lnTo>
                <a:lnTo>
                  <a:pt x="329" y="29"/>
                </a:lnTo>
                <a:lnTo>
                  <a:pt x="391" y="20"/>
                </a:lnTo>
                <a:lnTo>
                  <a:pt x="457" y="14"/>
                </a:lnTo>
                <a:lnTo>
                  <a:pt x="526" y="7"/>
                </a:lnTo>
                <a:lnTo>
                  <a:pt x="596" y="4"/>
                </a:lnTo>
                <a:lnTo>
                  <a:pt x="671" y="1"/>
                </a:lnTo>
                <a:lnTo>
                  <a:pt x="747" y="0"/>
                </a:lnTo>
                <a:lnTo>
                  <a:pt x="824" y="1"/>
                </a:lnTo>
                <a:lnTo>
                  <a:pt x="898" y="4"/>
                </a:lnTo>
                <a:lnTo>
                  <a:pt x="969" y="7"/>
                </a:lnTo>
                <a:lnTo>
                  <a:pt x="1038" y="14"/>
                </a:lnTo>
                <a:lnTo>
                  <a:pt x="1103" y="20"/>
                </a:lnTo>
                <a:lnTo>
                  <a:pt x="1165" y="29"/>
                </a:lnTo>
                <a:lnTo>
                  <a:pt x="1222" y="39"/>
                </a:lnTo>
                <a:lnTo>
                  <a:pt x="1275" y="50"/>
                </a:lnTo>
                <a:lnTo>
                  <a:pt x="1323" y="62"/>
                </a:lnTo>
                <a:lnTo>
                  <a:pt x="1367" y="75"/>
                </a:lnTo>
                <a:lnTo>
                  <a:pt x="1386" y="81"/>
                </a:lnTo>
                <a:lnTo>
                  <a:pt x="1404" y="88"/>
                </a:lnTo>
                <a:lnTo>
                  <a:pt x="1420" y="95"/>
                </a:lnTo>
                <a:lnTo>
                  <a:pt x="1436" y="103"/>
                </a:lnTo>
                <a:lnTo>
                  <a:pt x="1449" y="111"/>
                </a:lnTo>
                <a:lnTo>
                  <a:pt x="1461" y="118"/>
                </a:lnTo>
                <a:lnTo>
                  <a:pt x="1471" y="127"/>
                </a:lnTo>
                <a:lnTo>
                  <a:pt x="1479" y="135"/>
                </a:lnTo>
                <a:lnTo>
                  <a:pt x="1486" y="143"/>
                </a:lnTo>
                <a:lnTo>
                  <a:pt x="1490" y="151"/>
                </a:lnTo>
                <a:lnTo>
                  <a:pt x="1493" y="160"/>
                </a:lnTo>
                <a:lnTo>
                  <a:pt x="1495" y="169"/>
                </a:lnTo>
                <a:close/>
              </a:path>
            </a:pathLst>
          </a:custGeom>
          <a:solidFill>
            <a:srgbClr val="DDDDDD">
              <a:alpha val="70000"/>
            </a:srgbClr>
          </a:solidFill>
          <a:ln w="6350" algn="ctr">
            <a:solidFill>
              <a:srgbClr val="D7E0E3"/>
            </a:solidFill>
            <a:round/>
            <a:headEnd/>
            <a:tailEnd/>
          </a:ln>
          <a:effectLst/>
        </p:spPr>
        <p:txBody>
          <a:bodyPr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8676" name="Freeform 3"/>
          <p:cNvSpPr>
            <a:spLocks/>
          </p:cNvSpPr>
          <p:nvPr/>
        </p:nvSpPr>
        <p:spPr bwMode="auto">
          <a:xfrm>
            <a:off x="571500" y="1828800"/>
            <a:ext cx="1473200" cy="319088"/>
          </a:xfrm>
          <a:custGeom>
            <a:avLst/>
            <a:gdLst>
              <a:gd name="T0" fmla="*/ 2147483647 w 1495"/>
              <a:gd name="T1" fmla="*/ 2147483647 h 337"/>
              <a:gd name="T2" fmla="*/ 2147483647 w 1495"/>
              <a:gd name="T3" fmla="*/ 2147483647 h 337"/>
              <a:gd name="T4" fmla="*/ 2147483647 w 1495"/>
              <a:gd name="T5" fmla="*/ 2147483647 h 337"/>
              <a:gd name="T6" fmla="*/ 2147483647 w 1495"/>
              <a:gd name="T7" fmla="*/ 2147483647 h 337"/>
              <a:gd name="T8" fmla="*/ 2147483647 w 1495"/>
              <a:gd name="T9" fmla="*/ 2147483647 h 337"/>
              <a:gd name="T10" fmla="*/ 2147483647 w 1495"/>
              <a:gd name="T11" fmla="*/ 2147483647 h 337"/>
              <a:gd name="T12" fmla="*/ 2147483647 w 1495"/>
              <a:gd name="T13" fmla="*/ 2147483647 h 337"/>
              <a:gd name="T14" fmla="*/ 2147483647 w 1495"/>
              <a:gd name="T15" fmla="*/ 2147483647 h 337"/>
              <a:gd name="T16" fmla="*/ 2147483647 w 1495"/>
              <a:gd name="T17" fmla="*/ 2147483647 h 337"/>
              <a:gd name="T18" fmla="*/ 2147483647 w 1495"/>
              <a:gd name="T19" fmla="*/ 2147483647 h 337"/>
              <a:gd name="T20" fmla="*/ 2147483647 w 1495"/>
              <a:gd name="T21" fmla="*/ 2147483647 h 337"/>
              <a:gd name="T22" fmla="*/ 2147483647 w 1495"/>
              <a:gd name="T23" fmla="*/ 2147483647 h 337"/>
              <a:gd name="T24" fmla="*/ 2147483647 w 1495"/>
              <a:gd name="T25" fmla="*/ 2147483647 h 337"/>
              <a:gd name="T26" fmla="*/ 2147483647 w 1495"/>
              <a:gd name="T27" fmla="*/ 2147483647 h 337"/>
              <a:gd name="T28" fmla="*/ 2147483647 w 1495"/>
              <a:gd name="T29" fmla="*/ 2147483647 h 337"/>
              <a:gd name="T30" fmla="*/ 2147483647 w 1495"/>
              <a:gd name="T31" fmla="*/ 2147483647 h 337"/>
              <a:gd name="T32" fmla="*/ 2147483647 w 1495"/>
              <a:gd name="T33" fmla="*/ 2147483647 h 337"/>
              <a:gd name="T34" fmla="*/ 2147483647 w 1495"/>
              <a:gd name="T35" fmla="*/ 2147483647 h 337"/>
              <a:gd name="T36" fmla="*/ 2147483647 w 1495"/>
              <a:gd name="T37" fmla="*/ 2147483647 h 337"/>
              <a:gd name="T38" fmla="*/ 2147483647 w 1495"/>
              <a:gd name="T39" fmla="*/ 2147483647 h 337"/>
              <a:gd name="T40" fmla="*/ 2147483647 w 1495"/>
              <a:gd name="T41" fmla="*/ 2147483647 h 337"/>
              <a:gd name="T42" fmla="*/ 2147483647 w 1495"/>
              <a:gd name="T43" fmla="*/ 2147483647 h 337"/>
              <a:gd name="T44" fmla="*/ 2147483647 w 1495"/>
              <a:gd name="T45" fmla="*/ 2147483647 h 337"/>
              <a:gd name="T46" fmla="*/ 0 w 1495"/>
              <a:gd name="T47" fmla="*/ 2147483647 h 337"/>
              <a:gd name="T48" fmla="*/ 2147483647 w 1495"/>
              <a:gd name="T49" fmla="*/ 2147483647 h 337"/>
              <a:gd name="T50" fmla="*/ 2147483647 w 1495"/>
              <a:gd name="T51" fmla="*/ 2147483647 h 337"/>
              <a:gd name="T52" fmla="*/ 2147483647 w 1495"/>
              <a:gd name="T53" fmla="*/ 2147483647 h 337"/>
              <a:gd name="T54" fmla="*/ 2147483647 w 1495"/>
              <a:gd name="T55" fmla="*/ 2147483647 h 337"/>
              <a:gd name="T56" fmla="*/ 2147483647 w 1495"/>
              <a:gd name="T57" fmla="*/ 2147483647 h 337"/>
              <a:gd name="T58" fmla="*/ 2147483647 w 1495"/>
              <a:gd name="T59" fmla="*/ 2147483647 h 337"/>
              <a:gd name="T60" fmla="*/ 2147483647 w 1495"/>
              <a:gd name="T61" fmla="*/ 2147483647 h 337"/>
              <a:gd name="T62" fmla="*/ 2147483647 w 1495"/>
              <a:gd name="T63" fmla="*/ 2147483647 h 337"/>
              <a:gd name="T64" fmla="*/ 2147483647 w 1495"/>
              <a:gd name="T65" fmla="*/ 2147483647 h 337"/>
              <a:gd name="T66" fmla="*/ 2147483647 w 1495"/>
              <a:gd name="T67" fmla="*/ 2147483647 h 337"/>
              <a:gd name="T68" fmla="*/ 2147483647 w 1495"/>
              <a:gd name="T69" fmla="*/ 0 h 337"/>
              <a:gd name="T70" fmla="*/ 2147483647 w 1495"/>
              <a:gd name="T71" fmla="*/ 2147483647 h 337"/>
              <a:gd name="T72" fmla="*/ 2147483647 w 1495"/>
              <a:gd name="T73" fmla="*/ 2147483647 h 337"/>
              <a:gd name="T74" fmla="*/ 2147483647 w 1495"/>
              <a:gd name="T75" fmla="*/ 2147483647 h 337"/>
              <a:gd name="T76" fmla="*/ 2147483647 w 1495"/>
              <a:gd name="T77" fmla="*/ 2147483647 h 337"/>
              <a:gd name="T78" fmla="*/ 2147483647 w 1495"/>
              <a:gd name="T79" fmla="*/ 2147483647 h 337"/>
              <a:gd name="T80" fmla="*/ 2147483647 w 1495"/>
              <a:gd name="T81" fmla="*/ 2147483647 h 337"/>
              <a:gd name="T82" fmla="*/ 2147483647 w 1495"/>
              <a:gd name="T83" fmla="*/ 2147483647 h 337"/>
              <a:gd name="T84" fmla="*/ 2147483647 w 1495"/>
              <a:gd name="T85" fmla="*/ 2147483647 h 337"/>
              <a:gd name="T86" fmla="*/ 2147483647 w 1495"/>
              <a:gd name="T87" fmla="*/ 2147483647 h 337"/>
              <a:gd name="T88" fmla="*/ 2147483647 w 1495"/>
              <a:gd name="T89" fmla="*/ 2147483647 h 337"/>
              <a:gd name="T90" fmla="*/ 2147483647 w 1495"/>
              <a:gd name="T91" fmla="*/ 2147483647 h 337"/>
              <a:gd name="T92" fmla="*/ 2147483647 w 1495"/>
              <a:gd name="T93" fmla="*/ 2147483647 h 3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95"/>
              <a:gd name="T142" fmla="*/ 0 h 337"/>
              <a:gd name="T143" fmla="*/ 1495 w 1495"/>
              <a:gd name="T144" fmla="*/ 337 h 3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95" h="337">
                <a:moveTo>
                  <a:pt x="1495" y="169"/>
                </a:moveTo>
                <a:lnTo>
                  <a:pt x="1495" y="169"/>
                </a:lnTo>
                <a:lnTo>
                  <a:pt x="1493" y="177"/>
                </a:lnTo>
                <a:lnTo>
                  <a:pt x="1490" y="186"/>
                </a:lnTo>
                <a:lnTo>
                  <a:pt x="1486" y="195"/>
                </a:lnTo>
                <a:lnTo>
                  <a:pt x="1479" y="202"/>
                </a:lnTo>
                <a:lnTo>
                  <a:pt x="1471" y="211"/>
                </a:lnTo>
                <a:lnTo>
                  <a:pt x="1461" y="219"/>
                </a:lnTo>
                <a:lnTo>
                  <a:pt x="1449" y="226"/>
                </a:lnTo>
                <a:lnTo>
                  <a:pt x="1436" y="234"/>
                </a:lnTo>
                <a:lnTo>
                  <a:pt x="1420" y="242"/>
                </a:lnTo>
                <a:lnTo>
                  <a:pt x="1404" y="249"/>
                </a:lnTo>
                <a:lnTo>
                  <a:pt x="1386" y="256"/>
                </a:lnTo>
                <a:lnTo>
                  <a:pt x="1367" y="263"/>
                </a:lnTo>
                <a:lnTo>
                  <a:pt x="1323" y="276"/>
                </a:lnTo>
                <a:lnTo>
                  <a:pt x="1275" y="288"/>
                </a:lnTo>
                <a:lnTo>
                  <a:pt x="1222" y="299"/>
                </a:lnTo>
                <a:lnTo>
                  <a:pt x="1165" y="309"/>
                </a:lnTo>
                <a:lnTo>
                  <a:pt x="1103" y="317"/>
                </a:lnTo>
                <a:lnTo>
                  <a:pt x="1038" y="324"/>
                </a:lnTo>
                <a:lnTo>
                  <a:pt x="969" y="330"/>
                </a:lnTo>
                <a:lnTo>
                  <a:pt x="898" y="334"/>
                </a:lnTo>
                <a:lnTo>
                  <a:pt x="824" y="336"/>
                </a:lnTo>
                <a:lnTo>
                  <a:pt x="747" y="337"/>
                </a:lnTo>
                <a:lnTo>
                  <a:pt x="671" y="336"/>
                </a:lnTo>
                <a:lnTo>
                  <a:pt x="596" y="334"/>
                </a:lnTo>
                <a:lnTo>
                  <a:pt x="526" y="330"/>
                </a:lnTo>
                <a:lnTo>
                  <a:pt x="457" y="324"/>
                </a:lnTo>
                <a:lnTo>
                  <a:pt x="391" y="317"/>
                </a:lnTo>
                <a:lnTo>
                  <a:pt x="329" y="309"/>
                </a:lnTo>
                <a:lnTo>
                  <a:pt x="273" y="299"/>
                </a:lnTo>
                <a:lnTo>
                  <a:pt x="219" y="288"/>
                </a:lnTo>
                <a:lnTo>
                  <a:pt x="171" y="276"/>
                </a:lnTo>
                <a:lnTo>
                  <a:pt x="128" y="263"/>
                </a:lnTo>
                <a:lnTo>
                  <a:pt x="109" y="256"/>
                </a:lnTo>
                <a:lnTo>
                  <a:pt x="91" y="249"/>
                </a:lnTo>
                <a:lnTo>
                  <a:pt x="74" y="242"/>
                </a:lnTo>
                <a:lnTo>
                  <a:pt x="59" y="234"/>
                </a:lnTo>
                <a:lnTo>
                  <a:pt x="46" y="226"/>
                </a:lnTo>
                <a:lnTo>
                  <a:pt x="34" y="219"/>
                </a:lnTo>
                <a:lnTo>
                  <a:pt x="24" y="211"/>
                </a:lnTo>
                <a:lnTo>
                  <a:pt x="15" y="202"/>
                </a:lnTo>
                <a:lnTo>
                  <a:pt x="9" y="195"/>
                </a:lnTo>
                <a:lnTo>
                  <a:pt x="5" y="186"/>
                </a:lnTo>
                <a:lnTo>
                  <a:pt x="1" y="177"/>
                </a:lnTo>
                <a:lnTo>
                  <a:pt x="0" y="169"/>
                </a:lnTo>
                <a:lnTo>
                  <a:pt x="1" y="160"/>
                </a:lnTo>
                <a:lnTo>
                  <a:pt x="5" y="151"/>
                </a:lnTo>
                <a:lnTo>
                  <a:pt x="9" y="143"/>
                </a:lnTo>
                <a:lnTo>
                  <a:pt x="15" y="135"/>
                </a:lnTo>
                <a:lnTo>
                  <a:pt x="24" y="127"/>
                </a:lnTo>
                <a:lnTo>
                  <a:pt x="34" y="118"/>
                </a:lnTo>
                <a:lnTo>
                  <a:pt x="46" y="111"/>
                </a:lnTo>
                <a:lnTo>
                  <a:pt x="59" y="103"/>
                </a:lnTo>
                <a:lnTo>
                  <a:pt x="74" y="95"/>
                </a:lnTo>
                <a:lnTo>
                  <a:pt x="91" y="88"/>
                </a:lnTo>
                <a:lnTo>
                  <a:pt x="109" y="81"/>
                </a:lnTo>
                <a:lnTo>
                  <a:pt x="128" y="75"/>
                </a:lnTo>
                <a:lnTo>
                  <a:pt x="171" y="62"/>
                </a:lnTo>
                <a:lnTo>
                  <a:pt x="219" y="50"/>
                </a:lnTo>
                <a:lnTo>
                  <a:pt x="273" y="39"/>
                </a:lnTo>
                <a:lnTo>
                  <a:pt x="329" y="29"/>
                </a:lnTo>
                <a:lnTo>
                  <a:pt x="391" y="20"/>
                </a:lnTo>
                <a:lnTo>
                  <a:pt x="457" y="14"/>
                </a:lnTo>
                <a:lnTo>
                  <a:pt x="526" y="7"/>
                </a:lnTo>
                <a:lnTo>
                  <a:pt x="596" y="4"/>
                </a:lnTo>
                <a:lnTo>
                  <a:pt x="671" y="1"/>
                </a:lnTo>
                <a:lnTo>
                  <a:pt x="747" y="0"/>
                </a:lnTo>
                <a:lnTo>
                  <a:pt x="824" y="1"/>
                </a:lnTo>
                <a:lnTo>
                  <a:pt x="898" y="4"/>
                </a:lnTo>
                <a:lnTo>
                  <a:pt x="969" y="7"/>
                </a:lnTo>
                <a:lnTo>
                  <a:pt x="1038" y="14"/>
                </a:lnTo>
                <a:lnTo>
                  <a:pt x="1103" y="20"/>
                </a:lnTo>
                <a:lnTo>
                  <a:pt x="1165" y="29"/>
                </a:lnTo>
                <a:lnTo>
                  <a:pt x="1222" y="39"/>
                </a:lnTo>
                <a:lnTo>
                  <a:pt x="1275" y="50"/>
                </a:lnTo>
                <a:lnTo>
                  <a:pt x="1323" y="62"/>
                </a:lnTo>
                <a:lnTo>
                  <a:pt x="1367" y="75"/>
                </a:lnTo>
                <a:lnTo>
                  <a:pt x="1386" y="81"/>
                </a:lnTo>
                <a:lnTo>
                  <a:pt x="1404" y="88"/>
                </a:lnTo>
                <a:lnTo>
                  <a:pt x="1420" y="95"/>
                </a:lnTo>
                <a:lnTo>
                  <a:pt x="1436" y="103"/>
                </a:lnTo>
                <a:lnTo>
                  <a:pt x="1449" y="111"/>
                </a:lnTo>
                <a:lnTo>
                  <a:pt x="1461" y="118"/>
                </a:lnTo>
                <a:lnTo>
                  <a:pt x="1471" y="127"/>
                </a:lnTo>
                <a:lnTo>
                  <a:pt x="1479" y="135"/>
                </a:lnTo>
                <a:lnTo>
                  <a:pt x="1486" y="143"/>
                </a:lnTo>
                <a:lnTo>
                  <a:pt x="1490" y="151"/>
                </a:lnTo>
                <a:lnTo>
                  <a:pt x="1493" y="160"/>
                </a:lnTo>
                <a:lnTo>
                  <a:pt x="1495" y="169"/>
                </a:lnTo>
                <a:close/>
              </a:path>
            </a:pathLst>
          </a:custGeom>
          <a:solidFill>
            <a:srgbClr val="DDDDDD">
              <a:alpha val="70000"/>
            </a:srgbClr>
          </a:solidFill>
          <a:ln w="6350">
            <a:solidFill>
              <a:srgbClr val="D7E0E3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8677" name="Rectangle 13"/>
          <p:cNvSpPr>
            <a:spLocks noChangeArrowheads="1"/>
          </p:cNvSpPr>
          <p:nvPr/>
        </p:nvSpPr>
        <p:spPr bwMode="auto">
          <a:xfrm>
            <a:off x="600075" y="2120900"/>
            <a:ext cx="6794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i="1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Edge site #</a:t>
            </a:r>
            <a:r>
              <a:rPr lang="he-IL" b="0" i="1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1</a:t>
            </a:r>
            <a:endParaRPr lang="en-US" b="0" i="1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 rot="12775337" flipV="1">
            <a:off x="1908175" y="2468563"/>
            <a:ext cx="2087563" cy="103187"/>
            <a:chOff x="4267200" y="2133600"/>
            <a:chExt cx="2353747" cy="117811"/>
          </a:xfrm>
        </p:grpSpPr>
        <p:sp>
          <p:nvSpPr>
            <p:cNvPr id="2588679" name="Oval 12"/>
            <p:cNvSpPr>
              <a:spLocks noChangeAspect="1" noChangeArrowheads="1"/>
            </p:cNvSpPr>
            <p:nvPr/>
          </p:nvSpPr>
          <p:spPr bwMode="auto">
            <a:xfrm flipH="1">
              <a:off x="5397813" y="2158889"/>
              <a:ext cx="56747" cy="5674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680" name="Oval 13"/>
            <p:cNvSpPr>
              <a:spLocks noChangeAspect="1" noChangeArrowheads="1"/>
            </p:cNvSpPr>
            <p:nvPr/>
          </p:nvSpPr>
          <p:spPr bwMode="auto">
            <a:xfrm flipH="1">
              <a:off x="4927804" y="2172459"/>
              <a:ext cx="29607" cy="29607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681" name="Oval 14"/>
            <p:cNvSpPr>
              <a:spLocks noChangeAspect="1" noChangeArrowheads="1"/>
            </p:cNvSpPr>
            <p:nvPr/>
          </p:nvSpPr>
          <p:spPr bwMode="auto">
            <a:xfrm flipH="1">
              <a:off x="4624333" y="2176777"/>
              <a:ext cx="20972" cy="20972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8682" name="Oval 15"/>
            <p:cNvSpPr>
              <a:spLocks noChangeAspect="1" noChangeArrowheads="1"/>
            </p:cNvSpPr>
            <p:nvPr/>
          </p:nvSpPr>
          <p:spPr bwMode="auto">
            <a:xfrm flipH="1">
              <a:off x="4615698" y="2176777"/>
              <a:ext cx="20972" cy="20972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683" name="Oval 16"/>
            <p:cNvSpPr>
              <a:spLocks noChangeAspect="1" noChangeArrowheads="1"/>
            </p:cNvSpPr>
            <p:nvPr/>
          </p:nvSpPr>
          <p:spPr bwMode="auto">
            <a:xfrm flipH="1">
              <a:off x="4719322" y="2173076"/>
              <a:ext cx="27756" cy="2775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684" name="Oval 17"/>
            <p:cNvSpPr>
              <a:spLocks noChangeAspect="1" noChangeArrowheads="1"/>
            </p:cNvSpPr>
            <p:nvPr/>
          </p:nvSpPr>
          <p:spPr bwMode="auto">
            <a:xfrm flipH="1">
              <a:off x="4703285" y="2172459"/>
              <a:ext cx="29607" cy="29607"/>
            </a:xfrm>
            <a:prstGeom prst="ellipse">
              <a:avLst/>
            </a:prstGeom>
            <a:solidFill>
              <a:srgbClr val="619BC8">
                <a:alpha val="4901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685" name="Oval 18"/>
            <p:cNvSpPr>
              <a:spLocks noChangeAspect="1" noChangeArrowheads="1"/>
            </p:cNvSpPr>
            <p:nvPr/>
          </p:nvSpPr>
          <p:spPr bwMode="auto">
            <a:xfrm flipH="1">
              <a:off x="4690949" y="2176777"/>
              <a:ext cx="20972" cy="209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686" name="Oval 19"/>
            <p:cNvSpPr>
              <a:spLocks noChangeAspect="1" noChangeArrowheads="1"/>
            </p:cNvSpPr>
            <p:nvPr/>
          </p:nvSpPr>
          <p:spPr bwMode="auto">
            <a:xfrm flipH="1">
              <a:off x="4821095" y="2173076"/>
              <a:ext cx="27757" cy="2775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687" name="Oval 20"/>
            <p:cNvSpPr>
              <a:spLocks noChangeAspect="1" noChangeArrowheads="1"/>
            </p:cNvSpPr>
            <p:nvPr/>
          </p:nvSpPr>
          <p:spPr bwMode="auto">
            <a:xfrm flipH="1">
              <a:off x="4802591" y="2173076"/>
              <a:ext cx="27757" cy="27757"/>
            </a:xfrm>
            <a:prstGeom prst="ellipse">
              <a:avLst/>
            </a:prstGeom>
            <a:solidFill>
              <a:schemeClr val="bg1">
                <a:alpha val="6392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688" name="Oval 21"/>
            <p:cNvSpPr>
              <a:spLocks noChangeAspect="1" noChangeArrowheads="1"/>
            </p:cNvSpPr>
            <p:nvPr/>
          </p:nvSpPr>
          <p:spPr bwMode="auto">
            <a:xfrm flipH="1">
              <a:off x="4906832" y="2172459"/>
              <a:ext cx="29607" cy="29607"/>
            </a:xfrm>
            <a:prstGeom prst="ellipse">
              <a:avLst/>
            </a:prstGeom>
            <a:solidFill>
              <a:srgbClr val="F08731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689" name="Oval 22"/>
            <p:cNvSpPr>
              <a:spLocks noChangeAspect="1" noChangeArrowheads="1"/>
            </p:cNvSpPr>
            <p:nvPr/>
          </p:nvSpPr>
          <p:spPr bwMode="auto">
            <a:xfrm flipH="1">
              <a:off x="4884627" y="2172459"/>
              <a:ext cx="29607" cy="29607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690" name="Oval 23"/>
            <p:cNvSpPr>
              <a:spLocks noChangeAspect="1" noChangeArrowheads="1"/>
            </p:cNvSpPr>
            <p:nvPr/>
          </p:nvSpPr>
          <p:spPr bwMode="auto">
            <a:xfrm flipH="1">
              <a:off x="499441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691" name="Oval 24"/>
            <p:cNvSpPr>
              <a:spLocks noChangeAspect="1" noChangeArrowheads="1"/>
            </p:cNvSpPr>
            <p:nvPr/>
          </p:nvSpPr>
          <p:spPr bwMode="auto">
            <a:xfrm flipH="1">
              <a:off x="503512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692" name="Oval 25"/>
            <p:cNvSpPr>
              <a:spLocks noChangeAspect="1" noChangeArrowheads="1"/>
            </p:cNvSpPr>
            <p:nvPr/>
          </p:nvSpPr>
          <p:spPr bwMode="auto">
            <a:xfrm flipH="1">
              <a:off x="5073371" y="2165674"/>
              <a:ext cx="43177" cy="43177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693" name="Oval 26"/>
            <p:cNvSpPr>
              <a:spLocks noChangeAspect="1" noChangeArrowheads="1"/>
            </p:cNvSpPr>
            <p:nvPr/>
          </p:nvSpPr>
          <p:spPr bwMode="auto">
            <a:xfrm flipH="1">
              <a:off x="5156023" y="2165674"/>
              <a:ext cx="43177" cy="4317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694" name="Oval 27"/>
            <p:cNvSpPr>
              <a:spLocks noChangeAspect="1" noChangeArrowheads="1"/>
            </p:cNvSpPr>
            <p:nvPr/>
          </p:nvSpPr>
          <p:spPr bwMode="auto">
            <a:xfrm flipH="1">
              <a:off x="5270750" y="2162590"/>
              <a:ext cx="49345" cy="49345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695" name="Oval 28"/>
            <p:cNvSpPr>
              <a:spLocks noChangeAspect="1" noChangeArrowheads="1"/>
            </p:cNvSpPr>
            <p:nvPr/>
          </p:nvSpPr>
          <p:spPr bwMode="auto">
            <a:xfrm flipH="1">
              <a:off x="5244844" y="2162590"/>
              <a:ext cx="49345" cy="49345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696" name="Oval 29"/>
            <p:cNvSpPr>
              <a:spLocks noChangeAspect="1" noChangeArrowheads="1"/>
            </p:cNvSpPr>
            <p:nvPr/>
          </p:nvSpPr>
          <p:spPr bwMode="auto">
            <a:xfrm flipH="1">
              <a:off x="5358337" y="2158889"/>
              <a:ext cx="56747" cy="56747"/>
            </a:xfrm>
            <a:prstGeom prst="ellipse">
              <a:avLst/>
            </a:prstGeom>
            <a:solidFill>
              <a:srgbClr val="619BC8">
                <a:alpha val="4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697" name="Oval 30"/>
            <p:cNvSpPr>
              <a:spLocks noChangeAspect="1" noChangeArrowheads="1"/>
            </p:cNvSpPr>
            <p:nvPr/>
          </p:nvSpPr>
          <p:spPr bwMode="auto">
            <a:xfrm flipH="1">
              <a:off x="5438522" y="2158889"/>
              <a:ext cx="56747" cy="56747"/>
            </a:xfrm>
            <a:prstGeom prst="ellipse">
              <a:avLst/>
            </a:prstGeom>
            <a:solidFill>
              <a:schemeClr val="bg1">
                <a:alpha val="4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698" name="Oval 31"/>
            <p:cNvSpPr>
              <a:spLocks noChangeAspect="1" noChangeArrowheads="1"/>
            </p:cNvSpPr>
            <p:nvPr/>
          </p:nvSpPr>
          <p:spPr bwMode="auto">
            <a:xfrm flipH="1">
              <a:off x="5526109" y="2155805"/>
              <a:ext cx="62915" cy="62915"/>
            </a:xfrm>
            <a:prstGeom prst="ellipse">
              <a:avLst/>
            </a:prstGeom>
            <a:solidFill>
              <a:srgbClr val="619BC8">
                <a:alpha val="8392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699" name="Oval 32"/>
            <p:cNvSpPr>
              <a:spLocks noChangeAspect="1" noChangeArrowheads="1"/>
            </p:cNvSpPr>
            <p:nvPr/>
          </p:nvSpPr>
          <p:spPr bwMode="auto">
            <a:xfrm flipH="1">
              <a:off x="5565585" y="2153955"/>
              <a:ext cx="66615" cy="66616"/>
            </a:xfrm>
            <a:prstGeom prst="ellipse">
              <a:avLst/>
            </a:prstGeom>
            <a:solidFill>
              <a:srgbClr val="C2D355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00" name="Oval 33"/>
            <p:cNvSpPr>
              <a:spLocks noChangeAspect="1" noChangeArrowheads="1"/>
            </p:cNvSpPr>
            <p:nvPr/>
          </p:nvSpPr>
          <p:spPr bwMode="auto">
            <a:xfrm flipH="1">
              <a:off x="5661807" y="2153955"/>
              <a:ext cx="66615" cy="66616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01" name="Oval 34"/>
            <p:cNvSpPr>
              <a:spLocks noChangeAspect="1" noChangeArrowheads="1"/>
            </p:cNvSpPr>
            <p:nvPr/>
          </p:nvSpPr>
          <p:spPr bwMode="auto">
            <a:xfrm flipH="1">
              <a:off x="5799973" y="2153955"/>
              <a:ext cx="66615" cy="66616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02" name="Oval 35"/>
            <p:cNvSpPr>
              <a:spLocks noChangeAspect="1" noChangeArrowheads="1"/>
            </p:cNvSpPr>
            <p:nvPr/>
          </p:nvSpPr>
          <p:spPr bwMode="auto">
            <a:xfrm flipH="1">
              <a:off x="5740759" y="2153955"/>
              <a:ext cx="66615" cy="66616"/>
            </a:xfrm>
            <a:prstGeom prst="ellipse">
              <a:avLst/>
            </a:prstGeom>
            <a:solidFill>
              <a:schemeClr val="bg1">
                <a:alpha val="54117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03" name="Oval 36"/>
            <p:cNvSpPr>
              <a:spLocks noChangeAspect="1" noChangeArrowheads="1"/>
            </p:cNvSpPr>
            <p:nvPr/>
          </p:nvSpPr>
          <p:spPr bwMode="auto">
            <a:xfrm flipH="1">
              <a:off x="5946774" y="2149020"/>
              <a:ext cx="76484" cy="76485"/>
            </a:xfrm>
            <a:prstGeom prst="ellipse">
              <a:avLst/>
            </a:prstGeom>
            <a:solidFill>
              <a:srgbClr val="C2D355">
                <a:alpha val="87057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04" name="Oval 37"/>
            <p:cNvSpPr>
              <a:spLocks noChangeAspect="1" noChangeArrowheads="1"/>
            </p:cNvSpPr>
            <p:nvPr/>
          </p:nvSpPr>
          <p:spPr bwMode="auto">
            <a:xfrm flipH="1">
              <a:off x="5878924" y="2149020"/>
              <a:ext cx="76484" cy="76485"/>
            </a:xfrm>
            <a:prstGeom prst="ellipse">
              <a:avLst/>
            </a:prstGeom>
            <a:solidFill>
              <a:srgbClr val="E2001A">
                <a:alpha val="65881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05" name="Oval 38"/>
            <p:cNvSpPr>
              <a:spLocks noChangeAspect="1" noChangeArrowheads="1"/>
            </p:cNvSpPr>
            <p:nvPr/>
          </p:nvSpPr>
          <p:spPr bwMode="auto">
            <a:xfrm flipH="1">
              <a:off x="6056566" y="2149020"/>
              <a:ext cx="76484" cy="76485"/>
            </a:xfrm>
            <a:prstGeom prst="ellipse">
              <a:avLst/>
            </a:prstGeom>
            <a:solidFill>
              <a:schemeClr val="bg1">
                <a:alpha val="87057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06" name="Oval 39"/>
            <p:cNvSpPr>
              <a:spLocks noChangeAspect="1" noChangeArrowheads="1"/>
            </p:cNvSpPr>
            <p:nvPr/>
          </p:nvSpPr>
          <p:spPr bwMode="auto">
            <a:xfrm flipH="1">
              <a:off x="6099742" y="2149020"/>
              <a:ext cx="76484" cy="76485"/>
            </a:xfrm>
            <a:prstGeom prst="ellipse">
              <a:avLst/>
            </a:prstGeom>
            <a:solidFill>
              <a:srgbClr val="F08731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07" name="Oval 40"/>
            <p:cNvSpPr>
              <a:spLocks noChangeAspect="1" noChangeArrowheads="1"/>
            </p:cNvSpPr>
            <p:nvPr/>
          </p:nvSpPr>
          <p:spPr bwMode="auto">
            <a:xfrm flipH="1">
              <a:off x="6251478" y="2147787"/>
              <a:ext cx="78952" cy="78952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08" name="Oval 41"/>
            <p:cNvSpPr>
              <a:spLocks noChangeAspect="1" noChangeArrowheads="1"/>
            </p:cNvSpPr>
            <p:nvPr/>
          </p:nvSpPr>
          <p:spPr bwMode="auto">
            <a:xfrm flipH="1">
              <a:off x="6303290" y="2147787"/>
              <a:ext cx="78952" cy="78952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09" name="Oval 42"/>
            <p:cNvSpPr>
              <a:spLocks noChangeAspect="1" noChangeArrowheads="1"/>
            </p:cNvSpPr>
            <p:nvPr/>
          </p:nvSpPr>
          <p:spPr bwMode="auto">
            <a:xfrm flipH="1">
              <a:off x="6404446" y="2142852"/>
              <a:ext cx="88821" cy="88821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10" name="Oval 43"/>
            <p:cNvSpPr>
              <a:spLocks noChangeAspect="1" noChangeArrowheads="1"/>
            </p:cNvSpPr>
            <p:nvPr/>
          </p:nvSpPr>
          <p:spPr bwMode="auto">
            <a:xfrm flipH="1">
              <a:off x="6471062" y="2142852"/>
              <a:ext cx="88821" cy="88821"/>
            </a:xfrm>
            <a:prstGeom prst="ellipse">
              <a:avLst/>
            </a:prstGeom>
            <a:solidFill>
              <a:srgbClr val="619BC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11" name="Oval 44"/>
            <p:cNvSpPr>
              <a:spLocks noChangeAspect="1" noChangeArrowheads="1"/>
            </p:cNvSpPr>
            <p:nvPr/>
          </p:nvSpPr>
          <p:spPr bwMode="auto">
            <a:xfrm flipH="1">
              <a:off x="5651321" y="2142235"/>
              <a:ext cx="100540" cy="100540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12" name="Oval 45"/>
            <p:cNvSpPr>
              <a:spLocks noChangeAspect="1" noChangeArrowheads="1"/>
            </p:cNvSpPr>
            <p:nvPr/>
          </p:nvSpPr>
          <p:spPr bwMode="auto">
            <a:xfrm flipH="1">
              <a:off x="4819862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13" name="Oval 46"/>
            <p:cNvSpPr>
              <a:spLocks noChangeAspect="1" noChangeArrowheads="1"/>
            </p:cNvSpPr>
            <p:nvPr/>
          </p:nvSpPr>
          <p:spPr bwMode="auto">
            <a:xfrm flipH="1">
              <a:off x="4282620" y="2173693"/>
              <a:ext cx="37009" cy="37625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8714" name="Oval 47"/>
            <p:cNvSpPr>
              <a:spLocks noChangeAspect="1" noChangeArrowheads="1"/>
            </p:cNvSpPr>
            <p:nvPr/>
          </p:nvSpPr>
          <p:spPr bwMode="auto">
            <a:xfrm flipH="1">
              <a:off x="4267200" y="2173693"/>
              <a:ext cx="37009" cy="37625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15" name="Oval 48"/>
            <p:cNvSpPr>
              <a:spLocks noChangeAspect="1" noChangeArrowheads="1"/>
            </p:cNvSpPr>
            <p:nvPr/>
          </p:nvSpPr>
          <p:spPr bwMode="auto">
            <a:xfrm flipH="1">
              <a:off x="4450393" y="2167525"/>
              <a:ext cx="49345" cy="48728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16" name="Oval 49"/>
            <p:cNvSpPr>
              <a:spLocks noChangeAspect="1" noChangeArrowheads="1"/>
            </p:cNvSpPr>
            <p:nvPr/>
          </p:nvSpPr>
          <p:spPr bwMode="auto">
            <a:xfrm flipH="1">
              <a:off x="4422019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17" name="Oval 50"/>
            <p:cNvSpPr>
              <a:spLocks noChangeAspect="1" noChangeArrowheads="1"/>
            </p:cNvSpPr>
            <p:nvPr/>
          </p:nvSpPr>
          <p:spPr bwMode="auto">
            <a:xfrm flipH="1">
              <a:off x="4400431" y="2173693"/>
              <a:ext cx="37009" cy="37625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18" name="Oval 51"/>
            <p:cNvSpPr>
              <a:spLocks noChangeAspect="1" noChangeArrowheads="1"/>
            </p:cNvSpPr>
            <p:nvPr/>
          </p:nvSpPr>
          <p:spPr bwMode="auto">
            <a:xfrm flipH="1">
              <a:off x="4630501" y="2167525"/>
              <a:ext cx="49345" cy="48728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19" name="Oval 52"/>
            <p:cNvSpPr>
              <a:spLocks noChangeAspect="1" noChangeArrowheads="1"/>
            </p:cNvSpPr>
            <p:nvPr/>
          </p:nvSpPr>
          <p:spPr bwMode="auto">
            <a:xfrm flipH="1">
              <a:off x="4597810" y="2167525"/>
              <a:ext cx="49345" cy="48728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20" name="Oval 53"/>
            <p:cNvSpPr>
              <a:spLocks noChangeAspect="1" noChangeArrowheads="1"/>
            </p:cNvSpPr>
            <p:nvPr/>
          </p:nvSpPr>
          <p:spPr bwMode="auto">
            <a:xfrm flipH="1">
              <a:off x="4782236" y="2166291"/>
              <a:ext cx="52429" cy="52429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21" name="Oval 54"/>
            <p:cNvSpPr>
              <a:spLocks noChangeAspect="1" noChangeArrowheads="1"/>
            </p:cNvSpPr>
            <p:nvPr/>
          </p:nvSpPr>
          <p:spPr bwMode="auto">
            <a:xfrm flipH="1">
              <a:off x="4743377" y="2166291"/>
              <a:ext cx="52429" cy="52429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22" name="Oval 55"/>
            <p:cNvSpPr>
              <a:spLocks noChangeAspect="1" noChangeArrowheads="1"/>
            </p:cNvSpPr>
            <p:nvPr/>
          </p:nvSpPr>
          <p:spPr bwMode="auto">
            <a:xfrm flipH="1">
              <a:off x="4937673" y="2153955"/>
              <a:ext cx="76484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23" name="Oval 56"/>
            <p:cNvSpPr>
              <a:spLocks noChangeAspect="1" noChangeArrowheads="1"/>
            </p:cNvSpPr>
            <p:nvPr/>
          </p:nvSpPr>
          <p:spPr bwMode="auto">
            <a:xfrm flipH="1">
              <a:off x="5009839" y="2153955"/>
              <a:ext cx="75868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24" name="Oval 57"/>
            <p:cNvSpPr>
              <a:spLocks noChangeAspect="1" noChangeArrowheads="1"/>
            </p:cNvSpPr>
            <p:nvPr/>
          </p:nvSpPr>
          <p:spPr bwMode="auto">
            <a:xfrm flipH="1">
              <a:off x="5077072" y="2153955"/>
              <a:ext cx="76484" cy="7710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25" name="Oval 58"/>
            <p:cNvSpPr>
              <a:spLocks noChangeAspect="1" noChangeArrowheads="1"/>
            </p:cNvSpPr>
            <p:nvPr/>
          </p:nvSpPr>
          <p:spPr bwMode="auto">
            <a:xfrm flipH="1">
              <a:off x="5223255" y="2153955"/>
              <a:ext cx="76484" cy="7710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26" name="Oval 59"/>
            <p:cNvSpPr>
              <a:spLocks noChangeAspect="1" noChangeArrowheads="1"/>
            </p:cNvSpPr>
            <p:nvPr/>
          </p:nvSpPr>
          <p:spPr bwMode="auto">
            <a:xfrm flipH="1">
              <a:off x="5426803" y="2149020"/>
              <a:ext cx="86970" cy="86970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27" name="Oval 60"/>
            <p:cNvSpPr>
              <a:spLocks noChangeAspect="1" noChangeArrowheads="1"/>
            </p:cNvSpPr>
            <p:nvPr/>
          </p:nvSpPr>
          <p:spPr bwMode="auto">
            <a:xfrm flipH="1">
              <a:off x="5380542" y="2149020"/>
              <a:ext cx="87587" cy="86970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28" name="Oval 61"/>
            <p:cNvSpPr>
              <a:spLocks noChangeAspect="1" noChangeArrowheads="1"/>
            </p:cNvSpPr>
            <p:nvPr/>
          </p:nvSpPr>
          <p:spPr bwMode="auto">
            <a:xfrm flipH="1">
              <a:off x="5581622" y="2142235"/>
              <a:ext cx="100540" cy="100540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29" name="Oval 62"/>
            <p:cNvSpPr>
              <a:spLocks noChangeAspect="1" noChangeArrowheads="1"/>
            </p:cNvSpPr>
            <p:nvPr/>
          </p:nvSpPr>
          <p:spPr bwMode="auto">
            <a:xfrm flipH="1">
              <a:off x="5723488" y="2142235"/>
              <a:ext cx="100540" cy="100540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30" name="Oval 63"/>
            <p:cNvSpPr>
              <a:spLocks noChangeAspect="1" noChangeArrowheads="1"/>
            </p:cNvSpPr>
            <p:nvPr/>
          </p:nvSpPr>
          <p:spPr bwMode="auto">
            <a:xfrm flipH="1">
              <a:off x="5878307" y="2136684"/>
              <a:ext cx="111643" cy="111643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31" name="Oval 64"/>
            <p:cNvSpPr>
              <a:spLocks noChangeAspect="1" noChangeArrowheads="1"/>
            </p:cNvSpPr>
            <p:nvPr/>
          </p:nvSpPr>
          <p:spPr bwMode="auto">
            <a:xfrm flipH="1">
              <a:off x="5948624" y="2133600"/>
              <a:ext cx="117811" cy="11781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32" name="Oval 65"/>
            <p:cNvSpPr>
              <a:spLocks noChangeAspect="1" noChangeArrowheads="1"/>
            </p:cNvSpPr>
            <p:nvPr/>
          </p:nvSpPr>
          <p:spPr bwMode="auto">
            <a:xfrm flipH="1">
              <a:off x="6118863" y="2133600"/>
              <a:ext cx="117811" cy="11781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33" name="Oval 66"/>
            <p:cNvSpPr>
              <a:spLocks noChangeAspect="1" noChangeArrowheads="1"/>
            </p:cNvSpPr>
            <p:nvPr/>
          </p:nvSpPr>
          <p:spPr bwMode="auto">
            <a:xfrm flipH="1">
              <a:off x="6363120" y="2133600"/>
              <a:ext cx="117811" cy="117811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34" name="Oval 67"/>
            <p:cNvSpPr>
              <a:spLocks noChangeAspect="1" noChangeArrowheads="1"/>
            </p:cNvSpPr>
            <p:nvPr/>
          </p:nvSpPr>
          <p:spPr bwMode="auto">
            <a:xfrm flipH="1">
              <a:off x="6258262" y="2133600"/>
              <a:ext cx="117811" cy="117811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35" name="Oval 71"/>
            <p:cNvSpPr>
              <a:spLocks noChangeAspect="1" noChangeArrowheads="1"/>
            </p:cNvSpPr>
            <p:nvPr/>
          </p:nvSpPr>
          <p:spPr bwMode="auto">
            <a:xfrm flipH="1">
              <a:off x="6519790" y="2142235"/>
              <a:ext cx="101157" cy="101157"/>
            </a:xfrm>
            <a:prstGeom prst="ellipse">
              <a:avLst/>
            </a:prstGeom>
            <a:solidFill>
              <a:srgbClr val="C2D355">
                <a:alpha val="7294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grpSp>
        <p:nvGrpSpPr>
          <p:cNvPr id="3" name="Group 77"/>
          <p:cNvGrpSpPr>
            <a:grpSpLocks/>
          </p:cNvGrpSpPr>
          <p:nvPr/>
        </p:nvGrpSpPr>
        <p:grpSpPr bwMode="auto">
          <a:xfrm rot="10973303" flipV="1">
            <a:off x="2043113" y="2978150"/>
            <a:ext cx="1836737" cy="90488"/>
            <a:chOff x="4267200" y="2133600"/>
            <a:chExt cx="2353747" cy="117811"/>
          </a:xfrm>
        </p:grpSpPr>
        <p:sp>
          <p:nvSpPr>
            <p:cNvPr id="2588737" name="Oval 12"/>
            <p:cNvSpPr>
              <a:spLocks noChangeAspect="1" noChangeArrowheads="1"/>
            </p:cNvSpPr>
            <p:nvPr/>
          </p:nvSpPr>
          <p:spPr bwMode="auto">
            <a:xfrm flipH="1">
              <a:off x="5397813" y="2158889"/>
              <a:ext cx="56747" cy="5674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38" name="Oval 13"/>
            <p:cNvSpPr>
              <a:spLocks noChangeAspect="1" noChangeArrowheads="1"/>
            </p:cNvSpPr>
            <p:nvPr/>
          </p:nvSpPr>
          <p:spPr bwMode="auto">
            <a:xfrm flipH="1">
              <a:off x="4927804" y="2172459"/>
              <a:ext cx="29607" cy="29607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39" name="Oval 14"/>
            <p:cNvSpPr>
              <a:spLocks noChangeAspect="1" noChangeArrowheads="1"/>
            </p:cNvSpPr>
            <p:nvPr/>
          </p:nvSpPr>
          <p:spPr bwMode="auto">
            <a:xfrm flipH="1">
              <a:off x="4624333" y="2176777"/>
              <a:ext cx="20972" cy="20972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8740" name="Oval 15"/>
            <p:cNvSpPr>
              <a:spLocks noChangeAspect="1" noChangeArrowheads="1"/>
            </p:cNvSpPr>
            <p:nvPr/>
          </p:nvSpPr>
          <p:spPr bwMode="auto">
            <a:xfrm flipH="1">
              <a:off x="4615698" y="2176777"/>
              <a:ext cx="20972" cy="20972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41" name="Oval 16"/>
            <p:cNvSpPr>
              <a:spLocks noChangeAspect="1" noChangeArrowheads="1"/>
            </p:cNvSpPr>
            <p:nvPr/>
          </p:nvSpPr>
          <p:spPr bwMode="auto">
            <a:xfrm flipH="1">
              <a:off x="4719322" y="2173076"/>
              <a:ext cx="27756" cy="2775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42" name="Oval 17"/>
            <p:cNvSpPr>
              <a:spLocks noChangeAspect="1" noChangeArrowheads="1"/>
            </p:cNvSpPr>
            <p:nvPr/>
          </p:nvSpPr>
          <p:spPr bwMode="auto">
            <a:xfrm flipH="1">
              <a:off x="4703285" y="2172459"/>
              <a:ext cx="29607" cy="29607"/>
            </a:xfrm>
            <a:prstGeom prst="ellipse">
              <a:avLst/>
            </a:prstGeom>
            <a:solidFill>
              <a:srgbClr val="619BC8">
                <a:alpha val="4901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43" name="Oval 18"/>
            <p:cNvSpPr>
              <a:spLocks noChangeAspect="1" noChangeArrowheads="1"/>
            </p:cNvSpPr>
            <p:nvPr/>
          </p:nvSpPr>
          <p:spPr bwMode="auto">
            <a:xfrm flipH="1">
              <a:off x="4690949" y="2176777"/>
              <a:ext cx="20972" cy="209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44" name="Oval 19"/>
            <p:cNvSpPr>
              <a:spLocks noChangeAspect="1" noChangeArrowheads="1"/>
            </p:cNvSpPr>
            <p:nvPr/>
          </p:nvSpPr>
          <p:spPr bwMode="auto">
            <a:xfrm flipH="1">
              <a:off x="4821095" y="2173076"/>
              <a:ext cx="27757" cy="2775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45" name="Oval 20"/>
            <p:cNvSpPr>
              <a:spLocks noChangeAspect="1" noChangeArrowheads="1"/>
            </p:cNvSpPr>
            <p:nvPr/>
          </p:nvSpPr>
          <p:spPr bwMode="auto">
            <a:xfrm flipH="1">
              <a:off x="4802591" y="2173076"/>
              <a:ext cx="27757" cy="27757"/>
            </a:xfrm>
            <a:prstGeom prst="ellipse">
              <a:avLst/>
            </a:prstGeom>
            <a:solidFill>
              <a:schemeClr val="bg1">
                <a:alpha val="6392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46" name="Oval 21"/>
            <p:cNvSpPr>
              <a:spLocks noChangeAspect="1" noChangeArrowheads="1"/>
            </p:cNvSpPr>
            <p:nvPr/>
          </p:nvSpPr>
          <p:spPr bwMode="auto">
            <a:xfrm flipH="1">
              <a:off x="4906832" y="2172459"/>
              <a:ext cx="29607" cy="29607"/>
            </a:xfrm>
            <a:prstGeom prst="ellipse">
              <a:avLst/>
            </a:prstGeom>
            <a:solidFill>
              <a:srgbClr val="F08731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47" name="Oval 22"/>
            <p:cNvSpPr>
              <a:spLocks noChangeAspect="1" noChangeArrowheads="1"/>
            </p:cNvSpPr>
            <p:nvPr/>
          </p:nvSpPr>
          <p:spPr bwMode="auto">
            <a:xfrm flipH="1">
              <a:off x="4884627" y="2172459"/>
              <a:ext cx="29607" cy="29607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48" name="Oval 23"/>
            <p:cNvSpPr>
              <a:spLocks noChangeAspect="1" noChangeArrowheads="1"/>
            </p:cNvSpPr>
            <p:nvPr/>
          </p:nvSpPr>
          <p:spPr bwMode="auto">
            <a:xfrm flipH="1">
              <a:off x="499441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49" name="Oval 24"/>
            <p:cNvSpPr>
              <a:spLocks noChangeAspect="1" noChangeArrowheads="1"/>
            </p:cNvSpPr>
            <p:nvPr/>
          </p:nvSpPr>
          <p:spPr bwMode="auto">
            <a:xfrm flipH="1">
              <a:off x="503512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50" name="Oval 25"/>
            <p:cNvSpPr>
              <a:spLocks noChangeAspect="1" noChangeArrowheads="1"/>
            </p:cNvSpPr>
            <p:nvPr/>
          </p:nvSpPr>
          <p:spPr bwMode="auto">
            <a:xfrm flipH="1">
              <a:off x="5073371" y="2165674"/>
              <a:ext cx="43177" cy="43177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51" name="Oval 26"/>
            <p:cNvSpPr>
              <a:spLocks noChangeAspect="1" noChangeArrowheads="1"/>
            </p:cNvSpPr>
            <p:nvPr/>
          </p:nvSpPr>
          <p:spPr bwMode="auto">
            <a:xfrm flipH="1">
              <a:off x="5156023" y="2165674"/>
              <a:ext cx="43177" cy="4317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52" name="Oval 27"/>
            <p:cNvSpPr>
              <a:spLocks noChangeAspect="1" noChangeArrowheads="1"/>
            </p:cNvSpPr>
            <p:nvPr/>
          </p:nvSpPr>
          <p:spPr bwMode="auto">
            <a:xfrm flipH="1">
              <a:off x="5270750" y="2162590"/>
              <a:ext cx="49345" cy="49345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53" name="Oval 28"/>
            <p:cNvSpPr>
              <a:spLocks noChangeAspect="1" noChangeArrowheads="1"/>
            </p:cNvSpPr>
            <p:nvPr/>
          </p:nvSpPr>
          <p:spPr bwMode="auto">
            <a:xfrm flipH="1">
              <a:off x="5244844" y="2162590"/>
              <a:ext cx="49345" cy="49345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54" name="Oval 29"/>
            <p:cNvSpPr>
              <a:spLocks noChangeAspect="1" noChangeArrowheads="1"/>
            </p:cNvSpPr>
            <p:nvPr/>
          </p:nvSpPr>
          <p:spPr bwMode="auto">
            <a:xfrm flipH="1">
              <a:off x="5358337" y="2158889"/>
              <a:ext cx="56747" cy="56747"/>
            </a:xfrm>
            <a:prstGeom prst="ellipse">
              <a:avLst/>
            </a:prstGeom>
            <a:solidFill>
              <a:srgbClr val="619BC8">
                <a:alpha val="4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55" name="Oval 30"/>
            <p:cNvSpPr>
              <a:spLocks noChangeAspect="1" noChangeArrowheads="1"/>
            </p:cNvSpPr>
            <p:nvPr/>
          </p:nvSpPr>
          <p:spPr bwMode="auto">
            <a:xfrm flipH="1">
              <a:off x="5438522" y="2158889"/>
              <a:ext cx="56747" cy="56747"/>
            </a:xfrm>
            <a:prstGeom prst="ellipse">
              <a:avLst/>
            </a:prstGeom>
            <a:solidFill>
              <a:schemeClr val="bg1">
                <a:alpha val="4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56" name="Oval 31"/>
            <p:cNvSpPr>
              <a:spLocks noChangeAspect="1" noChangeArrowheads="1"/>
            </p:cNvSpPr>
            <p:nvPr/>
          </p:nvSpPr>
          <p:spPr bwMode="auto">
            <a:xfrm flipH="1">
              <a:off x="5526109" y="2155805"/>
              <a:ext cx="62915" cy="62915"/>
            </a:xfrm>
            <a:prstGeom prst="ellipse">
              <a:avLst/>
            </a:prstGeom>
            <a:solidFill>
              <a:srgbClr val="619BC8">
                <a:alpha val="8392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57" name="Oval 32"/>
            <p:cNvSpPr>
              <a:spLocks noChangeAspect="1" noChangeArrowheads="1"/>
            </p:cNvSpPr>
            <p:nvPr/>
          </p:nvSpPr>
          <p:spPr bwMode="auto">
            <a:xfrm flipH="1">
              <a:off x="5565585" y="2153955"/>
              <a:ext cx="66615" cy="66616"/>
            </a:xfrm>
            <a:prstGeom prst="ellipse">
              <a:avLst/>
            </a:prstGeom>
            <a:solidFill>
              <a:srgbClr val="C2D355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58" name="Oval 33"/>
            <p:cNvSpPr>
              <a:spLocks noChangeAspect="1" noChangeArrowheads="1"/>
            </p:cNvSpPr>
            <p:nvPr/>
          </p:nvSpPr>
          <p:spPr bwMode="auto">
            <a:xfrm flipH="1">
              <a:off x="5661807" y="2153955"/>
              <a:ext cx="66615" cy="66616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59" name="Oval 34"/>
            <p:cNvSpPr>
              <a:spLocks noChangeAspect="1" noChangeArrowheads="1"/>
            </p:cNvSpPr>
            <p:nvPr/>
          </p:nvSpPr>
          <p:spPr bwMode="auto">
            <a:xfrm flipH="1">
              <a:off x="5799973" y="2153955"/>
              <a:ext cx="66615" cy="66616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60" name="Oval 35"/>
            <p:cNvSpPr>
              <a:spLocks noChangeAspect="1" noChangeArrowheads="1"/>
            </p:cNvSpPr>
            <p:nvPr/>
          </p:nvSpPr>
          <p:spPr bwMode="auto">
            <a:xfrm flipH="1">
              <a:off x="5740759" y="2153955"/>
              <a:ext cx="66615" cy="66616"/>
            </a:xfrm>
            <a:prstGeom prst="ellipse">
              <a:avLst/>
            </a:prstGeom>
            <a:solidFill>
              <a:schemeClr val="bg1">
                <a:alpha val="54117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61" name="Oval 36"/>
            <p:cNvSpPr>
              <a:spLocks noChangeAspect="1" noChangeArrowheads="1"/>
            </p:cNvSpPr>
            <p:nvPr/>
          </p:nvSpPr>
          <p:spPr bwMode="auto">
            <a:xfrm flipH="1">
              <a:off x="5946774" y="2149020"/>
              <a:ext cx="76484" cy="76485"/>
            </a:xfrm>
            <a:prstGeom prst="ellipse">
              <a:avLst/>
            </a:prstGeom>
            <a:solidFill>
              <a:srgbClr val="C2D355">
                <a:alpha val="87057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62" name="Oval 37"/>
            <p:cNvSpPr>
              <a:spLocks noChangeAspect="1" noChangeArrowheads="1"/>
            </p:cNvSpPr>
            <p:nvPr/>
          </p:nvSpPr>
          <p:spPr bwMode="auto">
            <a:xfrm flipH="1">
              <a:off x="5878924" y="2149020"/>
              <a:ext cx="76484" cy="76485"/>
            </a:xfrm>
            <a:prstGeom prst="ellipse">
              <a:avLst/>
            </a:prstGeom>
            <a:solidFill>
              <a:srgbClr val="E2001A">
                <a:alpha val="65881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63" name="Oval 38"/>
            <p:cNvSpPr>
              <a:spLocks noChangeAspect="1" noChangeArrowheads="1"/>
            </p:cNvSpPr>
            <p:nvPr/>
          </p:nvSpPr>
          <p:spPr bwMode="auto">
            <a:xfrm flipH="1">
              <a:off x="6056566" y="2149020"/>
              <a:ext cx="76484" cy="76485"/>
            </a:xfrm>
            <a:prstGeom prst="ellipse">
              <a:avLst/>
            </a:prstGeom>
            <a:solidFill>
              <a:schemeClr val="bg1">
                <a:alpha val="87057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64" name="Oval 39"/>
            <p:cNvSpPr>
              <a:spLocks noChangeAspect="1" noChangeArrowheads="1"/>
            </p:cNvSpPr>
            <p:nvPr/>
          </p:nvSpPr>
          <p:spPr bwMode="auto">
            <a:xfrm flipH="1">
              <a:off x="6099742" y="2149020"/>
              <a:ext cx="76484" cy="76485"/>
            </a:xfrm>
            <a:prstGeom prst="ellipse">
              <a:avLst/>
            </a:prstGeom>
            <a:solidFill>
              <a:srgbClr val="F08731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65" name="Oval 40"/>
            <p:cNvSpPr>
              <a:spLocks noChangeAspect="1" noChangeArrowheads="1"/>
            </p:cNvSpPr>
            <p:nvPr/>
          </p:nvSpPr>
          <p:spPr bwMode="auto">
            <a:xfrm flipH="1">
              <a:off x="6251478" y="2147787"/>
              <a:ext cx="78952" cy="78952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66" name="Oval 41"/>
            <p:cNvSpPr>
              <a:spLocks noChangeAspect="1" noChangeArrowheads="1"/>
            </p:cNvSpPr>
            <p:nvPr/>
          </p:nvSpPr>
          <p:spPr bwMode="auto">
            <a:xfrm flipH="1">
              <a:off x="6303290" y="2147787"/>
              <a:ext cx="78952" cy="78952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67" name="Oval 42"/>
            <p:cNvSpPr>
              <a:spLocks noChangeAspect="1" noChangeArrowheads="1"/>
            </p:cNvSpPr>
            <p:nvPr/>
          </p:nvSpPr>
          <p:spPr bwMode="auto">
            <a:xfrm flipH="1">
              <a:off x="6404446" y="2142852"/>
              <a:ext cx="88821" cy="88821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68" name="Oval 43"/>
            <p:cNvSpPr>
              <a:spLocks noChangeAspect="1" noChangeArrowheads="1"/>
            </p:cNvSpPr>
            <p:nvPr/>
          </p:nvSpPr>
          <p:spPr bwMode="auto">
            <a:xfrm flipH="1">
              <a:off x="6471062" y="2142852"/>
              <a:ext cx="88821" cy="88821"/>
            </a:xfrm>
            <a:prstGeom prst="ellipse">
              <a:avLst/>
            </a:prstGeom>
            <a:solidFill>
              <a:srgbClr val="619BC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69" name="Oval 44"/>
            <p:cNvSpPr>
              <a:spLocks noChangeAspect="1" noChangeArrowheads="1"/>
            </p:cNvSpPr>
            <p:nvPr/>
          </p:nvSpPr>
          <p:spPr bwMode="auto">
            <a:xfrm flipH="1">
              <a:off x="5651321" y="2142235"/>
              <a:ext cx="100540" cy="100540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70" name="Oval 45"/>
            <p:cNvSpPr>
              <a:spLocks noChangeAspect="1" noChangeArrowheads="1"/>
            </p:cNvSpPr>
            <p:nvPr/>
          </p:nvSpPr>
          <p:spPr bwMode="auto">
            <a:xfrm flipH="1">
              <a:off x="4819862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71" name="Oval 46"/>
            <p:cNvSpPr>
              <a:spLocks noChangeAspect="1" noChangeArrowheads="1"/>
            </p:cNvSpPr>
            <p:nvPr/>
          </p:nvSpPr>
          <p:spPr bwMode="auto">
            <a:xfrm flipH="1">
              <a:off x="4282620" y="2173693"/>
              <a:ext cx="37009" cy="37625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8772" name="Oval 47"/>
            <p:cNvSpPr>
              <a:spLocks noChangeAspect="1" noChangeArrowheads="1"/>
            </p:cNvSpPr>
            <p:nvPr/>
          </p:nvSpPr>
          <p:spPr bwMode="auto">
            <a:xfrm flipH="1">
              <a:off x="4267200" y="2173693"/>
              <a:ext cx="37009" cy="37625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73" name="Oval 48"/>
            <p:cNvSpPr>
              <a:spLocks noChangeAspect="1" noChangeArrowheads="1"/>
            </p:cNvSpPr>
            <p:nvPr/>
          </p:nvSpPr>
          <p:spPr bwMode="auto">
            <a:xfrm flipH="1">
              <a:off x="4450393" y="2167525"/>
              <a:ext cx="49345" cy="48728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74" name="Oval 49"/>
            <p:cNvSpPr>
              <a:spLocks noChangeAspect="1" noChangeArrowheads="1"/>
            </p:cNvSpPr>
            <p:nvPr/>
          </p:nvSpPr>
          <p:spPr bwMode="auto">
            <a:xfrm flipH="1">
              <a:off x="4422019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75" name="Oval 50"/>
            <p:cNvSpPr>
              <a:spLocks noChangeAspect="1" noChangeArrowheads="1"/>
            </p:cNvSpPr>
            <p:nvPr/>
          </p:nvSpPr>
          <p:spPr bwMode="auto">
            <a:xfrm flipH="1">
              <a:off x="4400431" y="2173693"/>
              <a:ext cx="37009" cy="37625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76" name="Oval 51"/>
            <p:cNvSpPr>
              <a:spLocks noChangeAspect="1" noChangeArrowheads="1"/>
            </p:cNvSpPr>
            <p:nvPr/>
          </p:nvSpPr>
          <p:spPr bwMode="auto">
            <a:xfrm flipH="1">
              <a:off x="4630501" y="2167525"/>
              <a:ext cx="49345" cy="48728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77" name="Oval 52"/>
            <p:cNvSpPr>
              <a:spLocks noChangeAspect="1" noChangeArrowheads="1"/>
            </p:cNvSpPr>
            <p:nvPr/>
          </p:nvSpPr>
          <p:spPr bwMode="auto">
            <a:xfrm flipH="1">
              <a:off x="4597810" y="2167525"/>
              <a:ext cx="49345" cy="48728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78" name="Oval 53"/>
            <p:cNvSpPr>
              <a:spLocks noChangeAspect="1" noChangeArrowheads="1"/>
            </p:cNvSpPr>
            <p:nvPr/>
          </p:nvSpPr>
          <p:spPr bwMode="auto">
            <a:xfrm flipH="1">
              <a:off x="4782236" y="2166291"/>
              <a:ext cx="52429" cy="52429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79" name="Oval 54"/>
            <p:cNvSpPr>
              <a:spLocks noChangeAspect="1" noChangeArrowheads="1"/>
            </p:cNvSpPr>
            <p:nvPr/>
          </p:nvSpPr>
          <p:spPr bwMode="auto">
            <a:xfrm flipH="1">
              <a:off x="4743377" y="2166291"/>
              <a:ext cx="52429" cy="52429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80" name="Oval 55"/>
            <p:cNvSpPr>
              <a:spLocks noChangeAspect="1" noChangeArrowheads="1"/>
            </p:cNvSpPr>
            <p:nvPr/>
          </p:nvSpPr>
          <p:spPr bwMode="auto">
            <a:xfrm flipH="1">
              <a:off x="4937673" y="2153955"/>
              <a:ext cx="76484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81" name="Oval 56"/>
            <p:cNvSpPr>
              <a:spLocks noChangeAspect="1" noChangeArrowheads="1"/>
            </p:cNvSpPr>
            <p:nvPr/>
          </p:nvSpPr>
          <p:spPr bwMode="auto">
            <a:xfrm flipH="1">
              <a:off x="5009839" y="2153955"/>
              <a:ext cx="75868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82" name="Oval 57"/>
            <p:cNvSpPr>
              <a:spLocks noChangeAspect="1" noChangeArrowheads="1"/>
            </p:cNvSpPr>
            <p:nvPr/>
          </p:nvSpPr>
          <p:spPr bwMode="auto">
            <a:xfrm flipH="1">
              <a:off x="5077072" y="2153955"/>
              <a:ext cx="76484" cy="7710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83" name="Oval 58"/>
            <p:cNvSpPr>
              <a:spLocks noChangeAspect="1" noChangeArrowheads="1"/>
            </p:cNvSpPr>
            <p:nvPr/>
          </p:nvSpPr>
          <p:spPr bwMode="auto">
            <a:xfrm flipH="1">
              <a:off x="5223255" y="2153955"/>
              <a:ext cx="76484" cy="7710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84" name="Oval 59"/>
            <p:cNvSpPr>
              <a:spLocks noChangeAspect="1" noChangeArrowheads="1"/>
            </p:cNvSpPr>
            <p:nvPr/>
          </p:nvSpPr>
          <p:spPr bwMode="auto">
            <a:xfrm flipH="1">
              <a:off x="5426803" y="2149020"/>
              <a:ext cx="86970" cy="86970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85" name="Oval 60"/>
            <p:cNvSpPr>
              <a:spLocks noChangeAspect="1" noChangeArrowheads="1"/>
            </p:cNvSpPr>
            <p:nvPr/>
          </p:nvSpPr>
          <p:spPr bwMode="auto">
            <a:xfrm flipH="1">
              <a:off x="5380542" y="2149020"/>
              <a:ext cx="87587" cy="86970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86" name="Oval 61"/>
            <p:cNvSpPr>
              <a:spLocks noChangeAspect="1" noChangeArrowheads="1"/>
            </p:cNvSpPr>
            <p:nvPr/>
          </p:nvSpPr>
          <p:spPr bwMode="auto">
            <a:xfrm flipH="1">
              <a:off x="5581622" y="2142235"/>
              <a:ext cx="100540" cy="100540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87" name="Oval 62"/>
            <p:cNvSpPr>
              <a:spLocks noChangeAspect="1" noChangeArrowheads="1"/>
            </p:cNvSpPr>
            <p:nvPr/>
          </p:nvSpPr>
          <p:spPr bwMode="auto">
            <a:xfrm flipH="1">
              <a:off x="5723488" y="2142235"/>
              <a:ext cx="100540" cy="100540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88" name="Oval 63"/>
            <p:cNvSpPr>
              <a:spLocks noChangeAspect="1" noChangeArrowheads="1"/>
            </p:cNvSpPr>
            <p:nvPr/>
          </p:nvSpPr>
          <p:spPr bwMode="auto">
            <a:xfrm flipH="1">
              <a:off x="5878307" y="2136684"/>
              <a:ext cx="111643" cy="111643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89" name="Oval 64"/>
            <p:cNvSpPr>
              <a:spLocks noChangeAspect="1" noChangeArrowheads="1"/>
            </p:cNvSpPr>
            <p:nvPr/>
          </p:nvSpPr>
          <p:spPr bwMode="auto">
            <a:xfrm flipH="1">
              <a:off x="5948624" y="2133600"/>
              <a:ext cx="117811" cy="11781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90" name="Oval 65"/>
            <p:cNvSpPr>
              <a:spLocks noChangeAspect="1" noChangeArrowheads="1"/>
            </p:cNvSpPr>
            <p:nvPr/>
          </p:nvSpPr>
          <p:spPr bwMode="auto">
            <a:xfrm flipH="1">
              <a:off x="6118863" y="2133600"/>
              <a:ext cx="117811" cy="11781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91" name="Oval 66"/>
            <p:cNvSpPr>
              <a:spLocks noChangeAspect="1" noChangeArrowheads="1"/>
            </p:cNvSpPr>
            <p:nvPr/>
          </p:nvSpPr>
          <p:spPr bwMode="auto">
            <a:xfrm flipH="1">
              <a:off x="6363120" y="2133600"/>
              <a:ext cx="117811" cy="117811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92" name="Oval 67"/>
            <p:cNvSpPr>
              <a:spLocks noChangeAspect="1" noChangeArrowheads="1"/>
            </p:cNvSpPr>
            <p:nvPr/>
          </p:nvSpPr>
          <p:spPr bwMode="auto">
            <a:xfrm flipH="1">
              <a:off x="6258262" y="2133600"/>
              <a:ext cx="117811" cy="117811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93" name="Oval 71"/>
            <p:cNvSpPr>
              <a:spLocks noChangeAspect="1" noChangeArrowheads="1"/>
            </p:cNvSpPr>
            <p:nvPr/>
          </p:nvSpPr>
          <p:spPr bwMode="auto">
            <a:xfrm flipH="1">
              <a:off x="6519790" y="2142235"/>
              <a:ext cx="101157" cy="101157"/>
            </a:xfrm>
            <a:prstGeom prst="ellipse">
              <a:avLst/>
            </a:prstGeom>
            <a:solidFill>
              <a:srgbClr val="C2D355">
                <a:alpha val="7294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grpSp>
        <p:nvGrpSpPr>
          <p:cNvPr id="4" name="Group 77"/>
          <p:cNvGrpSpPr>
            <a:grpSpLocks/>
          </p:cNvGrpSpPr>
          <p:nvPr/>
        </p:nvGrpSpPr>
        <p:grpSpPr bwMode="auto">
          <a:xfrm rot="9202027">
            <a:off x="1957388" y="3573463"/>
            <a:ext cx="2017712" cy="106362"/>
            <a:chOff x="4267200" y="2133600"/>
            <a:chExt cx="2353747" cy="117811"/>
          </a:xfrm>
        </p:grpSpPr>
        <p:sp>
          <p:nvSpPr>
            <p:cNvPr id="2588795" name="Oval 12"/>
            <p:cNvSpPr>
              <a:spLocks noChangeAspect="1" noChangeArrowheads="1"/>
            </p:cNvSpPr>
            <p:nvPr/>
          </p:nvSpPr>
          <p:spPr bwMode="auto">
            <a:xfrm flipH="1">
              <a:off x="5397813" y="2158889"/>
              <a:ext cx="56747" cy="5674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96" name="Oval 13"/>
            <p:cNvSpPr>
              <a:spLocks noChangeAspect="1" noChangeArrowheads="1"/>
            </p:cNvSpPr>
            <p:nvPr/>
          </p:nvSpPr>
          <p:spPr bwMode="auto">
            <a:xfrm flipH="1">
              <a:off x="4927804" y="2172459"/>
              <a:ext cx="29607" cy="29607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97" name="Oval 14"/>
            <p:cNvSpPr>
              <a:spLocks noChangeAspect="1" noChangeArrowheads="1"/>
            </p:cNvSpPr>
            <p:nvPr/>
          </p:nvSpPr>
          <p:spPr bwMode="auto">
            <a:xfrm flipH="1">
              <a:off x="4624333" y="2176777"/>
              <a:ext cx="20972" cy="20972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8798" name="Oval 15"/>
            <p:cNvSpPr>
              <a:spLocks noChangeAspect="1" noChangeArrowheads="1"/>
            </p:cNvSpPr>
            <p:nvPr/>
          </p:nvSpPr>
          <p:spPr bwMode="auto">
            <a:xfrm flipH="1">
              <a:off x="4615698" y="2176777"/>
              <a:ext cx="20972" cy="20972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799" name="Oval 16"/>
            <p:cNvSpPr>
              <a:spLocks noChangeAspect="1" noChangeArrowheads="1"/>
            </p:cNvSpPr>
            <p:nvPr/>
          </p:nvSpPr>
          <p:spPr bwMode="auto">
            <a:xfrm flipH="1">
              <a:off x="4719322" y="2173076"/>
              <a:ext cx="27756" cy="2775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00" name="Oval 17"/>
            <p:cNvSpPr>
              <a:spLocks noChangeAspect="1" noChangeArrowheads="1"/>
            </p:cNvSpPr>
            <p:nvPr/>
          </p:nvSpPr>
          <p:spPr bwMode="auto">
            <a:xfrm flipH="1">
              <a:off x="4703285" y="2172459"/>
              <a:ext cx="29607" cy="29607"/>
            </a:xfrm>
            <a:prstGeom prst="ellipse">
              <a:avLst/>
            </a:prstGeom>
            <a:solidFill>
              <a:srgbClr val="619BC8">
                <a:alpha val="49019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01" name="Oval 18"/>
            <p:cNvSpPr>
              <a:spLocks noChangeAspect="1" noChangeArrowheads="1"/>
            </p:cNvSpPr>
            <p:nvPr/>
          </p:nvSpPr>
          <p:spPr bwMode="auto">
            <a:xfrm flipH="1">
              <a:off x="4690949" y="2176777"/>
              <a:ext cx="20972" cy="209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02" name="Oval 19"/>
            <p:cNvSpPr>
              <a:spLocks noChangeAspect="1" noChangeArrowheads="1"/>
            </p:cNvSpPr>
            <p:nvPr/>
          </p:nvSpPr>
          <p:spPr bwMode="auto">
            <a:xfrm flipH="1">
              <a:off x="4821095" y="2173076"/>
              <a:ext cx="27757" cy="2775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03" name="Oval 20"/>
            <p:cNvSpPr>
              <a:spLocks noChangeAspect="1" noChangeArrowheads="1"/>
            </p:cNvSpPr>
            <p:nvPr/>
          </p:nvSpPr>
          <p:spPr bwMode="auto">
            <a:xfrm flipH="1">
              <a:off x="4802591" y="2173076"/>
              <a:ext cx="27757" cy="27757"/>
            </a:xfrm>
            <a:prstGeom prst="ellipse">
              <a:avLst/>
            </a:prstGeom>
            <a:solidFill>
              <a:schemeClr val="bg1">
                <a:alpha val="63921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04" name="Oval 21"/>
            <p:cNvSpPr>
              <a:spLocks noChangeAspect="1" noChangeArrowheads="1"/>
            </p:cNvSpPr>
            <p:nvPr/>
          </p:nvSpPr>
          <p:spPr bwMode="auto">
            <a:xfrm flipH="1">
              <a:off x="4906832" y="2172459"/>
              <a:ext cx="29607" cy="29607"/>
            </a:xfrm>
            <a:prstGeom prst="ellipse">
              <a:avLst/>
            </a:prstGeom>
            <a:solidFill>
              <a:srgbClr val="F08731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05" name="Oval 22"/>
            <p:cNvSpPr>
              <a:spLocks noChangeAspect="1" noChangeArrowheads="1"/>
            </p:cNvSpPr>
            <p:nvPr/>
          </p:nvSpPr>
          <p:spPr bwMode="auto">
            <a:xfrm flipH="1">
              <a:off x="4884627" y="2172459"/>
              <a:ext cx="29607" cy="29607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06" name="Oval 23"/>
            <p:cNvSpPr>
              <a:spLocks noChangeAspect="1" noChangeArrowheads="1"/>
            </p:cNvSpPr>
            <p:nvPr/>
          </p:nvSpPr>
          <p:spPr bwMode="auto">
            <a:xfrm flipH="1">
              <a:off x="499441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07" name="Oval 24"/>
            <p:cNvSpPr>
              <a:spLocks noChangeAspect="1" noChangeArrowheads="1"/>
            </p:cNvSpPr>
            <p:nvPr/>
          </p:nvSpPr>
          <p:spPr bwMode="auto">
            <a:xfrm flipH="1">
              <a:off x="503512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08" name="Oval 25"/>
            <p:cNvSpPr>
              <a:spLocks noChangeAspect="1" noChangeArrowheads="1"/>
            </p:cNvSpPr>
            <p:nvPr/>
          </p:nvSpPr>
          <p:spPr bwMode="auto">
            <a:xfrm flipH="1">
              <a:off x="5073371" y="2165674"/>
              <a:ext cx="43177" cy="43177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09" name="Oval 26"/>
            <p:cNvSpPr>
              <a:spLocks noChangeAspect="1" noChangeArrowheads="1"/>
            </p:cNvSpPr>
            <p:nvPr/>
          </p:nvSpPr>
          <p:spPr bwMode="auto">
            <a:xfrm flipH="1">
              <a:off x="5156023" y="2165674"/>
              <a:ext cx="43177" cy="4317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10" name="Oval 27"/>
            <p:cNvSpPr>
              <a:spLocks noChangeAspect="1" noChangeArrowheads="1"/>
            </p:cNvSpPr>
            <p:nvPr/>
          </p:nvSpPr>
          <p:spPr bwMode="auto">
            <a:xfrm flipH="1">
              <a:off x="5270750" y="2162590"/>
              <a:ext cx="49345" cy="49345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11" name="Oval 28"/>
            <p:cNvSpPr>
              <a:spLocks noChangeAspect="1" noChangeArrowheads="1"/>
            </p:cNvSpPr>
            <p:nvPr/>
          </p:nvSpPr>
          <p:spPr bwMode="auto">
            <a:xfrm flipH="1">
              <a:off x="5244844" y="2162590"/>
              <a:ext cx="49345" cy="49345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12" name="Oval 29"/>
            <p:cNvSpPr>
              <a:spLocks noChangeAspect="1" noChangeArrowheads="1"/>
            </p:cNvSpPr>
            <p:nvPr/>
          </p:nvSpPr>
          <p:spPr bwMode="auto">
            <a:xfrm flipH="1">
              <a:off x="5358337" y="2158889"/>
              <a:ext cx="56747" cy="56747"/>
            </a:xfrm>
            <a:prstGeom prst="ellipse">
              <a:avLst/>
            </a:prstGeom>
            <a:solidFill>
              <a:srgbClr val="619BC8">
                <a:alpha val="4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13" name="Oval 30"/>
            <p:cNvSpPr>
              <a:spLocks noChangeAspect="1" noChangeArrowheads="1"/>
            </p:cNvSpPr>
            <p:nvPr/>
          </p:nvSpPr>
          <p:spPr bwMode="auto">
            <a:xfrm flipH="1">
              <a:off x="5438522" y="2158889"/>
              <a:ext cx="56747" cy="56747"/>
            </a:xfrm>
            <a:prstGeom prst="ellipse">
              <a:avLst/>
            </a:prstGeom>
            <a:solidFill>
              <a:schemeClr val="bg1">
                <a:alpha val="4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14" name="Oval 31"/>
            <p:cNvSpPr>
              <a:spLocks noChangeAspect="1" noChangeArrowheads="1"/>
            </p:cNvSpPr>
            <p:nvPr/>
          </p:nvSpPr>
          <p:spPr bwMode="auto">
            <a:xfrm flipH="1">
              <a:off x="5526109" y="2155805"/>
              <a:ext cx="62915" cy="62915"/>
            </a:xfrm>
            <a:prstGeom prst="ellipse">
              <a:avLst/>
            </a:prstGeom>
            <a:solidFill>
              <a:srgbClr val="619BC8">
                <a:alpha val="8392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15" name="Oval 32"/>
            <p:cNvSpPr>
              <a:spLocks noChangeAspect="1" noChangeArrowheads="1"/>
            </p:cNvSpPr>
            <p:nvPr/>
          </p:nvSpPr>
          <p:spPr bwMode="auto">
            <a:xfrm flipH="1">
              <a:off x="5565585" y="2153955"/>
              <a:ext cx="66615" cy="66616"/>
            </a:xfrm>
            <a:prstGeom prst="ellipse">
              <a:avLst/>
            </a:prstGeom>
            <a:solidFill>
              <a:srgbClr val="C2D355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16" name="Oval 33"/>
            <p:cNvSpPr>
              <a:spLocks noChangeAspect="1" noChangeArrowheads="1"/>
            </p:cNvSpPr>
            <p:nvPr/>
          </p:nvSpPr>
          <p:spPr bwMode="auto">
            <a:xfrm flipH="1">
              <a:off x="5661807" y="2153955"/>
              <a:ext cx="66615" cy="66616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17" name="Oval 34"/>
            <p:cNvSpPr>
              <a:spLocks noChangeAspect="1" noChangeArrowheads="1"/>
            </p:cNvSpPr>
            <p:nvPr/>
          </p:nvSpPr>
          <p:spPr bwMode="auto">
            <a:xfrm flipH="1">
              <a:off x="5799973" y="2153955"/>
              <a:ext cx="66615" cy="66616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18" name="Oval 35"/>
            <p:cNvSpPr>
              <a:spLocks noChangeAspect="1" noChangeArrowheads="1"/>
            </p:cNvSpPr>
            <p:nvPr/>
          </p:nvSpPr>
          <p:spPr bwMode="auto">
            <a:xfrm flipH="1">
              <a:off x="5740759" y="2153955"/>
              <a:ext cx="66615" cy="66616"/>
            </a:xfrm>
            <a:prstGeom prst="ellipse">
              <a:avLst/>
            </a:prstGeom>
            <a:solidFill>
              <a:schemeClr val="bg1">
                <a:alpha val="54117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19" name="Oval 36"/>
            <p:cNvSpPr>
              <a:spLocks noChangeAspect="1" noChangeArrowheads="1"/>
            </p:cNvSpPr>
            <p:nvPr/>
          </p:nvSpPr>
          <p:spPr bwMode="auto">
            <a:xfrm flipH="1">
              <a:off x="5946774" y="2149020"/>
              <a:ext cx="76484" cy="76485"/>
            </a:xfrm>
            <a:prstGeom prst="ellipse">
              <a:avLst/>
            </a:prstGeom>
            <a:solidFill>
              <a:srgbClr val="C2D355">
                <a:alpha val="87057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20" name="Oval 37"/>
            <p:cNvSpPr>
              <a:spLocks noChangeAspect="1" noChangeArrowheads="1"/>
            </p:cNvSpPr>
            <p:nvPr/>
          </p:nvSpPr>
          <p:spPr bwMode="auto">
            <a:xfrm flipH="1">
              <a:off x="5878924" y="2149020"/>
              <a:ext cx="76484" cy="76485"/>
            </a:xfrm>
            <a:prstGeom prst="ellipse">
              <a:avLst/>
            </a:prstGeom>
            <a:solidFill>
              <a:srgbClr val="E2001A">
                <a:alpha val="65881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21" name="Oval 38"/>
            <p:cNvSpPr>
              <a:spLocks noChangeAspect="1" noChangeArrowheads="1"/>
            </p:cNvSpPr>
            <p:nvPr/>
          </p:nvSpPr>
          <p:spPr bwMode="auto">
            <a:xfrm flipH="1">
              <a:off x="6056566" y="2149020"/>
              <a:ext cx="76484" cy="76485"/>
            </a:xfrm>
            <a:prstGeom prst="ellipse">
              <a:avLst/>
            </a:prstGeom>
            <a:solidFill>
              <a:schemeClr val="bg1">
                <a:alpha val="87057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22" name="Oval 39"/>
            <p:cNvSpPr>
              <a:spLocks noChangeAspect="1" noChangeArrowheads="1"/>
            </p:cNvSpPr>
            <p:nvPr/>
          </p:nvSpPr>
          <p:spPr bwMode="auto">
            <a:xfrm flipH="1">
              <a:off x="6099742" y="2149020"/>
              <a:ext cx="76484" cy="76485"/>
            </a:xfrm>
            <a:prstGeom prst="ellipse">
              <a:avLst/>
            </a:prstGeom>
            <a:solidFill>
              <a:srgbClr val="F08731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23" name="Oval 40"/>
            <p:cNvSpPr>
              <a:spLocks noChangeAspect="1" noChangeArrowheads="1"/>
            </p:cNvSpPr>
            <p:nvPr/>
          </p:nvSpPr>
          <p:spPr bwMode="auto">
            <a:xfrm flipH="1">
              <a:off x="6251478" y="2147787"/>
              <a:ext cx="78952" cy="78952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24" name="Oval 41"/>
            <p:cNvSpPr>
              <a:spLocks noChangeAspect="1" noChangeArrowheads="1"/>
            </p:cNvSpPr>
            <p:nvPr/>
          </p:nvSpPr>
          <p:spPr bwMode="auto">
            <a:xfrm flipH="1">
              <a:off x="6303290" y="2147787"/>
              <a:ext cx="78952" cy="78952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25" name="Oval 42"/>
            <p:cNvSpPr>
              <a:spLocks noChangeAspect="1" noChangeArrowheads="1"/>
            </p:cNvSpPr>
            <p:nvPr/>
          </p:nvSpPr>
          <p:spPr bwMode="auto">
            <a:xfrm flipH="1">
              <a:off x="6404446" y="2142852"/>
              <a:ext cx="88821" cy="88821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26" name="Oval 43"/>
            <p:cNvSpPr>
              <a:spLocks noChangeAspect="1" noChangeArrowheads="1"/>
            </p:cNvSpPr>
            <p:nvPr/>
          </p:nvSpPr>
          <p:spPr bwMode="auto">
            <a:xfrm flipH="1">
              <a:off x="6471062" y="2142852"/>
              <a:ext cx="88821" cy="88821"/>
            </a:xfrm>
            <a:prstGeom prst="ellipse">
              <a:avLst/>
            </a:prstGeom>
            <a:solidFill>
              <a:srgbClr val="619BC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27" name="Oval 44"/>
            <p:cNvSpPr>
              <a:spLocks noChangeAspect="1" noChangeArrowheads="1"/>
            </p:cNvSpPr>
            <p:nvPr/>
          </p:nvSpPr>
          <p:spPr bwMode="auto">
            <a:xfrm flipH="1">
              <a:off x="5651321" y="2142235"/>
              <a:ext cx="100540" cy="100540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28" name="Oval 45"/>
            <p:cNvSpPr>
              <a:spLocks noChangeAspect="1" noChangeArrowheads="1"/>
            </p:cNvSpPr>
            <p:nvPr/>
          </p:nvSpPr>
          <p:spPr bwMode="auto">
            <a:xfrm flipH="1">
              <a:off x="4819862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29" name="Oval 46"/>
            <p:cNvSpPr>
              <a:spLocks noChangeAspect="1" noChangeArrowheads="1"/>
            </p:cNvSpPr>
            <p:nvPr/>
          </p:nvSpPr>
          <p:spPr bwMode="auto">
            <a:xfrm flipH="1">
              <a:off x="4282620" y="2173693"/>
              <a:ext cx="37009" cy="37625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8830" name="Oval 47"/>
            <p:cNvSpPr>
              <a:spLocks noChangeAspect="1" noChangeArrowheads="1"/>
            </p:cNvSpPr>
            <p:nvPr/>
          </p:nvSpPr>
          <p:spPr bwMode="auto">
            <a:xfrm flipH="1">
              <a:off x="4267200" y="2173693"/>
              <a:ext cx="37009" cy="37625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31" name="Oval 48"/>
            <p:cNvSpPr>
              <a:spLocks noChangeAspect="1" noChangeArrowheads="1"/>
            </p:cNvSpPr>
            <p:nvPr/>
          </p:nvSpPr>
          <p:spPr bwMode="auto">
            <a:xfrm flipH="1">
              <a:off x="4450393" y="2167525"/>
              <a:ext cx="49345" cy="48728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32" name="Oval 49"/>
            <p:cNvSpPr>
              <a:spLocks noChangeAspect="1" noChangeArrowheads="1"/>
            </p:cNvSpPr>
            <p:nvPr/>
          </p:nvSpPr>
          <p:spPr bwMode="auto">
            <a:xfrm flipH="1">
              <a:off x="4422019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33" name="Oval 50"/>
            <p:cNvSpPr>
              <a:spLocks noChangeAspect="1" noChangeArrowheads="1"/>
            </p:cNvSpPr>
            <p:nvPr/>
          </p:nvSpPr>
          <p:spPr bwMode="auto">
            <a:xfrm flipH="1">
              <a:off x="4400431" y="2173693"/>
              <a:ext cx="37009" cy="37625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34" name="Oval 51"/>
            <p:cNvSpPr>
              <a:spLocks noChangeAspect="1" noChangeArrowheads="1"/>
            </p:cNvSpPr>
            <p:nvPr/>
          </p:nvSpPr>
          <p:spPr bwMode="auto">
            <a:xfrm flipH="1">
              <a:off x="4630501" y="2167525"/>
              <a:ext cx="49345" cy="48728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35" name="Oval 52"/>
            <p:cNvSpPr>
              <a:spLocks noChangeAspect="1" noChangeArrowheads="1"/>
            </p:cNvSpPr>
            <p:nvPr/>
          </p:nvSpPr>
          <p:spPr bwMode="auto">
            <a:xfrm flipH="1">
              <a:off x="4597810" y="2167525"/>
              <a:ext cx="49345" cy="48728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36" name="Oval 53"/>
            <p:cNvSpPr>
              <a:spLocks noChangeAspect="1" noChangeArrowheads="1"/>
            </p:cNvSpPr>
            <p:nvPr/>
          </p:nvSpPr>
          <p:spPr bwMode="auto">
            <a:xfrm flipH="1">
              <a:off x="4782236" y="2166291"/>
              <a:ext cx="52429" cy="52429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37" name="Oval 54"/>
            <p:cNvSpPr>
              <a:spLocks noChangeAspect="1" noChangeArrowheads="1"/>
            </p:cNvSpPr>
            <p:nvPr/>
          </p:nvSpPr>
          <p:spPr bwMode="auto">
            <a:xfrm flipH="1">
              <a:off x="4743377" y="2166291"/>
              <a:ext cx="52429" cy="52429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38" name="Oval 55"/>
            <p:cNvSpPr>
              <a:spLocks noChangeAspect="1" noChangeArrowheads="1"/>
            </p:cNvSpPr>
            <p:nvPr/>
          </p:nvSpPr>
          <p:spPr bwMode="auto">
            <a:xfrm flipH="1">
              <a:off x="4937673" y="2153955"/>
              <a:ext cx="76484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39" name="Oval 56"/>
            <p:cNvSpPr>
              <a:spLocks noChangeAspect="1" noChangeArrowheads="1"/>
            </p:cNvSpPr>
            <p:nvPr/>
          </p:nvSpPr>
          <p:spPr bwMode="auto">
            <a:xfrm flipH="1">
              <a:off x="5009839" y="2153955"/>
              <a:ext cx="75868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40" name="Oval 57"/>
            <p:cNvSpPr>
              <a:spLocks noChangeAspect="1" noChangeArrowheads="1"/>
            </p:cNvSpPr>
            <p:nvPr/>
          </p:nvSpPr>
          <p:spPr bwMode="auto">
            <a:xfrm flipH="1">
              <a:off x="5077072" y="2153955"/>
              <a:ext cx="76484" cy="7710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41" name="Oval 58"/>
            <p:cNvSpPr>
              <a:spLocks noChangeAspect="1" noChangeArrowheads="1"/>
            </p:cNvSpPr>
            <p:nvPr/>
          </p:nvSpPr>
          <p:spPr bwMode="auto">
            <a:xfrm flipH="1">
              <a:off x="5223255" y="2153955"/>
              <a:ext cx="76484" cy="7710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42" name="Oval 59"/>
            <p:cNvSpPr>
              <a:spLocks noChangeAspect="1" noChangeArrowheads="1"/>
            </p:cNvSpPr>
            <p:nvPr/>
          </p:nvSpPr>
          <p:spPr bwMode="auto">
            <a:xfrm flipH="1">
              <a:off x="5426803" y="2149020"/>
              <a:ext cx="86970" cy="86970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43" name="Oval 60"/>
            <p:cNvSpPr>
              <a:spLocks noChangeAspect="1" noChangeArrowheads="1"/>
            </p:cNvSpPr>
            <p:nvPr/>
          </p:nvSpPr>
          <p:spPr bwMode="auto">
            <a:xfrm flipH="1">
              <a:off x="5380542" y="2149020"/>
              <a:ext cx="87587" cy="86970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44" name="Oval 61"/>
            <p:cNvSpPr>
              <a:spLocks noChangeAspect="1" noChangeArrowheads="1"/>
            </p:cNvSpPr>
            <p:nvPr/>
          </p:nvSpPr>
          <p:spPr bwMode="auto">
            <a:xfrm flipH="1">
              <a:off x="5581622" y="2142235"/>
              <a:ext cx="100540" cy="100540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45" name="Oval 62"/>
            <p:cNvSpPr>
              <a:spLocks noChangeAspect="1" noChangeArrowheads="1"/>
            </p:cNvSpPr>
            <p:nvPr/>
          </p:nvSpPr>
          <p:spPr bwMode="auto">
            <a:xfrm flipH="1">
              <a:off x="5723488" y="2142235"/>
              <a:ext cx="100540" cy="100540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46" name="Oval 63"/>
            <p:cNvSpPr>
              <a:spLocks noChangeAspect="1" noChangeArrowheads="1"/>
            </p:cNvSpPr>
            <p:nvPr/>
          </p:nvSpPr>
          <p:spPr bwMode="auto">
            <a:xfrm flipH="1">
              <a:off x="5878307" y="2136684"/>
              <a:ext cx="111643" cy="111643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47" name="Oval 64"/>
            <p:cNvSpPr>
              <a:spLocks noChangeAspect="1" noChangeArrowheads="1"/>
            </p:cNvSpPr>
            <p:nvPr/>
          </p:nvSpPr>
          <p:spPr bwMode="auto">
            <a:xfrm flipH="1">
              <a:off x="5948624" y="2133600"/>
              <a:ext cx="117811" cy="11781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48" name="Oval 65"/>
            <p:cNvSpPr>
              <a:spLocks noChangeAspect="1" noChangeArrowheads="1"/>
            </p:cNvSpPr>
            <p:nvPr/>
          </p:nvSpPr>
          <p:spPr bwMode="auto">
            <a:xfrm flipH="1">
              <a:off x="6118863" y="2133600"/>
              <a:ext cx="117811" cy="11781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49" name="Oval 66"/>
            <p:cNvSpPr>
              <a:spLocks noChangeAspect="1" noChangeArrowheads="1"/>
            </p:cNvSpPr>
            <p:nvPr/>
          </p:nvSpPr>
          <p:spPr bwMode="auto">
            <a:xfrm flipH="1">
              <a:off x="6363120" y="2133600"/>
              <a:ext cx="117811" cy="117811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50" name="Oval 67"/>
            <p:cNvSpPr>
              <a:spLocks noChangeAspect="1" noChangeArrowheads="1"/>
            </p:cNvSpPr>
            <p:nvPr/>
          </p:nvSpPr>
          <p:spPr bwMode="auto">
            <a:xfrm flipH="1">
              <a:off x="6258262" y="2133600"/>
              <a:ext cx="117811" cy="117811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51" name="Oval 71"/>
            <p:cNvSpPr>
              <a:spLocks noChangeAspect="1" noChangeArrowheads="1"/>
            </p:cNvSpPr>
            <p:nvPr/>
          </p:nvSpPr>
          <p:spPr bwMode="auto">
            <a:xfrm flipH="1">
              <a:off x="6519790" y="2142235"/>
              <a:ext cx="101157" cy="101157"/>
            </a:xfrm>
            <a:prstGeom prst="ellipse">
              <a:avLst/>
            </a:prstGeom>
            <a:solidFill>
              <a:srgbClr val="C2D355">
                <a:alpha val="7294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grpSp>
        <p:nvGrpSpPr>
          <p:cNvPr id="5" name="Group 77"/>
          <p:cNvGrpSpPr>
            <a:grpSpLocks/>
          </p:cNvGrpSpPr>
          <p:nvPr/>
        </p:nvGrpSpPr>
        <p:grpSpPr bwMode="auto">
          <a:xfrm rot="10198871" flipV="1">
            <a:off x="2058988" y="4997450"/>
            <a:ext cx="2043112" cy="101600"/>
            <a:chOff x="4267200" y="2133600"/>
            <a:chExt cx="2353747" cy="117811"/>
          </a:xfrm>
        </p:grpSpPr>
        <p:sp>
          <p:nvSpPr>
            <p:cNvPr id="2588853" name="Oval 12"/>
            <p:cNvSpPr>
              <a:spLocks noChangeAspect="1" noChangeArrowheads="1"/>
            </p:cNvSpPr>
            <p:nvPr/>
          </p:nvSpPr>
          <p:spPr bwMode="auto">
            <a:xfrm flipH="1">
              <a:off x="5397813" y="2158889"/>
              <a:ext cx="56747" cy="5674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54" name="Oval 13"/>
            <p:cNvSpPr>
              <a:spLocks noChangeAspect="1" noChangeArrowheads="1"/>
            </p:cNvSpPr>
            <p:nvPr/>
          </p:nvSpPr>
          <p:spPr bwMode="auto">
            <a:xfrm flipH="1">
              <a:off x="4927804" y="2172459"/>
              <a:ext cx="29607" cy="29607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55" name="Oval 14"/>
            <p:cNvSpPr>
              <a:spLocks noChangeAspect="1" noChangeArrowheads="1"/>
            </p:cNvSpPr>
            <p:nvPr/>
          </p:nvSpPr>
          <p:spPr bwMode="auto">
            <a:xfrm flipH="1">
              <a:off x="4624333" y="2176777"/>
              <a:ext cx="20972" cy="20972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8856" name="Oval 15"/>
            <p:cNvSpPr>
              <a:spLocks noChangeAspect="1" noChangeArrowheads="1"/>
            </p:cNvSpPr>
            <p:nvPr/>
          </p:nvSpPr>
          <p:spPr bwMode="auto">
            <a:xfrm flipH="1">
              <a:off x="4615698" y="2176777"/>
              <a:ext cx="20972" cy="20972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57" name="Oval 16"/>
            <p:cNvSpPr>
              <a:spLocks noChangeAspect="1" noChangeArrowheads="1"/>
            </p:cNvSpPr>
            <p:nvPr/>
          </p:nvSpPr>
          <p:spPr bwMode="auto">
            <a:xfrm flipH="1">
              <a:off x="4719322" y="2173076"/>
              <a:ext cx="27756" cy="2775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58" name="Oval 17"/>
            <p:cNvSpPr>
              <a:spLocks noChangeAspect="1" noChangeArrowheads="1"/>
            </p:cNvSpPr>
            <p:nvPr/>
          </p:nvSpPr>
          <p:spPr bwMode="auto">
            <a:xfrm flipH="1">
              <a:off x="4703285" y="2172459"/>
              <a:ext cx="29607" cy="29607"/>
            </a:xfrm>
            <a:prstGeom prst="ellipse">
              <a:avLst/>
            </a:prstGeom>
            <a:solidFill>
              <a:srgbClr val="619BC8">
                <a:alpha val="4901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59" name="Oval 18"/>
            <p:cNvSpPr>
              <a:spLocks noChangeAspect="1" noChangeArrowheads="1"/>
            </p:cNvSpPr>
            <p:nvPr/>
          </p:nvSpPr>
          <p:spPr bwMode="auto">
            <a:xfrm flipH="1">
              <a:off x="4690949" y="2176777"/>
              <a:ext cx="20972" cy="209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60" name="Oval 19"/>
            <p:cNvSpPr>
              <a:spLocks noChangeAspect="1" noChangeArrowheads="1"/>
            </p:cNvSpPr>
            <p:nvPr/>
          </p:nvSpPr>
          <p:spPr bwMode="auto">
            <a:xfrm flipH="1">
              <a:off x="4821095" y="2173076"/>
              <a:ext cx="27757" cy="2775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61" name="Oval 20"/>
            <p:cNvSpPr>
              <a:spLocks noChangeAspect="1" noChangeArrowheads="1"/>
            </p:cNvSpPr>
            <p:nvPr/>
          </p:nvSpPr>
          <p:spPr bwMode="auto">
            <a:xfrm flipH="1">
              <a:off x="4802591" y="2173076"/>
              <a:ext cx="27757" cy="27757"/>
            </a:xfrm>
            <a:prstGeom prst="ellipse">
              <a:avLst/>
            </a:prstGeom>
            <a:solidFill>
              <a:schemeClr val="bg1">
                <a:alpha val="6392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62" name="Oval 21"/>
            <p:cNvSpPr>
              <a:spLocks noChangeAspect="1" noChangeArrowheads="1"/>
            </p:cNvSpPr>
            <p:nvPr/>
          </p:nvSpPr>
          <p:spPr bwMode="auto">
            <a:xfrm flipH="1">
              <a:off x="4906832" y="2172459"/>
              <a:ext cx="29607" cy="29607"/>
            </a:xfrm>
            <a:prstGeom prst="ellipse">
              <a:avLst/>
            </a:prstGeom>
            <a:solidFill>
              <a:srgbClr val="F08731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63" name="Oval 22"/>
            <p:cNvSpPr>
              <a:spLocks noChangeAspect="1" noChangeArrowheads="1"/>
            </p:cNvSpPr>
            <p:nvPr/>
          </p:nvSpPr>
          <p:spPr bwMode="auto">
            <a:xfrm flipH="1">
              <a:off x="4884627" y="2172459"/>
              <a:ext cx="29607" cy="29607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64" name="Oval 23"/>
            <p:cNvSpPr>
              <a:spLocks noChangeAspect="1" noChangeArrowheads="1"/>
            </p:cNvSpPr>
            <p:nvPr/>
          </p:nvSpPr>
          <p:spPr bwMode="auto">
            <a:xfrm flipH="1">
              <a:off x="499441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65" name="Oval 24"/>
            <p:cNvSpPr>
              <a:spLocks noChangeAspect="1" noChangeArrowheads="1"/>
            </p:cNvSpPr>
            <p:nvPr/>
          </p:nvSpPr>
          <p:spPr bwMode="auto">
            <a:xfrm flipH="1">
              <a:off x="503512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66" name="Oval 25"/>
            <p:cNvSpPr>
              <a:spLocks noChangeAspect="1" noChangeArrowheads="1"/>
            </p:cNvSpPr>
            <p:nvPr/>
          </p:nvSpPr>
          <p:spPr bwMode="auto">
            <a:xfrm flipH="1">
              <a:off x="5073371" y="2165674"/>
              <a:ext cx="43177" cy="43177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67" name="Oval 26"/>
            <p:cNvSpPr>
              <a:spLocks noChangeAspect="1" noChangeArrowheads="1"/>
            </p:cNvSpPr>
            <p:nvPr/>
          </p:nvSpPr>
          <p:spPr bwMode="auto">
            <a:xfrm flipH="1">
              <a:off x="5156023" y="2165674"/>
              <a:ext cx="43177" cy="4317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68" name="Oval 27"/>
            <p:cNvSpPr>
              <a:spLocks noChangeAspect="1" noChangeArrowheads="1"/>
            </p:cNvSpPr>
            <p:nvPr/>
          </p:nvSpPr>
          <p:spPr bwMode="auto">
            <a:xfrm flipH="1">
              <a:off x="5270750" y="2162590"/>
              <a:ext cx="49345" cy="49345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69" name="Oval 28"/>
            <p:cNvSpPr>
              <a:spLocks noChangeAspect="1" noChangeArrowheads="1"/>
            </p:cNvSpPr>
            <p:nvPr/>
          </p:nvSpPr>
          <p:spPr bwMode="auto">
            <a:xfrm flipH="1">
              <a:off x="5244844" y="2162590"/>
              <a:ext cx="49345" cy="49345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70" name="Oval 29"/>
            <p:cNvSpPr>
              <a:spLocks noChangeAspect="1" noChangeArrowheads="1"/>
            </p:cNvSpPr>
            <p:nvPr/>
          </p:nvSpPr>
          <p:spPr bwMode="auto">
            <a:xfrm flipH="1">
              <a:off x="5358337" y="2158889"/>
              <a:ext cx="56747" cy="56747"/>
            </a:xfrm>
            <a:prstGeom prst="ellipse">
              <a:avLst/>
            </a:prstGeom>
            <a:solidFill>
              <a:srgbClr val="619BC8">
                <a:alpha val="4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71" name="Oval 30"/>
            <p:cNvSpPr>
              <a:spLocks noChangeAspect="1" noChangeArrowheads="1"/>
            </p:cNvSpPr>
            <p:nvPr/>
          </p:nvSpPr>
          <p:spPr bwMode="auto">
            <a:xfrm flipH="1">
              <a:off x="5438522" y="2158889"/>
              <a:ext cx="56747" cy="56747"/>
            </a:xfrm>
            <a:prstGeom prst="ellipse">
              <a:avLst/>
            </a:prstGeom>
            <a:solidFill>
              <a:schemeClr val="bg1">
                <a:alpha val="4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72" name="Oval 31"/>
            <p:cNvSpPr>
              <a:spLocks noChangeAspect="1" noChangeArrowheads="1"/>
            </p:cNvSpPr>
            <p:nvPr/>
          </p:nvSpPr>
          <p:spPr bwMode="auto">
            <a:xfrm flipH="1">
              <a:off x="5526109" y="2155805"/>
              <a:ext cx="62915" cy="62915"/>
            </a:xfrm>
            <a:prstGeom prst="ellipse">
              <a:avLst/>
            </a:prstGeom>
            <a:solidFill>
              <a:srgbClr val="619BC8">
                <a:alpha val="8392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73" name="Oval 32"/>
            <p:cNvSpPr>
              <a:spLocks noChangeAspect="1" noChangeArrowheads="1"/>
            </p:cNvSpPr>
            <p:nvPr/>
          </p:nvSpPr>
          <p:spPr bwMode="auto">
            <a:xfrm flipH="1">
              <a:off x="5565585" y="2153955"/>
              <a:ext cx="66615" cy="66616"/>
            </a:xfrm>
            <a:prstGeom prst="ellipse">
              <a:avLst/>
            </a:prstGeom>
            <a:solidFill>
              <a:srgbClr val="C2D355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74" name="Oval 33"/>
            <p:cNvSpPr>
              <a:spLocks noChangeAspect="1" noChangeArrowheads="1"/>
            </p:cNvSpPr>
            <p:nvPr/>
          </p:nvSpPr>
          <p:spPr bwMode="auto">
            <a:xfrm flipH="1">
              <a:off x="5661807" y="2153955"/>
              <a:ext cx="66615" cy="66616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75" name="Oval 34"/>
            <p:cNvSpPr>
              <a:spLocks noChangeAspect="1" noChangeArrowheads="1"/>
            </p:cNvSpPr>
            <p:nvPr/>
          </p:nvSpPr>
          <p:spPr bwMode="auto">
            <a:xfrm flipH="1">
              <a:off x="5799973" y="2153955"/>
              <a:ext cx="66615" cy="66616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76" name="Oval 35"/>
            <p:cNvSpPr>
              <a:spLocks noChangeAspect="1" noChangeArrowheads="1"/>
            </p:cNvSpPr>
            <p:nvPr/>
          </p:nvSpPr>
          <p:spPr bwMode="auto">
            <a:xfrm flipH="1">
              <a:off x="5740759" y="2153955"/>
              <a:ext cx="66615" cy="66616"/>
            </a:xfrm>
            <a:prstGeom prst="ellipse">
              <a:avLst/>
            </a:prstGeom>
            <a:solidFill>
              <a:schemeClr val="bg1">
                <a:alpha val="54117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77" name="Oval 36"/>
            <p:cNvSpPr>
              <a:spLocks noChangeAspect="1" noChangeArrowheads="1"/>
            </p:cNvSpPr>
            <p:nvPr/>
          </p:nvSpPr>
          <p:spPr bwMode="auto">
            <a:xfrm flipH="1">
              <a:off x="5946774" y="2149020"/>
              <a:ext cx="76484" cy="76485"/>
            </a:xfrm>
            <a:prstGeom prst="ellipse">
              <a:avLst/>
            </a:prstGeom>
            <a:solidFill>
              <a:srgbClr val="C2D355">
                <a:alpha val="87057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78" name="Oval 37"/>
            <p:cNvSpPr>
              <a:spLocks noChangeAspect="1" noChangeArrowheads="1"/>
            </p:cNvSpPr>
            <p:nvPr/>
          </p:nvSpPr>
          <p:spPr bwMode="auto">
            <a:xfrm flipH="1">
              <a:off x="5878924" y="2149020"/>
              <a:ext cx="76484" cy="76485"/>
            </a:xfrm>
            <a:prstGeom prst="ellipse">
              <a:avLst/>
            </a:prstGeom>
            <a:solidFill>
              <a:srgbClr val="E2001A">
                <a:alpha val="65881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79" name="Oval 38"/>
            <p:cNvSpPr>
              <a:spLocks noChangeAspect="1" noChangeArrowheads="1"/>
            </p:cNvSpPr>
            <p:nvPr/>
          </p:nvSpPr>
          <p:spPr bwMode="auto">
            <a:xfrm flipH="1">
              <a:off x="6056566" y="2149020"/>
              <a:ext cx="76484" cy="76485"/>
            </a:xfrm>
            <a:prstGeom prst="ellipse">
              <a:avLst/>
            </a:prstGeom>
            <a:solidFill>
              <a:schemeClr val="bg1">
                <a:alpha val="87057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80" name="Oval 39"/>
            <p:cNvSpPr>
              <a:spLocks noChangeAspect="1" noChangeArrowheads="1"/>
            </p:cNvSpPr>
            <p:nvPr/>
          </p:nvSpPr>
          <p:spPr bwMode="auto">
            <a:xfrm flipH="1">
              <a:off x="6099742" y="2149020"/>
              <a:ext cx="76484" cy="76485"/>
            </a:xfrm>
            <a:prstGeom prst="ellipse">
              <a:avLst/>
            </a:prstGeom>
            <a:solidFill>
              <a:srgbClr val="F08731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81" name="Oval 40"/>
            <p:cNvSpPr>
              <a:spLocks noChangeAspect="1" noChangeArrowheads="1"/>
            </p:cNvSpPr>
            <p:nvPr/>
          </p:nvSpPr>
          <p:spPr bwMode="auto">
            <a:xfrm flipH="1">
              <a:off x="6251478" y="2147787"/>
              <a:ext cx="78952" cy="78952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82" name="Oval 41"/>
            <p:cNvSpPr>
              <a:spLocks noChangeAspect="1" noChangeArrowheads="1"/>
            </p:cNvSpPr>
            <p:nvPr/>
          </p:nvSpPr>
          <p:spPr bwMode="auto">
            <a:xfrm flipH="1">
              <a:off x="6303290" y="2147787"/>
              <a:ext cx="78952" cy="78952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83" name="Oval 42"/>
            <p:cNvSpPr>
              <a:spLocks noChangeAspect="1" noChangeArrowheads="1"/>
            </p:cNvSpPr>
            <p:nvPr/>
          </p:nvSpPr>
          <p:spPr bwMode="auto">
            <a:xfrm flipH="1">
              <a:off x="6404446" y="2142852"/>
              <a:ext cx="88821" cy="88821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84" name="Oval 43"/>
            <p:cNvSpPr>
              <a:spLocks noChangeAspect="1" noChangeArrowheads="1"/>
            </p:cNvSpPr>
            <p:nvPr/>
          </p:nvSpPr>
          <p:spPr bwMode="auto">
            <a:xfrm flipH="1">
              <a:off x="6471062" y="2142852"/>
              <a:ext cx="88821" cy="88821"/>
            </a:xfrm>
            <a:prstGeom prst="ellipse">
              <a:avLst/>
            </a:prstGeom>
            <a:solidFill>
              <a:srgbClr val="619BC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85" name="Oval 44"/>
            <p:cNvSpPr>
              <a:spLocks noChangeAspect="1" noChangeArrowheads="1"/>
            </p:cNvSpPr>
            <p:nvPr/>
          </p:nvSpPr>
          <p:spPr bwMode="auto">
            <a:xfrm flipH="1">
              <a:off x="5651321" y="2142235"/>
              <a:ext cx="100540" cy="100540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86" name="Oval 45"/>
            <p:cNvSpPr>
              <a:spLocks noChangeAspect="1" noChangeArrowheads="1"/>
            </p:cNvSpPr>
            <p:nvPr/>
          </p:nvSpPr>
          <p:spPr bwMode="auto">
            <a:xfrm flipH="1">
              <a:off x="4819862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87" name="Oval 46"/>
            <p:cNvSpPr>
              <a:spLocks noChangeAspect="1" noChangeArrowheads="1"/>
            </p:cNvSpPr>
            <p:nvPr/>
          </p:nvSpPr>
          <p:spPr bwMode="auto">
            <a:xfrm flipH="1">
              <a:off x="4282620" y="2173693"/>
              <a:ext cx="37009" cy="37625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8888" name="Oval 47"/>
            <p:cNvSpPr>
              <a:spLocks noChangeAspect="1" noChangeArrowheads="1"/>
            </p:cNvSpPr>
            <p:nvPr/>
          </p:nvSpPr>
          <p:spPr bwMode="auto">
            <a:xfrm flipH="1">
              <a:off x="4267200" y="2173693"/>
              <a:ext cx="37009" cy="37625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89" name="Oval 48"/>
            <p:cNvSpPr>
              <a:spLocks noChangeAspect="1" noChangeArrowheads="1"/>
            </p:cNvSpPr>
            <p:nvPr/>
          </p:nvSpPr>
          <p:spPr bwMode="auto">
            <a:xfrm flipH="1">
              <a:off x="4450393" y="2167525"/>
              <a:ext cx="49345" cy="48728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90" name="Oval 49"/>
            <p:cNvSpPr>
              <a:spLocks noChangeAspect="1" noChangeArrowheads="1"/>
            </p:cNvSpPr>
            <p:nvPr/>
          </p:nvSpPr>
          <p:spPr bwMode="auto">
            <a:xfrm flipH="1">
              <a:off x="4422019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91" name="Oval 50"/>
            <p:cNvSpPr>
              <a:spLocks noChangeAspect="1" noChangeArrowheads="1"/>
            </p:cNvSpPr>
            <p:nvPr/>
          </p:nvSpPr>
          <p:spPr bwMode="auto">
            <a:xfrm flipH="1">
              <a:off x="4400431" y="2173693"/>
              <a:ext cx="37009" cy="37625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92" name="Oval 51"/>
            <p:cNvSpPr>
              <a:spLocks noChangeAspect="1" noChangeArrowheads="1"/>
            </p:cNvSpPr>
            <p:nvPr/>
          </p:nvSpPr>
          <p:spPr bwMode="auto">
            <a:xfrm flipH="1">
              <a:off x="4630501" y="2167525"/>
              <a:ext cx="49345" cy="48728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93" name="Oval 52"/>
            <p:cNvSpPr>
              <a:spLocks noChangeAspect="1" noChangeArrowheads="1"/>
            </p:cNvSpPr>
            <p:nvPr/>
          </p:nvSpPr>
          <p:spPr bwMode="auto">
            <a:xfrm flipH="1">
              <a:off x="4597810" y="2167525"/>
              <a:ext cx="49345" cy="48728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94" name="Oval 53"/>
            <p:cNvSpPr>
              <a:spLocks noChangeAspect="1" noChangeArrowheads="1"/>
            </p:cNvSpPr>
            <p:nvPr/>
          </p:nvSpPr>
          <p:spPr bwMode="auto">
            <a:xfrm flipH="1">
              <a:off x="4782236" y="2166291"/>
              <a:ext cx="52429" cy="52429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95" name="Oval 54"/>
            <p:cNvSpPr>
              <a:spLocks noChangeAspect="1" noChangeArrowheads="1"/>
            </p:cNvSpPr>
            <p:nvPr/>
          </p:nvSpPr>
          <p:spPr bwMode="auto">
            <a:xfrm flipH="1">
              <a:off x="4743377" y="2166291"/>
              <a:ext cx="52429" cy="52429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96" name="Oval 55"/>
            <p:cNvSpPr>
              <a:spLocks noChangeAspect="1" noChangeArrowheads="1"/>
            </p:cNvSpPr>
            <p:nvPr/>
          </p:nvSpPr>
          <p:spPr bwMode="auto">
            <a:xfrm flipH="1">
              <a:off x="4937673" y="2153955"/>
              <a:ext cx="76484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97" name="Oval 56"/>
            <p:cNvSpPr>
              <a:spLocks noChangeAspect="1" noChangeArrowheads="1"/>
            </p:cNvSpPr>
            <p:nvPr/>
          </p:nvSpPr>
          <p:spPr bwMode="auto">
            <a:xfrm flipH="1">
              <a:off x="5009839" y="2153955"/>
              <a:ext cx="75868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98" name="Oval 57"/>
            <p:cNvSpPr>
              <a:spLocks noChangeAspect="1" noChangeArrowheads="1"/>
            </p:cNvSpPr>
            <p:nvPr/>
          </p:nvSpPr>
          <p:spPr bwMode="auto">
            <a:xfrm flipH="1">
              <a:off x="5077072" y="2153955"/>
              <a:ext cx="76484" cy="7710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899" name="Oval 58"/>
            <p:cNvSpPr>
              <a:spLocks noChangeAspect="1" noChangeArrowheads="1"/>
            </p:cNvSpPr>
            <p:nvPr/>
          </p:nvSpPr>
          <p:spPr bwMode="auto">
            <a:xfrm flipH="1">
              <a:off x="5223255" y="2153955"/>
              <a:ext cx="76484" cy="7710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900" name="Oval 59"/>
            <p:cNvSpPr>
              <a:spLocks noChangeAspect="1" noChangeArrowheads="1"/>
            </p:cNvSpPr>
            <p:nvPr/>
          </p:nvSpPr>
          <p:spPr bwMode="auto">
            <a:xfrm flipH="1">
              <a:off x="5426803" y="2149020"/>
              <a:ext cx="86970" cy="86970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901" name="Oval 60"/>
            <p:cNvSpPr>
              <a:spLocks noChangeAspect="1" noChangeArrowheads="1"/>
            </p:cNvSpPr>
            <p:nvPr/>
          </p:nvSpPr>
          <p:spPr bwMode="auto">
            <a:xfrm flipH="1">
              <a:off x="5380542" y="2149020"/>
              <a:ext cx="87587" cy="86970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902" name="Oval 61"/>
            <p:cNvSpPr>
              <a:spLocks noChangeAspect="1" noChangeArrowheads="1"/>
            </p:cNvSpPr>
            <p:nvPr/>
          </p:nvSpPr>
          <p:spPr bwMode="auto">
            <a:xfrm flipH="1">
              <a:off x="5581622" y="2142235"/>
              <a:ext cx="100540" cy="100540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903" name="Oval 62"/>
            <p:cNvSpPr>
              <a:spLocks noChangeAspect="1" noChangeArrowheads="1"/>
            </p:cNvSpPr>
            <p:nvPr/>
          </p:nvSpPr>
          <p:spPr bwMode="auto">
            <a:xfrm flipH="1">
              <a:off x="5723488" y="2142235"/>
              <a:ext cx="100540" cy="100540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904" name="Oval 63"/>
            <p:cNvSpPr>
              <a:spLocks noChangeAspect="1" noChangeArrowheads="1"/>
            </p:cNvSpPr>
            <p:nvPr/>
          </p:nvSpPr>
          <p:spPr bwMode="auto">
            <a:xfrm flipH="1">
              <a:off x="5878307" y="2136684"/>
              <a:ext cx="111643" cy="111643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905" name="Oval 64"/>
            <p:cNvSpPr>
              <a:spLocks noChangeAspect="1" noChangeArrowheads="1"/>
            </p:cNvSpPr>
            <p:nvPr/>
          </p:nvSpPr>
          <p:spPr bwMode="auto">
            <a:xfrm flipH="1">
              <a:off x="5948624" y="2133600"/>
              <a:ext cx="117811" cy="11781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906" name="Oval 65"/>
            <p:cNvSpPr>
              <a:spLocks noChangeAspect="1" noChangeArrowheads="1"/>
            </p:cNvSpPr>
            <p:nvPr/>
          </p:nvSpPr>
          <p:spPr bwMode="auto">
            <a:xfrm flipH="1">
              <a:off x="6118863" y="2133600"/>
              <a:ext cx="117811" cy="11781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907" name="Oval 66"/>
            <p:cNvSpPr>
              <a:spLocks noChangeAspect="1" noChangeArrowheads="1"/>
            </p:cNvSpPr>
            <p:nvPr/>
          </p:nvSpPr>
          <p:spPr bwMode="auto">
            <a:xfrm flipH="1">
              <a:off x="6363120" y="2133600"/>
              <a:ext cx="117811" cy="117811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908" name="Oval 67"/>
            <p:cNvSpPr>
              <a:spLocks noChangeAspect="1" noChangeArrowheads="1"/>
            </p:cNvSpPr>
            <p:nvPr/>
          </p:nvSpPr>
          <p:spPr bwMode="auto">
            <a:xfrm flipH="1">
              <a:off x="6258262" y="2133600"/>
              <a:ext cx="117811" cy="117811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8909" name="Oval 71"/>
            <p:cNvSpPr>
              <a:spLocks noChangeAspect="1" noChangeArrowheads="1"/>
            </p:cNvSpPr>
            <p:nvPr/>
          </p:nvSpPr>
          <p:spPr bwMode="auto">
            <a:xfrm flipH="1">
              <a:off x="6519790" y="2142235"/>
              <a:ext cx="101157" cy="101157"/>
            </a:xfrm>
            <a:prstGeom prst="ellipse">
              <a:avLst/>
            </a:prstGeom>
            <a:solidFill>
              <a:srgbClr val="C2D355">
                <a:alpha val="7294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sp>
        <p:nvSpPr>
          <p:cNvPr id="2588910" name="Rectangle 84"/>
          <p:cNvSpPr>
            <a:spLocks noChangeArrowheads="1"/>
          </p:cNvSpPr>
          <p:nvPr/>
        </p:nvSpPr>
        <p:spPr bwMode="auto">
          <a:xfrm>
            <a:off x="2667000" y="1970088"/>
            <a:ext cx="398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1+0</a:t>
            </a:r>
            <a:endParaRPr lang="en-US" sz="2400" b="0">
              <a:solidFill>
                <a:srgbClr val="000000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8911" name="Rectangle 84"/>
          <p:cNvSpPr>
            <a:spLocks noChangeArrowheads="1"/>
          </p:cNvSpPr>
          <p:nvPr/>
        </p:nvSpPr>
        <p:spPr bwMode="auto">
          <a:xfrm>
            <a:off x="2667000" y="2705100"/>
            <a:ext cx="3397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1+0</a:t>
            </a:r>
            <a:endParaRPr lang="en-US" sz="2400" b="0">
              <a:solidFill>
                <a:srgbClr val="000000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8912" name="Rectangle 84"/>
          <p:cNvSpPr>
            <a:spLocks noChangeArrowheads="1"/>
          </p:cNvSpPr>
          <p:nvPr/>
        </p:nvSpPr>
        <p:spPr bwMode="auto">
          <a:xfrm>
            <a:off x="2667000" y="3352800"/>
            <a:ext cx="398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1+0</a:t>
            </a:r>
            <a:endParaRPr lang="en-US" sz="2400" b="0">
              <a:solidFill>
                <a:srgbClr val="000000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8913" name="Rectangle 84"/>
          <p:cNvSpPr>
            <a:spLocks noChangeArrowheads="1"/>
          </p:cNvSpPr>
          <p:nvPr/>
        </p:nvSpPr>
        <p:spPr bwMode="auto">
          <a:xfrm>
            <a:off x="2667000" y="4797425"/>
            <a:ext cx="398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1+0</a:t>
            </a:r>
            <a:endParaRPr lang="en-US" sz="2400" b="0">
              <a:solidFill>
                <a:srgbClr val="000000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8914" name="Freeform 3"/>
          <p:cNvSpPr>
            <a:spLocks/>
          </p:cNvSpPr>
          <p:nvPr/>
        </p:nvSpPr>
        <p:spPr bwMode="auto">
          <a:xfrm>
            <a:off x="576263" y="2852738"/>
            <a:ext cx="1473200" cy="319087"/>
          </a:xfrm>
          <a:custGeom>
            <a:avLst/>
            <a:gdLst>
              <a:gd name="T0" fmla="*/ 2147483647 w 1495"/>
              <a:gd name="T1" fmla="*/ 2147483647 h 337"/>
              <a:gd name="T2" fmla="*/ 2147483647 w 1495"/>
              <a:gd name="T3" fmla="*/ 2147483647 h 337"/>
              <a:gd name="T4" fmla="*/ 2147483647 w 1495"/>
              <a:gd name="T5" fmla="*/ 2147483647 h 337"/>
              <a:gd name="T6" fmla="*/ 2147483647 w 1495"/>
              <a:gd name="T7" fmla="*/ 2147483647 h 337"/>
              <a:gd name="T8" fmla="*/ 2147483647 w 1495"/>
              <a:gd name="T9" fmla="*/ 2147483647 h 337"/>
              <a:gd name="T10" fmla="*/ 2147483647 w 1495"/>
              <a:gd name="T11" fmla="*/ 2147483647 h 337"/>
              <a:gd name="T12" fmla="*/ 2147483647 w 1495"/>
              <a:gd name="T13" fmla="*/ 2147483647 h 337"/>
              <a:gd name="T14" fmla="*/ 2147483647 w 1495"/>
              <a:gd name="T15" fmla="*/ 2147483647 h 337"/>
              <a:gd name="T16" fmla="*/ 2147483647 w 1495"/>
              <a:gd name="T17" fmla="*/ 2147483647 h 337"/>
              <a:gd name="T18" fmla="*/ 2147483647 w 1495"/>
              <a:gd name="T19" fmla="*/ 2147483647 h 337"/>
              <a:gd name="T20" fmla="*/ 2147483647 w 1495"/>
              <a:gd name="T21" fmla="*/ 2147483647 h 337"/>
              <a:gd name="T22" fmla="*/ 2147483647 w 1495"/>
              <a:gd name="T23" fmla="*/ 2147483647 h 337"/>
              <a:gd name="T24" fmla="*/ 2147483647 w 1495"/>
              <a:gd name="T25" fmla="*/ 2147483647 h 337"/>
              <a:gd name="T26" fmla="*/ 2147483647 w 1495"/>
              <a:gd name="T27" fmla="*/ 2147483647 h 337"/>
              <a:gd name="T28" fmla="*/ 2147483647 w 1495"/>
              <a:gd name="T29" fmla="*/ 2147483647 h 337"/>
              <a:gd name="T30" fmla="*/ 2147483647 w 1495"/>
              <a:gd name="T31" fmla="*/ 2147483647 h 337"/>
              <a:gd name="T32" fmla="*/ 2147483647 w 1495"/>
              <a:gd name="T33" fmla="*/ 2147483647 h 337"/>
              <a:gd name="T34" fmla="*/ 2147483647 w 1495"/>
              <a:gd name="T35" fmla="*/ 2147483647 h 337"/>
              <a:gd name="T36" fmla="*/ 2147483647 w 1495"/>
              <a:gd name="T37" fmla="*/ 2147483647 h 337"/>
              <a:gd name="T38" fmla="*/ 2147483647 w 1495"/>
              <a:gd name="T39" fmla="*/ 2147483647 h 337"/>
              <a:gd name="T40" fmla="*/ 2147483647 w 1495"/>
              <a:gd name="T41" fmla="*/ 2147483647 h 337"/>
              <a:gd name="T42" fmla="*/ 2147483647 w 1495"/>
              <a:gd name="T43" fmla="*/ 2147483647 h 337"/>
              <a:gd name="T44" fmla="*/ 2147483647 w 1495"/>
              <a:gd name="T45" fmla="*/ 2147483647 h 337"/>
              <a:gd name="T46" fmla="*/ 0 w 1495"/>
              <a:gd name="T47" fmla="*/ 2147483647 h 337"/>
              <a:gd name="T48" fmla="*/ 2147483647 w 1495"/>
              <a:gd name="T49" fmla="*/ 2147483647 h 337"/>
              <a:gd name="T50" fmla="*/ 2147483647 w 1495"/>
              <a:gd name="T51" fmla="*/ 2147483647 h 337"/>
              <a:gd name="T52" fmla="*/ 2147483647 w 1495"/>
              <a:gd name="T53" fmla="*/ 2147483647 h 337"/>
              <a:gd name="T54" fmla="*/ 2147483647 w 1495"/>
              <a:gd name="T55" fmla="*/ 2147483647 h 337"/>
              <a:gd name="T56" fmla="*/ 2147483647 w 1495"/>
              <a:gd name="T57" fmla="*/ 2147483647 h 337"/>
              <a:gd name="T58" fmla="*/ 2147483647 w 1495"/>
              <a:gd name="T59" fmla="*/ 2147483647 h 337"/>
              <a:gd name="T60" fmla="*/ 2147483647 w 1495"/>
              <a:gd name="T61" fmla="*/ 2147483647 h 337"/>
              <a:gd name="T62" fmla="*/ 2147483647 w 1495"/>
              <a:gd name="T63" fmla="*/ 2147483647 h 337"/>
              <a:gd name="T64" fmla="*/ 2147483647 w 1495"/>
              <a:gd name="T65" fmla="*/ 2147483647 h 337"/>
              <a:gd name="T66" fmla="*/ 2147483647 w 1495"/>
              <a:gd name="T67" fmla="*/ 2147483647 h 337"/>
              <a:gd name="T68" fmla="*/ 2147483647 w 1495"/>
              <a:gd name="T69" fmla="*/ 0 h 337"/>
              <a:gd name="T70" fmla="*/ 2147483647 w 1495"/>
              <a:gd name="T71" fmla="*/ 2147483647 h 337"/>
              <a:gd name="T72" fmla="*/ 2147483647 w 1495"/>
              <a:gd name="T73" fmla="*/ 2147483647 h 337"/>
              <a:gd name="T74" fmla="*/ 2147483647 w 1495"/>
              <a:gd name="T75" fmla="*/ 2147483647 h 337"/>
              <a:gd name="T76" fmla="*/ 2147483647 w 1495"/>
              <a:gd name="T77" fmla="*/ 2147483647 h 337"/>
              <a:gd name="T78" fmla="*/ 2147483647 w 1495"/>
              <a:gd name="T79" fmla="*/ 2147483647 h 337"/>
              <a:gd name="T80" fmla="*/ 2147483647 w 1495"/>
              <a:gd name="T81" fmla="*/ 2147483647 h 337"/>
              <a:gd name="T82" fmla="*/ 2147483647 w 1495"/>
              <a:gd name="T83" fmla="*/ 2147483647 h 337"/>
              <a:gd name="T84" fmla="*/ 2147483647 w 1495"/>
              <a:gd name="T85" fmla="*/ 2147483647 h 337"/>
              <a:gd name="T86" fmla="*/ 2147483647 w 1495"/>
              <a:gd name="T87" fmla="*/ 2147483647 h 337"/>
              <a:gd name="T88" fmla="*/ 2147483647 w 1495"/>
              <a:gd name="T89" fmla="*/ 2147483647 h 337"/>
              <a:gd name="T90" fmla="*/ 2147483647 w 1495"/>
              <a:gd name="T91" fmla="*/ 2147483647 h 337"/>
              <a:gd name="T92" fmla="*/ 2147483647 w 1495"/>
              <a:gd name="T93" fmla="*/ 2147483647 h 3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95"/>
              <a:gd name="T142" fmla="*/ 0 h 337"/>
              <a:gd name="T143" fmla="*/ 1495 w 1495"/>
              <a:gd name="T144" fmla="*/ 337 h 3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95" h="337">
                <a:moveTo>
                  <a:pt x="1495" y="169"/>
                </a:moveTo>
                <a:lnTo>
                  <a:pt x="1495" y="169"/>
                </a:lnTo>
                <a:lnTo>
                  <a:pt x="1493" y="177"/>
                </a:lnTo>
                <a:lnTo>
                  <a:pt x="1490" y="186"/>
                </a:lnTo>
                <a:lnTo>
                  <a:pt x="1486" y="195"/>
                </a:lnTo>
                <a:lnTo>
                  <a:pt x="1479" y="202"/>
                </a:lnTo>
                <a:lnTo>
                  <a:pt x="1471" y="211"/>
                </a:lnTo>
                <a:lnTo>
                  <a:pt x="1461" y="219"/>
                </a:lnTo>
                <a:lnTo>
                  <a:pt x="1449" y="226"/>
                </a:lnTo>
                <a:lnTo>
                  <a:pt x="1436" y="234"/>
                </a:lnTo>
                <a:lnTo>
                  <a:pt x="1420" y="242"/>
                </a:lnTo>
                <a:lnTo>
                  <a:pt x="1404" y="249"/>
                </a:lnTo>
                <a:lnTo>
                  <a:pt x="1386" y="256"/>
                </a:lnTo>
                <a:lnTo>
                  <a:pt x="1367" y="263"/>
                </a:lnTo>
                <a:lnTo>
                  <a:pt x="1323" y="276"/>
                </a:lnTo>
                <a:lnTo>
                  <a:pt x="1275" y="288"/>
                </a:lnTo>
                <a:lnTo>
                  <a:pt x="1222" y="299"/>
                </a:lnTo>
                <a:lnTo>
                  <a:pt x="1165" y="309"/>
                </a:lnTo>
                <a:lnTo>
                  <a:pt x="1103" y="317"/>
                </a:lnTo>
                <a:lnTo>
                  <a:pt x="1038" y="324"/>
                </a:lnTo>
                <a:lnTo>
                  <a:pt x="969" y="330"/>
                </a:lnTo>
                <a:lnTo>
                  <a:pt x="898" y="334"/>
                </a:lnTo>
                <a:lnTo>
                  <a:pt x="824" y="336"/>
                </a:lnTo>
                <a:lnTo>
                  <a:pt x="747" y="337"/>
                </a:lnTo>
                <a:lnTo>
                  <a:pt x="671" y="336"/>
                </a:lnTo>
                <a:lnTo>
                  <a:pt x="596" y="334"/>
                </a:lnTo>
                <a:lnTo>
                  <a:pt x="526" y="330"/>
                </a:lnTo>
                <a:lnTo>
                  <a:pt x="457" y="324"/>
                </a:lnTo>
                <a:lnTo>
                  <a:pt x="391" y="317"/>
                </a:lnTo>
                <a:lnTo>
                  <a:pt x="329" y="309"/>
                </a:lnTo>
                <a:lnTo>
                  <a:pt x="273" y="299"/>
                </a:lnTo>
                <a:lnTo>
                  <a:pt x="219" y="288"/>
                </a:lnTo>
                <a:lnTo>
                  <a:pt x="171" y="276"/>
                </a:lnTo>
                <a:lnTo>
                  <a:pt x="128" y="263"/>
                </a:lnTo>
                <a:lnTo>
                  <a:pt x="109" y="256"/>
                </a:lnTo>
                <a:lnTo>
                  <a:pt x="91" y="249"/>
                </a:lnTo>
                <a:lnTo>
                  <a:pt x="74" y="242"/>
                </a:lnTo>
                <a:lnTo>
                  <a:pt x="59" y="234"/>
                </a:lnTo>
                <a:lnTo>
                  <a:pt x="46" y="226"/>
                </a:lnTo>
                <a:lnTo>
                  <a:pt x="34" y="219"/>
                </a:lnTo>
                <a:lnTo>
                  <a:pt x="24" y="211"/>
                </a:lnTo>
                <a:lnTo>
                  <a:pt x="15" y="202"/>
                </a:lnTo>
                <a:lnTo>
                  <a:pt x="9" y="195"/>
                </a:lnTo>
                <a:lnTo>
                  <a:pt x="5" y="186"/>
                </a:lnTo>
                <a:lnTo>
                  <a:pt x="1" y="177"/>
                </a:lnTo>
                <a:lnTo>
                  <a:pt x="0" y="169"/>
                </a:lnTo>
                <a:lnTo>
                  <a:pt x="1" y="160"/>
                </a:lnTo>
                <a:lnTo>
                  <a:pt x="5" y="151"/>
                </a:lnTo>
                <a:lnTo>
                  <a:pt x="9" y="143"/>
                </a:lnTo>
                <a:lnTo>
                  <a:pt x="15" y="135"/>
                </a:lnTo>
                <a:lnTo>
                  <a:pt x="24" y="127"/>
                </a:lnTo>
                <a:lnTo>
                  <a:pt x="34" y="118"/>
                </a:lnTo>
                <a:lnTo>
                  <a:pt x="46" y="111"/>
                </a:lnTo>
                <a:lnTo>
                  <a:pt x="59" y="103"/>
                </a:lnTo>
                <a:lnTo>
                  <a:pt x="74" y="95"/>
                </a:lnTo>
                <a:lnTo>
                  <a:pt x="91" y="88"/>
                </a:lnTo>
                <a:lnTo>
                  <a:pt x="109" y="81"/>
                </a:lnTo>
                <a:lnTo>
                  <a:pt x="128" y="75"/>
                </a:lnTo>
                <a:lnTo>
                  <a:pt x="171" y="62"/>
                </a:lnTo>
                <a:lnTo>
                  <a:pt x="219" y="50"/>
                </a:lnTo>
                <a:lnTo>
                  <a:pt x="273" y="39"/>
                </a:lnTo>
                <a:lnTo>
                  <a:pt x="329" y="29"/>
                </a:lnTo>
                <a:lnTo>
                  <a:pt x="391" y="20"/>
                </a:lnTo>
                <a:lnTo>
                  <a:pt x="457" y="14"/>
                </a:lnTo>
                <a:lnTo>
                  <a:pt x="526" y="7"/>
                </a:lnTo>
                <a:lnTo>
                  <a:pt x="596" y="4"/>
                </a:lnTo>
                <a:lnTo>
                  <a:pt x="671" y="1"/>
                </a:lnTo>
                <a:lnTo>
                  <a:pt x="747" y="0"/>
                </a:lnTo>
                <a:lnTo>
                  <a:pt x="824" y="1"/>
                </a:lnTo>
                <a:lnTo>
                  <a:pt x="898" y="4"/>
                </a:lnTo>
                <a:lnTo>
                  <a:pt x="969" y="7"/>
                </a:lnTo>
                <a:lnTo>
                  <a:pt x="1038" y="14"/>
                </a:lnTo>
                <a:lnTo>
                  <a:pt x="1103" y="20"/>
                </a:lnTo>
                <a:lnTo>
                  <a:pt x="1165" y="29"/>
                </a:lnTo>
                <a:lnTo>
                  <a:pt x="1222" y="39"/>
                </a:lnTo>
                <a:lnTo>
                  <a:pt x="1275" y="50"/>
                </a:lnTo>
                <a:lnTo>
                  <a:pt x="1323" y="62"/>
                </a:lnTo>
                <a:lnTo>
                  <a:pt x="1367" y="75"/>
                </a:lnTo>
                <a:lnTo>
                  <a:pt x="1386" y="81"/>
                </a:lnTo>
                <a:lnTo>
                  <a:pt x="1404" y="88"/>
                </a:lnTo>
                <a:lnTo>
                  <a:pt x="1420" y="95"/>
                </a:lnTo>
                <a:lnTo>
                  <a:pt x="1436" y="103"/>
                </a:lnTo>
                <a:lnTo>
                  <a:pt x="1449" y="111"/>
                </a:lnTo>
                <a:lnTo>
                  <a:pt x="1461" y="118"/>
                </a:lnTo>
                <a:lnTo>
                  <a:pt x="1471" y="127"/>
                </a:lnTo>
                <a:lnTo>
                  <a:pt x="1479" y="135"/>
                </a:lnTo>
                <a:lnTo>
                  <a:pt x="1486" y="143"/>
                </a:lnTo>
                <a:lnTo>
                  <a:pt x="1490" y="151"/>
                </a:lnTo>
                <a:lnTo>
                  <a:pt x="1493" y="160"/>
                </a:lnTo>
                <a:lnTo>
                  <a:pt x="1495" y="169"/>
                </a:lnTo>
                <a:close/>
              </a:path>
            </a:pathLst>
          </a:custGeom>
          <a:solidFill>
            <a:srgbClr val="DDDDDD">
              <a:alpha val="70000"/>
            </a:srgbClr>
          </a:solidFill>
          <a:ln w="6350">
            <a:solidFill>
              <a:srgbClr val="D7E0E3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8915" name="Rectangle 13"/>
          <p:cNvSpPr>
            <a:spLocks noChangeArrowheads="1"/>
          </p:cNvSpPr>
          <p:nvPr/>
        </p:nvSpPr>
        <p:spPr bwMode="auto">
          <a:xfrm>
            <a:off x="606425" y="3146425"/>
            <a:ext cx="884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i="1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Edge site #</a:t>
            </a:r>
            <a:r>
              <a:rPr lang="he-IL" b="0" i="1">
                <a:solidFill>
                  <a:srgbClr val="000000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2</a:t>
            </a:r>
            <a:endParaRPr lang="en-US" b="0" i="1">
              <a:solidFill>
                <a:srgbClr val="E2001A"/>
              </a:solidFill>
              <a:latin typeface="Arial" charset="0"/>
              <a:ea typeface="ヒラギノ角ゴ Pro W3" pitchFamily="-80" charset="-128"/>
              <a:cs typeface="Arial" charset="0"/>
            </a:endParaRPr>
          </a:p>
        </p:txBody>
      </p:sp>
      <p:sp>
        <p:nvSpPr>
          <p:cNvPr id="2588916" name="Freeform 3"/>
          <p:cNvSpPr>
            <a:spLocks/>
          </p:cNvSpPr>
          <p:nvPr/>
        </p:nvSpPr>
        <p:spPr bwMode="auto">
          <a:xfrm>
            <a:off x="604838" y="4006850"/>
            <a:ext cx="1473200" cy="319088"/>
          </a:xfrm>
          <a:custGeom>
            <a:avLst/>
            <a:gdLst>
              <a:gd name="T0" fmla="*/ 2147483647 w 1495"/>
              <a:gd name="T1" fmla="*/ 2147483647 h 337"/>
              <a:gd name="T2" fmla="*/ 2147483647 w 1495"/>
              <a:gd name="T3" fmla="*/ 2147483647 h 337"/>
              <a:gd name="T4" fmla="*/ 2147483647 w 1495"/>
              <a:gd name="T5" fmla="*/ 2147483647 h 337"/>
              <a:gd name="T6" fmla="*/ 2147483647 w 1495"/>
              <a:gd name="T7" fmla="*/ 2147483647 h 337"/>
              <a:gd name="T8" fmla="*/ 2147483647 w 1495"/>
              <a:gd name="T9" fmla="*/ 2147483647 h 337"/>
              <a:gd name="T10" fmla="*/ 2147483647 w 1495"/>
              <a:gd name="T11" fmla="*/ 2147483647 h 337"/>
              <a:gd name="T12" fmla="*/ 2147483647 w 1495"/>
              <a:gd name="T13" fmla="*/ 2147483647 h 337"/>
              <a:gd name="T14" fmla="*/ 2147483647 w 1495"/>
              <a:gd name="T15" fmla="*/ 2147483647 h 337"/>
              <a:gd name="T16" fmla="*/ 2147483647 w 1495"/>
              <a:gd name="T17" fmla="*/ 2147483647 h 337"/>
              <a:gd name="T18" fmla="*/ 2147483647 w 1495"/>
              <a:gd name="T19" fmla="*/ 2147483647 h 337"/>
              <a:gd name="T20" fmla="*/ 2147483647 w 1495"/>
              <a:gd name="T21" fmla="*/ 2147483647 h 337"/>
              <a:gd name="T22" fmla="*/ 2147483647 w 1495"/>
              <a:gd name="T23" fmla="*/ 2147483647 h 337"/>
              <a:gd name="T24" fmla="*/ 2147483647 w 1495"/>
              <a:gd name="T25" fmla="*/ 2147483647 h 337"/>
              <a:gd name="T26" fmla="*/ 2147483647 w 1495"/>
              <a:gd name="T27" fmla="*/ 2147483647 h 337"/>
              <a:gd name="T28" fmla="*/ 2147483647 w 1495"/>
              <a:gd name="T29" fmla="*/ 2147483647 h 337"/>
              <a:gd name="T30" fmla="*/ 2147483647 w 1495"/>
              <a:gd name="T31" fmla="*/ 2147483647 h 337"/>
              <a:gd name="T32" fmla="*/ 2147483647 w 1495"/>
              <a:gd name="T33" fmla="*/ 2147483647 h 337"/>
              <a:gd name="T34" fmla="*/ 2147483647 w 1495"/>
              <a:gd name="T35" fmla="*/ 2147483647 h 337"/>
              <a:gd name="T36" fmla="*/ 2147483647 w 1495"/>
              <a:gd name="T37" fmla="*/ 2147483647 h 337"/>
              <a:gd name="T38" fmla="*/ 2147483647 w 1495"/>
              <a:gd name="T39" fmla="*/ 2147483647 h 337"/>
              <a:gd name="T40" fmla="*/ 2147483647 w 1495"/>
              <a:gd name="T41" fmla="*/ 2147483647 h 337"/>
              <a:gd name="T42" fmla="*/ 2147483647 w 1495"/>
              <a:gd name="T43" fmla="*/ 2147483647 h 337"/>
              <a:gd name="T44" fmla="*/ 2147483647 w 1495"/>
              <a:gd name="T45" fmla="*/ 2147483647 h 337"/>
              <a:gd name="T46" fmla="*/ 0 w 1495"/>
              <a:gd name="T47" fmla="*/ 2147483647 h 337"/>
              <a:gd name="T48" fmla="*/ 2147483647 w 1495"/>
              <a:gd name="T49" fmla="*/ 2147483647 h 337"/>
              <a:gd name="T50" fmla="*/ 2147483647 w 1495"/>
              <a:gd name="T51" fmla="*/ 2147483647 h 337"/>
              <a:gd name="T52" fmla="*/ 2147483647 w 1495"/>
              <a:gd name="T53" fmla="*/ 2147483647 h 337"/>
              <a:gd name="T54" fmla="*/ 2147483647 w 1495"/>
              <a:gd name="T55" fmla="*/ 2147483647 h 337"/>
              <a:gd name="T56" fmla="*/ 2147483647 w 1495"/>
              <a:gd name="T57" fmla="*/ 2147483647 h 337"/>
              <a:gd name="T58" fmla="*/ 2147483647 w 1495"/>
              <a:gd name="T59" fmla="*/ 2147483647 h 337"/>
              <a:gd name="T60" fmla="*/ 2147483647 w 1495"/>
              <a:gd name="T61" fmla="*/ 2147483647 h 337"/>
              <a:gd name="T62" fmla="*/ 2147483647 w 1495"/>
              <a:gd name="T63" fmla="*/ 2147483647 h 337"/>
              <a:gd name="T64" fmla="*/ 2147483647 w 1495"/>
              <a:gd name="T65" fmla="*/ 2147483647 h 337"/>
              <a:gd name="T66" fmla="*/ 2147483647 w 1495"/>
              <a:gd name="T67" fmla="*/ 2147483647 h 337"/>
              <a:gd name="T68" fmla="*/ 2147483647 w 1495"/>
              <a:gd name="T69" fmla="*/ 0 h 337"/>
              <a:gd name="T70" fmla="*/ 2147483647 w 1495"/>
              <a:gd name="T71" fmla="*/ 2147483647 h 337"/>
              <a:gd name="T72" fmla="*/ 2147483647 w 1495"/>
              <a:gd name="T73" fmla="*/ 2147483647 h 337"/>
              <a:gd name="T74" fmla="*/ 2147483647 w 1495"/>
              <a:gd name="T75" fmla="*/ 2147483647 h 337"/>
              <a:gd name="T76" fmla="*/ 2147483647 w 1495"/>
              <a:gd name="T77" fmla="*/ 2147483647 h 337"/>
              <a:gd name="T78" fmla="*/ 2147483647 w 1495"/>
              <a:gd name="T79" fmla="*/ 2147483647 h 337"/>
              <a:gd name="T80" fmla="*/ 2147483647 w 1495"/>
              <a:gd name="T81" fmla="*/ 2147483647 h 337"/>
              <a:gd name="T82" fmla="*/ 2147483647 w 1495"/>
              <a:gd name="T83" fmla="*/ 2147483647 h 337"/>
              <a:gd name="T84" fmla="*/ 2147483647 w 1495"/>
              <a:gd name="T85" fmla="*/ 2147483647 h 337"/>
              <a:gd name="T86" fmla="*/ 2147483647 w 1495"/>
              <a:gd name="T87" fmla="*/ 2147483647 h 337"/>
              <a:gd name="T88" fmla="*/ 2147483647 w 1495"/>
              <a:gd name="T89" fmla="*/ 2147483647 h 337"/>
              <a:gd name="T90" fmla="*/ 2147483647 w 1495"/>
              <a:gd name="T91" fmla="*/ 2147483647 h 337"/>
              <a:gd name="T92" fmla="*/ 2147483647 w 1495"/>
              <a:gd name="T93" fmla="*/ 2147483647 h 3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95"/>
              <a:gd name="T142" fmla="*/ 0 h 337"/>
              <a:gd name="T143" fmla="*/ 1495 w 1495"/>
              <a:gd name="T144" fmla="*/ 337 h 3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95" h="337">
                <a:moveTo>
                  <a:pt x="1495" y="169"/>
                </a:moveTo>
                <a:lnTo>
                  <a:pt x="1495" y="169"/>
                </a:lnTo>
                <a:lnTo>
                  <a:pt x="1493" y="177"/>
                </a:lnTo>
                <a:lnTo>
                  <a:pt x="1490" y="186"/>
                </a:lnTo>
                <a:lnTo>
                  <a:pt x="1486" y="195"/>
                </a:lnTo>
                <a:lnTo>
                  <a:pt x="1479" y="202"/>
                </a:lnTo>
                <a:lnTo>
                  <a:pt x="1471" y="211"/>
                </a:lnTo>
                <a:lnTo>
                  <a:pt x="1461" y="219"/>
                </a:lnTo>
                <a:lnTo>
                  <a:pt x="1449" y="226"/>
                </a:lnTo>
                <a:lnTo>
                  <a:pt x="1436" y="234"/>
                </a:lnTo>
                <a:lnTo>
                  <a:pt x="1420" y="242"/>
                </a:lnTo>
                <a:lnTo>
                  <a:pt x="1404" y="249"/>
                </a:lnTo>
                <a:lnTo>
                  <a:pt x="1386" y="256"/>
                </a:lnTo>
                <a:lnTo>
                  <a:pt x="1367" y="263"/>
                </a:lnTo>
                <a:lnTo>
                  <a:pt x="1323" y="276"/>
                </a:lnTo>
                <a:lnTo>
                  <a:pt x="1275" y="288"/>
                </a:lnTo>
                <a:lnTo>
                  <a:pt x="1222" y="299"/>
                </a:lnTo>
                <a:lnTo>
                  <a:pt x="1165" y="309"/>
                </a:lnTo>
                <a:lnTo>
                  <a:pt x="1103" y="317"/>
                </a:lnTo>
                <a:lnTo>
                  <a:pt x="1038" y="324"/>
                </a:lnTo>
                <a:lnTo>
                  <a:pt x="969" y="330"/>
                </a:lnTo>
                <a:lnTo>
                  <a:pt x="898" y="334"/>
                </a:lnTo>
                <a:lnTo>
                  <a:pt x="824" y="336"/>
                </a:lnTo>
                <a:lnTo>
                  <a:pt x="747" y="337"/>
                </a:lnTo>
                <a:lnTo>
                  <a:pt x="671" y="336"/>
                </a:lnTo>
                <a:lnTo>
                  <a:pt x="596" y="334"/>
                </a:lnTo>
                <a:lnTo>
                  <a:pt x="526" y="330"/>
                </a:lnTo>
                <a:lnTo>
                  <a:pt x="457" y="324"/>
                </a:lnTo>
                <a:lnTo>
                  <a:pt x="391" y="317"/>
                </a:lnTo>
                <a:lnTo>
                  <a:pt x="329" y="309"/>
                </a:lnTo>
                <a:lnTo>
                  <a:pt x="273" y="299"/>
                </a:lnTo>
                <a:lnTo>
                  <a:pt x="219" y="288"/>
                </a:lnTo>
                <a:lnTo>
                  <a:pt x="171" y="276"/>
                </a:lnTo>
                <a:lnTo>
                  <a:pt x="128" y="263"/>
                </a:lnTo>
                <a:lnTo>
                  <a:pt x="109" y="256"/>
                </a:lnTo>
                <a:lnTo>
                  <a:pt x="91" y="249"/>
                </a:lnTo>
                <a:lnTo>
                  <a:pt x="74" y="242"/>
                </a:lnTo>
                <a:lnTo>
                  <a:pt x="59" y="234"/>
                </a:lnTo>
                <a:lnTo>
                  <a:pt x="46" y="226"/>
                </a:lnTo>
                <a:lnTo>
                  <a:pt x="34" y="219"/>
                </a:lnTo>
                <a:lnTo>
                  <a:pt x="24" y="211"/>
                </a:lnTo>
                <a:lnTo>
                  <a:pt x="15" y="202"/>
                </a:lnTo>
                <a:lnTo>
                  <a:pt x="9" y="195"/>
                </a:lnTo>
                <a:lnTo>
                  <a:pt x="5" y="186"/>
                </a:lnTo>
                <a:lnTo>
                  <a:pt x="1" y="177"/>
                </a:lnTo>
                <a:lnTo>
                  <a:pt x="0" y="169"/>
                </a:lnTo>
                <a:lnTo>
                  <a:pt x="1" y="160"/>
                </a:lnTo>
                <a:lnTo>
                  <a:pt x="5" y="151"/>
                </a:lnTo>
                <a:lnTo>
                  <a:pt x="9" y="143"/>
                </a:lnTo>
                <a:lnTo>
                  <a:pt x="15" y="135"/>
                </a:lnTo>
                <a:lnTo>
                  <a:pt x="24" y="127"/>
                </a:lnTo>
                <a:lnTo>
                  <a:pt x="34" y="118"/>
                </a:lnTo>
                <a:lnTo>
                  <a:pt x="46" y="111"/>
                </a:lnTo>
                <a:lnTo>
                  <a:pt x="59" y="103"/>
                </a:lnTo>
                <a:lnTo>
                  <a:pt x="74" y="95"/>
                </a:lnTo>
                <a:lnTo>
                  <a:pt x="91" y="88"/>
                </a:lnTo>
                <a:lnTo>
                  <a:pt x="109" y="81"/>
                </a:lnTo>
                <a:lnTo>
                  <a:pt x="128" y="75"/>
                </a:lnTo>
                <a:lnTo>
                  <a:pt x="171" y="62"/>
                </a:lnTo>
                <a:lnTo>
                  <a:pt x="219" y="50"/>
                </a:lnTo>
                <a:lnTo>
                  <a:pt x="273" y="39"/>
                </a:lnTo>
                <a:lnTo>
                  <a:pt x="329" y="29"/>
                </a:lnTo>
                <a:lnTo>
                  <a:pt x="391" y="20"/>
                </a:lnTo>
                <a:lnTo>
                  <a:pt x="457" y="14"/>
                </a:lnTo>
                <a:lnTo>
                  <a:pt x="526" y="7"/>
                </a:lnTo>
                <a:lnTo>
                  <a:pt x="596" y="4"/>
                </a:lnTo>
                <a:lnTo>
                  <a:pt x="671" y="1"/>
                </a:lnTo>
                <a:lnTo>
                  <a:pt x="747" y="0"/>
                </a:lnTo>
                <a:lnTo>
                  <a:pt x="824" y="1"/>
                </a:lnTo>
                <a:lnTo>
                  <a:pt x="898" y="4"/>
                </a:lnTo>
                <a:lnTo>
                  <a:pt x="969" y="7"/>
                </a:lnTo>
                <a:lnTo>
                  <a:pt x="1038" y="14"/>
                </a:lnTo>
                <a:lnTo>
                  <a:pt x="1103" y="20"/>
                </a:lnTo>
                <a:lnTo>
                  <a:pt x="1165" y="29"/>
                </a:lnTo>
                <a:lnTo>
                  <a:pt x="1222" y="39"/>
                </a:lnTo>
                <a:lnTo>
                  <a:pt x="1275" y="50"/>
                </a:lnTo>
                <a:lnTo>
                  <a:pt x="1323" y="62"/>
                </a:lnTo>
                <a:lnTo>
                  <a:pt x="1367" y="75"/>
                </a:lnTo>
                <a:lnTo>
                  <a:pt x="1386" y="81"/>
                </a:lnTo>
                <a:lnTo>
                  <a:pt x="1404" y="88"/>
                </a:lnTo>
                <a:lnTo>
                  <a:pt x="1420" y="95"/>
                </a:lnTo>
                <a:lnTo>
                  <a:pt x="1436" y="103"/>
                </a:lnTo>
                <a:lnTo>
                  <a:pt x="1449" y="111"/>
                </a:lnTo>
                <a:lnTo>
                  <a:pt x="1461" y="118"/>
                </a:lnTo>
                <a:lnTo>
                  <a:pt x="1471" y="127"/>
                </a:lnTo>
                <a:lnTo>
                  <a:pt x="1479" y="135"/>
                </a:lnTo>
                <a:lnTo>
                  <a:pt x="1486" y="143"/>
                </a:lnTo>
                <a:lnTo>
                  <a:pt x="1490" y="151"/>
                </a:lnTo>
                <a:lnTo>
                  <a:pt x="1493" y="160"/>
                </a:lnTo>
                <a:lnTo>
                  <a:pt x="1495" y="169"/>
                </a:lnTo>
                <a:close/>
              </a:path>
            </a:pathLst>
          </a:custGeom>
          <a:solidFill>
            <a:srgbClr val="DDDDDD">
              <a:alpha val="70000"/>
            </a:srgbClr>
          </a:solidFill>
          <a:ln w="6350">
            <a:solidFill>
              <a:srgbClr val="D7E0E3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8917" name="Rectangle 13"/>
          <p:cNvSpPr>
            <a:spLocks noChangeArrowheads="1"/>
          </p:cNvSpPr>
          <p:nvPr/>
        </p:nvSpPr>
        <p:spPr bwMode="auto">
          <a:xfrm>
            <a:off x="633413" y="4298950"/>
            <a:ext cx="884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i="1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Edge site #</a:t>
            </a:r>
            <a:r>
              <a:rPr lang="en-US" b="0" i="1">
                <a:solidFill>
                  <a:srgbClr val="000000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3</a:t>
            </a:r>
            <a:endParaRPr lang="en-US" b="0" i="1">
              <a:solidFill>
                <a:srgbClr val="E2001A"/>
              </a:solidFill>
              <a:latin typeface="Arial" charset="0"/>
              <a:ea typeface="ヒラギノ角ゴ Pro W3" pitchFamily="-80" charset="-128"/>
              <a:cs typeface="Arial" charset="0"/>
            </a:endParaRPr>
          </a:p>
        </p:txBody>
      </p:sp>
      <p:sp>
        <p:nvSpPr>
          <p:cNvPr id="2588918" name="Freeform 3"/>
          <p:cNvSpPr>
            <a:spLocks/>
          </p:cNvSpPr>
          <p:nvPr/>
        </p:nvSpPr>
        <p:spPr bwMode="auto">
          <a:xfrm>
            <a:off x="615950" y="5119688"/>
            <a:ext cx="1473200" cy="319087"/>
          </a:xfrm>
          <a:custGeom>
            <a:avLst/>
            <a:gdLst>
              <a:gd name="T0" fmla="*/ 2147483647 w 1495"/>
              <a:gd name="T1" fmla="*/ 2147483647 h 337"/>
              <a:gd name="T2" fmla="*/ 2147483647 w 1495"/>
              <a:gd name="T3" fmla="*/ 2147483647 h 337"/>
              <a:gd name="T4" fmla="*/ 2147483647 w 1495"/>
              <a:gd name="T5" fmla="*/ 2147483647 h 337"/>
              <a:gd name="T6" fmla="*/ 2147483647 w 1495"/>
              <a:gd name="T7" fmla="*/ 2147483647 h 337"/>
              <a:gd name="T8" fmla="*/ 2147483647 w 1495"/>
              <a:gd name="T9" fmla="*/ 2147483647 h 337"/>
              <a:gd name="T10" fmla="*/ 2147483647 w 1495"/>
              <a:gd name="T11" fmla="*/ 2147483647 h 337"/>
              <a:gd name="T12" fmla="*/ 2147483647 w 1495"/>
              <a:gd name="T13" fmla="*/ 2147483647 h 337"/>
              <a:gd name="T14" fmla="*/ 2147483647 w 1495"/>
              <a:gd name="T15" fmla="*/ 2147483647 h 337"/>
              <a:gd name="T16" fmla="*/ 2147483647 w 1495"/>
              <a:gd name="T17" fmla="*/ 2147483647 h 337"/>
              <a:gd name="T18" fmla="*/ 2147483647 w 1495"/>
              <a:gd name="T19" fmla="*/ 2147483647 h 337"/>
              <a:gd name="T20" fmla="*/ 2147483647 w 1495"/>
              <a:gd name="T21" fmla="*/ 2147483647 h 337"/>
              <a:gd name="T22" fmla="*/ 2147483647 w 1495"/>
              <a:gd name="T23" fmla="*/ 2147483647 h 337"/>
              <a:gd name="T24" fmla="*/ 2147483647 w 1495"/>
              <a:gd name="T25" fmla="*/ 2147483647 h 337"/>
              <a:gd name="T26" fmla="*/ 2147483647 w 1495"/>
              <a:gd name="T27" fmla="*/ 2147483647 h 337"/>
              <a:gd name="T28" fmla="*/ 2147483647 w 1495"/>
              <a:gd name="T29" fmla="*/ 2147483647 h 337"/>
              <a:gd name="T30" fmla="*/ 2147483647 w 1495"/>
              <a:gd name="T31" fmla="*/ 2147483647 h 337"/>
              <a:gd name="T32" fmla="*/ 2147483647 w 1495"/>
              <a:gd name="T33" fmla="*/ 2147483647 h 337"/>
              <a:gd name="T34" fmla="*/ 2147483647 w 1495"/>
              <a:gd name="T35" fmla="*/ 2147483647 h 337"/>
              <a:gd name="T36" fmla="*/ 2147483647 w 1495"/>
              <a:gd name="T37" fmla="*/ 2147483647 h 337"/>
              <a:gd name="T38" fmla="*/ 2147483647 w 1495"/>
              <a:gd name="T39" fmla="*/ 2147483647 h 337"/>
              <a:gd name="T40" fmla="*/ 2147483647 w 1495"/>
              <a:gd name="T41" fmla="*/ 2147483647 h 337"/>
              <a:gd name="T42" fmla="*/ 2147483647 w 1495"/>
              <a:gd name="T43" fmla="*/ 2147483647 h 337"/>
              <a:gd name="T44" fmla="*/ 2147483647 w 1495"/>
              <a:gd name="T45" fmla="*/ 2147483647 h 337"/>
              <a:gd name="T46" fmla="*/ 0 w 1495"/>
              <a:gd name="T47" fmla="*/ 2147483647 h 337"/>
              <a:gd name="T48" fmla="*/ 2147483647 w 1495"/>
              <a:gd name="T49" fmla="*/ 2147483647 h 337"/>
              <a:gd name="T50" fmla="*/ 2147483647 w 1495"/>
              <a:gd name="T51" fmla="*/ 2147483647 h 337"/>
              <a:gd name="T52" fmla="*/ 2147483647 w 1495"/>
              <a:gd name="T53" fmla="*/ 2147483647 h 337"/>
              <a:gd name="T54" fmla="*/ 2147483647 w 1495"/>
              <a:gd name="T55" fmla="*/ 2147483647 h 337"/>
              <a:gd name="T56" fmla="*/ 2147483647 w 1495"/>
              <a:gd name="T57" fmla="*/ 2147483647 h 337"/>
              <a:gd name="T58" fmla="*/ 2147483647 w 1495"/>
              <a:gd name="T59" fmla="*/ 2147483647 h 337"/>
              <a:gd name="T60" fmla="*/ 2147483647 w 1495"/>
              <a:gd name="T61" fmla="*/ 2147483647 h 337"/>
              <a:gd name="T62" fmla="*/ 2147483647 w 1495"/>
              <a:gd name="T63" fmla="*/ 2147483647 h 337"/>
              <a:gd name="T64" fmla="*/ 2147483647 w 1495"/>
              <a:gd name="T65" fmla="*/ 2147483647 h 337"/>
              <a:gd name="T66" fmla="*/ 2147483647 w 1495"/>
              <a:gd name="T67" fmla="*/ 2147483647 h 337"/>
              <a:gd name="T68" fmla="*/ 2147483647 w 1495"/>
              <a:gd name="T69" fmla="*/ 0 h 337"/>
              <a:gd name="T70" fmla="*/ 2147483647 w 1495"/>
              <a:gd name="T71" fmla="*/ 2147483647 h 337"/>
              <a:gd name="T72" fmla="*/ 2147483647 w 1495"/>
              <a:gd name="T73" fmla="*/ 2147483647 h 337"/>
              <a:gd name="T74" fmla="*/ 2147483647 w 1495"/>
              <a:gd name="T75" fmla="*/ 2147483647 h 337"/>
              <a:gd name="T76" fmla="*/ 2147483647 w 1495"/>
              <a:gd name="T77" fmla="*/ 2147483647 h 337"/>
              <a:gd name="T78" fmla="*/ 2147483647 w 1495"/>
              <a:gd name="T79" fmla="*/ 2147483647 h 337"/>
              <a:gd name="T80" fmla="*/ 2147483647 w 1495"/>
              <a:gd name="T81" fmla="*/ 2147483647 h 337"/>
              <a:gd name="T82" fmla="*/ 2147483647 w 1495"/>
              <a:gd name="T83" fmla="*/ 2147483647 h 337"/>
              <a:gd name="T84" fmla="*/ 2147483647 w 1495"/>
              <a:gd name="T85" fmla="*/ 2147483647 h 337"/>
              <a:gd name="T86" fmla="*/ 2147483647 w 1495"/>
              <a:gd name="T87" fmla="*/ 2147483647 h 337"/>
              <a:gd name="T88" fmla="*/ 2147483647 w 1495"/>
              <a:gd name="T89" fmla="*/ 2147483647 h 337"/>
              <a:gd name="T90" fmla="*/ 2147483647 w 1495"/>
              <a:gd name="T91" fmla="*/ 2147483647 h 337"/>
              <a:gd name="T92" fmla="*/ 2147483647 w 1495"/>
              <a:gd name="T93" fmla="*/ 2147483647 h 3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95"/>
              <a:gd name="T142" fmla="*/ 0 h 337"/>
              <a:gd name="T143" fmla="*/ 1495 w 1495"/>
              <a:gd name="T144" fmla="*/ 337 h 3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95" h="337">
                <a:moveTo>
                  <a:pt x="1495" y="169"/>
                </a:moveTo>
                <a:lnTo>
                  <a:pt x="1495" y="169"/>
                </a:lnTo>
                <a:lnTo>
                  <a:pt x="1493" y="177"/>
                </a:lnTo>
                <a:lnTo>
                  <a:pt x="1490" y="186"/>
                </a:lnTo>
                <a:lnTo>
                  <a:pt x="1486" y="195"/>
                </a:lnTo>
                <a:lnTo>
                  <a:pt x="1479" y="202"/>
                </a:lnTo>
                <a:lnTo>
                  <a:pt x="1471" y="211"/>
                </a:lnTo>
                <a:lnTo>
                  <a:pt x="1461" y="219"/>
                </a:lnTo>
                <a:lnTo>
                  <a:pt x="1449" y="226"/>
                </a:lnTo>
                <a:lnTo>
                  <a:pt x="1436" y="234"/>
                </a:lnTo>
                <a:lnTo>
                  <a:pt x="1420" y="242"/>
                </a:lnTo>
                <a:lnTo>
                  <a:pt x="1404" y="249"/>
                </a:lnTo>
                <a:lnTo>
                  <a:pt x="1386" y="256"/>
                </a:lnTo>
                <a:lnTo>
                  <a:pt x="1367" y="263"/>
                </a:lnTo>
                <a:lnTo>
                  <a:pt x="1323" y="276"/>
                </a:lnTo>
                <a:lnTo>
                  <a:pt x="1275" y="288"/>
                </a:lnTo>
                <a:lnTo>
                  <a:pt x="1222" y="299"/>
                </a:lnTo>
                <a:lnTo>
                  <a:pt x="1165" y="309"/>
                </a:lnTo>
                <a:lnTo>
                  <a:pt x="1103" y="317"/>
                </a:lnTo>
                <a:lnTo>
                  <a:pt x="1038" y="324"/>
                </a:lnTo>
                <a:lnTo>
                  <a:pt x="969" y="330"/>
                </a:lnTo>
                <a:lnTo>
                  <a:pt x="898" y="334"/>
                </a:lnTo>
                <a:lnTo>
                  <a:pt x="824" y="336"/>
                </a:lnTo>
                <a:lnTo>
                  <a:pt x="747" y="337"/>
                </a:lnTo>
                <a:lnTo>
                  <a:pt x="671" y="336"/>
                </a:lnTo>
                <a:lnTo>
                  <a:pt x="596" y="334"/>
                </a:lnTo>
                <a:lnTo>
                  <a:pt x="526" y="330"/>
                </a:lnTo>
                <a:lnTo>
                  <a:pt x="457" y="324"/>
                </a:lnTo>
                <a:lnTo>
                  <a:pt x="391" y="317"/>
                </a:lnTo>
                <a:lnTo>
                  <a:pt x="329" y="309"/>
                </a:lnTo>
                <a:lnTo>
                  <a:pt x="273" y="299"/>
                </a:lnTo>
                <a:lnTo>
                  <a:pt x="219" y="288"/>
                </a:lnTo>
                <a:lnTo>
                  <a:pt x="171" y="276"/>
                </a:lnTo>
                <a:lnTo>
                  <a:pt x="128" y="263"/>
                </a:lnTo>
                <a:lnTo>
                  <a:pt x="109" y="256"/>
                </a:lnTo>
                <a:lnTo>
                  <a:pt x="91" y="249"/>
                </a:lnTo>
                <a:lnTo>
                  <a:pt x="74" y="242"/>
                </a:lnTo>
                <a:lnTo>
                  <a:pt x="59" y="234"/>
                </a:lnTo>
                <a:lnTo>
                  <a:pt x="46" y="226"/>
                </a:lnTo>
                <a:lnTo>
                  <a:pt x="34" y="219"/>
                </a:lnTo>
                <a:lnTo>
                  <a:pt x="24" y="211"/>
                </a:lnTo>
                <a:lnTo>
                  <a:pt x="15" y="202"/>
                </a:lnTo>
                <a:lnTo>
                  <a:pt x="9" y="195"/>
                </a:lnTo>
                <a:lnTo>
                  <a:pt x="5" y="186"/>
                </a:lnTo>
                <a:lnTo>
                  <a:pt x="1" y="177"/>
                </a:lnTo>
                <a:lnTo>
                  <a:pt x="0" y="169"/>
                </a:lnTo>
                <a:lnTo>
                  <a:pt x="1" y="160"/>
                </a:lnTo>
                <a:lnTo>
                  <a:pt x="5" y="151"/>
                </a:lnTo>
                <a:lnTo>
                  <a:pt x="9" y="143"/>
                </a:lnTo>
                <a:lnTo>
                  <a:pt x="15" y="135"/>
                </a:lnTo>
                <a:lnTo>
                  <a:pt x="24" y="127"/>
                </a:lnTo>
                <a:lnTo>
                  <a:pt x="34" y="118"/>
                </a:lnTo>
                <a:lnTo>
                  <a:pt x="46" y="111"/>
                </a:lnTo>
                <a:lnTo>
                  <a:pt x="59" y="103"/>
                </a:lnTo>
                <a:lnTo>
                  <a:pt x="74" y="95"/>
                </a:lnTo>
                <a:lnTo>
                  <a:pt x="91" y="88"/>
                </a:lnTo>
                <a:lnTo>
                  <a:pt x="109" y="81"/>
                </a:lnTo>
                <a:lnTo>
                  <a:pt x="128" y="75"/>
                </a:lnTo>
                <a:lnTo>
                  <a:pt x="171" y="62"/>
                </a:lnTo>
                <a:lnTo>
                  <a:pt x="219" y="50"/>
                </a:lnTo>
                <a:lnTo>
                  <a:pt x="273" y="39"/>
                </a:lnTo>
                <a:lnTo>
                  <a:pt x="329" y="29"/>
                </a:lnTo>
                <a:lnTo>
                  <a:pt x="391" y="20"/>
                </a:lnTo>
                <a:lnTo>
                  <a:pt x="457" y="14"/>
                </a:lnTo>
                <a:lnTo>
                  <a:pt x="526" y="7"/>
                </a:lnTo>
                <a:lnTo>
                  <a:pt x="596" y="4"/>
                </a:lnTo>
                <a:lnTo>
                  <a:pt x="671" y="1"/>
                </a:lnTo>
                <a:lnTo>
                  <a:pt x="747" y="0"/>
                </a:lnTo>
                <a:lnTo>
                  <a:pt x="824" y="1"/>
                </a:lnTo>
                <a:lnTo>
                  <a:pt x="898" y="4"/>
                </a:lnTo>
                <a:lnTo>
                  <a:pt x="969" y="7"/>
                </a:lnTo>
                <a:lnTo>
                  <a:pt x="1038" y="14"/>
                </a:lnTo>
                <a:lnTo>
                  <a:pt x="1103" y="20"/>
                </a:lnTo>
                <a:lnTo>
                  <a:pt x="1165" y="29"/>
                </a:lnTo>
                <a:lnTo>
                  <a:pt x="1222" y="39"/>
                </a:lnTo>
                <a:lnTo>
                  <a:pt x="1275" y="50"/>
                </a:lnTo>
                <a:lnTo>
                  <a:pt x="1323" y="62"/>
                </a:lnTo>
                <a:lnTo>
                  <a:pt x="1367" y="75"/>
                </a:lnTo>
                <a:lnTo>
                  <a:pt x="1386" y="81"/>
                </a:lnTo>
                <a:lnTo>
                  <a:pt x="1404" y="88"/>
                </a:lnTo>
                <a:lnTo>
                  <a:pt x="1420" y="95"/>
                </a:lnTo>
                <a:lnTo>
                  <a:pt x="1436" y="103"/>
                </a:lnTo>
                <a:lnTo>
                  <a:pt x="1449" y="111"/>
                </a:lnTo>
                <a:lnTo>
                  <a:pt x="1461" y="118"/>
                </a:lnTo>
                <a:lnTo>
                  <a:pt x="1471" y="127"/>
                </a:lnTo>
                <a:lnTo>
                  <a:pt x="1479" y="135"/>
                </a:lnTo>
                <a:lnTo>
                  <a:pt x="1486" y="143"/>
                </a:lnTo>
                <a:lnTo>
                  <a:pt x="1490" y="151"/>
                </a:lnTo>
                <a:lnTo>
                  <a:pt x="1493" y="160"/>
                </a:lnTo>
                <a:lnTo>
                  <a:pt x="1495" y="169"/>
                </a:lnTo>
                <a:close/>
              </a:path>
            </a:pathLst>
          </a:custGeom>
          <a:solidFill>
            <a:srgbClr val="DDDDDD">
              <a:alpha val="70000"/>
            </a:srgbClr>
          </a:solidFill>
          <a:ln w="6350">
            <a:solidFill>
              <a:srgbClr val="D7E0E3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8919" name="Rectangle 13"/>
          <p:cNvSpPr>
            <a:spLocks noChangeArrowheads="1"/>
          </p:cNvSpPr>
          <p:nvPr/>
        </p:nvSpPr>
        <p:spPr bwMode="auto">
          <a:xfrm>
            <a:off x="644525" y="5411788"/>
            <a:ext cx="884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i="1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Edge site #</a:t>
            </a:r>
            <a:r>
              <a:rPr lang="en-US" b="0" i="1">
                <a:solidFill>
                  <a:srgbClr val="000000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4</a:t>
            </a:r>
            <a:endParaRPr lang="en-US" b="0" i="1">
              <a:solidFill>
                <a:srgbClr val="E2001A"/>
              </a:solidFill>
              <a:latin typeface="Arial" charset="0"/>
              <a:ea typeface="ヒラギノ角ゴ Pro W3" pitchFamily="-80" charset="-128"/>
              <a:cs typeface="Arial" charset="0"/>
            </a:endParaRPr>
          </a:p>
        </p:txBody>
      </p:sp>
      <p:sp>
        <p:nvSpPr>
          <p:cNvPr id="25889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290" y="76200"/>
            <a:ext cx="7786710" cy="1143000"/>
          </a:xfrm>
        </p:spPr>
        <p:txBody>
          <a:bodyPr/>
          <a:lstStyle/>
          <a:p>
            <a:r>
              <a:rPr lang="en-US" sz="2400" dirty="0"/>
              <a:t>Cellular backhaul </a:t>
            </a:r>
            <a:r>
              <a:rPr lang="ru-RU" sz="2400" dirty="0"/>
              <a:t>основанный на</a:t>
            </a:r>
            <a:r>
              <a:rPr lang="en-US" sz="2400" dirty="0"/>
              <a:t> </a:t>
            </a:r>
            <a:r>
              <a:rPr lang="ru-RU" sz="2400" dirty="0"/>
              <a:t>интегрированных узловых </a:t>
            </a:r>
            <a:r>
              <a:rPr lang="en-US" sz="2400" dirty="0"/>
              <a:t>Native</a:t>
            </a:r>
            <a:r>
              <a:rPr lang="en-US" sz="2400" baseline="30000" dirty="0"/>
              <a:t>2</a:t>
            </a:r>
            <a:r>
              <a:rPr lang="ru-RU" sz="2400" dirty="0"/>
              <a:t> системах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1800" dirty="0"/>
              <a:t>(c</a:t>
            </a:r>
            <a:r>
              <a:rPr lang="ru-RU" sz="1800" dirty="0"/>
              <a:t>о</a:t>
            </a:r>
            <a:r>
              <a:rPr lang="en-US" sz="1800" dirty="0"/>
              <a:t> </a:t>
            </a:r>
            <a:r>
              <a:rPr lang="ru-RU" sz="1800" dirty="0"/>
              <a:t>встроенным коммутатором</a:t>
            </a:r>
            <a:r>
              <a:rPr lang="en-US" sz="1800" dirty="0"/>
              <a:t>)</a:t>
            </a:r>
          </a:p>
        </p:txBody>
      </p:sp>
      <p:sp>
        <p:nvSpPr>
          <p:cNvPr id="2588921" name="Rectangle 1466"/>
          <p:cNvSpPr>
            <a:spLocks noChangeArrowheads="1"/>
          </p:cNvSpPr>
          <p:nvPr/>
        </p:nvSpPr>
        <p:spPr bwMode="auto">
          <a:xfrm>
            <a:off x="3819525" y="3673475"/>
            <a:ext cx="5762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i="1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Agg. site</a:t>
            </a:r>
          </a:p>
        </p:txBody>
      </p:sp>
      <p:sp>
        <p:nvSpPr>
          <p:cNvPr id="2588922" name="Rectangle 1257"/>
          <p:cNvSpPr>
            <a:spLocks noChangeArrowheads="1"/>
          </p:cNvSpPr>
          <p:nvPr/>
        </p:nvSpPr>
        <p:spPr bwMode="auto">
          <a:xfrm>
            <a:off x="3625850" y="2384425"/>
            <a:ext cx="774700" cy="7731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r">
              <a:lnSpc>
                <a:spcPct val="130000"/>
              </a:lnSpc>
            </a:pPr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8923" name="Rectangle 1487"/>
          <p:cNvSpPr>
            <a:spLocks noChangeArrowheads="1"/>
          </p:cNvSpPr>
          <p:nvPr/>
        </p:nvSpPr>
        <p:spPr bwMode="auto">
          <a:xfrm>
            <a:off x="3748088" y="4319588"/>
            <a:ext cx="638175" cy="6381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r">
              <a:lnSpc>
                <a:spcPct val="130000"/>
              </a:lnSpc>
            </a:pPr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8924" name="Freeform 3"/>
          <p:cNvSpPr>
            <a:spLocks/>
          </p:cNvSpPr>
          <p:nvPr/>
        </p:nvSpPr>
        <p:spPr bwMode="auto">
          <a:xfrm>
            <a:off x="3376613" y="4503738"/>
            <a:ext cx="1539875" cy="852487"/>
          </a:xfrm>
          <a:custGeom>
            <a:avLst/>
            <a:gdLst>
              <a:gd name="T0" fmla="*/ 2147483647 w 1495"/>
              <a:gd name="T1" fmla="*/ 2147483647 h 337"/>
              <a:gd name="T2" fmla="*/ 2147483647 w 1495"/>
              <a:gd name="T3" fmla="*/ 2147483647 h 337"/>
              <a:gd name="T4" fmla="*/ 2147483647 w 1495"/>
              <a:gd name="T5" fmla="*/ 2147483647 h 337"/>
              <a:gd name="T6" fmla="*/ 2147483647 w 1495"/>
              <a:gd name="T7" fmla="*/ 2147483647 h 337"/>
              <a:gd name="T8" fmla="*/ 2147483647 w 1495"/>
              <a:gd name="T9" fmla="*/ 2147483647 h 337"/>
              <a:gd name="T10" fmla="*/ 2147483647 w 1495"/>
              <a:gd name="T11" fmla="*/ 2147483647 h 337"/>
              <a:gd name="T12" fmla="*/ 2147483647 w 1495"/>
              <a:gd name="T13" fmla="*/ 2147483647 h 337"/>
              <a:gd name="T14" fmla="*/ 2147483647 w 1495"/>
              <a:gd name="T15" fmla="*/ 2147483647 h 337"/>
              <a:gd name="T16" fmla="*/ 2147483647 w 1495"/>
              <a:gd name="T17" fmla="*/ 2147483647 h 337"/>
              <a:gd name="T18" fmla="*/ 2147483647 w 1495"/>
              <a:gd name="T19" fmla="*/ 2147483647 h 337"/>
              <a:gd name="T20" fmla="*/ 2147483647 w 1495"/>
              <a:gd name="T21" fmla="*/ 2147483647 h 337"/>
              <a:gd name="T22" fmla="*/ 2147483647 w 1495"/>
              <a:gd name="T23" fmla="*/ 2147483647 h 337"/>
              <a:gd name="T24" fmla="*/ 2147483647 w 1495"/>
              <a:gd name="T25" fmla="*/ 2147483647 h 337"/>
              <a:gd name="T26" fmla="*/ 2147483647 w 1495"/>
              <a:gd name="T27" fmla="*/ 2147483647 h 337"/>
              <a:gd name="T28" fmla="*/ 2147483647 w 1495"/>
              <a:gd name="T29" fmla="*/ 2147483647 h 337"/>
              <a:gd name="T30" fmla="*/ 2147483647 w 1495"/>
              <a:gd name="T31" fmla="*/ 2147483647 h 337"/>
              <a:gd name="T32" fmla="*/ 2147483647 w 1495"/>
              <a:gd name="T33" fmla="*/ 2147483647 h 337"/>
              <a:gd name="T34" fmla="*/ 2147483647 w 1495"/>
              <a:gd name="T35" fmla="*/ 2147483647 h 337"/>
              <a:gd name="T36" fmla="*/ 2147483647 w 1495"/>
              <a:gd name="T37" fmla="*/ 2147483647 h 337"/>
              <a:gd name="T38" fmla="*/ 2147483647 w 1495"/>
              <a:gd name="T39" fmla="*/ 2147483647 h 337"/>
              <a:gd name="T40" fmla="*/ 2147483647 w 1495"/>
              <a:gd name="T41" fmla="*/ 2147483647 h 337"/>
              <a:gd name="T42" fmla="*/ 2147483647 w 1495"/>
              <a:gd name="T43" fmla="*/ 2147483647 h 337"/>
              <a:gd name="T44" fmla="*/ 2147483647 w 1495"/>
              <a:gd name="T45" fmla="*/ 2147483647 h 337"/>
              <a:gd name="T46" fmla="*/ 0 w 1495"/>
              <a:gd name="T47" fmla="*/ 2147483647 h 337"/>
              <a:gd name="T48" fmla="*/ 2147483647 w 1495"/>
              <a:gd name="T49" fmla="*/ 2147483647 h 337"/>
              <a:gd name="T50" fmla="*/ 2147483647 w 1495"/>
              <a:gd name="T51" fmla="*/ 2147483647 h 337"/>
              <a:gd name="T52" fmla="*/ 2147483647 w 1495"/>
              <a:gd name="T53" fmla="*/ 2147483647 h 337"/>
              <a:gd name="T54" fmla="*/ 2147483647 w 1495"/>
              <a:gd name="T55" fmla="*/ 2147483647 h 337"/>
              <a:gd name="T56" fmla="*/ 2147483647 w 1495"/>
              <a:gd name="T57" fmla="*/ 2147483647 h 337"/>
              <a:gd name="T58" fmla="*/ 2147483647 w 1495"/>
              <a:gd name="T59" fmla="*/ 2147483647 h 337"/>
              <a:gd name="T60" fmla="*/ 2147483647 w 1495"/>
              <a:gd name="T61" fmla="*/ 2147483647 h 337"/>
              <a:gd name="T62" fmla="*/ 2147483647 w 1495"/>
              <a:gd name="T63" fmla="*/ 2147483647 h 337"/>
              <a:gd name="T64" fmla="*/ 2147483647 w 1495"/>
              <a:gd name="T65" fmla="*/ 2147483647 h 337"/>
              <a:gd name="T66" fmla="*/ 2147483647 w 1495"/>
              <a:gd name="T67" fmla="*/ 2147483647 h 337"/>
              <a:gd name="T68" fmla="*/ 2147483647 w 1495"/>
              <a:gd name="T69" fmla="*/ 0 h 337"/>
              <a:gd name="T70" fmla="*/ 2147483647 w 1495"/>
              <a:gd name="T71" fmla="*/ 2147483647 h 337"/>
              <a:gd name="T72" fmla="*/ 2147483647 w 1495"/>
              <a:gd name="T73" fmla="*/ 2147483647 h 337"/>
              <a:gd name="T74" fmla="*/ 2147483647 w 1495"/>
              <a:gd name="T75" fmla="*/ 2147483647 h 337"/>
              <a:gd name="T76" fmla="*/ 2147483647 w 1495"/>
              <a:gd name="T77" fmla="*/ 2147483647 h 337"/>
              <a:gd name="T78" fmla="*/ 2147483647 w 1495"/>
              <a:gd name="T79" fmla="*/ 2147483647 h 337"/>
              <a:gd name="T80" fmla="*/ 2147483647 w 1495"/>
              <a:gd name="T81" fmla="*/ 2147483647 h 337"/>
              <a:gd name="T82" fmla="*/ 2147483647 w 1495"/>
              <a:gd name="T83" fmla="*/ 2147483647 h 337"/>
              <a:gd name="T84" fmla="*/ 2147483647 w 1495"/>
              <a:gd name="T85" fmla="*/ 2147483647 h 337"/>
              <a:gd name="T86" fmla="*/ 2147483647 w 1495"/>
              <a:gd name="T87" fmla="*/ 2147483647 h 337"/>
              <a:gd name="T88" fmla="*/ 2147483647 w 1495"/>
              <a:gd name="T89" fmla="*/ 2147483647 h 337"/>
              <a:gd name="T90" fmla="*/ 2147483647 w 1495"/>
              <a:gd name="T91" fmla="*/ 2147483647 h 337"/>
              <a:gd name="T92" fmla="*/ 2147483647 w 1495"/>
              <a:gd name="T93" fmla="*/ 2147483647 h 3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95"/>
              <a:gd name="T142" fmla="*/ 0 h 337"/>
              <a:gd name="T143" fmla="*/ 1495 w 1495"/>
              <a:gd name="T144" fmla="*/ 337 h 3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95" h="337">
                <a:moveTo>
                  <a:pt x="1495" y="169"/>
                </a:moveTo>
                <a:lnTo>
                  <a:pt x="1495" y="169"/>
                </a:lnTo>
                <a:lnTo>
                  <a:pt x="1493" y="177"/>
                </a:lnTo>
                <a:lnTo>
                  <a:pt x="1490" y="186"/>
                </a:lnTo>
                <a:lnTo>
                  <a:pt x="1486" y="195"/>
                </a:lnTo>
                <a:lnTo>
                  <a:pt x="1479" y="202"/>
                </a:lnTo>
                <a:lnTo>
                  <a:pt x="1471" y="211"/>
                </a:lnTo>
                <a:lnTo>
                  <a:pt x="1461" y="219"/>
                </a:lnTo>
                <a:lnTo>
                  <a:pt x="1449" y="226"/>
                </a:lnTo>
                <a:lnTo>
                  <a:pt x="1436" y="234"/>
                </a:lnTo>
                <a:lnTo>
                  <a:pt x="1420" y="242"/>
                </a:lnTo>
                <a:lnTo>
                  <a:pt x="1404" y="249"/>
                </a:lnTo>
                <a:lnTo>
                  <a:pt x="1386" y="256"/>
                </a:lnTo>
                <a:lnTo>
                  <a:pt x="1367" y="263"/>
                </a:lnTo>
                <a:lnTo>
                  <a:pt x="1323" y="276"/>
                </a:lnTo>
                <a:lnTo>
                  <a:pt x="1275" y="288"/>
                </a:lnTo>
                <a:lnTo>
                  <a:pt x="1222" y="299"/>
                </a:lnTo>
                <a:lnTo>
                  <a:pt x="1165" y="309"/>
                </a:lnTo>
                <a:lnTo>
                  <a:pt x="1103" y="317"/>
                </a:lnTo>
                <a:lnTo>
                  <a:pt x="1038" y="324"/>
                </a:lnTo>
                <a:lnTo>
                  <a:pt x="969" y="330"/>
                </a:lnTo>
                <a:lnTo>
                  <a:pt x="898" y="334"/>
                </a:lnTo>
                <a:lnTo>
                  <a:pt x="824" y="336"/>
                </a:lnTo>
                <a:lnTo>
                  <a:pt x="747" y="337"/>
                </a:lnTo>
                <a:lnTo>
                  <a:pt x="671" y="336"/>
                </a:lnTo>
                <a:lnTo>
                  <a:pt x="596" y="334"/>
                </a:lnTo>
                <a:lnTo>
                  <a:pt x="526" y="330"/>
                </a:lnTo>
                <a:lnTo>
                  <a:pt x="457" y="324"/>
                </a:lnTo>
                <a:lnTo>
                  <a:pt x="391" y="317"/>
                </a:lnTo>
                <a:lnTo>
                  <a:pt x="329" y="309"/>
                </a:lnTo>
                <a:lnTo>
                  <a:pt x="273" y="299"/>
                </a:lnTo>
                <a:lnTo>
                  <a:pt x="219" y="288"/>
                </a:lnTo>
                <a:lnTo>
                  <a:pt x="171" y="276"/>
                </a:lnTo>
                <a:lnTo>
                  <a:pt x="128" y="263"/>
                </a:lnTo>
                <a:lnTo>
                  <a:pt x="109" y="256"/>
                </a:lnTo>
                <a:lnTo>
                  <a:pt x="91" y="249"/>
                </a:lnTo>
                <a:lnTo>
                  <a:pt x="74" y="242"/>
                </a:lnTo>
                <a:lnTo>
                  <a:pt x="59" y="234"/>
                </a:lnTo>
                <a:lnTo>
                  <a:pt x="46" y="226"/>
                </a:lnTo>
                <a:lnTo>
                  <a:pt x="34" y="219"/>
                </a:lnTo>
                <a:lnTo>
                  <a:pt x="24" y="211"/>
                </a:lnTo>
                <a:lnTo>
                  <a:pt x="15" y="202"/>
                </a:lnTo>
                <a:lnTo>
                  <a:pt x="9" y="195"/>
                </a:lnTo>
                <a:lnTo>
                  <a:pt x="5" y="186"/>
                </a:lnTo>
                <a:lnTo>
                  <a:pt x="1" y="177"/>
                </a:lnTo>
                <a:lnTo>
                  <a:pt x="0" y="169"/>
                </a:lnTo>
                <a:lnTo>
                  <a:pt x="1" y="160"/>
                </a:lnTo>
                <a:lnTo>
                  <a:pt x="5" y="151"/>
                </a:lnTo>
                <a:lnTo>
                  <a:pt x="9" y="143"/>
                </a:lnTo>
                <a:lnTo>
                  <a:pt x="15" y="135"/>
                </a:lnTo>
                <a:lnTo>
                  <a:pt x="24" y="127"/>
                </a:lnTo>
                <a:lnTo>
                  <a:pt x="34" y="118"/>
                </a:lnTo>
                <a:lnTo>
                  <a:pt x="46" y="111"/>
                </a:lnTo>
                <a:lnTo>
                  <a:pt x="59" y="103"/>
                </a:lnTo>
                <a:lnTo>
                  <a:pt x="74" y="95"/>
                </a:lnTo>
                <a:lnTo>
                  <a:pt x="91" y="88"/>
                </a:lnTo>
                <a:lnTo>
                  <a:pt x="109" y="81"/>
                </a:lnTo>
                <a:lnTo>
                  <a:pt x="128" y="75"/>
                </a:lnTo>
                <a:lnTo>
                  <a:pt x="171" y="62"/>
                </a:lnTo>
                <a:lnTo>
                  <a:pt x="219" y="50"/>
                </a:lnTo>
                <a:lnTo>
                  <a:pt x="273" y="39"/>
                </a:lnTo>
                <a:lnTo>
                  <a:pt x="329" y="29"/>
                </a:lnTo>
                <a:lnTo>
                  <a:pt x="391" y="20"/>
                </a:lnTo>
                <a:lnTo>
                  <a:pt x="457" y="14"/>
                </a:lnTo>
                <a:lnTo>
                  <a:pt x="526" y="7"/>
                </a:lnTo>
                <a:lnTo>
                  <a:pt x="596" y="4"/>
                </a:lnTo>
                <a:lnTo>
                  <a:pt x="671" y="1"/>
                </a:lnTo>
                <a:lnTo>
                  <a:pt x="747" y="0"/>
                </a:lnTo>
                <a:lnTo>
                  <a:pt x="824" y="1"/>
                </a:lnTo>
                <a:lnTo>
                  <a:pt x="898" y="4"/>
                </a:lnTo>
                <a:lnTo>
                  <a:pt x="969" y="7"/>
                </a:lnTo>
                <a:lnTo>
                  <a:pt x="1038" y="14"/>
                </a:lnTo>
                <a:lnTo>
                  <a:pt x="1103" y="20"/>
                </a:lnTo>
                <a:lnTo>
                  <a:pt x="1165" y="29"/>
                </a:lnTo>
                <a:lnTo>
                  <a:pt x="1222" y="39"/>
                </a:lnTo>
                <a:lnTo>
                  <a:pt x="1275" y="50"/>
                </a:lnTo>
                <a:lnTo>
                  <a:pt x="1323" y="62"/>
                </a:lnTo>
                <a:lnTo>
                  <a:pt x="1367" y="75"/>
                </a:lnTo>
                <a:lnTo>
                  <a:pt x="1386" y="81"/>
                </a:lnTo>
                <a:lnTo>
                  <a:pt x="1404" y="88"/>
                </a:lnTo>
                <a:lnTo>
                  <a:pt x="1420" y="95"/>
                </a:lnTo>
                <a:lnTo>
                  <a:pt x="1436" y="103"/>
                </a:lnTo>
                <a:lnTo>
                  <a:pt x="1449" y="111"/>
                </a:lnTo>
                <a:lnTo>
                  <a:pt x="1461" y="118"/>
                </a:lnTo>
                <a:lnTo>
                  <a:pt x="1471" y="127"/>
                </a:lnTo>
                <a:lnTo>
                  <a:pt x="1479" y="135"/>
                </a:lnTo>
                <a:lnTo>
                  <a:pt x="1486" y="143"/>
                </a:lnTo>
                <a:lnTo>
                  <a:pt x="1490" y="151"/>
                </a:lnTo>
                <a:lnTo>
                  <a:pt x="1493" y="160"/>
                </a:lnTo>
                <a:lnTo>
                  <a:pt x="1495" y="169"/>
                </a:lnTo>
                <a:close/>
              </a:path>
            </a:pathLst>
          </a:custGeom>
          <a:solidFill>
            <a:srgbClr val="A2ACB2">
              <a:alpha val="52156"/>
            </a:srgbClr>
          </a:solidFill>
          <a:ln w="6350">
            <a:solidFill>
              <a:srgbClr val="D7E0E3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8925" name="Rectangle 1489"/>
          <p:cNvSpPr>
            <a:spLocks noChangeArrowheads="1"/>
          </p:cNvSpPr>
          <p:nvPr/>
        </p:nvSpPr>
        <p:spPr bwMode="auto">
          <a:xfrm>
            <a:off x="3906838" y="5383213"/>
            <a:ext cx="746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i="1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Chain site</a:t>
            </a:r>
          </a:p>
        </p:txBody>
      </p:sp>
      <p:sp>
        <p:nvSpPr>
          <p:cNvPr id="2588926" name="Rectangle 84"/>
          <p:cNvSpPr>
            <a:spLocks noChangeArrowheads="1"/>
          </p:cNvSpPr>
          <p:nvPr/>
        </p:nvSpPr>
        <p:spPr bwMode="auto">
          <a:xfrm>
            <a:off x="5326063" y="3608388"/>
            <a:ext cx="398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1+1</a:t>
            </a:r>
            <a:endParaRPr lang="en-US" sz="2400" b="0">
              <a:solidFill>
                <a:srgbClr val="000000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1694" name="Rectangle 133"/>
          <p:cNvSpPr>
            <a:spLocks noChangeArrowheads="1"/>
          </p:cNvSpPr>
          <p:nvPr/>
        </p:nvSpPr>
        <p:spPr bwMode="auto">
          <a:xfrm>
            <a:off x="6624638" y="5013325"/>
            <a:ext cx="2519362" cy="18446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endParaRPr lang="en-US" sz="2400" b="0">
              <a:solidFill>
                <a:srgbClr val="E2001A"/>
              </a:solidFill>
              <a:latin typeface="Arial" charset="0"/>
              <a:ea typeface="ヒラギノ角ゴ Pro W3" pitchFamily="-80" charset="-128"/>
              <a:cs typeface="+mn-cs"/>
            </a:endParaRPr>
          </a:p>
        </p:txBody>
      </p:sp>
      <p:sp>
        <p:nvSpPr>
          <p:cNvPr id="1695" name="Line 136"/>
          <p:cNvSpPr>
            <a:spLocks noChangeShapeType="1"/>
          </p:cNvSpPr>
          <p:nvPr/>
        </p:nvSpPr>
        <p:spPr bwMode="auto">
          <a:xfrm>
            <a:off x="6854825" y="5521325"/>
            <a:ext cx="411163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n-US" sz="2400" b="0">
              <a:solidFill>
                <a:srgbClr val="E2001A"/>
              </a:solidFill>
              <a:latin typeface="Arial" charset="0"/>
              <a:ea typeface="ヒラギノ角ゴ Pro W3" pitchFamily="-80" charset="-128"/>
              <a:cs typeface="+mn-cs"/>
            </a:endParaRPr>
          </a:p>
        </p:txBody>
      </p:sp>
      <p:sp>
        <p:nvSpPr>
          <p:cNvPr id="1696" name="Rectangle 137"/>
          <p:cNvSpPr>
            <a:spLocks noChangeArrowheads="1"/>
          </p:cNvSpPr>
          <p:nvPr/>
        </p:nvSpPr>
        <p:spPr bwMode="auto">
          <a:xfrm>
            <a:off x="7399338" y="5221288"/>
            <a:ext cx="858837" cy="1222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800" b="0">
                <a:solidFill>
                  <a:srgbClr val="000000"/>
                </a:solidFill>
                <a:latin typeface="Arial" charset="0"/>
                <a:ea typeface="ヒラギノ角ゴ Pro W3" pitchFamily="-80" charset="-128"/>
                <a:cs typeface="+mn-cs"/>
              </a:rPr>
              <a:t>n x T1/E1 interface</a:t>
            </a:r>
            <a:endParaRPr lang="en-US" sz="800" b="0">
              <a:solidFill>
                <a:srgbClr val="E2001A"/>
              </a:solidFill>
              <a:latin typeface="Arial" charset="0"/>
              <a:ea typeface="ヒラギノ角ゴ Pro W3" pitchFamily="-80" charset="-128"/>
              <a:cs typeface="+mn-cs"/>
            </a:endParaRPr>
          </a:p>
        </p:txBody>
      </p:sp>
      <p:sp>
        <p:nvSpPr>
          <p:cNvPr id="1697" name="Rectangle 138"/>
          <p:cNvSpPr>
            <a:spLocks noChangeArrowheads="1"/>
          </p:cNvSpPr>
          <p:nvPr/>
        </p:nvSpPr>
        <p:spPr bwMode="auto">
          <a:xfrm>
            <a:off x="7399338" y="5461000"/>
            <a:ext cx="727075" cy="1222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800" b="0">
                <a:solidFill>
                  <a:srgbClr val="000000"/>
                </a:solidFill>
                <a:latin typeface="Arial" charset="0"/>
                <a:ea typeface="ヒラギノ角ゴ Pro W3" pitchFamily="-80" charset="-128"/>
                <a:cs typeface="+mn-cs"/>
              </a:rPr>
              <a:t>FE/GE interface</a:t>
            </a:r>
            <a:endParaRPr lang="en-US" sz="800" b="0">
              <a:solidFill>
                <a:srgbClr val="E2001A"/>
              </a:solidFill>
              <a:latin typeface="Arial" charset="0"/>
              <a:ea typeface="ヒラギノ角ゴ Pro W3" pitchFamily="-80" charset="-128"/>
              <a:cs typeface="+mn-cs"/>
            </a:endParaRPr>
          </a:p>
        </p:txBody>
      </p:sp>
      <p:sp>
        <p:nvSpPr>
          <p:cNvPr id="1703" name="Rectangle 144"/>
          <p:cNvSpPr>
            <a:spLocks noChangeArrowheads="1"/>
          </p:cNvSpPr>
          <p:nvPr/>
        </p:nvSpPr>
        <p:spPr bwMode="auto">
          <a:xfrm>
            <a:off x="7416800" y="6457950"/>
            <a:ext cx="1527175" cy="1222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800" b="0">
                <a:solidFill>
                  <a:srgbClr val="000000"/>
                </a:solidFill>
                <a:latin typeface="Arial" charset="0"/>
                <a:ea typeface="ヒラギノ角ゴ Pro W3" pitchFamily="-80" charset="-128"/>
                <a:cs typeface="+mn-cs"/>
              </a:rPr>
              <a:t>Channelized STM1/OC3 interface</a:t>
            </a:r>
            <a:endParaRPr lang="en-US" sz="800" b="0">
              <a:solidFill>
                <a:srgbClr val="E2001A"/>
              </a:solidFill>
              <a:latin typeface="Arial" charset="0"/>
              <a:ea typeface="ヒラギノ角ゴ Pro W3" pitchFamily="-80" charset="-128"/>
              <a:cs typeface="+mn-cs"/>
            </a:endParaRPr>
          </a:p>
        </p:txBody>
      </p:sp>
      <p:sp>
        <p:nvSpPr>
          <p:cNvPr id="1704" name="Line 145"/>
          <p:cNvSpPr>
            <a:spLocks noChangeShapeType="1"/>
          </p:cNvSpPr>
          <p:nvPr/>
        </p:nvSpPr>
        <p:spPr bwMode="auto">
          <a:xfrm flipH="1">
            <a:off x="6859588" y="5295900"/>
            <a:ext cx="406400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39688">
            <a:solidFill>
              <a:srgbClr val="468BBE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n-US" sz="2400" b="0">
              <a:solidFill>
                <a:srgbClr val="E2001A"/>
              </a:solidFill>
              <a:latin typeface="Arial" charset="0"/>
              <a:ea typeface="ヒラギノ角ゴ Pro W3" pitchFamily="-80" charset="-128"/>
              <a:cs typeface="+mn-cs"/>
            </a:endParaRPr>
          </a:p>
        </p:txBody>
      </p:sp>
      <p:sp>
        <p:nvSpPr>
          <p:cNvPr id="1707" name="Line 145"/>
          <p:cNvSpPr>
            <a:spLocks noChangeShapeType="1"/>
          </p:cNvSpPr>
          <p:nvPr/>
        </p:nvSpPr>
        <p:spPr bwMode="auto">
          <a:xfrm flipH="1">
            <a:off x="6877050" y="6526213"/>
            <a:ext cx="406400" cy="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88934" name="Line 156"/>
          <p:cNvSpPr>
            <a:spLocks noChangeShapeType="1"/>
          </p:cNvSpPr>
          <p:nvPr/>
        </p:nvSpPr>
        <p:spPr bwMode="auto">
          <a:xfrm>
            <a:off x="3768725" y="2468563"/>
            <a:ext cx="265113" cy="346075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88935" name="Picture 6" descr="Anten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1563" y="2046288"/>
            <a:ext cx="177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8936" name="Line 156"/>
          <p:cNvSpPr>
            <a:spLocks noChangeShapeType="1"/>
          </p:cNvSpPr>
          <p:nvPr/>
        </p:nvSpPr>
        <p:spPr bwMode="auto">
          <a:xfrm>
            <a:off x="3768725" y="2584450"/>
            <a:ext cx="188913" cy="3063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8937" name="Line 156"/>
          <p:cNvSpPr>
            <a:spLocks noChangeShapeType="1"/>
          </p:cNvSpPr>
          <p:nvPr/>
        </p:nvSpPr>
        <p:spPr bwMode="auto">
          <a:xfrm>
            <a:off x="3768725" y="2660650"/>
            <a:ext cx="149225" cy="2301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88938" name="Picture 1455" descr="icon radi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5175" y="2670175"/>
            <a:ext cx="14176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67"/>
          <p:cNvGrpSpPr>
            <a:grpSpLocks/>
          </p:cNvGrpSpPr>
          <p:nvPr/>
        </p:nvGrpSpPr>
        <p:grpSpPr bwMode="auto">
          <a:xfrm>
            <a:off x="3919538" y="3044825"/>
            <a:ext cx="576262" cy="346075"/>
            <a:chOff x="2469" y="1918"/>
            <a:chExt cx="363" cy="218"/>
          </a:xfrm>
        </p:grpSpPr>
        <p:grpSp>
          <p:nvGrpSpPr>
            <p:cNvPr id="7" name="Group 268"/>
            <p:cNvGrpSpPr>
              <a:grpSpLocks/>
            </p:cNvGrpSpPr>
            <p:nvPr/>
          </p:nvGrpSpPr>
          <p:grpSpPr bwMode="auto">
            <a:xfrm>
              <a:off x="2662" y="1918"/>
              <a:ext cx="170" cy="169"/>
              <a:chOff x="2906" y="1747"/>
              <a:chExt cx="216" cy="195"/>
            </a:xfrm>
          </p:grpSpPr>
          <p:sp>
            <p:nvSpPr>
              <p:cNvPr id="2588941" name="Rectangle 269"/>
              <p:cNvSpPr>
                <a:spLocks noChangeArrowheads="1"/>
              </p:cNvSpPr>
              <p:nvPr/>
            </p:nvSpPr>
            <p:spPr bwMode="auto">
              <a:xfrm>
                <a:off x="2953" y="1773"/>
                <a:ext cx="145" cy="1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588942" name="Picture 591" descr="XC LOGO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06" y="1747"/>
                <a:ext cx="216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271"/>
            <p:cNvGrpSpPr>
              <a:grpSpLocks/>
            </p:cNvGrpSpPr>
            <p:nvPr/>
          </p:nvGrpSpPr>
          <p:grpSpPr bwMode="auto">
            <a:xfrm>
              <a:off x="2469" y="1942"/>
              <a:ext cx="193" cy="194"/>
              <a:chOff x="2856" y="1942"/>
              <a:chExt cx="216" cy="212"/>
            </a:xfrm>
          </p:grpSpPr>
          <p:sp>
            <p:nvSpPr>
              <p:cNvPr id="2588944" name="Freeform 3"/>
              <p:cNvSpPr>
                <a:spLocks/>
              </p:cNvSpPr>
              <p:nvPr/>
            </p:nvSpPr>
            <p:spPr bwMode="auto">
              <a:xfrm>
                <a:off x="2880" y="1966"/>
                <a:ext cx="145" cy="136"/>
              </a:xfrm>
              <a:custGeom>
                <a:avLst/>
                <a:gdLst>
                  <a:gd name="T0" fmla="*/ 2147483647 w 1495"/>
                  <a:gd name="T1" fmla="*/ 2147483647 h 337"/>
                  <a:gd name="T2" fmla="*/ 2147483647 w 1495"/>
                  <a:gd name="T3" fmla="*/ 2147483647 h 337"/>
                  <a:gd name="T4" fmla="*/ 2147483647 w 1495"/>
                  <a:gd name="T5" fmla="*/ 2147483647 h 337"/>
                  <a:gd name="T6" fmla="*/ 2147483647 w 1495"/>
                  <a:gd name="T7" fmla="*/ 2147483647 h 337"/>
                  <a:gd name="T8" fmla="*/ 2147483647 w 1495"/>
                  <a:gd name="T9" fmla="*/ 2147483647 h 337"/>
                  <a:gd name="T10" fmla="*/ 2147483647 w 1495"/>
                  <a:gd name="T11" fmla="*/ 2147483647 h 337"/>
                  <a:gd name="T12" fmla="*/ 2147483647 w 1495"/>
                  <a:gd name="T13" fmla="*/ 2147483647 h 337"/>
                  <a:gd name="T14" fmla="*/ 2147483647 w 1495"/>
                  <a:gd name="T15" fmla="*/ 2147483647 h 337"/>
                  <a:gd name="T16" fmla="*/ 2147483647 w 1495"/>
                  <a:gd name="T17" fmla="*/ 2147483647 h 337"/>
                  <a:gd name="T18" fmla="*/ 2147483647 w 1495"/>
                  <a:gd name="T19" fmla="*/ 2147483647 h 337"/>
                  <a:gd name="T20" fmla="*/ 2147483647 w 1495"/>
                  <a:gd name="T21" fmla="*/ 2147483647 h 337"/>
                  <a:gd name="T22" fmla="*/ 2147483647 w 1495"/>
                  <a:gd name="T23" fmla="*/ 2147483647 h 337"/>
                  <a:gd name="T24" fmla="*/ 2147483647 w 1495"/>
                  <a:gd name="T25" fmla="*/ 2147483647 h 337"/>
                  <a:gd name="T26" fmla="*/ 2147483647 w 1495"/>
                  <a:gd name="T27" fmla="*/ 2147483647 h 337"/>
                  <a:gd name="T28" fmla="*/ 2147483647 w 1495"/>
                  <a:gd name="T29" fmla="*/ 2147483647 h 337"/>
                  <a:gd name="T30" fmla="*/ 2147483647 w 1495"/>
                  <a:gd name="T31" fmla="*/ 2147483647 h 337"/>
                  <a:gd name="T32" fmla="*/ 2147483647 w 1495"/>
                  <a:gd name="T33" fmla="*/ 2147483647 h 337"/>
                  <a:gd name="T34" fmla="*/ 2147483647 w 1495"/>
                  <a:gd name="T35" fmla="*/ 2147483647 h 337"/>
                  <a:gd name="T36" fmla="*/ 2147483647 w 1495"/>
                  <a:gd name="T37" fmla="*/ 2147483647 h 337"/>
                  <a:gd name="T38" fmla="*/ 2147483647 w 1495"/>
                  <a:gd name="T39" fmla="*/ 2147483647 h 337"/>
                  <a:gd name="T40" fmla="*/ 2147483647 w 1495"/>
                  <a:gd name="T41" fmla="*/ 2147483647 h 337"/>
                  <a:gd name="T42" fmla="*/ 2147483647 w 1495"/>
                  <a:gd name="T43" fmla="*/ 2147483647 h 337"/>
                  <a:gd name="T44" fmla="*/ 2147483647 w 1495"/>
                  <a:gd name="T45" fmla="*/ 2147483647 h 337"/>
                  <a:gd name="T46" fmla="*/ 0 w 1495"/>
                  <a:gd name="T47" fmla="*/ 2147483647 h 337"/>
                  <a:gd name="T48" fmla="*/ 2147483647 w 1495"/>
                  <a:gd name="T49" fmla="*/ 2147483647 h 337"/>
                  <a:gd name="T50" fmla="*/ 2147483647 w 1495"/>
                  <a:gd name="T51" fmla="*/ 2147483647 h 337"/>
                  <a:gd name="T52" fmla="*/ 2147483647 w 1495"/>
                  <a:gd name="T53" fmla="*/ 2147483647 h 337"/>
                  <a:gd name="T54" fmla="*/ 2147483647 w 1495"/>
                  <a:gd name="T55" fmla="*/ 2147483647 h 337"/>
                  <a:gd name="T56" fmla="*/ 2147483647 w 1495"/>
                  <a:gd name="T57" fmla="*/ 2147483647 h 337"/>
                  <a:gd name="T58" fmla="*/ 2147483647 w 1495"/>
                  <a:gd name="T59" fmla="*/ 2147483647 h 337"/>
                  <a:gd name="T60" fmla="*/ 2147483647 w 1495"/>
                  <a:gd name="T61" fmla="*/ 2147483647 h 337"/>
                  <a:gd name="T62" fmla="*/ 2147483647 w 1495"/>
                  <a:gd name="T63" fmla="*/ 2147483647 h 337"/>
                  <a:gd name="T64" fmla="*/ 2147483647 w 1495"/>
                  <a:gd name="T65" fmla="*/ 2147483647 h 337"/>
                  <a:gd name="T66" fmla="*/ 2147483647 w 1495"/>
                  <a:gd name="T67" fmla="*/ 2147483647 h 337"/>
                  <a:gd name="T68" fmla="*/ 2147483647 w 1495"/>
                  <a:gd name="T69" fmla="*/ 0 h 337"/>
                  <a:gd name="T70" fmla="*/ 2147483647 w 1495"/>
                  <a:gd name="T71" fmla="*/ 2147483647 h 337"/>
                  <a:gd name="T72" fmla="*/ 2147483647 w 1495"/>
                  <a:gd name="T73" fmla="*/ 2147483647 h 337"/>
                  <a:gd name="T74" fmla="*/ 2147483647 w 1495"/>
                  <a:gd name="T75" fmla="*/ 2147483647 h 337"/>
                  <a:gd name="T76" fmla="*/ 2147483647 w 1495"/>
                  <a:gd name="T77" fmla="*/ 2147483647 h 337"/>
                  <a:gd name="T78" fmla="*/ 2147483647 w 1495"/>
                  <a:gd name="T79" fmla="*/ 2147483647 h 337"/>
                  <a:gd name="T80" fmla="*/ 2147483647 w 1495"/>
                  <a:gd name="T81" fmla="*/ 2147483647 h 337"/>
                  <a:gd name="T82" fmla="*/ 2147483647 w 1495"/>
                  <a:gd name="T83" fmla="*/ 2147483647 h 337"/>
                  <a:gd name="T84" fmla="*/ 2147483647 w 1495"/>
                  <a:gd name="T85" fmla="*/ 2147483647 h 337"/>
                  <a:gd name="T86" fmla="*/ 2147483647 w 1495"/>
                  <a:gd name="T87" fmla="*/ 2147483647 h 337"/>
                  <a:gd name="T88" fmla="*/ 2147483647 w 1495"/>
                  <a:gd name="T89" fmla="*/ 2147483647 h 337"/>
                  <a:gd name="T90" fmla="*/ 2147483647 w 1495"/>
                  <a:gd name="T91" fmla="*/ 2147483647 h 337"/>
                  <a:gd name="T92" fmla="*/ 2147483647 w 1495"/>
                  <a:gd name="T93" fmla="*/ 2147483647 h 33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495"/>
                  <a:gd name="T142" fmla="*/ 0 h 337"/>
                  <a:gd name="T143" fmla="*/ 1495 w 1495"/>
                  <a:gd name="T144" fmla="*/ 337 h 33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495" h="337">
                    <a:moveTo>
                      <a:pt x="1495" y="169"/>
                    </a:moveTo>
                    <a:lnTo>
                      <a:pt x="1495" y="169"/>
                    </a:lnTo>
                    <a:lnTo>
                      <a:pt x="1493" y="177"/>
                    </a:lnTo>
                    <a:lnTo>
                      <a:pt x="1490" y="186"/>
                    </a:lnTo>
                    <a:lnTo>
                      <a:pt x="1486" y="195"/>
                    </a:lnTo>
                    <a:lnTo>
                      <a:pt x="1479" y="202"/>
                    </a:lnTo>
                    <a:lnTo>
                      <a:pt x="1471" y="211"/>
                    </a:lnTo>
                    <a:lnTo>
                      <a:pt x="1461" y="219"/>
                    </a:lnTo>
                    <a:lnTo>
                      <a:pt x="1449" y="226"/>
                    </a:lnTo>
                    <a:lnTo>
                      <a:pt x="1436" y="234"/>
                    </a:lnTo>
                    <a:lnTo>
                      <a:pt x="1420" y="242"/>
                    </a:lnTo>
                    <a:lnTo>
                      <a:pt x="1404" y="249"/>
                    </a:lnTo>
                    <a:lnTo>
                      <a:pt x="1386" y="256"/>
                    </a:lnTo>
                    <a:lnTo>
                      <a:pt x="1367" y="263"/>
                    </a:lnTo>
                    <a:lnTo>
                      <a:pt x="1323" y="276"/>
                    </a:lnTo>
                    <a:lnTo>
                      <a:pt x="1275" y="288"/>
                    </a:lnTo>
                    <a:lnTo>
                      <a:pt x="1222" y="299"/>
                    </a:lnTo>
                    <a:lnTo>
                      <a:pt x="1165" y="309"/>
                    </a:lnTo>
                    <a:lnTo>
                      <a:pt x="1103" y="317"/>
                    </a:lnTo>
                    <a:lnTo>
                      <a:pt x="1038" y="324"/>
                    </a:lnTo>
                    <a:lnTo>
                      <a:pt x="969" y="330"/>
                    </a:lnTo>
                    <a:lnTo>
                      <a:pt x="898" y="334"/>
                    </a:lnTo>
                    <a:lnTo>
                      <a:pt x="824" y="336"/>
                    </a:lnTo>
                    <a:lnTo>
                      <a:pt x="747" y="337"/>
                    </a:lnTo>
                    <a:lnTo>
                      <a:pt x="671" y="336"/>
                    </a:lnTo>
                    <a:lnTo>
                      <a:pt x="596" y="334"/>
                    </a:lnTo>
                    <a:lnTo>
                      <a:pt x="526" y="330"/>
                    </a:lnTo>
                    <a:lnTo>
                      <a:pt x="457" y="324"/>
                    </a:lnTo>
                    <a:lnTo>
                      <a:pt x="391" y="317"/>
                    </a:lnTo>
                    <a:lnTo>
                      <a:pt x="329" y="309"/>
                    </a:lnTo>
                    <a:lnTo>
                      <a:pt x="273" y="299"/>
                    </a:lnTo>
                    <a:lnTo>
                      <a:pt x="219" y="288"/>
                    </a:lnTo>
                    <a:lnTo>
                      <a:pt x="171" y="276"/>
                    </a:lnTo>
                    <a:lnTo>
                      <a:pt x="128" y="263"/>
                    </a:lnTo>
                    <a:lnTo>
                      <a:pt x="109" y="256"/>
                    </a:lnTo>
                    <a:lnTo>
                      <a:pt x="91" y="249"/>
                    </a:lnTo>
                    <a:lnTo>
                      <a:pt x="74" y="242"/>
                    </a:lnTo>
                    <a:lnTo>
                      <a:pt x="59" y="234"/>
                    </a:lnTo>
                    <a:lnTo>
                      <a:pt x="46" y="226"/>
                    </a:lnTo>
                    <a:lnTo>
                      <a:pt x="34" y="219"/>
                    </a:lnTo>
                    <a:lnTo>
                      <a:pt x="24" y="211"/>
                    </a:lnTo>
                    <a:lnTo>
                      <a:pt x="15" y="202"/>
                    </a:lnTo>
                    <a:lnTo>
                      <a:pt x="9" y="195"/>
                    </a:lnTo>
                    <a:lnTo>
                      <a:pt x="5" y="186"/>
                    </a:lnTo>
                    <a:lnTo>
                      <a:pt x="1" y="177"/>
                    </a:lnTo>
                    <a:lnTo>
                      <a:pt x="0" y="169"/>
                    </a:lnTo>
                    <a:lnTo>
                      <a:pt x="1" y="160"/>
                    </a:lnTo>
                    <a:lnTo>
                      <a:pt x="5" y="151"/>
                    </a:lnTo>
                    <a:lnTo>
                      <a:pt x="9" y="143"/>
                    </a:lnTo>
                    <a:lnTo>
                      <a:pt x="15" y="135"/>
                    </a:lnTo>
                    <a:lnTo>
                      <a:pt x="24" y="127"/>
                    </a:lnTo>
                    <a:lnTo>
                      <a:pt x="34" y="118"/>
                    </a:lnTo>
                    <a:lnTo>
                      <a:pt x="46" y="111"/>
                    </a:lnTo>
                    <a:lnTo>
                      <a:pt x="59" y="103"/>
                    </a:lnTo>
                    <a:lnTo>
                      <a:pt x="74" y="95"/>
                    </a:lnTo>
                    <a:lnTo>
                      <a:pt x="91" y="88"/>
                    </a:lnTo>
                    <a:lnTo>
                      <a:pt x="109" y="81"/>
                    </a:lnTo>
                    <a:lnTo>
                      <a:pt x="128" y="75"/>
                    </a:lnTo>
                    <a:lnTo>
                      <a:pt x="171" y="62"/>
                    </a:lnTo>
                    <a:lnTo>
                      <a:pt x="219" y="50"/>
                    </a:lnTo>
                    <a:lnTo>
                      <a:pt x="273" y="39"/>
                    </a:lnTo>
                    <a:lnTo>
                      <a:pt x="329" y="29"/>
                    </a:lnTo>
                    <a:lnTo>
                      <a:pt x="391" y="20"/>
                    </a:lnTo>
                    <a:lnTo>
                      <a:pt x="457" y="14"/>
                    </a:lnTo>
                    <a:lnTo>
                      <a:pt x="526" y="7"/>
                    </a:lnTo>
                    <a:lnTo>
                      <a:pt x="596" y="4"/>
                    </a:lnTo>
                    <a:lnTo>
                      <a:pt x="671" y="1"/>
                    </a:lnTo>
                    <a:lnTo>
                      <a:pt x="747" y="0"/>
                    </a:lnTo>
                    <a:lnTo>
                      <a:pt x="824" y="1"/>
                    </a:lnTo>
                    <a:lnTo>
                      <a:pt x="898" y="4"/>
                    </a:lnTo>
                    <a:lnTo>
                      <a:pt x="969" y="7"/>
                    </a:lnTo>
                    <a:lnTo>
                      <a:pt x="1038" y="14"/>
                    </a:lnTo>
                    <a:lnTo>
                      <a:pt x="1103" y="20"/>
                    </a:lnTo>
                    <a:lnTo>
                      <a:pt x="1165" y="29"/>
                    </a:lnTo>
                    <a:lnTo>
                      <a:pt x="1222" y="39"/>
                    </a:lnTo>
                    <a:lnTo>
                      <a:pt x="1275" y="50"/>
                    </a:lnTo>
                    <a:lnTo>
                      <a:pt x="1323" y="62"/>
                    </a:lnTo>
                    <a:lnTo>
                      <a:pt x="1367" y="75"/>
                    </a:lnTo>
                    <a:lnTo>
                      <a:pt x="1386" y="81"/>
                    </a:lnTo>
                    <a:lnTo>
                      <a:pt x="1404" y="88"/>
                    </a:lnTo>
                    <a:lnTo>
                      <a:pt x="1420" y="95"/>
                    </a:lnTo>
                    <a:lnTo>
                      <a:pt x="1436" y="103"/>
                    </a:lnTo>
                    <a:lnTo>
                      <a:pt x="1449" y="111"/>
                    </a:lnTo>
                    <a:lnTo>
                      <a:pt x="1461" y="118"/>
                    </a:lnTo>
                    <a:lnTo>
                      <a:pt x="1471" y="127"/>
                    </a:lnTo>
                    <a:lnTo>
                      <a:pt x="1479" y="135"/>
                    </a:lnTo>
                    <a:lnTo>
                      <a:pt x="1486" y="143"/>
                    </a:lnTo>
                    <a:lnTo>
                      <a:pt x="1490" y="151"/>
                    </a:lnTo>
                    <a:lnTo>
                      <a:pt x="1493" y="160"/>
                    </a:lnTo>
                    <a:lnTo>
                      <a:pt x="1495" y="16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endParaRPr>
              </a:p>
            </p:txBody>
          </p:sp>
          <p:pic>
            <p:nvPicPr>
              <p:cNvPr id="2588945" name="Picture 589" descr="SW LOGO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EFFFD"/>
                  </a:clrFrom>
                  <a:clrTo>
                    <a:srgbClr val="FEFF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56" y="1942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9" name="Group 274"/>
          <p:cNvGrpSpPr>
            <a:grpSpLocks/>
          </p:cNvGrpSpPr>
          <p:nvPr/>
        </p:nvGrpSpPr>
        <p:grpSpPr bwMode="auto">
          <a:xfrm>
            <a:off x="827088" y="1339850"/>
            <a:ext cx="1296987" cy="744538"/>
            <a:chOff x="521" y="844"/>
            <a:chExt cx="817" cy="469"/>
          </a:xfrm>
        </p:grpSpPr>
        <p:pic>
          <p:nvPicPr>
            <p:cNvPr id="2588947" name="Picture 6" descr="AntenCe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" y="844"/>
              <a:ext cx="124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88948" name="Line 156"/>
            <p:cNvSpPr>
              <a:spLocks noChangeShapeType="1"/>
            </p:cNvSpPr>
            <p:nvPr/>
          </p:nvSpPr>
          <p:spPr bwMode="auto">
            <a:xfrm>
              <a:off x="635" y="1117"/>
              <a:ext cx="340" cy="58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8949" name="Line 156"/>
            <p:cNvSpPr>
              <a:spLocks noChangeShapeType="1"/>
            </p:cNvSpPr>
            <p:nvPr/>
          </p:nvSpPr>
          <p:spPr bwMode="auto">
            <a:xfrm>
              <a:off x="635" y="1233"/>
              <a:ext cx="363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8950" name="Line 156"/>
            <p:cNvSpPr>
              <a:spLocks noChangeShapeType="1"/>
            </p:cNvSpPr>
            <p:nvPr/>
          </p:nvSpPr>
          <p:spPr bwMode="auto">
            <a:xfrm>
              <a:off x="635" y="1208"/>
              <a:ext cx="363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8951" name="Line 156"/>
            <p:cNvSpPr>
              <a:spLocks noChangeShapeType="1"/>
            </p:cNvSpPr>
            <p:nvPr/>
          </p:nvSpPr>
          <p:spPr bwMode="auto">
            <a:xfrm>
              <a:off x="635" y="1185"/>
              <a:ext cx="363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588952" name="Picture 249" descr="icon radi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" y="1094"/>
              <a:ext cx="439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281"/>
            <p:cNvGrpSpPr>
              <a:grpSpLocks/>
            </p:cNvGrpSpPr>
            <p:nvPr/>
          </p:nvGrpSpPr>
          <p:grpSpPr bwMode="auto">
            <a:xfrm>
              <a:off x="1090" y="1185"/>
              <a:ext cx="193" cy="97"/>
              <a:chOff x="2469" y="1918"/>
              <a:chExt cx="363" cy="218"/>
            </a:xfrm>
          </p:grpSpPr>
          <p:grpSp>
            <p:nvGrpSpPr>
              <p:cNvPr id="11" name="Group 282"/>
              <p:cNvGrpSpPr>
                <a:grpSpLocks/>
              </p:cNvGrpSpPr>
              <p:nvPr/>
            </p:nvGrpSpPr>
            <p:grpSpPr bwMode="auto">
              <a:xfrm>
                <a:off x="2662" y="1918"/>
                <a:ext cx="170" cy="169"/>
                <a:chOff x="2906" y="1747"/>
                <a:chExt cx="216" cy="195"/>
              </a:xfrm>
            </p:grpSpPr>
            <p:sp>
              <p:nvSpPr>
                <p:cNvPr id="2588955" name="Rectangle 283"/>
                <p:cNvSpPr>
                  <a:spLocks noChangeArrowheads="1"/>
                </p:cNvSpPr>
                <p:nvPr/>
              </p:nvSpPr>
              <p:spPr bwMode="auto">
                <a:xfrm>
                  <a:off x="2953" y="1773"/>
                  <a:ext cx="145" cy="12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588956" name="Picture 591" descr="XC LOGO.jpg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906" y="1747"/>
                  <a:ext cx="216" cy="1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285"/>
              <p:cNvGrpSpPr>
                <a:grpSpLocks/>
              </p:cNvGrpSpPr>
              <p:nvPr/>
            </p:nvGrpSpPr>
            <p:grpSpPr bwMode="auto">
              <a:xfrm>
                <a:off x="2469" y="1942"/>
                <a:ext cx="193" cy="194"/>
                <a:chOff x="2856" y="1942"/>
                <a:chExt cx="216" cy="212"/>
              </a:xfrm>
            </p:grpSpPr>
            <p:sp>
              <p:nvSpPr>
                <p:cNvPr id="2588958" name="Freeform 3"/>
                <p:cNvSpPr>
                  <a:spLocks/>
                </p:cNvSpPr>
                <p:nvPr/>
              </p:nvSpPr>
              <p:spPr bwMode="auto">
                <a:xfrm>
                  <a:off x="2880" y="1966"/>
                  <a:ext cx="145" cy="136"/>
                </a:xfrm>
                <a:custGeom>
                  <a:avLst/>
                  <a:gdLst>
                    <a:gd name="T0" fmla="*/ 2147483647 w 1495"/>
                    <a:gd name="T1" fmla="*/ 2147483647 h 337"/>
                    <a:gd name="T2" fmla="*/ 2147483647 w 1495"/>
                    <a:gd name="T3" fmla="*/ 2147483647 h 337"/>
                    <a:gd name="T4" fmla="*/ 2147483647 w 1495"/>
                    <a:gd name="T5" fmla="*/ 2147483647 h 337"/>
                    <a:gd name="T6" fmla="*/ 2147483647 w 1495"/>
                    <a:gd name="T7" fmla="*/ 2147483647 h 337"/>
                    <a:gd name="T8" fmla="*/ 2147483647 w 1495"/>
                    <a:gd name="T9" fmla="*/ 2147483647 h 337"/>
                    <a:gd name="T10" fmla="*/ 2147483647 w 1495"/>
                    <a:gd name="T11" fmla="*/ 2147483647 h 337"/>
                    <a:gd name="T12" fmla="*/ 2147483647 w 1495"/>
                    <a:gd name="T13" fmla="*/ 2147483647 h 337"/>
                    <a:gd name="T14" fmla="*/ 2147483647 w 1495"/>
                    <a:gd name="T15" fmla="*/ 2147483647 h 337"/>
                    <a:gd name="T16" fmla="*/ 2147483647 w 1495"/>
                    <a:gd name="T17" fmla="*/ 2147483647 h 337"/>
                    <a:gd name="T18" fmla="*/ 2147483647 w 1495"/>
                    <a:gd name="T19" fmla="*/ 2147483647 h 337"/>
                    <a:gd name="T20" fmla="*/ 2147483647 w 1495"/>
                    <a:gd name="T21" fmla="*/ 2147483647 h 337"/>
                    <a:gd name="T22" fmla="*/ 2147483647 w 1495"/>
                    <a:gd name="T23" fmla="*/ 2147483647 h 337"/>
                    <a:gd name="T24" fmla="*/ 2147483647 w 1495"/>
                    <a:gd name="T25" fmla="*/ 2147483647 h 337"/>
                    <a:gd name="T26" fmla="*/ 2147483647 w 1495"/>
                    <a:gd name="T27" fmla="*/ 2147483647 h 337"/>
                    <a:gd name="T28" fmla="*/ 2147483647 w 1495"/>
                    <a:gd name="T29" fmla="*/ 2147483647 h 337"/>
                    <a:gd name="T30" fmla="*/ 2147483647 w 1495"/>
                    <a:gd name="T31" fmla="*/ 2147483647 h 337"/>
                    <a:gd name="T32" fmla="*/ 2147483647 w 1495"/>
                    <a:gd name="T33" fmla="*/ 2147483647 h 337"/>
                    <a:gd name="T34" fmla="*/ 2147483647 w 1495"/>
                    <a:gd name="T35" fmla="*/ 2147483647 h 337"/>
                    <a:gd name="T36" fmla="*/ 2147483647 w 1495"/>
                    <a:gd name="T37" fmla="*/ 2147483647 h 337"/>
                    <a:gd name="T38" fmla="*/ 2147483647 w 1495"/>
                    <a:gd name="T39" fmla="*/ 2147483647 h 337"/>
                    <a:gd name="T40" fmla="*/ 2147483647 w 1495"/>
                    <a:gd name="T41" fmla="*/ 2147483647 h 337"/>
                    <a:gd name="T42" fmla="*/ 2147483647 w 1495"/>
                    <a:gd name="T43" fmla="*/ 2147483647 h 337"/>
                    <a:gd name="T44" fmla="*/ 2147483647 w 1495"/>
                    <a:gd name="T45" fmla="*/ 2147483647 h 337"/>
                    <a:gd name="T46" fmla="*/ 0 w 1495"/>
                    <a:gd name="T47" fmla="*/ 2147483647 h 337"/>
                    <a:gd name="T48" fmla="*/ 2147483647 w 1495"/>
                    <a:gd name="T49" fmla="*/ 2147483647 h 337"/>
                    <a:gd name="T50" fmla="*/ 2147483647 w 1495"/>
                    <a:gd name="T51" fmla="*/ 2147483647 h 337"/>
                    <a:gd name="T52" fmla="*/ 2147483647 w 1495"/>
                    <a:gd name="T53" fmla="*/ 2147483647 h 337"/>
                    <a:gd name="T54" fmla="*/ 2147483647 w 1495"/>
                    <a:gd name="T55" fmla="*/ 2147483647 h 337"/>
                    <a:gd name="T56" fmla="*/ 2147483647 w 1495"/>
                    <a:gd name="T57" fmla="*/ 2147483647 h 337"/>
                    <a:gd name="T58" fmla="*/ 2147483647 w 1495"/>
                    <a:gd name="T59" fmla="*/ 2147483647 h 337"/>
                    <a:gd name="T60" fmla="*/ 2147483647 w 1495"/>
                    <a:gd name="T61" fmla="*/ 2147483647 h 337"/>
                    <a:gd name="T62" fmla="*/ 2147483647 w 1495"/>
                    <a:gd name="T63" fmla="*/ 2147483647 h 337"/>
                    <a:gd name="T64" fmla="*/ 2147483647 w 1495"/>
                    <a:gd name="T65" fmla="*/ 2147483647 h 337"/>
                    <a:gd name="T66" fmla="*/ 2147483647 w 1495"/>
                    <a:gd name="T67" fmla="*/ 2147483647 h 337"/>
                    <a:gd name="T68" fmla="*/ 2147483647 w 1495"/>
                    <a:gd name="T69" fmla="*/ 0 h 337"/>
                    <a:gd name="T70" fmla="*/ 2147483647 w 1495"/>
                    <a:gd name="T71" fmla="*/ 2147483647 h 337"/>
                    <a:gd name="T72" fmla="*/ 2147483647 w 1495"/>
                    <a:gd name="T73" fmla="*/ 2147483647 h 337"/>
                    <a:gd name="T74" fmla="*/ 2147483647 w 1495"/>
                    <a:gd name="T75" fmla="*/ 2147483647 h 337"/>
                    <a:gd name="T76" fmla="*/ 2147483647 w 1495"/>
                    <a:gd name="T77" fmla="*/ 2147483647 h 337"/>
                    <a:gd name="T78" fmla="*/ 2147483647 w 1495"/>
                    <a:gd name="T79" fmla="*/ 2147483647 h 337"/>
                    <a:gd name="T80" fmla="*/ 2147483647 w 1495"/>
                    <a:gd name="T81" fmla="*/ 2147483647 h 337"/>
                    <a:gd name="T82" fmla="*/ 2147483647 w 1495"/>
                    <a:gd name="T83" fmla="*/ 2147483647 h 337"/>
                    <a:gd name="T84" fmla="*/ 2147483647 w 1495"/>
                    <a:gd name="T85" fmla="*/ 2147483647 h 337"/>
                    <a:gd name="T86" fmla="*/ 2147483647 w 1495"/>
                    <a:gd name="T87" fmla="*/ 2147483647 h 337"/>
                    <a:gd name="T88" fmla="*/ 2147483647 w 1495"/>
                    <a:gd name="T89" fmla="*/ 2147483647 h 337"/>
                    <a:gd name="T90" fmla="*/ 2147483647 w 1495"/>
                    <a:gd name="T91" fmla="*/ 2147483647 h 337"/>
                    <a:gd name="T92" fmla="*/ 2147483647 w 1495"/>
                    <a:gd name="T93" fmla="*/ 2147483647 h 33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495"/>
                    <a:gd name="T142" fmla="*/ 0 h 337"/>
                    <a:gd name="T143" fmla="*/ 1495 w 1495"/>
                    <a:gd name="T144" fmla="*/ 337 h 33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495" h="337">
                      <a:moveTo>
                        <a:pt x="1495" y="169"/>
                      </a:moveTo>
                      <a:lnTo>
                        <a:pt x="1495" y="169"/>
                      </a:lnTo>
                      <a:lnTo>
                        <a:pt x="1493" y="177"/>
                      </a:lnTo>
                      <a:lnTo>
                        <a:pt x="1490" y="186"/>
                      </a:lnTo>
                      <a:lnTo>
                        <a:pt x="1486" y="195"/>
                      </a:lnTo>
                      <a:lnTo>
                        <a:pt x="1479" y="202"/>
                      </a:lnTo>
                      <a:lnTo>
                        <a:pt x="1471" y="211"/>
                      </a:lnTo>
                      <a:lnTo>
                        <a:pt x="1461" y="219"/>
                      </a:lnTo>
                      <a:lnTo>
                        <a:pt x="1449" y="226"/>
                      </a:lnTo>
                      <a:lnTo>
                        <a:pt x="1436" y="234"/>
                      </a:lnTo>
                      <a:lnTo>
                        <a:pt x="1420" y="242"/>
                      </a:lnTo>
                      <a:lnTo>
                        <a:pt x="1404" y="249"/>
                      </a:lnTo>
                      <a:lnTo>
                        <a:pt x="1386" y="256"/>
                      </a:lnTo>
                      <a:lnTo>
                        <a:pt x="1367" y="263"/>
                      </a:lnTo>
                      <a:lnTo>
                        <a:pt x="1323" y="276"/>
                      </a:lnTo>
                      <a:lnTo>
                        <a:pt x="1275" y="288"/>
                      </a:lnTo>
                      <a:lnTo>
                        <a:pt x="1222" y="299"/>
                      </a:lnTo>
                      <a:lnTo>
                        <a:pt x="1165" y="309"/>
                      </a:lnTo>
                      <a:lnTo>
                        <a:pt x="1103" y="317"/>
                      </a:lnTo>
                      <a:lnTo>
                        <a:pt x="1038" y="324"/>
                      </a:lnTo>
                      <a:lnTo>
                        <a:pt x="969" y="330"/>
                      </a:lnTo>
                      <a:lnTo>
                        <a:pt x="898" y="334"/>
                      </a:lnTo>
                      <a:lnTo>
                        <a:pt x="824" y="336"/>
                      </a:lnTo>
                      <a:lnTo>
                        <a:pt x="747" y="337"/>
                      </a:lnTo>
                      <a:lnTo>
                        <a:pt x="671" y="336"/>
                      </a:lnTo>
                      <a:lnTo>
                        <a:pt x="596" y="334"/>
                      </a:lnTo>
                      <a:lnTo>
                        <a:pt x="526" y="330"/>
                      </a:lnTo>
                      <a:lnTo>
                        <a:pt x="457" y="324"/>
                      </a:lnTo>
                      <a:lnTo>
                        <a:pt x="391" y="317"/>
                      </a:lnTo>
                      <a:lnTo>
                        <a:pt x="329" y="309"/>
                      </a:lnTo>
                      <a:lnTo>
                        <a:pt x="273" y="299"/>
                      </a:lnTo>
                      <a:lnTo>
                        <a:pt x="219" y="288"/>
                      </a:lnTo>
                      <a:lnTo>
                        <a:pt x="171" y="276"/>
                      </a:lnTo>
                      <a:lnTo>
                        <a:pt x="128" y="263"/>
                      </a:lnTo>
                      <a:lnTo>
                        <a:pt x="109" y="256"/>
                      </a:lnTo>
                      <a:lnTo>
                        <a:pt x="91" y="249"/>
                      </a:lnTo>
                      <a:lnTo>
                        <a:pt x="74" y="242"/>
                      </a:lnTo>
                      <a:lnTo>
                        <a:pt x="59" y="234"/>
                      </a:lnTo>
                      <a:lnTo>
                        <a:pt x="46" y="226"/>
                      </a:lnTo>
                      <a:lnTo>
                        <a:pt x="34" y="219"/>
                      </a:lnTo>
                      <a:lnTo>
                        <a:pt x="24" y="211"/>
                      </a:lnTo>
                      <a:lnTo>
                        <a:pt x="15" y="202"/>
                      </a:lnTo>
                      <a:lnTo>
                        <a:pt x="9" y="195"/>
                      </a:lnTo>
                      <a:lnTo>
                        <a:pt x="5" y="186"/>
                      </a:lnTo>
                      <a:lnTo>
                        <a:pt x="1" y="177"/>
                      </a:lnTo>
                      <a:lnTo>
                        <a:pt x="0" y="169"/>
                      </a:lnTo>
                      <a:lnTo>
                        <a:pt x="1" y="160"/>
                      </a:lnTo>
                      <a:lnTo>
                        <a:pt x="5" y="151"/>
                      </a:lnTo>
                      <a:lnTo>
                        <a:pt x="9" y="143"/>
                      </a:lnTo>
                      <a:lnTo>
                        <a:pt x="15" y="135"/>
                      </a:lnTo>
                      <a:lnTo>
                        <a:pt x="24" y="127"/>
                      </a:lnTo>
                      <a:lnTo>
                        <a:pt x="34" y="118"/>
                      </a:lnTo>
                      <a:lnTo>
                        <a:pt x="46" y="111"/>
                      </a:lnTo>
                      <a:lnTo>
                        <a:pt x="59" y="103"/>
                      </a:lnTo>
                      <a:lnTo>
                        <a:pt x="74" y="95"/>
                      </a:lnTo>
                      <a:lnTo>
                        <a:pt x="91" y="88"/>
                      </a:lnTo>
                      <a:lnTo>
                        <a:pt x="109" y="81"/>
                      </a:lnTo>
                      <a:lnTo>
                        <a:pt x="128" y="75"/>
                      </a:lnTo>
                      <a:lnTo>
                        <a:pt x="171" y="62"/>
                      </a:lnTo>
                      <a:lnTo>
                        <a:pt x="219" y="50"/>
                      </a:lnTo>
                      <a:lnTo>
                        <a:pt x="273" y="39"/>
                      </a:lnTo>
                      <a:lnTo>
                        <a:pt x="329" y="29"/>
                      </a:lnTo>
                      <a:lnTo>
                        <a:pt x="391" y="20"/>
                      </a:lnTo>
                      <a:lnTo>
                        <a:pt x="457" y="14"/>
                      </a:lnTo>
                      <a:lnTo>
                        <a:pt x="526" y="7"/>
                      </a:lnTo>
                      <a:lnTo>
                        <a:pt x="596" y="4"/>
                      </a:lnTo>
                      <a:lnTo>
                        <a:pt x="671" y="1"/>
                      </a:lnTo>
                      <a:lnTo>
                        <a:pt x="747" y="0"/>
                      </a:lnTo>
                      <a:lnTo>
                        <a:pt x="824" y="1"/>
                      </a:lnTo>
                      <a:lnTo>
                        <a:pt x="898" y="4"/>
                      </a:lnTo>
                      <a:lnTo>
                        <a:pt x="969" y="7"/>
                      </a:lnTo>
                      <a:lnTo>
                        <a:pt x="1038" y="14"/>
                      </a:lnTo>
                      <a:lnTo>
                        <a:pt x="1103" y="20"/>
                      </a:lnTo>
                      <a:lnTo>
                        <a:pt x="1165" y="29"/>
                      </a:lnTo>
                      <a:lnTo>
                        <a:pt x="1222" y="39"/>
                      </a:lnTo>
                      <a:lnTo>
                        <a:pt x="1275" y="50"/>
                      </a:lnTo>
                      <a:lnTo>
                        <a:pt x="1323" y="62"/>
                      </a:lnTo>
                      <a:lnTo>
                        <a:pt x="1367" y="75"/>
                      </a:lnTo>
                      <a:lnTo>
                        <a:pt x="1386" y="81"/>
                      </a:lnTo>
                      <a:lnTo>
                        <a:pt x="1404" y="88"/>
                      </a:lnTo>
                      <a:lnTo>
                        <a:pt x="1420" y="95"/>
                      </a:lnTo>
                      <a:lnTo>
                        <a:pt x="1436" y="103"/>
                      </a:lnTo>
                      <a:lnTo>
                        <a:pt x="1449" y="111"/>
                      </a:lnTo>
                      <a:lnTo>
                        <a:pt x="1461" y="118"/>
                      </a:lnTo>
                      <a:lnTo>
                        <a:pt x="1471" y="127"/>
                      </a:lnTo>
                      <a:lnTo>
                        <a:pt x="1479" y="135"/>
                      </a:lnTo>
                      <a:lnTo>
                        <a:pt x="1486" y="143"/>
                      </a:lnTo>
                      <a:lnTo>
                        <a:pt x="1490" y="151"/>
                      </a:lnTo>
                      <a:lnTo>
                        <a:pt x="1493" y="160"/>
                      </a:lnTo>
                      <a:lnTo>
                        <a:pt x="1495" y="1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 sz="2400" b="0">
                    <a:solidFill>
                      <a:srgbClr val="E2001A"/>
                    </a:solidFill>
                    <a:latin typeface="Arial" charset="0"/>
                    <a:ea typeface="ヒラギノ角ゴ Pro W3" pitchFamily="-80" charset="-128"/>
                  </a:endParaRPr>
                </a:p>
              </p:txBody>
            </p:sp>
            <p:pic>
              <p:nvPicPr>
                <p:cNvPr id="2588959" name="Picture 589" descr="SW LOGO.jp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EFFFD"/>
                    </a:clrFrom>
                    <a:clrTo>
                      <a:srgbClr val="FEFFFD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856" y="1942"/>
                  <a:ext cx="21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13" name="Group 288"/>
          <p:cNvGrpSpPr>
            <a:grpSpLocks/>
          </p:cNvGrpSpPr>
          <p:nvPr/>
        </p:nvGrpSpPr>
        <p:grpSpPr bwMode="auto">
          <a:xfrm>
            <a:off x="792163" y="2384425"/>
            <a:ext cx="1296987" cy="744538"/>
            <a:chOff x="521" y="844"/>
            <a:chExt cx="817" cy="469"/>
          </a:xfrm>
        </p:grpSpPr>
        <p:pic>
          <p:nvPicPr>
            <p:cNvPr id="2588961" name="Picture 6" descr="AntenCe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" y="844"/>
              <a:ext cx="124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88962" name="Line 156"/>
            <p:cNvSpPr>
              <a:spLocks noChangeShapeType="1"/>
            </p:cNvSpPr>
            <p:nvPr/>
          </p:nvSpPr>
          <p:spPr bwMode="auto">
            <a:xfrm>
              <a:off x="635" y="1117"/>
              <a:ext cx="340" cy="58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8963" name="Line 156"/>
            <p:cNvSpPr>
              <a:spLocks noChangeShapeType="1"/>
            </p:cNvSpPr>
            <p:nvPr/>
          </p:nvSpPr>
          <p:spPr bwMode="auto">
            <a:xfrm>
              <a:off x="635" y="1233"/>
              <a:ext cx="363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8964" name="Line 156"/>
            <p:cNvSpPr>
              <a:spLocks noChangeShapeType="1"/>
            </p:cNvSpPr>
            <p:nvPr/>
          </p:nvSpPr>
          <p:spPr bwMode="auto">
            <a:xfrm>
              <a:off x="635" y="1208"/>
              <a:ext cx="363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8965" name="Line 156"/>
            <p:cNvSpPr>
              <a:spLocks noChangeShapeType="1"/>
            </p:cNvSpPr>
            <p:nvPr/>
          </p:nvSpPr>
          <p:spPr bwMode="auto">
            <a:xfrm>
              <a:off x="635" y="1185"/>
              <a:ext cx="363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588966" name="Picture 249" descr="icon radi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" y="1094"/>
              <a:ext cx="439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295"/>
            <p:cNvGrpSpPr>
              <a:grpSpLocks/>
            </p:cNvGrpSpPr>
            <p:nvPr/>
          </p:nvGrpSpPr>
          <p:grpSpPr bwMode="auto">
            <a:xfrm>
              <a:off x="1090" y="1185"/>
              <a:ext cx="193" cy="97"/>
              <a:chOff x="2469" y="1918"/>
              <a:chExt cx="363" cy="218"/>
            </a:xfrm>
          </p:grpSpPr>
          <p:grpSp>
            <p:nvGrpSpPr>
              <p:cNvPr id="15" name="Group 296"/>
              <p:cNvGrpSpPr>
                <a:grpSpLocks/>
              </p:cNvGrpSpPr>
              <p:nvPr/>
            </p:nvGrpSpPr>
            <p:grpSpPr bwMode="auto">
              <a:xfrm>
                <a:off x="2662" y="1918"/>
                <a:ext cx="170" cy="169"/>
                <a:chOff x="2906" y="1747"/>
                <a:chExt cx="216" cy="195"/>
              </a:xfrm>
            </p:grpSpPr>
            <p:sp>
              <p:nvSpPr>
                <p:cNvPr id="2588969" name="Rectangle 297"/>
                <p:cNvSpPr>
                  <a:spLocks noChangeArrowheads="1"/>
                </p:cNvSpPr>
                <p:nvPr/>
              </p:nvSpPr>
              <p:spPr bwMode="auto">
                <a:xfrm>
                  <a:off x="2953" y="1773"/>
                  <a:ext cx="145" cy="12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588970" name="Picture 591" descr="XC LOGO.jpg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906" y="1747"/>
                  <a:ext cx="216" cy="1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6" name="Group 299"/>
              <p:cNvGrpSpPr>
                <a:grpSpLocks/>
              </p:cNvGrpSpPr>
              <p:nvPr/>
            </p:nvGrpSpPr>
            <p:grpSpPr bwMode="auto">
              <a:xfrm>
                <a:off x="2469" y="1942"/>
                <a:ext cx="193" cy="194"/>
                <a:chOff x="2856" y="1942"/>
                <a:chExt cx="216" cy="212"/>
              </a:xfrm>
            </p:grpSpPr>
            <p:sp>
              <p:nvSpPr>
                <p:cNvPr id="2588972" name="Freeform 3"/>
                <p:cNvSpPr>
                  <a:spLocks/>
                </p:cNvSpPr>
                <p:nvPr/>
              </p:nvSpPr>
              <p:spPr bwMode="auto">
                <a:xfrm>
                  <a:off x="2880" y="1966"/>
                  <a:ext cx="145" cy="136"/>
                </a:xfrm>
                <a:custGeom>
                  <a:avLst/>
                  <a:gdLst>
                    <a:gd name="T0" fmla="*/ 2147483647 w 1495"/>
                    <a:gd name="T1" fmla="*/ 2147483647 h 337"/>
                    <a:gd name="T2" fmla="*/ 2147483647 w 1495"/>
                    <a:gd name="T3" fmla="*/ 2147483647 h 337"/>
                    <a:gd name="T4" fmla="*/ 2147483647 w 1495"/>
                    <a:gd name="T5" fmla="*/ 2147483647 h 337"/>
                    <a:gd name="T6" fmla="*/ 2147483647 w 1495"/>
                    <a:gd name="T7" fmla="*/ 2147483647 h 337"/>
                    <a:gd name="T8" fmla="*/ 2147483647 w 1495"/>
                    <a:gd name="T9" fmla="*/ 2147483647 h 337"/>
                    <a:gd name="T10" fmla="*/ 2147483647 w 1495"/>
                    <a:gd name="T11" fmla="*/ 2147483647 h 337"/>
                    <a:gd name="T12" fmla="*/ 2147483647 w 1495"/>
                    <a:gd name="T13" fmla="*/ 2147483647 h 337"/>
                    <a:gd name="T14" fmla="*/ 2147483647 w 1495"/>
                    <a:gd name="T15" fmla="*/ 2147483647 h 337"/>
                    <a:gd name="T16" fmla="*/ 2147483647 w 1495"/>
                    <a:gd name="T17" fmla="*/ 2147483647 h 337"/>
                    <a:gd name="T18" fmla="*/ 2147483647 w 1495"/>
                    <a:gd name="T19" fmla="*/ 2147483647 h 337"/>
                    <a:gd name="T20" fmla="*/ 2147483647 w 1495"/>
                    <a:gd name="T21" fmla="*/ 2147483647 h 337"/>
                    <a:gd name="T22" fmla="*/ 2147483647 w 1495"/>
                    <a:gd name="T23" fmla="*/ 2147483647 h 337"/>
                    <a:gd name="T24" fmla="*/ 2147483647 w 1495"/>
                    <a:gd name="T25" fmla="*/ 2147483647 h 337"/>
                    <a:gd name="T26" fmla="*/ 2147483647 w 1495"/>
                    <a:gd name="T27" fmla="*/ 2147483647 h 337"/>
                    <a:gd name="T28" fmla="*/ 2147483647 w 1495"/>
                    <a:gd name="T29" fmla="*/ 2147483647 h 337"/>
                    <a:gd name="T30" fmla="*/ 2147483647 w 1495"/>
                    <a:gd name="T31" fmla="*/ 2147483647 h 337"/>
                    <a:gd name="T32" fmla="*/ 2147483647 w 1495"/>
                    <a:gd name="T33" fmla="*/ 2147483647 h 337"/>
                    <a:gd name="T34" fmla="*/ 2147483647 w 1495"/>
                    <a:gd name="T35" fmla="*/ 2147483647 h 337"/>
                    <a:gd name="T36" fmla="*/ 2147483647 w 1495"/>
                    <a:gd name="T37" fmla="*/ 2147483647 h 337"/>
                    <a:gd name="T38" fmla="*/ 2147483647 w 1495"/>
                    <a:gd name="T39" fmla="*/ 2147483647 h 337"/>
                    <a:gd name="T40" fmla="*/ 2147483647 w 1495"/>
                    <a:gd name="T41" fmla="*/ 2147483647 h 337"/>
                    <a:gd name="T42" fmla="*/ 2147483647 w 1495"/>
                    <a:gd name="T43" fmla="*/ 2147483647 h 337"/>
                    <a:gd name="T44" fmla="*/ 2147483647 w 1495"/>
                    <a:gd name="T45" fmla="*/ 2147483647 h 337"/>
                    <a:gd name="T46" fmla="*/ 0 w 1495"/>
                    <a:gd name="T47" fmla="*/ 2147483647 h 337"/>
                    <a:gd name="T48" fmla="*/ 2147483647 w 1495"/>
                    <a:gd name="T49" fmla="*/ 2147483647 h 337"/>
                    <a:gd name="T50" fmla="*/ 2147483647 w 1495"/>
                    <a:gd name="T51" fmla="*/ 2147483647 h 337"/>
                    <a:gd name="T52" fmla="*/ 2147483647 w 1495"/>
                    <a:gd name="T53" fmla="*/ 2147483647 h 337"/>
                    <a:gd name="T54" fmla="*/ 2147483647 w 1495"/>
                    <a:gd name="T55" fmla="*/ 2147483647 h 337"/>
                    <a:gd name="T56" fmla="*/ 2147483647 w 1495"/>
                    <a:gd name="T57" fmla="*/ 2147483647 h 337"/>
                    <a:gd name="T58" fmla="*/ 2147483647 w 1495"/>
                    <a:gd name="T59" fmla="*/ 2147483647 h 337"/>
                    <a:gd name="T60" fmla="*/ 2147483647 w 1495"/>
                    <a:gd name="T61" fmla="*/ 2147483647 h 337"/>
                    <a:gd name="T62" fmla="*/ 2147483647 w 1495"/>
                    <a:gd name="T63" fmla="*/ 2147483647 h 337"/>
                    <a:gd name="T64" fmla="*/ 2147483647 w 1495"/>
                    <a:gd name="T65" fmla="*/ 2147483647 h 337"/>
                    <a:gd name="T66" fmla="*/ 2147483647 w 1495"/>
                    <a:gd name="T67" fmla="*/ 2147483647 h 337"/>
                    <a:gd name="T68" fmla="*/ 2147483647 w 1495"/>
                    <a:gd name="T69" fmla="*/ 0 h 337"/>
                    <a:gd name="T70" fmla="*/ 2147483647 w 1495"/>
                    <a:gd name="T71" fmla="*/ 2147483647 h 337"/>
                    <a:gd name="T72" fmla="*/ 2147483647 w 1495"/>
                    <a:gd name="T73" fmla="*/ 2147483647 h 337"/>
                    <a:gd name="T74" fmla="*/ 2147483647 w 1495"/>
                    <a:gd name="T75" fmla="*/ 2147483647 h 337"/>
                    <a:gd name="T76" fmla="*/ 2147483647 w 1495"/>
                    <a:gd name="T77" fmla="*/ 2147483647 h 337"/>
                    <a:gd name="T78" fmla="*/ 2147483647 w 1495"/>
                    <a:gd name="T79" fmla="*/ 2147483647 h 337"/>
                    <a:gd name="T80" fmla="*/ 2147483647 w 1495"/>
                    <a:gd name="T81" fmla="*/ 2147483647 h 337"/>
                    <a:gd name="T82" fmla="*/ 2147483647 w 1495"/>
                    <a:gd name="T83" fmla="*/ 2147483647 h 337"/>
                    <a:gd name="T84" fmla="*/ 2147483647 w 1495"/>
                    <a:gd name="T85" fmla="*/ 2147483647 h 337"/>
                    <a:gd name="T86" fmla="*/ 2147483647 w 1495"/>
                    <a:gd name="T87" fmla="*/ 2147483647 h 337"/>
                    <a:gd name="T88" fmla="*/ 2147483647 w 1495"/>
                    <a:gd name="T89" fmla="*/ 2147483647 h 337"/>
                    <a:gd name="T90" fmla="*/ 2147483647 w 1495"/>
                    <a:gd name="T91" fmla="*/ 2147483647 h 337"/>
                    <a:gd name="T92" fmla="*/ 2147483647 w 1495"/>
                    <a:gd name="T93" fmla="*/ 2147483647 h 33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495"/>
                    <a:gd name="T142" fmla="*/ 0 h 337"/>
                    <a:gd name="T143" fmla="*/ 1495 w 1495"/>
                    <a:gd name="T144" fmla="*/ 337 h 33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495" h="337">
                      <a:moveTo>
                        <a:pt x="1495" y="169"/>
                      </a:moveTo>
                      <a:lnTo>
                        <a:pt x="1495" y="169"/>
                      </a:lnTo>
                      <a:lnTo>
                        <a:pt x="1493" y="177"/>
                      </a:lnTo>
                      <a:lnTo>
                        <a:pt x="1490" y="186"/>
                      </a:lnTo>
                      <a:lnTo>
                        <a:pt x="1486" y="195"/>
                      </a:lnTo>
                      <a:lnTo>
                        <a:pt x="1479" y="202"/>
                      </a:lnTo>
                      <a:lnTo>
                        <a:pt x="1471" y="211"/>
                      </a:lnTo>
                      <a:lnTo>
                        <a:pt x="1461" y="219"/>
                      </a:lnTo>
                      <a:lnTo>
                        <a:pt x="1449" y="226"/>
                      </a:lnTo>
                      <a:lnTo>
                        <a:pt x="1436" y="234"/>
                      </a:lnTo>
                      <a:lnTo>
                        <a:pt x="1420" y="242"/>
                      </a:lnTo>
                      <a:lnTo>
                        <a:pt x="1404" y="249"/>
                      </a:lnTo>
                      <a:lnTo>
                        <a:pt x="1386" y="256"/>
                      </a:lnTo>
                      <a:lnTo>
                        <a:pt x="1367" y="263"/>
                      </a:lnTo>
                      <a:lnTo>
                        <a:pt x="1323" y="276"/>
                      </a:lnTo>
                      <a:lnTo>
                        <a:pt x="1275" y="288"/>
                      </a:lnTo>
                      <a:lnTo>
                        <a:pt x="1222" y="299"/>
                      </a:lnTo>
                      <a:lnTo>
                        <a:pt x="1165" y="309"/>
                      </a:lnTo>
                      <a:lnTo>
                        <a:pt x="1103" y="317"/>
                      </a:lnTo>
                      <a:lnTo>
                        <a:pt x="1038" y="324"/>
                      </a:lnTo>
                      <a:lnTo>
                        <a:pt x="969" y="330"/>
                      </a:lnTo>
                      <a:lnTo>
                        <a:pt x="898" y="334"/>
                      </a:lnTo>
                      <a:lnTo>
                        <a:pt x="824" y="336"/>
                      </a:lnTo>
                      <a:lnTo>
                        <a:pt x="747" y="337"/>
                      </a:lnTo>
                      <a:lnTo>
                        <a:pt x="671" y="336"/>
                      </a:lnTo>
                      <a:lnTo>
                        <a:pt x="596" y="334"/>
                      </a:lnTo>
                      <a:lnTo>
                        <a:pt x="526" y="330"/>
                      </a:lnTo>
                      <a:lnTo>
                        <a:pt x="457" y="324"/>
                      </a:lnTo>
                      <a:lnTo>
                        <a:pt x="391" y="317"/>
                      </a:lnTo>
                      <a:lnTo>
                        <a:pt x="329" y="309"/>
                      </a:lnTo>
                      <a:lnTo>
                        <a:pt x="273" y="299"/>
                      </a:lnTo>
                      <a:lnTo>
                        <a:pt x="219" y="288"/>
                      </a:lnTo>
                      <a:lnTo>
                        <a:pt x="171" y="276"/>
                      </a:lnTo>
                      <a:lnTo>
                        <a:pt x="128" y="263"/>
                      </a:lnTo>
                      <a:lnTo>
                        <a:pt x="109" y="256"/>
                      </a:lnTo>
                      <a:lnTo>
                        <a:pt x="91" y="249"/>
                      </a:lnTo>
                      <a:lnTo>
                        <a:pt x="74" y="242"/>
                      </a:lnTo>
                      <a:lnTo>
                        <a:pt x="59" y="234"/>
                      </a:lnTo>
                      <a:lnTo>
                        <a:pt x="46" y="226"/>
                      </a:lnTo>
                      <a:lnTo>
                        <a:pt x="34" y="219"/>
                      </a:lnTo>
                      <a:lnTo>
                        <a:pt x="24" y="211"/>
                      </a:lnTo>
                      <a:lnTo>
                        <a:pt x="15" y="202"/>
                      </a:lnTo>
                      <a:lnTo>
                        <a:pt x="9" y="195"/>
                      </a:lnTo>
                      <a:lnTo>
                        <a:pt x="5" y="186"/>
                      </a:lnTo>
                      <a:lnTo>
                        <a:pt x="1" y="177"/>
                      </a:lnTo>
                      <a:lnTo>
                        <a:pt x="0" y="169"/>
                      </a:lnTo>
                      <a:lnTo>
                        <a:pt x="1" y="160"/>
                      </a:lnTo>
                      <a:lnTo>
                        <a:pt x="5" y="151"/>
                      </a:lnTo>
                      <a:lnTo>
                        <a:pt x="9" y="143"/>
                      </a:lnTo>
                      <a:lnTo>
                        <a:pt x="15" y="135"/>
                      </a:lnTo>
                      <a:lnTo>
                        <a:pt x="24" y="127"/>
                      </a:lnTo>
                      <a:lnTo>
                        <a:pt x="34" y="118"/>
                      </a:lnTo>
                      <a:lnTo>
                        <a:pt x="46" y="111"/>
                      </a:lnTo>
                      <a:lnTo>
                        <a:pt x="59" y="103"/>
                      </a:lnTo>
                      <a:lnTo>
                        <a:pt x="74" y="95"/>
                      </a:lnTo>
                      <a:lnTo>
                        <a:pt x="91" y="88"/>
                      </a:lnTo>
                      <a:lnTo>
                        <a:pt x="109" y="81"/>
                      </a:lnTo>
                      <a:lnTo>
                        <a:pt x="128" y="75"/>
                      </a:lnTo>
                      <a:lnTo>
                        <a:pt x="171" y="62"/>
                      </a:lnTo>
                      <a:lnTo>
                        <a:pt x="219" y="50"/>
                      </a:lnTo>
                      <a:lnTo>
                        <a:pt x="273" y="39"/>
                      </a:lnTo>
                      <a:lnTo>
                        <a:pt x="329" y="29"/>
                      </a:lnTo>
                      <a:lnTo>
                        <a:pt x="391" y="20"/>
                      </a:lnTo>
                      <a:lnTo>
                        <a:pt x="457" y="14"/>
                      </a:lnTo>
                      <a:lnTo>
                        <a:pt x="526" y="7"/>
                      </a:lnTo>
                      <a:lnTo>
                        <a:pt x="596" y="4"/>
                      </a:lnTo>
                      <a:lnTo>
                        <a:pt x="671" y="1"/>
                      </a:lnTo>
                      <a:lnTo>
                        <a:pt x="747" y="0"/>
                      </a:lnTo>
                      <a:lnTo>
                        <a:pt x="824" y="1"/>
                      </a:lnTo>
                      <a:lnTo>
                        <a:pt x="898" y="4"/>
                      </a:lnTo>
                      <a:lnTo>
                        <a:pt x="969" y="7"/>
                      </a:lnTo>
                      <a:lnTo>
                        <a:pt x="1038" y="14"/>
                      </a:lnTo>
                      <a:lnTo>
                        <a:pt x="1103" y="20"/>
                      </a:lnTo>
                      <a:lnTo>
                        <a:pt x="1165" y="29"/>
                      </a:lnTo>
                      <a:lnTo>
                        <a:pt x="1222" y="39"/>
                      </a:lnTo>
                      <a:lnTo>
                        <a:pt x="1275" y="50"/>
                      </a:lnTo>
                      <a:lnTo>
                        <a:pt x="1323" y="62"/>
                      </a:lnTo>
                      <a:lnTo>
                        <a:pt x="1367" y="75"/>
                      </a:lnTo>
                      <a:lnTo>
                        <a:pt x="1386" y="81"/>
                      </a:lnTo>
                      <a:lnTo>
                        <a:pt x="1404" y="88"/>
                      </a:lnTo>
                      <a:lnTo>
                        <a:pt x="1420" y="95"/>
                      </a:lnTo>
                      <a:lnTo>
                        <a:pt x="1436" y="103"/>
                      </a:lnTo>
                      <a:lnTo>
                        <a:pt x="1449" y="111"/>
                      </a:lnTo>
                      <a:lnTo>
                        <a:pt x="1461" y="118"/>
                      </a:lnTo>
                      <a:lnTo>
                        <a:pt x="1471" y="127"/>
                      </a:lnTo>
                      <a:lnTo>
                        <a:pt x="1479" y="135"/>
                      </a:lnTo>
                      <a:lnTo>
                        <a:pt x="1486" y="143"/>
                      </a:lnTo>
                      <a:lnTo>
                        <a:pt x="1490" y="151"/>
                      </a:lnTo>
                      <a:lnTo>
                        <a:pt x="1493" y="160"/>
                      </a:lnTo>
                      <a:lnTo>
                        <a:pt x="1495" y="1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 sz="2400" b="0">
                    <a:solidFill>
                      <a:srgbClr val="E2001A"/>
                    </a:solidFill>
                    <a:latin typeface="Arial" charset="0"/>
                    <a:ea typeface="ヒラギノ角ゴ Pro W3" pitchFamily="-80" charset="-128"/>
                  </a:endParaRPr>
                </a:p>
              </p:txBody>
            </p:sp>
            <p:pic>
              <p:nvPicPr>
                <p:cNvPr id="2588973" name="Picture 589" descr="SW LOGO.jp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EFFFD"/>
                    </a:clrFrom>
                    <a:clrTo>
                      <a:srgbClr val="FEFFFD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856" y="1942"/>
                  <a:ext cx="21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17" name="Group 302"/>
          <p:cNvGrpSpPr>
            <a:grpSpLocks/>
          </p:cNvGrpSpPr>
          <p:nvPr/>
        </p:nvGrpSpPr>
        <p:grpSpPr bwMode="auto">
          <a:xfrm>
            <a:off x="792163" y="3500438"/>
            <a:ext cx="1296987" cy="744537"/>
            <a:chOff x="521" y="844"/>
            <a:chExt cx="817" cy="469"/>
          </a:xfrm>
        </p:grpSpPr>
        <p:pic>
          <p:nvPicPr>
            <p:cNvPr id="2588975" name="Picture 6" descr="AntenCe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" y="844"/>
              <a:ext cx="124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88976" name="Line 156"/>
            <p:cNvSpPr>
              <a:spLocks noChangeShapeType="1"/>
            </p:cNvSpPr>
            <p:nvPr/>
          </p:nvSpPr>
          <p:spPr bwMode="auto">
            <a:xfrm>
              <a:off x="635" y="1117"/>
              <a:ext cx="340" cy="58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8977" name="Line 156"/>
            <p:cNvSpPr>
              <a:spLocks noChangeShapeType="1"/>
            </p:cNvSpPr>
            <p:nvPr/>
          </p:nvSpPr>
          <p:spPr bwMode="auto">
            <a:xfrm>
              <a:off x="635" y="1233"/>
              <a:ext cx="363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8978" name="Line 156"/>
            <p:cNvSpPr>
              <a:spLocks noChangeShapeType="1"/>
            </p:cNvSpPr>
            <p:nvPr/>
          </p:nvSpPr>
          <p:spPr bwMode="auto">
            <a:xfrm>
              <a:off x="635" y="1208"/>
              <a:ext cx="363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8979" name="Line 156"/>
            <p:cNvSpPr>
              <a:spLocks noChangeShapeType="1"/>
            </p:cNvSpPr>
            <p:nvPr/>
          </p:nvSpPr>
          <p:spPr bwMode="auto">
            <a:xfrm>
              <a:off x="635" y="1185"/>
              <a:ext cx="363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588980" name="Picture 249" descr="icon radi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" y="1094"/>
              <a:ext cx="439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 309"/>
            <p:cNvGrpSpPr>
              <a:grpSpLocks/>
            </p:cNvGrpSpPr>
            <p:nvPr/>
          </p:nvGrpSpPr>
          <p:grpSpPr bwMode="auto">
            <a:xfrm>
              <a:off x="1090" y="1185"/>
              <a:ext cx="193" cy="97"/>
              <a:chOff x="2469" y="1918"/>
              <a:chExt cx="363" cy="218"/>
            </a:xfrm>
          </p:grpSpPr>
          <p:grpSp>
            <p:nvGrpSpPr>
              <p:cNvPr id="19" name="Group 310"/>
              <p:cNvGrpSpPr>
                <a:grpSpLocks/>
              </p:cNvGrpSpPr>
              <p:nvPr/>
            </p:nvGrpSpPr>
            <p:grpSpPr bwMode="auto">
              <a:xfrm>
                <a:off x="2662" y="1918"/>
                <a:ext cx="170" cy="169"/>
                <a:chOff x="2906" y="1747"/>
                <a:chExt cx="216" cy="195"/>
              </a:xfrm>
            </p:grpSpPr>
            <p:sp>
              <p:nvSpPr>
                <p:cNvPr id="2588983" name="Rectangle 311"/>
                <p:cNvSpPr>
                  <a:spLocks noChangeArrowheads="1"/>
                </p:cNvSpPr>
                <p:nvPr/>
              </p:nvSpPr>
              <p:spPr bwMode="auto">
                <a:xfrm>
                  <a:off x="2953" y="1773"/>
                  <a:ext cx="145" cy="12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588984" name="Picture 591" descr="XC LOGO.jpg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906" y="1747"/>
                  <a:ext cx="216" cy="1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0" name="Group 313"/>
              <p:cNvGrpSpPr>
                <a:grpSpLocks/>
              </p:cNvGrpSpPr>
              <p:nvPr/>
            </p:nvGrpSpPr>
            <p:grpSpPr bwMode="auto">
              <a:xfrm>
                <a:off x="2469" y="1942"/>
                <a:ext cx="193" cy="194"/>
                <a:chOff x="2856" y="1942"/>
                <a:chExt cx="216" cy="212"/>
              </a:xfrm>
            </p:grpSpPr>
            <p:sp>
              <p:nvSpPr>
                <p:cNvPr id="2588986" name="Freeform 3"/>
                <p:cNvSpPr>
                  <a:spLocks/>
                </p:cNvSpPr>
                <p:nvPr/>
              </p:nvSpPr>
              <p:spPr bwMode="auto">
                <a:xfrm>
                  <a:off x="2880" y="1966"/>
                  <a:ext cx="145" cy="136"/>
                </a:xfrm>
                <a:custGeom>
                  <a:avLst/>
                  <a:gdLst>
                    <a:gd name="T0" fmla="*/ 2147483647 w 1495"/>
                    <a:gd name="T1" fmla="*/ 2147483647 h 337"/>
                    <a:gd name="T2" fmla="*/ 2147483647 w 1495"/>
                    <a:gd name="T3" fmla="*/ 2147483647 h 337"/>
                    <a:gd name="T4" fmla="*/ 2147483647 w 1495"/>
                    <a:gd name="T5" fmla="*/ 2147483647 h 337"/>
                    <a:gd name="T6" fmla="*/ 2147483647 w 1495"/>
                    <a:gd name="T7" fmla="*/ 2147483647 h 337"/>
                    <a:gd name="T8" fmla="*/ 2147483647 w 1495"/>
                    <a:gd name="T9" fmla="*/ 2147483647 h 337"/>
                    <a:gd name="T10" fmla="*/ 2147483647 w 1495"/>
                    <a:gd name="T11" fmla="*/ 2147483647 h 337"/>
                    <a:gd name="T12" fmla="*/ 2147483647 w 1495"/>
                    <a:gd name="T13" fmla="*/ 2147483647 h 337"/>
                    <a:gd name="T14" fmla="*/ 2147483647 w 1495"/>
                    <a:gd name="T15" fmla="*/ 2147483647 h 337"/>
                    <a:gd name="T16" fmla="*/ 2147483647 w 1495"/>
                    <a:gd name="T17" fmla="*/ 2147483647 h 337"/>
                    <a:gd name="T18" fmla="*/ 2147483647 w 1495"/>
                    <a:gd name="T19" fmla="*/ 2147483647 h 337"/>
                    <a:gd name="T20" fmla="*/ 2147483647 w 1495"/>
                    <a:gd name="T21" fmla="*/ 2147483647 h 337"/>
                    <a:gd name="T22" fmla="*/ 2147483647 w 1495"/>
                    <a:gd name="T23" fmla="*/ 2147483647 h 337"/>
                    <a:gd name="T24" fmla="*/ 2147483647 w 1495"/>
                    <a:gd name="T25" fmla="*/ 2147483647 h 337"/>
                    <a:gd name="T26" fmla="*/ 2147483647 w 1495"/>
                    <a:gd name="T27" fmla="*/ 2147483647 h 337"/>
                    <a:gd name="T28" fmla="*/ 2147483647 w 1495"/>
                    <a:gd name="T29" fmla="*/ 2147483647 h 337"/>
                    <a:gd name="T30" fmla="*/ 2147483647 w 1495"/>
                    <a:gd name="T31" fmla="*/ 2147483647 h 337"/>
                    <a:gd name="T32" fmla="*/ 2147483647 w 1495"/>
                    <a:gd name="T33" fmla="*/ 2147483647 h 337"/>
                    <a:gd name="T34" fmla="*/ 2147483647 w 1495"/>
                    <a:gd name="T35" fmla="*/ 2147483647 h 337"/>
                    <a:gd name="T36" fmla="*/ 2147483647 w 1495"/>
                    <a:gd name="T37" fmla="*/ 2147483647 h 337"/>
                    <a:gd name="T38" fmla="*/ 2147483647 w 1495"/>
                    <a:gd name="T39" fmla="*/ 2147483647 h 337"/>
                    <a:gd name="T40" fmla="*/ 2147483647 w 1495"/>
                    <a:gd name="T41" fmla="*/ 2147483647 h 337"/>
                    <a:gd name="T42" fmla="*/ 2147483647 w 1495"/>
                    <a:gd name="T43" fmla="*/ 2147483647 h 337"/>
                    <a:gd name="T44" fmla="*/ 2147483647 w 1495"/>
                    <a:gd name="T45" fmla="*/ 2147483647 h 337"/>
                    <a:gd name="T46" fmla="*/ 0 w 1495"/>
                    <a:gd name="T47" fmla="*/ 2147483647 h 337"/>
                    <a:gd name="T48" fmla="*/ 2147483647 w 1495"/>
                    <a:gd name="T49" fmla="*/ 2147483647 h 337"/>
                    <a:gd name="T50" fmla="*/ 2147483647 w 1495"/>
                    <a:gd name="T51" fmla="*/ 2147483647 h 337"/>
                    <a:gd name="T52" fmla="*/ 2147483647 w 1495"/>
                    <a:gd name="T53" fmla="*/ 2147483647 h 337"/>
                    <a:gd name="T54" fmla="*/ 2147483647 w 1495"/>
                    <a:gd name="T55" fmla="*/ 2147483647 h 337"/>
                    <a:gd name="T56" fmla="*/ 2147483647 w 1495"/>
                    <a:gd name="T57" fmla="*/ 2147483647 h 337"/>
                    <a:gd name="T58" fmla="*/ 2147483647 w 1495"/>
                    <a:gd name="T59" fmla="*/ 2147483647 h 337"/>
                    <a:gd name="T60" fmla="*/ 2147483647 w 1495"/>
                    <a:gd name="T61" fmla="*/ 2147483647 h 337"/>
                    <a:gd name="T62" fmla="*/ 2147483647 w 1495"/>
                    <a:gd name="T63" fmla="*/ 2147483647 h 337"/>
                    <a:gd name="T64" fmla="*/ 2147483647 w 1495"/>
                    <a:gd name="T65" fmla="*/ 2147483647 h 337"/>
                    <a:gd name="T66" fmla="*/ 2147483647 w 1495"/>
                    <a:gd name="T67" fmla="*/ 2147483647 h 337"/>
                    <a:gd name="T68" fmla="*/ 2147483647 w 1495"/>
                    <a:gd name="T69" fmla="*/ 0 h 337"/>
                    <a:gd name="T70" fmla="*/ 2147483647 w 1495"/>
                    <a:gd name="T71" fmla="*/ 2147483647 h 337"/>
                    <a:gd name="T72" fmla="*/ 2147483647 w 1495"/>
                    <a:gd name="T73" fmla="*/ 2147483647 h 337"/>
                    <a:gd name="T74" fmla="*/ 2147483647 w 1495"/>
                    <a:gd name="T75" fmla="*/ 2147483647 h 337"/>
                    <a:gd name="T76" fmla="*/ 2147483647 w 1495"/>
                    <a:gd name="T77" fmla="*/ 2147483647 h 337"/>
                    <a:gd name="T78" fmla="*/ 2147483647 w 1495"/>
                    <a:gd name="T79" fmla="*/ 2147483647 h 337"/>
                    <a:gd name="T80" fmla="*/ 2147483647 w 1495"/>
                    <a:gd name="T81" fmla="*/ 2147483647 h 337"/>
                    <a:gd name="T82" fmla="*/ 2147483647 w 1495"/>
                    <a:gd name="T83" fmla="*/ 2147483647 h 337"/>
                    <a:gd name="T84" fmla="*/ 2147483647 w 1495"/>
                    <a:gd name="T85" fmla="*/ 2147483647 h 337"/>
                    <a:gd name="T86" fmla="*/ 2147483647 w 1495"/>
                    <a:gd name="T87" fmla="*/ 2147483647 h 337"/>
                    <a:gd name="T88" fmla="*/ 2147483647 w 1495"/>
                    <a:gd name="T89" fmla="*/ 2147483647 h 337"/>
                    <a:gd name="T90" fmla="*/ 2147483647 w 1495"/>
                    <a:gd name="T91" fmla="*/ 2147483647 h 337"/>
                    <a:gd name="T92" fmla="*/ 2147483647 w 1495"/>
                    <a:gd name="T93" fmla="*/ 2147483647 h 33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495"/>
                    <a:gd name="T142" fmla="*/ 0 h 337"/>
                    <a:gd name="T143" fmla="*/ 1495 w 1495"/>
                    <a:gd name="T144" fmla="*/ 337 h 33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495" h="337">
                      <a:moveTo>
                        <a:pt x="1495" y="169"/>
                      </a:moveTo>
                      <a:lnTo>
                        <a:pt x="1495" y="169"/>
                      </a:lnTo>
                      <a:lnTo>
                        <a:pt x="1493" y="177"/>
                      </a:lnTo>
                      <a:lnTo>
                        <a:pt x="1490" y="186"/>
                      </a:lnTo>
                      <a:lnTo>
                        <a:pt x="1486" y="195"/>
                      </a:lnTo>
                      <a:lnTo>
                        <a:pt x="1479" y="202"/>
                      </a:lnTo>
                      <a:lnTo>
                        <a:pt x="1471" y="211"/>
                      </a:lnTo>
                      <a:lnTo>
                        <a:pt x="1461" y="219"/>
                      </a:lnTo>
                      <a:lnTo>
                        <a:pt x="1449" y="226"/>
                      </a:lnTo>
                      <a:lnTo>
                        <a:pt x="1436" y="234"/>
                      </a:lnTo>
                      <a:lnTo>
                        <a:pt x="1420" y="242"/>
                      </a:lnTo>
                      <a:lnTo>
                        <a:pt x="1404" y="249"/>
                      </a:lnTo>
                      <a:lnTo>
                        <a:pt x="1386" y="256"/>
                      </a:lnTo>
                      <a:lnTo>
                        <a:pt x="1367" y="263"/>
                      </a:lnTo>
                      <a:lnTo>
                        <a:pt x="1323" y="276"/>
                      </a:lnTo>
                      <a:lnTo>
                        <a:pt x="1275" y="288"/>
                      </a:lnTo>
                      <a:lnTo>
                        <a:pt x="1222" y="299"/>
                      </a:lnTo>
                      <a:lnTo>
                        <a:pt x="1165" y="309"/>
                      </a:lnTo>
                      <a:lnTo>
                        <a:pt x="1103" y="317"/>
                      </a:lnTo>
                      <a:lnTo>
                        <a:pt x="1038" y="324"/>
                      </a:lnTo>
                      <a:lnTo>
                        <a:pt x="969" y="330"/>
                      </a:lnTo>
                      <a:lnTo>
                        <a:pt x="898" y="334"/>
                      </a:lnTo>
                      <a:lnTo>
                        <a:pt x="824" y="336"/>
                      </a:lnTo>
                      <a:lnTo>
                        <a:pt x="747" y="337"/>
                      </a:lnTo>
                      <a:lnTo>
                        <a:pt x="671" y="336"/>
                      </a:lnTo>
                      <a:lnTo>
                        <a:pt x="596" y="334"/>
                      </a:lnTo>
                      <a:lnTo>
                        <a:pt x="526" y="330"/>
                      </a:lnTo>
                      <a:lnTo>
                        <a:pt x="457" y="324"/>
                      </a:lnTo>
                      <a:lnTo>
                        <a:pt x="391" y="317"/>
                      </a:lnTo>
                      <a:lnTo>
                        <a:pt x="329" y="309"/>
                      </a:lnTo>
                      <a:lnTo>
                        <a:pt x="273" y="299"/>
                      </a:lnTo>
                      <a:lnTo>
                        <a:pt x="219" y="288"/>
                      </a:lnTo>
                      <a:lnTo>
                        <a:pt x="171" y="276"/>
                      </a:lnTo>
                      <a:lnTo>
                        <a:pt x="128" y="263"/>
                      </a:lnTo>
                      <a:lnTo>
                        <a:pt x="109" y="256"/>
                      </a:lnTo>
                      <a:lnTo>
                        <a:pt x="91" y="249"/>
                      </a:lnTo>
                      <a:lnTo>
                        <a:pt x="74" y="242"/>
                      </a:lnTo>
                      <a:lnTo>
                        <a:pt x="59" y="234"/>
                      </a:lnTo>
                      <a:lnTo>
                        <a:pt x="46" y="226"/>
                      </a:lnTo>
                      <a:lnTo>
                        <a:pt x="34" y="219"/>
                      </a:lnTo>
                      <a:lnTo>
                        <a:pt x="24" y="211"/>
                      </a:lnTo>
                      <a:lnTo>
                        <a:pt x="15" y="202"/>
                      </a:lnTo>
                      <a:lnTo>
                        <a:pt x="9" y="195"/>
                      </a:lnTo>
                      <a:lnTo>
                        <a:pt x="5" y="186"/>
                      </a:lnTo>
                      <a:lnTo>
                        <a:pt x="1" y="177"/>
                      </a:lnTo>
                      <a:lnTo>
                        <a:pt x="0" y="169"/>
                      </a:lnTo>
                      <a:lnTo>
                        <a:pt x="1" y="160"/>
                      </a:lnTo>
                      <a:lnTo>
                        <a:pt x="5" y="151"/>
                      </a:lnTo>
                      <a:lnTo>
                        <a:pt x="9" y="143"/>
                      </a:lnTo>
                      <a:lnTo>
                        <a:pt x="15" y="135"/>
                      </a:lnTo>
                      <a:lnTo>
                        <a:pt x="24" y="127"/>
                      </a:lnTo>
                      <a:lnTo>
                        <a:pt x="34" y="118"/>
                      </a:lnTo>
                      <a:lnTo>
                        <a:pt x="46" y="111"/>
                      </a:lnTo>
                      <a:lnTo>
                        <a:pt x="59" y="103"/>
                      </a:lnTo>
                      <a:lnTo>
                        <a:pt x="74" y="95"/>
                      </a:lnTo>
                      <a:lnTo>
                        <a:pt x="91" y="88"/>
                      </a:lnTo>
                      <a:lnTo>
                        <a:pt x="109" y="81"/>
                      </a:lnTo>
                      <a:lnTo>
                        <a:pt x="128" y="75"/>
                      </a:lnTo>
                      <a:lnTo>
                        <a:pt x="171" y="62"/>
                      </a:lnTo>
                      <a:lnTo>
                        <a:pt x="219" y="50"/>
                      </a:lnTo>
                      <a:lnTo>
                        <a:pt x="273" y="39"/>
                      </a:lnTo>
                      <a:lnTo>
                        <a:pt x="329" y="29"/>
                      </a:lnTo>
                      <a:lnTo>
                        <a:pt x="391" y="20"/>
                      </a:lnTo>
                      <a:lnTo>
                        <a:pt x="457" y="14"/>
                      </a:lnTo>
                      <a:lnTo>
                        <a:pt x="526" y="7"/>
                      </a:lnTo>
                      <a:lnTo>
                        <a:pt x="596" y="4"/>
                      </a:lnTo>
                      <a:lnTo>
                        <a:pt x="671" y="1"/>
                      </a:lnTo>
                      <a:lnTo>
                        <a:pt x="747" y="0"/>
                      </a:lnTo>
                      <a:lnTo>
                        <a:pt x="824" y="1"/>
                      </a:lnTo>
                      <a:lnTo>
                        <a:pt x="898" y="4"/>
                      </a:lnTo>
                      <a:lnTo>
                        <a:pt x="969" y="7"/>
                      </a:lnTo>
                      <a:lnTo>
                        <a:pt x="1038" y="14"/>
                      </a:lnTo>
                      <a:lnTo>
                        <a:pt x="1103" y="20"/>
                      </a:lnTo>
                      <a:lnTo>
                        <a:pt x="1165" y="29"/>
                      </a:lnTo>
                      <a:lnTo>
                        <a:pt x="1222" y="39"/>
                      </a:lnTo>
                      <a:lnTo>
                        <a:pt x="1275" y="50"/>
                      </a:lnTo>
                      <a:lnTo>
                        <a:pt x="1323" y="62"/>
                      </a:lnTo>
                      <a:lnTo>
                        <a:pt x="1367" y="75"/>
                      </a:lnTo>
                      <a:lnTo>
                        <a:pt x="1386" y="81"/>
                      </a:lnTo>
                      <a:lnTo>
                        <a:pt x="1404" y="88"/>
                      </a:lnTo>
                      <a:lnTo>
                        <a:pt x="1420" y="95"/>
                      </a:lnTo>
                      <a:lnTo>
                        <a:pt x="1436" y="103"/>
                      </a:lnTo>
                      <a:lnTo>
                        <a:pt x="1449" y="111"/>
                      </a:lnTo>
                      <a:lnTo>
                        <a:pt x="1461" y="118"/>
                      </a:lnTo>
                      <a:lnTo>
                        <a:pt x="1471" y="127"/>
                      </a:lnTo>
                      <a:lnTo>
                        <a:pt x="1479" y="135"/>
                      </a:lnTo>
                      <a:lnTo>
                        <a:pt x="1486" y="143"/>
                      </a:lnTo>
                      <a:lnTo>
                        <a:pt x="1490" y="151"/>
                      </a:lnTo>
                      <a:lnTo>
                        <a:pt x="1493" y="160"/>
                      </a:lnTo>
                      <a:lnTo>
                        <a:pt x="1495" y="1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 sz="2400" b="0">
                    <a:solidFill>
                      <a:srgbClr val="E2001A"/>
                    </a:solidFill>
                    <a:latin typeface="Arial" charset="0"/>
                    <a:ea typeface="ヒラギノ角ゴ Pro W3" pitchFamily="-80" charset="-128"/>
                  </a:endParaRPr>
                </a:p>
              </p:txBody>
            </p:sp>
            <p:pic>
              <p:nvPicPr>
                <p:cNvPr id="2588987" name="Picture 589" descr="SW LOGO.jp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EFFFD"/>
                    </a:clrFrom>
                    <a:clrTo>
                      <a:srgbClr val="FEFFFD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856" y="1942"/>
                  <a:ext cx="21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21" name="Group 316"/>
          <p:cNvGrpSpPr>
            <a:grpSpLocks/>
          </p:cNvGrpSpPr>
          <p:nvPr/>
        </p:nvGrpSpPr>
        <p:grpSpPr bwMode="auto">
          <a:xfrm>
            <a:off x="827088" y="4629150"/>
            <a:ext cx="1296987" cy="744538"/>
            <a:chOff x="521" y="844"/>
            <a:chExt cx="817" cy="469"/>
          </a:xfrm>
        </p:grpSpPr>
        <p:pic>
          <p:nvPicPr>
            <p:cNvPr id="2588989" name="Picture 6" descr="AntenCe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" y="844"/>
              <a:ext cx="124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88990" name="Line 156"/>
            <p:cNvSpPr>
              <a:spLocks noChangeShapeType="1"/>
            </p:cNvSpPr>
            <p:nvPr/>
          </p:nvSpPr>
          <p:spPr bwMode="auto">
            <a:xfrm>
              <a:off x="635" y="1117"/>
              <a:ext cx="340" cy="58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8991" name="Line 156"/>
            <p:cNvSpPr>
              <a:spLocks noChangeShapeType="1"/>
            </p:cNvSpPr>
            <p:nvPr/>
          </p:nvSpPr>
          <p:spPr bwMode="auto">
            <a:xfrm>
              <a:off x="635" y="1233"/>
              <a:ext cx="363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8992" name="Line 156"/>
            <p:cNvSpPr>
              <a:spLocks noChangeShapeType="1"/>
            </p:cNvSpPr>
            <p:nvPr/>
          </p:nvSpPr>
          <p:spPr bwMode="auto">
            <a:xfrm>
              <a:off x="635" y="1208"/>
              <a:ext cx="363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8993" name="Line 156"/>
            <p:cNvSpPr>
              <a:spLocks noChangeShapeType="1"/>
            </p:cNvSpPr>
            <p:nvPr/>
          </p:nvSpPr>
          <p:spPr bwMode="auto">
            <a:xfrm>
              <a:off x="635" y="1185"/>
              <a:ext cx="363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588994" name="Picture 249" descr="icon radi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" y="1094"/>
              <a:ext cx="439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323"/>
            <p:cNvGrpSpPr>
              <a:grpSpLocks/>
            </p:cNvGrpSpPr>
            <p:nvPr/>
          </p:nvGrpSpPr>
          <p:grpSpPr bwMode="auto">
            <a:xfrm>
              <a:off x="1090" y="1185"/>
              <a:ext cx="193" cy="97"/>
              <a:chOff x="2469" y="1918"/>
              <a:chExt cx="363" cy="218"/>
            </a:xfrm>
          </p:grpSpPr>
          <p:grpSp>
            <p:nvGrpSpPr>
              <p:cNvPr id="23" name="Group 324"/>
              <p:cNvGrpSpPr>
                <a:grpSpLocks/>
              </p:cNvGrpSpPr>
              <p:nvPr/>
            </p:nvGrpSpPr>
            <p:grpSpPr bwMode="auto">
              <a:xfrm>
                <a:off x="2662" y="1918"/>
                <a:ext cx="170" cy="169"/>
                <a:chOff x="2906" y="1747"/>
                <a:chExt cx="216" cy="195"/>
              </a:xfrm>
            </p:grpSpPr>
            <p:sp>
              <p:nvSpPr>
                <p:cNvPr id="2588997" name="Rectangle 325"/>
                <p:cNvSpPr>
                  <a:spLocks noChangeArrowheads="1"/>
                </p:cNvSpPr>
                <p:nvPr/>
              </p:nvSpPr>
              <p:spPr bwMode="auto">
                <a:xfrm>
                  <a:off x="2953" y="1773"/>
                  <a:ext cx="145" cy="12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588998" name="Picture 591" descr="XC LOGO.jpg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906" y="1747"/>
                  <a:ext cx="216" cy="1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4" name="Group 327"/>
              <p:cNvGrpSpPr>
                <a:grpSpLocks/>
              </p:cNvGrpSpPr>
              <p:nvPr/>
            </p:nvGrpSpPr>
            <p:grpSpPr bwMode="auto">
              <a:xfrm>
                <a:off x="2469" y="1942"/>
                <a:ext cx="193" cy="194"/>
                <a:chOff x="2856" y="1942"/>
                <a:chExt cx="216" cy="212"/>
              </a:xfrm>
            </p:grpSpPr>
            <p:sp>
              <p:nvSpPr>
                <p:cNvPr id="2589000" name="Freeform 3"/>
                <p:cNvSpPr>
                  <a:spLocks/>
                </p:cNvSpPr>
                <p:nvPr/>
              </p:nvSpPr>
              <p:spPr bwMode="auto">
                <a:xfrm>
                  <a:off x="2880" y="1966"/>
                  <a:ext cx="145" cy="136"/>
                </a:xfrm>
                <a:custGeom>
                  <a:avLst/>
                  <a:gdLst>
                    <a:gd name="T0" fmla="*/ 2147483647 w 1495"/>
                    <a:gd name="T1" fmla="*/ 2147483647 h 337"/>
                    <a:gd name="T2" fmla="*/ 2147483647 w 1495"/>
                    <a:gd name="T3" fmla="*/ 2147483647 h 337"/>
                    <a:gd name="T4" fmla="*/ 2147483647 w 1495"/>
                    <a:gd name="T5" fmla="*/ 2147483647 h 337"/>
                    <a:gd name="T6" fmla="*/ 2147483647 w 1495"/>
                    <a:gd name="T7" fmla="*/ 2147483647 h 337"/>
                    <a:gd name="T8" fmla="*/ 2147483647 w 1495"/>
                    <a:gd name="T9" fmla="*/ 2147483647 h 337"/>
                    <a:gd name="T10" fmla="*/ 2147483647 w 1495"/>
                    <a:gd name="T11" fmla="*/ 2147483647 h 337"/>
                    <a:gd name="T12" fmla="*/ 2147483647 w 1495"/>
                    <a:gd name="T13" fmla="*/ 2147483647 h 337"/>
                    <a:gd name="T14" fmla="*/ 2147483647 w 1495"/>
                    <a:gd name="T15" fmla="*/ 2147483647 h 337"/>
                    <a:gd name="T16" fmla="*/ 2147483647 w 1495"/>
                    <a:gd name="T17" fmla="*/ 2147483647 h 337"/>
                    <a:gd name="T18" fmla="*/ 2147483647 w 1495"/>
                    <a:gd name="T19" fmla="*/ 2147483647 h 337"/>
                    <a:gd name="T20" fmla="*/ 2147483647 w 1495"/>
                    <a:gd name="T21" fmla="*/ 2147483647 h 337"/>
                    <a:gd name="T22" fmla="*/ 2147483647 w 1495"/>
                    <a:gd name="T23" fmla="*/ 2147483647 h 337"/>
                    <a:gd name="T24" fmla="*/ 2147483647 w 1495"/>
                    <a:gd name="T25" fmla="*/ 2147483647 h 337"/>
                    <a:gd name="T26" fmla="*/ 2147483647 w 1495"/>
                    <a:gd name="T27" fmla="*/ 2147483647 h 337"/>
                    <a:gd name="T28" fmla="*/ 2147483647 w 1495"/>
                    <a:gd name="T29" fmla="*/ 2147483647 h 337"/>
                    <a:gd name="T30" fmla="*/ 2147483647 w 1495"/>
                    <a:gd name="T31" fmla="*/ 2147483647 h 337"/>
                    <a:gd name="T32" fmla="*/ 2147483647 w 1495"/>
                    <a:gd name="T33" fmla="*/ 2147483647 h 337"/>
                    <a:gd name="T34" fmla="*/ 2147483647 w 1495"/>
                    <a:gd name="T35" fmla="*/ 2147483647 h 337"/>
                    <a:gd name="T36" fmla="*/ 2147483647 w 1495"/>
                    <a:gd name="T37" fmla="*/ 2147483647 h 337"/>
                    <a:gd name="T38" fmla="*/ 2147483647 w 1495"/>
                    <a:gd name="T39" fmla="*/ 2147483647 h 337"/>
                    <a:gd name="T40" fmla="*/ 2147483647 w 1495"/>
                    <a:gd name="T41" fmla="*/ 2147483647 h 337"/>
                    <a:gd name="T42" fmla="*/ 2147483647 w 1495"/>
                    <a:gd name="T43" fmla="*/ 2147483647 h 337"/>
                    <a:gd name="T44" fmla="*/ 2147483647 w 1495"/>
                    <a:gd name="T45" fmla="*/ 2147483647 h 337"/>
                    <a:gd name="T46" fmla="*/ 0 w 1495"/>
                    <a:gd name="T47" fmla="*/ 2147483647 h 337"/>
                    <a:gd name="T48" fmla="*/ 2147483647 w 1495"/>
                    <a:gd name="T49" fmla="*/ 2147483647 h 337"/>
                    <a:gd name="T50" fmla="*/ 2147483647 w 1495"/>
                    <a:gd name="T51" fmla="*/ 2147483647 h 337"/>
                    <a:gd name="T52" fmla="*/ 2147483647 w 1495"/>
                    <a:gd name="T53" fmla="*/ 2147483647 h 337"/>
                    <a:gd name="T54" fmla="*/ 2147483647 w 1495"/>
                    <a:gd name="T55" fmla="*/ 2147483647 h 337"/>
                    <a:gd name="T56" fmla="*/ 2147483647 w 1495"/>
                    <a:gd name="T57" fmla="*/ 2147483647 h 337"/>
                    <a:gd name="T58" fmla="*/ 2147483647 w 1495"/>
                    <a:gd name="T59" fmla="*/ 2147483647 h 337"/>
                    <a:gd name="T60" fmla="*/ 2147483647 w 1495"/>
                    <a:gd name="T61" fmla="*/ 2147483647 h 337"/>
                    <a:gd name="T62" fmla="*/ 2147483647 w 1495"/>
                    <a:gd name="T63" fmla="*/ 2147483647 h 337"/>
                    <a:gd name="T64" fmla="*/ 2147483647 w 1495"/>
                    <a:gd name="T65" fmla="*/ 2147483647 h 337"/>
                    <a:gd name="T66" fmla="*/ 2147483647 w 1495"/>
                    <a:gd name="T67" fmla="*/ 2147483647 h 337"/>
                    <a:gd name="T68" fmla="*/ 2147483647 w 1495"/>
                    <a:gd name="T69" fmla="*/ 0 h 337"/>
                    <a:gd name="T70" fmla="*/ 2147483647 w 1495"/>
                    <a:gd name="T71" fmla="*/ 2147483647 h 337"/>
                    <a:gd name="T72" fmla="*/ 2147483647 w 1495"/>
                    <a:gd name="T73" fmla="*/ 2147483647 h 337"/>
                    <a:gd name="T74" fmla="*/ 2147483647 w 1495"/>
                    <a:gd name="T75" fmla="*/ 2147483647 h 337"/>
                    <a:gd name="T76" fmla="*/ 2147483647 w 1495"/>
                    <a:gd name="T77" fmla="*/ 2147483647 h 337"/>
                    <a:gd name="T78" fmla="*/ 2147483647 w 1495"/>
                    <a:gd name="T79" fmla="*/ 2147483647 h 337"/>
                    <a:gd name="T80" fmla="*/ 2147483647 w 1495"/>
                    <a:gd name="T81" fmla="*/ 2147483647 h 337"/>
                    <a:gd name="T82" fmla="*/ 2147483647 w 1495"/>
                    <a:gd name="T83" fmla="*/ 2147483647 h 337"/>
                    <a:gd name="T84" fmla="*/ 2147483647 w 1495"/>
                    <a:gd name="T85" fmla="*/ 2147483647 h 337"/>
                    <a:gd name="T86" fmla="*/ 2147483647 w 1495"/>
                    <a:gd name="T87" fmla="*/ 2147483647 h 337"/>
                    <a:gd name="T88" fmla="*/ 2147483647 w 1495"/>
                    <a:gd name="T89" fmla="*/ 2147483647 h 337"/>
                    <a:gd name="T90" fmla="*/ 2147483647 w 1495"/>
                    <a:gd name="T91" fmla="*/ 2147483647 h 337"/>
                    <a:gd name="T92" fmla="*/ 2147483647 w 1495"/>
                    <a:gd name="T93" fmla="*/ 2147483647 h 33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495"/>
                    <a:gd name="T142" fmla="*/ 0 h 337"/>
                    <a:gd name="T143" fmla="*/ 1495 w 1495"/>
                    <a:gd name="T144" fmla="*/ 337 h 33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495" h="337">
                      <a:moveTo>
                        <a:pt x="1495" y="169"/>
                      </a:moveTo>
                      <a:lnTo>
                        <a:pt x="1495" y="169"/>
                      </a:lnTo>
                      <a:lnTo>
                        <a:pt x="1493" y="177"/>
                      </a:lnTo>
                      <a:lnTo>
                        <a:pt x="1490" y="186"/>
                      </a:lnTo>
                      <a:lnTo>
                        <a:pt x="1486" y="195"/>
                      </a:lnTo>
                      <a:lnTo>
                        <a:pt x="1479" y="202"/>
                      </a:lnTo>
                      <a:lnTo>
                        <a:pt x="1471" y="211"/>
                      </a:lnTo>
                      <a:lnTo>
                        <a:pt x="1461" y="219"/>
                      </a:lnTo>
                      <a:lnTo>
                        <a:pt x="1449" y="226"/>
                      </a:lnTo>
                      <a:lnTo>
                        <a:pt x="1436" y="234"/>
                      </a:lnTo>
                      <a:lnTo>
                        <a:pt x="1420" y="242"/>
                      </a:lnTo>
                      <a:lnTo>
                        <a:pt x="1404" y="249"/>
                      </a:lnTo>
                      <a:lnTo>
                        <a:pt x="1386" y="256"/>
                      </a:lnTo>
                      <a:lnTo>
                        <a:pt x="1367" y="263"/>
                      </a:lnTo>
                      <a:lnTo>
                        <a:pt x="1323" y="276"/>
                      </a:lnTo>
                      <a:lnTo>
                        <a:pt x="1275" y="288"/>
                      </a:lnTo>
                      <a:lnTo>
                        <a:pt x="1222" y="299"/>
                      </a:lnTo>
                      <a:lnTo>
                        <a:pt x="1165" y="309"/>
                      </a:lnTo>
                      <a:lnTo>
                        <a:pt x="1103" y="317"/>
                      </a:lnTo>
                      <a:lnTo>
                        <a:pt x="1038" y="324"/>
                      </a:lnTo>
                      <a:lnTo>
                        <a:pt x="969" y="330"/>
                      </a:lnTo>
                      <a:lnTo>
                        <a:pt x="898" y="334"/>
                      </a:lnTo>
                      <a:lnTo>
                        <a:pt x="824" y="336"/>
                      </a:lnTo>
                      <a:lnTo>
                        <a:pt x="747" y="337"/>
                      </a:lnTo>
                      <a:lnTo>
                        <a:pt x="671" y="336"/>
                      </a:lnTo>
                      <a:lnTo>
                        <a:pt x="596" y="334"/>
                      </a:lnTo>
                      <a:lnTo>
                        <a:pt x="526" y="330"/>
                      </a:lnTo>
                      <a:lnTo>
                        <a:pt x="457" y="324"/>
                      </a:lnTo>
                      <a:lnTo>
                        <a:pt x="391" y="317"/>
                      </a:lnTo>
                      <a:lnTo>
                        <a:pt x="329" y="309"/>
                      </a:lnTo>
                      <a:lnTo>
                        <a:pt x="273" y="299"/>
                      </a:lnTo>
                      <a:lnTo>
                        <a:pt x="219" y="288"/>
                      </a:lnTo>
                      <a:lnTo>
                        <a:pt x="171" y="276"/>
                      </a:lnTo>
                      <a:lnTo>
                        <a:pt x="128" y="263"/>
                      </a:lnTo>
                      <a:lnTo>
                        <a:pt x="109" y="256"/>
                      </a:lnTo>
                      <a:lnTo>
                        <a:pt x="91" y="249"/>
                      </a:lnTo>
                      <a:lnTo>
                        <a:pt x="74" y="242"/>
                      </a:lnTo>
                      <a:lnTo>
                        <a:pt x="59" y="234"/>
                      </a:lnTo>
                      <a:lnTo>
                        <a:pt x="46" y="226"/>
                      </a:lnTo>
                      <a:lnTo>
                        <a:pt x="34" y="219"/>
                      </a:lnTo>
                      <a:lnTo>
                        <a:pt x="24" y="211"/>
                      </a:lnTo>
                      <a:lnTo>
                        <a:pt x="15" y="202"/>
                      </a:lnTo>
                      <a:lnTo>
                        <a:pt x="9" y="195"/>
                      </a:lnTo>
                      <a:lnTo>
                        <a:pt x="5" y="186"/>
                      </a:lnTo>
                      <a:lnTo>
                        <a:pt x="1" y="177"/>
                      </a:lnTo>
                      <a:lnTo>
                        <a:pt x="0" y="169"/>
                      </a:lnTo>
                      <a:lnTo>
                        <a:pt x="1" y="160"/>
                      </a:lnTo>
                      <a:lnTo>
                        <a:pt x="5" y="151"/>
                      </a:lnTo>
                      <a:lnTo>
                        <a:pt x="9" y="143"/>
                      </a:lnTo>
                      <a:lnTo>
                        <a:pt x="15" y="135"/>
                      </a:lnTo>
                      <a:lnTo>
                        <a:pt x="24" y="127"/>
                      </a:lnTo>
                      <a:lnTo>
                        <a:pt x="34" y="118"/>
                      </a:lnTo>
                      <a:lnTo>
                        <a:pt x="46" y="111"/>
                      </a:lnTo>
                      <a:lnTo>
                        <a:pt x="59" y="103"/>
                      </a:lnTo>
                      <a:lnTo>
                        <a:pt x="74" y="95"/>
                      </a:lnTo>
                      <a:lnTo>
                        <a:pt x="91" y="88"/>
                      </a:lnTo>
                      <a:lnTo>
                        <a:pt x="109" y="81"/>
                      </a:lnTo>
                      <a:lnTo>
                        <a:pt x="128" y="75"/>
                      </a:lnTo>
                      <a:lnTo>
                        <a:pt x="171" y="62"/>
                      </a:lnTo>
                      <a:lnTo>
                        <a:pt x="219" y="50"/>
                      </a:lnTo>
                      <a:lnTo>
                        <a:pt x="273" y="39"/>
                      </a:lnTo>
                      <a:lnTo>
                        <a:pt x="329" y="29"/>
                      </a:lnTo>
                      <a:lnTo>
                        <a:pt x="391" y="20"/>
                      </a:lnTo>
                      <a:lnTo>
                        <a:pt x="457" y="14"/>
                      </a:lnTo>
                      <a:lnTo>
                        <a:pt x="526" y="7"/>
                      </a:lnTo>
                      <a:lnTo>
                        <a:pt x="596" y="4"/>
                      </a:lnTo>
                      <a:lnTo>
                        <a:pt x="671" y="1"/>
                      </a:lnTo>
                      <a:lnTo>
                        <a:pt x="747" y="0"/>
                      </a:lnTo>
                      <a:lnTo>
                        <a:pt x="824" y="1"/>
                      </a:lnTo>
                      <a:lnTo>
                        <a:pt x="898" y="4"/>
                      </a:lnTo>
                      <a:lnTo>
                        <a:pt x="969" y="7"/>
                      </a:lnTo>
                      <a:lnTo>
                        <a:pt x="1038" y="14"/>
                      </a:lnTo>
                      <a:lnTo>
                        <a:pt x="1103" y="20"/>
                      </a:lnTo>
                      <a:lnTo>
                        <a:pt x="1165" y="29"/>
                      </a:lnTo>
                      <a:lnTo>
                        <a:pt x="1222" y="39"/>
                      </a:lnTo>
                      <a:lnTo>
                        <a:pt x="1275" y="50"/>
                      </a:lnTo>
                      <a:lnTo>
                        <a:pt x="1323" y="62"/>
                      </a:lnTo>
                      <a:lnTo>
                        <a:pt x="1367" y="75"/>
                      </a:lnTo>
                      <a:lnTo>
                        <a:pt x="1386" y="81"/>
                      </a:lnTo>
                      <a:lnTo>
                        <a:pt x="1404" y="88"/>
                      </a:lnTo>
                      <a:lnTo>
                        <a:pt x="1420" y="95"/>
                      </a:lnTo>
                      <a:lnTo>
                        <a:pt x="1436" y="103"/>
                      </a:lnTo>
                      <a:lnTo>
                        <a:pt x="1449" y="111"/>
                      </a:lnTo>
                      <a:lnTo>
                        <a:pt x="1461" y="118"/>
                      </a:lnTo>
                      <a:lnTo>
                        <a:pt x="1471" y="127"/>
                      </a:lnTo>
                      <a:lnTo>
                        <a:pt x="1479" y="135"/>
                      </a:lnTo>
                      <a:lnTo>
                        <a:pt x="1486" y="143"/>
                      </a:lnTo>
                      <a:lnTo>
                        <a:pt x="1490" y="151"/>
                      </a:lnTo>
                      <a:lnTo>
                        <a:pt x="1493" y="160"/>
                      </a:lnTo>
                      <a:lnTo>
                        <a:pt x="1495" y="1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 sz="2400" b="0">
                    <a:solidFill>
                      <a:srgbClr val="E2001A"/>
                    </a:solidFill>
                    <a:latin typeface="Arial" charset="0"/>
                    <a:ea typeface="ヒラギノ角ゴ Pro W3" pitchFamily="-80" charset="-128"/>
                  </a:endParaRPr>
                </a:p>
              </p:txBody>
            </p:sp>
            <p:pic>
              <p:nvPicPr>
                <p:cNvPr id="2589001" name="Picture 589" descr="SW LOGO.jp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EFFFD"/>
                    </a:clrFrom>
                    <a:clrTo>
                      <a:srgbClr val="FEFFFD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856" y="1942"/>
                  <a:ext cx="21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2589002" name="Line 156"/>
          <p:cNvSpPr>
            <a:spLocks noChangeShapeType="1"/>
          </p:cNvSpPr>
          <p:nvPr/>
        </p:nvSpPr>
        <p:spPr bwMode="auto">
          <a:xfrm>
            <a:off x="3802063" y="4446588"/>
            <a:ext cx="265112" cy="346075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89003" name="Picture 6" descr="Anten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4900" y="4024313"/>
            <a:ext cx="177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9004" name="Line 156"/>
          <p:cNvSpPr>
            <a:spLocks noChangeShapeType="1"/>
          </p:cNvSpPr>
          <p:nvPr/>
        </p:nvSpPr>
        <p:spPr bwMode="auto">
          <a:xfrm>
            <a:off x="3802063" y="4562475"/>
            <a:ext cx="188912" cy="3063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9005" name="Line 156"/>
          <p:cNvSpPr>
            <a:spLocks noChangeShapeType="1"/>
          </p:cNvSpPr>
          <p:nvPr/>
        </p:nvSpPr>
        <p:spPr bwMode="auto">
          <a:xfrm>
            <a:off x="3802063" y="4638675"/>
            <a:ext cx="149225" cy="2301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5" name="Group 334"/>
          <p:cNvGrpSpPr>
            <a:grpSpLocks/>
          </p:cNvGrpSpPr>
          <p:nvPr/>
        </p:nvGrpSpPr>
        <p:grpSpPr bwMode="auto">
          <a:xfrm>
            <a:off x="3671888" y="4637088"/>
            <a:ext cx="912812" cy="628650"/>
            <a:chOff x="2082" y="1682"/>
            <a:chExt cx="893" cy="510"/>
          </a:xfrm>
        </p:grpSpPr>
        <p:pic>
          <p:nvPicPr>
            <p:cNvPr id="2589007" name="Picture 1455" descr="icon radi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82" y="1682"/>
              <a:ext cx="893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Group 336"/>
            <p:cNvGrpSpPr>
              <a:grpSpLocks/>
            </p:cNvGrpSpPr>
            <p:nvPr/>
          </p:nvGrpSpPr>
          <p:grpSpPr bwMode="auto">
            <a:xfrm>
              <a:off x="2469" y="1918"/>
              <a:ext cx="363" cy="218"/>
              <a:chOff x="2469" y="1918"/>
              <a:chExt cx="363" cy="218"/>
            </a:xfrm>
          </p:grpSpPr>
          <p:grpSp>
            <p:nvGrpSpPr>
              <p:cNvPr id="27" name="Group 337"/>
              <p:cNvGrpSpPr>
                <a:grpSpLocks/>
              </p:cNvGrpSpPr>
              <p:nvPr/>
            </p:nvGrpSpPr>
            <p:grpSpPr bwMode="auto">
              <a:xfrm>
                <a:off x="2662" y="1918"/>
                <a:ext cx="170" cy="169"/>
                <a:chOff x="2906" y="1747"/>
                <a:chExt cx="216" cy="195"/>
              </a:xfrm>
            </p:grpSpPr>
            <p:sp>
              <p:nvSpPr>
                <p:cNvPr id="2589010" name="Rectangle 338"/>
                <p:cNvSpPr>
                  <a:spLocks noChangeArrowheads="1"/>
                </p:cNvSpPr>
                <p:nvPr/>
              </p:nvSpPr>
              <p:spPr bwMode="auto">
                <a:xfrm>
                  <a:off x="2953" y="1773"/>
                  <a:ext cx="145" cy="12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589011" name="Picture 591" descr="XC LOGO.jpg"/>
                <p:cNvPicPr>
                  <a:picLocks noChangeAspect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906" y="1747"/>
                  <a:ext cx="216" cy="1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8" name="Group 340"/>
              <p:cNvGrpSpPr>
                <a:grpSpLocks/>
              </p:cNvGrpSpPr>
              <p:nvPr/>
            </p:nvGrpSpPr>
            <p:grpSpPr bwMode="auto">
              <a:xfrm>
                <a:off x="2469" y="1942"/>
                <a:ext cx="193" cy="194"/>
                <a:chOff x="2856" y="1942"/>
                <a:chExt cx="216" cy="212"/>
              </a:xfrm>
            </p:grpSpPr>
            <p:sp>
              <p:nvSpPr>
                <p:cNvPr id="2589013" name="Freeform 3"/>
                <p:cNvSpPr>
                  <a:spLocks/>
                </p:cNvSpPr>
                <p:nvPr/>
              </p:nvSpPr>
              <p:spPr bwMode="auto">
                <a:xfrm>
                  <a:off x="2880" y="1966"/>
                  <a:ext cx="145" cy="136"/>
                </a:xfrm>
                <a:custGeom>
                  <a:avLst/>
                  <a:gdLst>
                    <a:gd name="T0" fmla="*/ 2147483647 w 1495"/>
                    <a:gd name="T1" fmla="*/ 2147483647 h 337"/>
                    <a:gd name="T2" fmla="*/ 2147483647 w 1495"/>
                    <a:gd name="T3" fmla="*/ 2147483647 h 337"/>
                    <a:gd name="T4" fmla="*/ 2147483647 w 1495"/>
                    <a:gd name="T5" fmla="*/ 2147483647 h 337"/>
                    <a:gd name="T6" fmla="*/ 2147483647 w 1495"/>
                    <a:gd name="T7" fmla="*/ 2147483647 h 337"/>
                    <a:gd name="T8" fmla="*/ 2147483647 w 1495"/>
                    <a:gd name="T9" fmla="*/ 2147483647 h 337"/>
                    <a:gd name="T10" fmla="*/ 2147483647 w 1495"/>
                    <a:gd name="T11" fmla="*/ 2147483647 h 337"/>
                    <a:gd name="T12" fmla="*/ 2147483647 w 1495"/>
                    <a:gd name="T13" fmla="*/ 2147483647 h 337"/>
                    <a:gd name="T14" fmla="*/ 2147483647 w 1495"/>
                    <a:gd name="T15" fmla="*/ 2147483647 h 337"/>
                    <a:gd name="T16" fmla="*/ 2147483647 w 1495"/>
                    <a:gd name="T17" fmla="*/ 2147483647 h 337"/>
                    <a:gd name="T18" fmla="*/ 2147483647 w 1495"/>
                    <a:gd name="T19" fmla="*/ 2147483647 h 337"/>
                    <a:gd name="T20" fmla="*/ 2147483647 w 1495"/>
                    <a:gd name="T21" fmla="*/ 2147483647 h 337"/>
                    <a:gd name="T22" fmla="*/ 2147483647 w 1495"/>
                    <a:gd name="T23" fmla="*/ 2147483647 h 337"/>
                    <a:gd name="T24" fmla="*/ 2147483647 w 1495"/>
                    <a:gd name="T25" fmla="*/ 2147483647 h 337"/>
                    <a:gd name="T26" fmla="*/ 2147483647 w 1495"/>
                    <a:gd name="T27" fmla="*/ 2147483647 h 337"/>
                    <a:gd name="T28" fmla="*/ 2147483647 w 1495"/>
                    <a:gd name="T29" fmla="*/ 2147483647 h 337"/>
                    <a:gd name="T30" fmla="*/ 2147483647 w 1495"/>
                    <a:gd name="T31" fmla="*/ 2147483647 h 337"/>
                    <a:gd name="T32" fmla="*/ 2147483647 w 1495"/>
                    <a:gd name="T33" fmla="*/ 2147483647 h 337"/>
                    <a:gd name="T34" fmla="*/ 2147483647 w 1495"/>
                    <a:gd name="T35" fmla="*/ 2147483647 h 337"/>
                    <a:gd name="T36" fmla="*/ 2147483647 w 1495"/>
                    <a:gd name="T37" fmla="*/ 2147483647 h 337"/>
                    <a:gd name="T38" fmla="*/ 2147483647 w 1495"/>
                    <a:gd name="T39" fmla="*/ 2147483647 h 337"/>
                    <a:gd name="T40" fmla="*/ 2147483647 w 1495"/>
                    <a:gd name="T41" fmla="*/ 2147483647 h 337"/>
                    <a:gd name="T42" fmla="*/ 2147483647 w 1495"/>
                    <a:gd name="T43" fmla="*/ 2147483647 h 337"/>
                    <a:gd name="T44" fmla="*/ 2147483647 w 1495"/>
                    <a:gd name="T45" fmla="*/ 2147483647 h 337"/>
                    <a:gd name="T46" fmla="*/ 0 w 1495"/>
                    <a:gd name="T47" fmla="*/ 2147483647 h 337"/>
                    <a:gd name="T48" fmla="*/ 2147483647 w 1495"/>
                    <a:gd name="T49" fmla="*/ 2147483647 h 337"/>
                    <a:gd name="T50" fmla="*/ 2147483647 w 1495"/>
                    <a:gd name="T51" fmla="*/ 2147483647 h 337"/>
                    <a:gd name="T52" fmla="*/ 2147483647 w 1495"/>
                    <a:gd name="T53" fmla="*/ 2147483647 h 337"/>
                    <a:gd name="T54" fmla="*/ 2147483647 w 1495"/>
                    <a:gd name="T55" fmla="*/ 2147483647 h 337"/>
                    <a:gd name="T56" fmla="*/ 2147483647 w 1495"/>
                    <a:gd name="T57" fmla="*/ 2147483647 h 337"/>
                    <a:gd name="T58" fmla="*/ 2147483647 w 1495"/>
                    <a:gd name="T59" fmla="*/ 2147483647 h 337"/>
                    <a:gd name="T60" fmla="*/ 2147483647 w 1495"/>
                    <a:gd name="T61" fmla="*/ 2147483647 h 337"/>
                    <a:gd name="T62" fmla="*/ 2147483647 w 1495"/>
                    <a:gd name="T63" fmla="*/ 2147483647 h 337"/>
                    <a:gd name="T64" fmla="*/ 2147483647 w 1495"/>
                    <a:gd name="T65" fmla="*/ 2147483647 h 337"/>
                    <a:gd name="T66" fmla="*/ 2147483647 w 1495"/>
                    <a:gd name="T67" fmla="*/ 2147483647 h 337"/>
                    <a:gd name="T68" fmla="*/ 2147483647 w 1495"/>
                    <a:gd name="T69" fmla="*/ 0 h 337"/>
                    <a:gd name="T70" fmla="*/ 2147483647 w 1495"/>
                    <a:gd name="T71" fmla="*/ 2147483647 h 337"/>
                    <a:gd name="T72" fmla="*/ 2147483647 w 1495"/>
                    <a:gd name="T73" fmla="*/ 2147483647 h 337"/>
                    <a:gd name="T74" fmla="*/ 2147483647 w 1495"/>
                    <a:gd name="T75" fmla="*/ 2147483647 h 337"/>
                    <a:gd name="T76" fmla="*/ 2147483647 w 1495"/>
                    <a:gd name="T77" fmla="*/ 2147483647 h 337"/>
                    <a:gd name="T78" fmla="*/ 2147483647 w 1495"/>
                    <a:gd name="T79" fmla="*/ 2147483647 h 337"/>
                    <a:gd name="T80" fmla="*/ 2147483647 w 1495"/>
                    <a:gd name="T81" fmla="*/ 2147483647 h 337"/>
                    <a:gd name="T82" fmla="*/ 2147483647 w 1495"/>
                    <a:gd name="T83" fmla="*/ 2147483647 h 337"/>
                    <a:gd name="T84" fmla="*/ 2147483647 w 1495"/>
                    <a:gd name="T85" fmla="*/ 2147483647 h 337"/>
                    <a:gd name="T86" fmla="*/ 2147483647 w 1495"/>
                    <a:gd name="T87" fmla="*/ 2147483647 h 337"/>
                    <a:gd name="T88" fmla="*/ 2147483647 w 1495"/>
                    <a:gd name="T89" fmla="*/ 2147483647 h 337"/>
                    <a:gd name="T90" fmla="*/ 2147483647 w 1495"/>
                    <a:gd name="T91" fmla="*/ 2147483647 h 337"/>
                    <a:gd name="T92" fmla="*/ 2147483647 w 1495"/>
                    <a:gd name="T93" fmla="*/ 2147483647 h 33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495"/>
                    <a:gd name="T142" fmla="*/ 0 h 337"/>
                    <a:gd name="T143" fmla="*/ 1495 w 1495"/>
                    <a:gd name="T144" fmla="*/ 337 h 33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495" h="337">
                      <a:moveTo>
                        <a:pt x="1495" y="169"/>
                      </a:moveTo>
                      <a:lnTo>
                        <a:pt x="1495" y="169"/>
                      </a:lnTo>
                      <a:lnTo>
                        <a:pt x="1493" y="177"/>
                      </a:lnTo>
                      <a:lnTo>
                        <a:pt x="1490" y="186"/>
                      </a:lnTo>
                      <a:lnTo>
                        <a:pt x="1486" y="195"/>
                      </a:lnTo>
                      <a:lnTo>
                        <a:pt x="1479" y="202"/>
                      </a:lnTo>
                      <a:lnTo>
                        <a:pt x="1471" y="211"/>
                      </a:lnTo>
                      <a:lnTo>
                        <a:pt x="1461" y="219"/>
                      </a:lnTo>
                      <a:lnTo>
                        <a:pt x="1449" y="226"/>
                      </a:lnTo>
                      <a:lnTo>
                        <a:pt x="1436" y="234"/>
                      </a:lnTo>
                      <a:lnTo>
                        <a:pt x="1420" y="242"/>
                      </a:lnTo>
                      <a:lnTo>
                        <a:pt x="1404" y="249"/>
                      </a:lnTo>
                      <a:lnTo>
                        <a:pt x="1386" y="256"/>
                      </a:lnTo>
                      <a:lnTo>
                        <a:pt x="1367" y="263"/>
                      </a:lnTo>
                      <a:lnTo>
                        <a:pt x="1323" y="276"/>
                      </a:lnTo>
                      <a:lnTo>
                        <a:pt x="1275" y="288"/>
                      </a:lnTo>
                      <a:lnTo>
                        <a:pt x="1222" y="299"/>
                      </a:lnTo>
                      <a:lnTo>
                        <a:pt x="1165" y="309"/>
                      </a:lnTo>
                      <a:lnTo>
                        <a:pt x="1103" y="317"/>
                      </a:lnTo>
                      <a:lnTo>
                        <a:pt x="1038" y="324"/>
                      </a:lnTo>
                      <a:lnTo>
                        <a:pt x="969" y="330"/>
                      </a:lnTo>
                      <a:lnTo>
                        <a:pt x="898" y="334"/>
                      </a:lnTo>
                      <a:lnTo>
                        <a:pt x="824" y="336"/>
                      </a:lnTo>
                      <a:lnTo>
                        <a:pt x="747" y="337"/>
                      </a:lnTo>
                      <a:lnTo>
                        <a:pt x="671" y="336"/>
                      </a:lnTo>
                      <a:lnTo>
                        <a:pt x="596" y="334"/>
                      </a:lnTo>
                      <a:lnTo>
                        <a:pt x="526" y="330"/>
                      </a:lnTo>
                      <a:lnTo>
                        <a:pt x="457" y="324"/>
                      </a:lnTo>
                      <a:lnTo>
                        <a:pt x="391" y="317"/>
                      </a:lnTo>
                      <a:lnTo>
                        <a:pt x="329" y="309"/>
                      </a:lnTo>
                      <a:lnTo>
                        <a:pt x="273" y="299"/>
                      </a:lnTo>
                      <a:lnTo>
                        <a:pt x="219" y="288"/>
                      </a:lnTo>
                      <a:lnTo>
                        <a:pt x="171" y="276"/>
                      </a:lnTo>
                      <a:lnTo>
                        <a:pt x="128" y="263"/>
                      </a:lnTo>
                      <a:lnTo>
                        <a:pt x="109" y="256"/>
                      </a:lnTo>
                      <a:lnTo>
                        <a:pt x="91" y="249"/>
                      </a:lnTo>
                      <a:lnTo>
                        <a:pt x="74" y="242"/>
                      </a:lnTo>
                      <a:lnTo>
                        <a:pt x="59" y="234"/>
                      </a:lnTo>
                      <a:lnTo>
                        <a:pt x="46" y="226"/>
                      </a:lnTo>
                      <a:lnTo>
                        <a:pt x="34" y="219"/>
                      </a:lnTo>
                      <a:lnTo>
                        <a:pt x="24" y="211"/>
                      </a:lnTo>
                      <a:lnTo>
                        <a:pt x="15" y="202"/>
                      </a:lnTo>
                      <a:lnTo>
                        <a:pt x="9" y="195"/>
                      </a:lnTo>
                      <a:lnTo>
                        <a:pt x="5" y="186"/>
                      </a:lnTo>
                      <a:lnTo>
                        <a:pt x="1" y="177"/>
                      </a:lnTo>
                      <a:lnTo>
                        <a:pt x="0" y="169"/>
                      </a:lnTo>
                      <a:lnTo>
                        <a:pt x="1" y="160"/>
                      </a:lnTo>
                      <a:lnTo>
                        <a:pt x="5" y="151"/>
                      </a:lnTo>
                      <a:lnTo>
                        <a:pt x="9" y="143"/>
                      </a:lnTo>
                      <a:lnTo>
                        <a:pt x="15" y="135"/>
                      </a:lnTo>
                      <a:lnTo>
                        <a:pt x="24" y="127"/>
                      </a:lnTo>
                      <a:lnTo>
                        <a:pt x="34" y="118"/>
                      </a:lnTo>
                      <a:lnTo>
                        <a:pt x="46" y="111"/>
                      </a:lnTo>
                      <a:lnTo>
                        <a:pt x="59" y="103"/>
                      </a:lnTo>
                      <a:lnTo>
                        <a:pt x="74" y="95"/>
                      </a:lnTo>
                      <a:lnTo>
                        <a:pt x="91" y="88"/>
                      </a:lnTo>
                      <a:lnTo>
                        <a:pt x="109" y="81"/>
                      </a:lnTo>
                      <a:lnTo>
                        <a:pt x="128" y="75"/>
                      </a:lnTo>
                      <a:lnTo>
                        <a:pt x="171" y="62"/>
                      </a:lnTo>
                      <a:lnTo>
                        <a:pt x="219" y="50"/>
                      </a:lnTo>
                      <a:lnTo>
                        <a:pt x="273" y="39"/>
                      </a:lnTo>
                      <a:lnTo>
                        <a:pt x="329" y="29"/>
                      </a:lnTo>
                      <a:lnTo>
                        <a:pt x="391" y="20"/>
                      </a:lnTo>
                      <a:lnTo>
                        <a:pt x="457" y="14"/>
                      </a:lnTo>
                      <a:lnTo>
                        <a:pt x="526" y="7"/>
                      </a:lnTo>
                      <a:lnTo>
                        <a:pt x="596" y="4"/>
                      </a:lnTo>
                      <a:lnTo>
                        <a:pt x="671" y="1"/>
                      </a:lnTo>
                      <a:lnTo>
                        <a:pt x="747" y="0"/>
                      </a:lnTo>
                      <a:lnTo>
                        <a:pt x="824" y="1"/>
                      </a:lnTo>
                      <a:lnTo>
                        <a:pt x="898" y="4"/>
                      </a:lnTo>
                      <a:lnTo>
                        <a:pt x="969" y="7"/>
                      </a:lnTo>
                      <a:lnTo>
                        <a:pt x="1038" y="14"/>
                      </a:lnTo>
                      <a:lnTo>
                        <a:pt x="1103" y="20"/>
                      </a:lnTo>
                      <a:lnTo>
                        <a:pt x="1165" y="29"/>
                      </a:lnTo>
                      <a:lnTo>
                        <a:pt x="1222" y="39"/>
                      </a:lnTo>
                      <a:lnTo>
                        <a:pt x="1275" y="50"/>
                      </a:lnTo>
                      <a:lnTo>
                        <a:pt x="1323" y="62"/>
                      </a:lnTo>
                      <a:lnTo>
                        <a:pt x="1367" y="75"/>
                      </a:lnTo>
                      <a:lnTo>
                        <a:pt x="1386" y="81"/>
                      </a:lnTo>
                      <a:lnTo>
                        <a:pt x="1404" y="88"/>
                      </a:lnTo>
                      <a:lnTo>
                        <a:pt x="1420" y="95"/>
                      </a:lnTo>
                      <a:lnTo>
                        <a:pt x="1436" y="103"/>
                      </a:lnTo>
                      <a:lnTo>
                        <a:pt x="1449" y="111"/>
                      </a:lnTo>
                      <a:lnTo>
                        <a:pt x="1461" y="118"/>
                      </a:lnTo>
                      <a:lnTo>
                        <a:pt x="1471" y="127"/>
                      </a:lnTo>
                      <a:lnTo>
                        <a:pt x="1479" y="135"/>
                      </a:lnTo>
                      <a:lnTo>
                        <a:pt x="1486" y="143"/>
                      </a:lnTo>
                      <a:lnTo>
                        <a:pt x="1490" y="151"/>
                      </a:lnTo>
                      <a:lnTo>
                        <a:pt x="1493" y="160"/>
                      </a:lnTo>
                      <a:lnTo>
                        <a:pt x="1495" y="1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 sz="2400" b="0">
                    <a:solidFill>
                      <a:srgbClr val="E2001A"/>
                    </a:solidFill>
                    <a:latin typeface="Arial" charset="0"/>
                    <a:ea typeface="ヒラギノ角ゴ Pro W3" pitchFamily="-80" charset="-128"/>
                  </a:endParaRPr>
                </a:p>
              </p:txBody>
            </p:sp>
            <p:pic>
              <p:nvPicPr>
                <p:cNvPr id="2589014" name="Picture 589" descr="SW LOGO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FEFFFD"/>
                    </a:clrFrom>
                    <a:clrTo>
                      <a:srgbClr val="FEFFFD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856" y="1942"/>
                  <a:ext cx="21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29" name="Group 77"/>
          <p:cNvGrpSpPr>
            <a:grpSpLocks/>
          </p:cNvGrpSpPr>
          <p:nvPr/>
        </p:nvGrpSpPr>
        <p:grpSpPr bwMode="auto">
          <a:xfrm rot="10480013" flipV="1">
            <a:off x="4673600" y="3017838"/>
            <a:ext cx="1985963" cy="107950"/>
            <a:chOff x="4267200" y="2133600"/>
            <a:chExt cx="2353747" cy="117811"/>
          </a:xfrm>
        </p:grpSpPr>
        <p:sp>
          <p:nvSpPr>
            <p:cNvPr id="2589016" name="Oval 12"/>
            <p:cNvSpPr>
              <a:spLocks noChangeAspect="1" noChangeArrowheads="1"/>
            </p:cNvSpPr>
            <p:nvPr/>
          </p:nvSpPr>
          <p:spPr bwMode="auto">
            <a:xfrm flipH="1">
              <a:off x="5397813" y="2158889"/>
              <a:ext cx="56747" cy="5674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17" name="Oval 13"/>
            <p:cNvSpPr>
              <a:spLocks noChangeAspect="1" noChangeArrowheads="1"/>
            </p:cNvSpPr>
            <p:nvPr/>
          </p:nvSpPr>
          <p:spPr bwMode="auto">
            <a:xfrm flipH="1">
              <a:off x="4927804" y="2172459"/>
              <a:ext cx="29607" cy="29607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18" name="Oval 14"/>
            <p:cNvSpPr>
              <a:spLocks noChangeAspect="1" noChangeArrowheads="1"/>
            </p:cNvSpPr>
            <p:nvPr/>
          </p:nvSpPr>
          <p:spPr bwMode="auto">
            <a:xfrm flipH="1">
              <a:off x="4624333" y="2176777"/>
              <a:ext cx="20972" cy="20972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9019" name="Oval 15"/>
            <p:cNvSpPr>
              <a:spLocks noChangeAspect="1" noChangeArrowheads="1"/>
            </p:cNvSpPr>
            <p:nvPr/>
          </p:nvSpPr>
          <p:spPr bwMode="auto">
            <a:xfrm flipH="1">
              <a:off x="4615698" y="2176777"/>
              <a:ext cx="20972" cy="20972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20" name="Oval 16"/>
            <p:cNvSpPr>
              <a:spLocks noChangeAspect="1" noChangeArrowheads="1"/>
            </p:cNvSpPr>
            <p:nvPr/>
          </p:nvSpPr>
          <p:spPr bwMode="auto">
            <a:xfrm flipH="1">
              <a:off x="4719322" y="2173076"/>
              <a:ext cx="27756" cy="2775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21" name="Oval 17"/>
            <p:cNvSpPr>
              <a:spLocks noChangeAspect="1" noChangeArrowheads="1"/>
            </p:cNvSpPr>
            <p:nvPr/>
          </p:nvSpPr>
          <p:spPr bwMode="auto">
            <a:xfrm flipH="1">
              <a:off x="4703285" y="2172459"/>
              <a:ext cx="29607" cy="29607"/>
            </a:xfrm>
            <a:prstGeom prst="ellipse">
              <a:avLst/>
            </a:prstGeom>
            <a:solidFill>
              <a:srgbClr val="619BC8">
                <a:alpha val="4901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22" name="Oval 18"/>
            <p:cNvSpPr>
              <a:spLocks noChangeAspect="1" noChangeArrowheads="1"/>
            </p:cNvSpPr>
            <p:nvPr/>
          </p:nvSpPr>
          <p:spPr bwMode="auto">
            <a:xfrm flipH="1">
              <a:off x="4690949" y="2176777"/>
              <a:ext cx="20972" cy="209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23" name="Oval 19"/>
            <p:cNvSpPr>
              <a:spLocks noChangeAspect="1" noChangeArrowheads="1"/>
            </p:cNvSpPr>
            <p:nvPr/>
          </p:nvSpPr>
          <p:spPr bwMode="auto">
            <a:xfrm flipH="1">
              <a:off x="4821095" y="2173076"/>
              <a:ext cx="27757" cy="2775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24" name="Oval 20"/>
            <p:cNvSpPr>
              <a:spLocks noChangeAspect="1" noChangeArrowheads="1"/>
            </p:cNvSpPr>
            <p:nvPr/>
          </p:nvSpPr>
          <p:spPr bwMode="auto">
            <a:xfrm flipH="1">
              <a:off x="4802591" y="2173076"/>
              <a:ext cx="27757" cy="27757"/>
            </a:xfrm>
            <a:prstGeom prst="ellipse">
              <a:avLst/>
            </a:prstGeom>
            <a:solidFill>
              <a:schemeClr val="bg1">
                <a:alpha val="6392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25" name="Oval 21"/>
            <p:cNvSpPr>
              <a:spLocks noChangeAspect="1" noChangeArrowheads="1"/>
            </p:cNvSpPr>
            <p:nvPr/>
          </p:nvSpPr>
          <p:spPr bwMode="auto">
            <a:xfrm flipH="1">
              <a:off x="4906832" y="2172459"/>
              <a:ext cx="29607" cy="29607"/>
            </a:xfrm>
            <a:prstGeom prst="ellipse">
              <a:avLst/>
            </a:prstGeom>
            <a:solidFill>
              <a:srgbClr val="F08731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26" name="Oval 22"/>
            <p:cNvSpPr>
              <a:spLocks noChangeAspect="1" noChangeArrowheads="1"/>
            </p:cNvSpPr>
            <p:nvPr/>
          </p:nvSpPr>
          <p:spPr bwMode="auto">
            <a:xfrm flipH="1">
              <a:off x="4884627" y="2172459"/>
              <a:ext cx="29607" cy="29607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27" name="Oval 23"/>
            <p:cNvSpPr>
              <a:spLocks noChangeAspect="1" noChangeArrowheads="1"/>
            </p:cNvSpPr>
            <p:nvPr/>
          </p:nvSpPr>
          <p:spPr bwMode="auto">
            <a:xfrm flipH="1">
              <a:off x="499441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28" name="Oval 24"/>
            <p:cNvSpPr>
              <a:spLocks noChangeAspect="1" noChangeArrowheads="1"/>
            </p:cNvSpPr>
            <p:nvPr/>
          </p:nvSpPr>
          <p:spPr bwMode="auto">
            <a:xfrm flipH="1">
              <a:off x="503512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29" name="Oval 25"/>
            <p:cNvSpPr>
              <a:spLocks noChangeAspect="1" noChangeArrowheads="1"/>
            </p:cNvSpPr>
            <p:nvPr/>
          </p:nvSpPr>
          <p:spPr bwMode="auto">
            <a:xfrm flipH="1">
              <a:off x="5073371" y="2165674"/>
              <a:ext cx="43177" cy="43177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30" name="Oval 26"/>
            <p:cNvSpPr>
              <a:spLocks noChangeAspect="1" noChangeArrowheads="1"/>
            </p:cNvSpPr>
            <p:nvPr/>
          </p:nvSpPr>
          <p:spPr bwMode="auto">
            <a:xfrm flipH="1">
              <a:off x="5156023" y="2165674"/>
              <a:ext cx="43177" cy="4317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31" name="Oval 27"/>
            <p:cNvSpPr>
              <a:spLocks noChangeAspect="1" noChangeArrowheads="1"/>
            </p:cNvSpPr>
            <p:nvPr/>
          </p:nvSpPr>
          <p:spPr bwMode="auto">
            <a:xfrm flipH="1">
              <a:off x="5270750" y="2162590"/>
              <a:ext cx="49345" cy="49345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32" name="Oval 28"/>
            <p:cNvSpPr>
              <a:spLocks noChangeAspect="1" noChangeArrowheads="1"/>
            </p:cNvSpPr>
            <p:nvPr/>
          </p:nvSpPr>
          <p:spPr bwMode="auto">
            <a:xfrm flipH="1">
              <a:off x="5244844" y="2162590"/>
              <a:ext cx="49345" cy="49345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33" name="Oval 29"/>
            <p:cNvSpPr>
              <a:spLocks noChangeAspect="1" noChangeArrowheads="1"/>
            </p:cNvSpPr>
            <p:nvPr/>
          </p:nvSpPr>
          <p:spPr bwMode="auto">
            <a:xfrm flipH="1">
              <a:off x="5358337" y="2158889"/>
              <a:ext cx="56747" cy="56747"/>
            </a:xfrm>
            <a:prstGeom prst="ellipse">
              <a:avLst/>
            </a:prstGeom>
            <a:solidFill>
              <a:srgbClr val="619BC8">
                <a:alpha val="4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34" name="Oval 30"/>
            <p:cNvSpPr>
              <a:spLocks noChangeAspect="1" noChangeArrowheads="1"/>
            </p:cNvSpPr>
            <p:nvPr/>
          </p:nvSpPr>
          <p:spPr bwMode="auto">
            <a:xfrm flipH="1">
              <a:off x="5438522" y="2158889"/>
              <a:ext cx="56747" cy="56747"/>
            </a:xfrm>
            <a:prstGeom prst="ellipse">
              <a:avLst/>
            </a:prstGeom>
            <a:solidFill>
              <a:schemeClr val="bg1">
                <a:alpha val="4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35" name="Oval 31"/>
            <p:cNvSpPr>
              <a:spLocks noChangeAspect="1" noChangeArrowheads="1"/>
            </p:cNvSpPr>
            <p:nvPr/>
          </p:nvSpPr>
          <p:spPr bwMode="auto">
            <a:xfrm flipH="1">
              <a:off x="5526109" y="2155805"/>
              <a:ext cx="62915" cy="62915"/>
            </a:xfrm>
            <a:prstGeom prst="ellipse">
              <a:avLst/>
            </a:prstGeom>
            <a:solidFill>
              <a:srgbClr val="619BC8">
                <a:alpha val="8392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36" name="Oval 32"/>
            <p:cNvSpPr>
              <a:spLocks noChangeAspect="1" noChangeArrowheads="1"/>
            </p:cNvSpPr>
            <p:nvPr/>
          </p:nvSpPr>
          <p:spPr bwMode="auto">
            <a:xfrm flipH="1">
              <a:off x="5565585" y="2153955"/>
              <a:ext cx="66615" cy="66616"/>
            </a:xfrm>
            <a:prstGeom prst="ellipse">
              <a:avLst/>
            </a:prstGeom>
            <a:solidFill>
              <a:srgbClr val="C2D355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37" name="Oval 33"/>
            <p:cNvSpPr>
              <a:spLocks noChangeAspect="1" noChangeArrowheads="1"/>
            </p:cNvSpPr>
            <p:nvPr/>
          </p:nvSpPr>
          <p:spPr bwMode="auto">
            <a:xfrm flipH="1">
              <a:off x="5661807" y="2153955"/>
              <a:ext cx="66615" cy="66616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38" name="Oval 34"/>
            <p:cNvSpPr>
              <a:spLocks noChangeAspect="1" noChangeArrowheads="1"/>
            </p:cNvSpPr>
            <p:nvPr/>
          </p:nvSpPr>
          <p:spPr bwMode="auto">
            <a:xfrm flipH="1">
              <a:off x="5799973" y="2153955"/>
              <a:ext cx="66615" cy="66616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39" name="Oval 35"/>
            <p:cNvSpPr>
              <a:spLocks noChangeAspect="1" noChangeArrowheads="1"/>
            </p:cNvSpPr>
            <p:nvPr/>
          </p:nvSpPr>
          <p:spPr bwMode="auto">
            <a:xfrm flipH="1">
              <a:off x="5740759" y="2153955"/>
              <a:ext cx="66615" cy="66616"/>
            </a:xfrm>
            <a:prstGeom prst="ellipse">
              <a:avLst/>
            </a:prstGeom>
            <a:solidFill>
              <a:schemeClr val="bg1">
                <a:alpha val="54117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40" name="Oval 36"/>
            <p:cNvSpPr>
              <a:spLocks noChangeAspect="1" noChangeArrowheads="1"/>
            </p:cNvSpPr>
            <p:nvPr/>
          </p:nvSpPr>
          <p:spPr bwMode="auto">
            <a:xfrm flipH="1">
              <a:off x="5946774" y="2149020"/>
              <a:ext cx="76484" cy="76485"/>
            </a:xfrm>
            <a:prstGeom prst="ellipse">
              <a:avLst/>
            </a:prstGeom>
            <a:solidFill>
              <a:srgbClr val="C2D355">
                <a:alpha val="87057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41" name="Oval 37"/>
            <p:cNvSpPr>
              <a:spLocks noChangeAspect="1" noChangeArrowheads="1"/>
            </p:cNvSpPr>
            <p:nvPr/>
          </p:nvSpPr>
          <p:spPr bwMode="auto">
            <a:xfrm flipH="1">
              <a:off x="5878924" y="2149020"/>
              <a:ext cx="76484" cy="76485"/>
            </a:xfrm>
            <a:prstGeom prst="ellipse">
              <a:avLst/>
            </a:prstGeom>
            <a:solidFill>
              <a:srgbClr val="E2001A">
                <a:alpha val="65881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42" name="Oval 38"/>
            <p:cNvSpPr>
              <a:spLocks noChangeAspect="1" noChangeArrowheads="1"/>
            </p:cNvSpPr>
            <p:nvPr/>
          </p:nvSpPr>
          <p:spPr bwMode="auto">
            <a:xfrm flipH="1">
              <a:off x="6056566" y="2149020"/>
              <a:ext cx="76484" cy="76485"/>
            </a:xfrm>
            <a:prstGeom prst="ellipse">
              <a:avLst/>
            </a:prstGeom>
            <a:solidFill>
              <a:schemeClr val="bg1">
                <a:alpha val="87057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43" name="Oval 39"/>
            <p:cNvSpPr>
              <a:spLocks noChangeAspect="1" noChangeArrowheads="1"/>
            </p:cNvSpPr>
            <p:nvPr/>
          </p:nvSpPr>
          <p:spPr bwMode="auto">
            <a:xfrm flipH="1">
              <a:off x="6099742" y="2149020"/>
              <a:ext cx="76484" cy="76485"/>
            </a:xfrm>
            <a:prstGeom prst="ellipse">
              <a:avLst/>
            </a:prstGeom>
            <a:solidFill>
              <a:srgbClr val="F08731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44" name="Oval 40"/>
            <p:cNvSpPr>
              <a:spLocks noChangeAspect="1" noChangeArrowheads="1"/>
            </p:cNvSpPr>
            <p:nvPr/>
          </p:nvSpPr>
          <p:spPr bwMode="auto">
            <a:xfrm flipH="1">
              <a:off x="6251478" y="2147787"/>
              <a:ext cx="78952" cy="78952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45" name="Oval 41"/>
            <p:cNvSpPr>
              <a:spLocks noChangeAspect="1" noChangeArrowheads="1"/>
            </p:cNvSpPr>
            <p:nvPr/>
          </p:nvSpPr>
          <p:spPr bwMode="auto">
            <a:xfrm flipH="1">
              <a:off x="6303290" y="2147787"/>
              <a:ext cx="78952" cy="78952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46" name="Oval 42"/>
            <p:cNvSpPr>
              <a:spLocks noChangeAspect="1" noChangeArrowheads="1"/>
            </p:cNvSpPr>
            <p:nvPr/>
          </p:nvSpPr>
          <p:spPr bwMode="auto">
            <a:xfrm flipH="1">
              <a:off x="6404446" y="2142852"/>
              <a:ext cx="88821" cy="88821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47" name="Oval 43"/>
            <p:cNvSpPr>
              <a:spLocks noChangeAspect="1" noChangeArrowheads="1"/>
            </p:cNvSpPr>
            <p:nvPr/>
          </p:nvSpPr>
          <p:spPr bwMode="auto">
            <a:xfrm flipH="1">
              <a:off x="6471062" y="2142852"/>
              <a:ext cx="88821" cy="88821"/>
            </a:xfrm>
            <a:prstGeom prst="ellipse">
              <a:avLst/>
            </a:prstGeom>
            <a:solidFill>
              <a:srgbClr val="619BC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48" name="Oval 44"/>
            <p:cNvSpPr>
              <a:spLocks noChangeAspect="1" noChangeArrowheads="1"/>
            </p:cNvSpPr>
            <p:nvPr/>
          </p:nvSpPr>
          <p:spPr bwMode="auto">
            <a:xfrm flipH="1">
              <a:off x="5651321" y="2142235"/>
              <a:ext cx="100540" cy="100540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49" name="Oval 45"/>
            <p:cNvSpPr>
              <a:spLocks noChangeAspect="1" noChangeArrowheads="1"/>
            </p:cNvSpPr>
            <p:nvPr/>
          </p:nvSpPr>
          <p:spPr bwMode="auto">
            <a:xfrm flipH="1">
              <a:off x="4819862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50" name="Oval 46"/>
            <p:cNvSpPr>
              <a:spLocks noChangeAspect="1" noChangeArrowheads="1"/>
            </p:cNvSpPr>
            <p:nvPr/>
          </p:nvSpPr>
          <p:spPr bwMode="auto">
            <a:xfrm flipH="1">
              <a:off x="4282620" y="2173693"/>
              <a:ext cx="37009" cy="37625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9051" name="Oval 47"/>
            <p:cNvSpPr>
              <a:spLocks noChangeAspect="1" noChangeArrowheads="1"/>
            </p:cNvSpPr>
            <p:nvPr/>
          </p:nvSpPr>
          <p:spPr bwMode="auto">
            <a:xfrm flipH="1">
              <a:off x="4267200" y="2173693"/>
              <a:ext cx="37009" cy="37625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52" name="Oval 48"/>
            <p:cNvSpPr>
              <a:spLocks noChangeAspect="1" noChangeArrowheads="1"/>
            </p:cNvSpPr>
            <p:nvPr/>
          </p:nvSpPr>
          <p:spPr bwMode="auto">
            <a:xfrm flipH="1">
              <a:off x="4450393" y="2167525"/>
              <a:ext cx="49345" cy="48728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53" name="Oval 49"/>
            <p:cNvSpPr>
              <a:spLocks noChangeAspect="1" noChangeArrowheads="1"/>
            </p:cNvSpPr>
            <p:nvPr/>
          </p:nvSpPr>
          <p:spPr bwMode="auto">
            <a:xfrm flipH="1">
              <a:off x="4422019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54" name="Oval 50"/>
            <p:cNvSpPr>
              <a:spLocks noChangeAspect="1" noChangeArrowheads="1"/>
            </p:cNvSpPr>
            <p:nvPr/>
          </p:nvSpPr>
          <p:spPr bwMode="auto">
            <a:xfrm flipH="1">
              <a:off x="4400431" y="2173693"/>
              <a:ext cx="37009" cy="37625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55" name="Oval 51"/>
            <p:cNvSpPr>
              <a:spLocks noChangeAspect="1" noChangeArrowheads="1"/>
            </p:cNvSpPr>
            <p:nvPr/>
          </p:nvSpPr>
          <p:spPr bwMode="auto">
            <a:xfrm flipH="1">
              <a:off x="4630501" y="2167525"/>
              <a:ext cx="49345" cy="48728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56" name="Oval 52"/>
            <p:cNvSpPr>
              <a:spLocks noChangeAspect="1" noChangeArrowheads="1"/>
            </p:cNvSpPr>
            <p:nvPr/>
          </p:nvSpPr>
          <p:spPr bwMode="auto">
            <a:xfrm flipH="1">
              <a:off x="4597810" y="2167525"/>
              <a:ext cx="49345" cy="48728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57" name="Oval 53"/>
            <p:cNvSpPr>
              <a:spLocks noChangeAspect="1" noChangeArrowheads="1"/>
            </p:cNvSpPr>
            <p:nvPr/>
          </p:nvSpPr>
          <p:spPr bwMode="auto">
            <a:xfrm flipH="1">
              <a:off x="4782236" y="2166291"/>
              <a:ext cx="52429" cy="52429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58" name="Oval 54"/>
            <p:cNvSpPr>
              <a:spLocks noChangeAspect="1" noChangeArrowheads="1"/>
            </p:cNvSpPr>
            <p:nvPr/>
          </p:nvSpPr>
          <p:spPr bwMode="auto">
            <a:xfrm flipH="1">
              <a:off x="4743377" y="2166291"/>
              <a:ext cx="52429" cy="52429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59" name="Oval 55"/>
            <p:cNvSpPr>
              <a:spLocks noChangeAspect="1" noChangeArrowheads="1"/>
            </p:cNvSpPr>
            <p:nvPr/>
          </p:nvSpPr>
          <p:spPr bwMode="auto">
            <a:xfrm flipH="1">
              <a:off x="4937673" y="2153955"/>
              <a:ext cx="76484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60" name="Oval 56"/>
            <p:cNvSpPr>
              <a:spLocks noChangeAspect="1" noChangeArrowheads="1"/>
            </p:cNvSpPr>
            <p:nvPr/>
          </p:nvSpPr>
          <p:spPr bwMode="auto">
            <a:xfrm flipH="1">
              <a:off x="5009839" y="2153955"/>
              <a:ext cx="75868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61" name="Oval 57"/>
            <p:cNvSpPr>
              <a:spLocks noChangeAspect="1" noChangeArrowheads="1"/>
            </p:cNvSpPr>
            <p:nvPr/>
          </p:nvSpPr>
          <p:spPr bwMode="auto">
            <a:xfrm flipH="1">
              <a:off x="5077072" y="2153955"/>
              <a:ext cx="76484" cy="7710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62" name="Oval 58"/>
            <p:cNvSpPr>
              <a:spLocks noChangeAspect="1" noChangeArrowheads="1"/>
            </p:cNvSpPr>
            <p:nvPr/>
          </p:nvSpPr>
          <p:spPr bwMode="auto">
            <a:xfrm flipH="1">
              <a:off x="5223255" y="2153955"/>
              <a:ext cx="76484" cy="7710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63" name="Oval 59"/>
            <p:cNvSpPr>
              <a:spLocks noChangeAspect="1" noChangeArrowheads="1"/>
            </p:cNvSpPr>
            <p:nvPr/>
          </p:nvSpPr>
          <p:spPr bwMode="auto">
            <a:xfrm flipH="1">
              <a:off x="5426803" y="2149020"/>
              <a:ext cx="86970" cy="86970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64" name="Oval 60"/>
            <p:cNvSpPr>
              <a:spLocks noChangeAspect="1" noChangeArrowheads="1"/>
            </p:cNvSpPr>
            <p:nvPr/>
          </p:nvSpPr>
          <p:spPr bwMode="auto">
            <a:xfrm flipH="1">
              <a:off x="5380542" y="2149020"/>
              <a:ext cx="87587" cy="86970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65" name="Oval 61"/>
            <p:cNvSpPr>
              <a:spLocks noChangeAspect="1" noChangeArrowheads="1"/>
            </p:cNvSpPr>
            <p:nvPr/>
          </p:nvSpPr>
          <p:spPr bwMode="auto">
            <a:xfrm flipH="1">
              <a:off x="5581622" y="2142235"/>
              <a:ext cx="100540" cy="100540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66" name="Oval 62"/>
            <p:cNvSpPr>
              <a:spLocks noChangeAspect="1" noChangeArrowheads="1"/>
            </p:cNvSpPr>
            <p:nvPr/>
          </p:nvSpPr>
          <p:spPr bwMode="auto">
            <a:xfrm flipH="1">
              <a:off x="5723488" y="2142235"/>
              <a:ext cx="100540" cy="100540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67" name="Oval 63"/>
            <p:cNvSpPr>
              <a:spLocks noChangeAspect="1" noChangeArrowheads="1"/>
            </p:cNvSpPr>
            <p:nvPr/>
          </p:nvSpPr>
          <p:spPr bwMode="auto">
            <a:xfrm flipH="1">
              <a:off x="5878307" y="2136684"/>
              <a:ext cx="111643" cy="111643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68" name="Oval 64"/>
            <p:cNvSpPr>
              <a:spLocks noChangeAspect="1" noChangeArrowheads="1"/>
            </p:cNvSpPr>
            <p:nvPr/>
          </p:nvSpPr>
          <p:spPr bwMode="auto">
            <a:xfrm flipH="1">
              <a:off x="5948624" y="2133600"/>
              <a:ext cx="117811" cy="11781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69" name="Oval 65"/>
            <p:cNvSpPr>
              <a:spLocks noChangeAspect="1" noChangeArrowheads="1"/>
            </p:cNvSpPr>
            <p:nvPr/>
          </p:nvSpPr>
          <p:spPr bwMode="auto">
            <a:xfrm flipH="1">
              <a:off x="6118863" y="2133600"/>
              <a:ext cx="117811" cy="11781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70" name="Oval 66"/>
            <p:cNvSpPr>
              <a:spLocks noChangeAspect="1" noChangeArrowheads="1"/>
            </p:cNvSpPr>
            <p:nvPr/>
          </p:nvSpPr>
          <p:spPr bwMode="auto">
            <a:xfrm flipH="1">
              <a:off x="6363120" y="2133600"/>
              <a:ext cx="117811" cy="117811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71" name="Oval 67"/>
            <p:cNvSpPr>
              <a:spLocks noChangeAspect="1" noChangeArrowheads="1"/>
            </p:cNvSpPr>
            <p:nvPr/>
          </p:nvSpPr>
          <p:spPr bwMode="auto">
            <a:xfrm flipH="1">
              <a:off x="6258262" y="2133600"/>
              <a:ext cx="117811" cy="117811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72" name="Oval 71"/>
            <p:cNvSpPr>
              <a:spLocks noChangeAspect="1" noChangeArrowheads="1"/>
            </p:cNvSpPr>
            <p:nvPr/>
          </p:nvSpPr>
          <p:spPr bwMode="auto">
            <a:xfrm flipH="1">
              <a:off x="6519790" y="2142235"/>
              <a:ext cx="101157" cy="101157"/>
            </a:xfrm>
            <a:prstGeom prst="ellipse">
              <a:avLst/>
            </a:prstGeom>
            <a:solidFill>
              <a:srgbClr val="C2D355">
                <a:alpha val="7294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sp>
        <p:nvSpPr>
          <p:cNvPr id="2589073" name="Line 156"/>
          <p:cNvSpPr>
            <a:spLocks noChangeShapeType="1"/>
          </p:cNvSpPr>
          <p:nvPr/>
        </p:nvSpPr>
        <p:spPr bwMode="auto">
          <a:xfrm flipV="1">
            <a:off x="6911975" y="3063875"/>
            <a:ext cx="857250" cy="4763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9074" name="Rectangle 132"/>
          <p:cNvSpPr>
            <a:spLocks noChangeArrowheads="1"/>
          </p:cNvSpPr>
          <p:nvPr/>
        </p:nvSpPr>
        <p:spPr bwMode="auto">
          <a:xfrm>
            <a:off x="7677150" y="3263900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Fiber 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node</a:t>
            </a:r>
            <a:endParaRPr lang="en-US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9075" name="Line 156"/>
          <p:cNvSpPr>
            <a:spLocks noChangeShapeType="1"/>
          </p:cNvSpPr>
          <p:nvPr/>
        </p:nvSpPr>
        <p:spPr bwMode="auto">
          <a:xfrm flipH="1">
            <a:off x="6877050" y="3141663"/>
            <a:ext cx="71596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9076" name="Rectangle 84"/>
          <p:cNvSpPr>
            <a:spLocks noChangeArrowheads="1"/>
          </p:cNvSpPr>
          <p:nvPr/>
        </p:nvSpPr>
        <p:spPr bwMode="auto">
          <a:xfrm>
            <a:off x="5327650" y="2752725"/>
            <a:ext cx="398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1+1</a:t>
            </a:r>
            <a:endParaRPr lang="en-US" sz="2400" b="0">
              <a:solidFill>
                <a:srgbClr val="000000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9077" name="Rectangle 13"/>
          <p:cNvSpPr>
            <a:spLocks noChangeArrowheads="1"/>
          </p:cNvSpPr>
          <p:nvPr/>
        </p:nvSpPr>
        <p:spPr bwMode="auto">
          <a:xfrm>
            <a:off x="6489700" y="376078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i="1">
                <a:latin typeface="Arial" charset="0"/>
                <a:ea typeface="ヒラギノ角ゴ Pro W3" pitchFamily="-80" charset="-128"/>
                <a:cs typeface="Arial" charset="0"/>
              </a:rPr>
              <a:t>Fiber site</a:t>
            </a:r>
          </a:p>
        </p:txBody>
      </p:sp>
      <p:grpSp>
        <p:nvGrpSpPr>
          <p:cNvPr id="30" name="Group 77"/>
          <p:cNvGrpSpPr>
            <a:grpSpLocks/>
          </p:cNvGrpSpPr>
          <p:nvPr/>
        </p:nvGrpSpPr>
        <p:grpSpPr bwMode="auto">
          <a:xfrm rot="8371508" flipV="1">
            <a:off x="4232275" y="3910013"/>
            <a:ext cx="2706688" cy="153987"/>
            <a:chOff x="4267200" y="2133600"/>
            <a:chExt cx="2353747" cy="117811"/>
          </a:xfrm>
        </p:grpSpPr>
        <p:sp>
          <p:nvSpPr>
            <p:cNvPr id="2589079" name="Oval 12"/>
            <p:cNvSpPr>
              <a:spLocks noChangeAspect="1" noChangeArrowheads="1"/>
            </p:cNvSpPr>
            <p:nvPr/>
          </p:nvSpPr>
          <p:spPr bwMode="auto">
            <a:xfrm flipH="1">
              <a:off x="5397813" y="2158889"/>
              <a:ext cx="56747" cy="5674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80" name="Oval 13"/>
            <p:cNvSpPr>
              <a:spLocks noChangeAspect="1" noChangeArrowheads="1"/>
            </p:cNvSpPr>
            <p:nvPr/>
          </p:nvSpPr>
          <p:spPr bwMode="auto">
            <a:xfrm flipH="1">
              <a:off x="4927804" y="2172459"/>
              <a:ext cx="29607" cy="29607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81" name="Oval 14"/>
            <p:cNvSpPr>
              <a:spLocks noChangeAspect="1" noChangeArrowheads="1"/>
            </p:cNvSpPr>
            <p:nvPr/>
          </p:nvSpPr>
          <p:spPr bwMode="auto">
            <a:xfrm flipH="1">
              <a:off x="4624333" y="2176777"/>
              <a:ext cx="20972" cy="20972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9082" name="Oval 15"/>
            <p:cNvSpPr>
              <a:spLocks noChangeAspect="1" noChangeArrowheads="1"/>
            </p:cNvSpPr>
            <p:nvPr/>
          </p:nvSpPr>
          <p:spPr bwMode="auto">
            <a:xfrm flipH="1">
              <a:off x="4615698" y="2176777"/>
              <a:ext cx="20972" cy="20972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83" name="Oval 16"/>
            <p:cNvSpPr>
              <a:spLocks noChangeAspect="1" noChangeArrowheads="1"/>
            </p:cNvSpPr>
            <p:nvPr/>
          </p:nvSpPr>
          <p:spPr bwMode="auto">
            <a:xfrm flipH="1">
              <a:off x="4719322" y="2173076"/>
              <a:ext cx="27756" cy="2775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84" name="Oval 17"/>
            <p:cNvSpPr>
              <a:spLocks noChangeAspect="1" noChangeArrowheads="1"/>
            </p:cNvSpPr>
            <p:nvPr/>
          </p:nvSpPr>
          <p:spPr bwMode="auto">
            <a:xfrm flipH="1">
              <a:off x="4703285" y="2172459"/>
              <a:ext cx="29607" cy="29607"/>
            </a:xfrm>
            <a:prstGeom prst="ellipse">
              <a:avLst/>
            </a:prstGeom>
            <a:solidFill>
              <a:srgbClr val="619BC8">
                <a:alpha val="4901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85" name="Oval 18"/>
            <p:cNvSpPr>
              <a:spLocks noChangeAspect="1" noChangeArrowheads="1"/>
            </p:cNvSpPr>
            <p:nvPr/>
          </p:nvSpPr>
          <p:spPr bwMode="auto">
            <a:xfrm flipH="1">
              <a:off x="4690949" y="2176777"/>
              <a:ext cx="20972" cy="209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86" name="Oval 19"/>
            <p:cNvSpPr>
              <a:spLocks noChangeAspect="1" noChangeArrowheads="1"/>
            </p:cNvSpPr>
            <p:nvPr/>
          </p:nvSpPr>
          <p:spPr bwMode="auto">
            <a:xfrm flipH="1">
              <a:off x="4821095" y="2173076"/>
              <a:ext cx="27757" cy="2775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87" name="Oval 20"/>
            <p:cNvSpPr>
              <a:spLocks noChangeAspect="1" noChangeArrowheads="1"/>
            </p:cNvSpPr>
            <p:nvPr/>
          </p:nvSpPr>
          <p:spPr bwMode="auto">
            <a:xfrm flipH="1">
              <a:off x="4802591" y="2173076"/>
              <a:ext cx="27757" cy="27757"/>
            </a:xfrm>
            <a:prstGeom prst="ellipse">
              <a:avLst/>
            </a:prstGeom>
            <a:solidFill>
              <a:schemeClr val="bg1">
                <a:alpha val="6392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88" name="Oval 21"/>
            <p:cNvSpPr>
              <a:spLocks noChangeAspect="1" noChangeArrowheads="1"/>
            </p:cNvSpPr>
            <p:nvPr/>
          </p:nvSpPr>
          <p:spPr bwMode="auto">
            <a:xfrm flipH="1">
              <a:off x="4906832" y="2172459"/>
              <a:ext cx="29607" cy="29607"/>
            </a:xfrm>
            <a:prstGeom prst="ellipse">
              <a:avLst/>
            </a:prstGeom>
            <a:solidFill>
              <a:srgbClr val="F08731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89" name="Oval 22"/>
            <p:cNvSpPr>
              <a:spLocks noChangeAspect="1" noChangeArrowheads="1"/>
            </p:cNvSpPr>
            <p:nvPr/>
          </p:nvSpPr>
          <p:spPr bwMode="auto">
            <a:xfrm flipH="1">
              <a:off x="4884627" y="2172459"/>
              <a:ext cx="29607" cy="29607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90" name="Oval 23"/>
            <p:cNvSpPr>
              <a:spLocks noChangeAspect="1" noChangeArrowheads="1"/>
            </p:cNvSpPr>
            <p:nvPr/>
          </p:nvSpPr>
          <p:spPr bwMode="auto">
            <a:xfrm flipH="1">
              <a:off x="499441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91" name="Oval 24"/>
            <p:cNvSpPr>
              <a:spLocks noChangeAspect="1" noChangeArrowheads="1"/>
            </p:cNvSpPr>
            <p:nvPr/>
          </p:nvSpPr>
          <p:spPr bwMode="auto">
            <a:xfrm flipH="1">
              <a:off x="503512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92" name="Oval 25"/>
            <p:cNvSpPr>
              <a:spLocks noChangeAspect="1" noChangeArrowheads="1"/>
            </p:cNvSpPr>
            <p:nvPr/>
          </p:nvSpPr>
          <p:spPr bwMode="auto">
            <a:xfrm flipH="1">
              <a:off x="5073371" y="2165674"/>
              <a:ext cx="43177" cy="43177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93" name="Oval 26"/>
            <p:cNvSpPr>
              <a:spLocks noChangeAspect="1" noChangeArrowheads="1"/>
            </p:cNvSpPr>
            <p:nvPr/>
          </p:nvSpPr>
          <p:spPr bwMode="auto">
            <a:xfrm flipH="1">
              <a:off x="5156023" y="2165674"/>
              <a:ext cx="43177" cy="4317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94" name="Oval 27"/>
            <p:cNvSpPr>
              <a:spLocks noChangeAspect="1" noChangeArrowheads="1"/>
            </p:cNvSpPr>
            <p:nvPr/>
          </p:nvSpPr>
          <p:spPr bwMode="auto">
            <a:xfrm flipH="1">
              <a:off x="5270750" y="2162590"/>
              <a:ext cx="49345" cy="49345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95" name="Oval 28"/>
            <p:cNvSpPr>
              <a:spLocks noChangeAspect="1" noChangeArrowheads="1"/>
            </p:cNvSpPr>
            <p:nvPr/>
          </p:nvSpPr>
          <p:spPr bwMode="auto">
            <a:xfrm flipH="1">
              <a:off x="5244844" y="2162590"/>
              <a:ext cx="49345" cy="49345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96" name="Oval 29"/>
            <p:cNvSpPr>
              <a:spLocks noChangeAspect="1" noChangeArrowheads="1"/>
            </p:cNvSpPr>
            <p:nvPr/>
          </p:nvSpPr>
          <p:spPr bwMode="auto">
            <a:xfrm flipH="1">
              <a:off x="5358337" y="2158889"/>
              <a:ext cx="56747" cy="56747"/>
            </a:xfrm>
            <a:prstGeom prst="ellipse">
              <a:avLst/>
            </a:prstGeom>
            <a:solidFill>
              <a:srgbClr val="619BC8">
                <a:alpha val="4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97" name="Oval 30"/>
            <p:cNvSpPr>
              <a:spLocks noChangeAspect="1" noChangeArrowheads="1"/>
            </p:cNvSpPr>
            <p:nvPr/>
          </p:nvSpPr>
          <p:spPr bwMode="auto">
            <a:xfrm flipH="1">
              <a:off x="5438522" y="2158889"/>
              <a:ext cx="56747" cy="56747"/>
            </a:xfrm>
            <a:prstGeom prst="ellipse">
              <a:avLst/>
            </a:prstGeom>
            <a:solidFill>
              <a:schemeClr val="bg1">
                <a:alpha val="4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98" name="Oval 31"/>
            <p:cNvSpPr>
              <a:spLocks noChangeAspect="1" noChangeArrowheads="1"/>
            </p:cNvSpPr>
            <p:nvPr/>
          </p:nvSpPr>
          <p:spPr bwMode="auto">
            <a:xfrm flipH="1">
              <a:off x="5526109" y="2155805"/>
              <a:ext cx="62915" cy="62915"/>
            </a:xfrm>
            <a:prstGeom prst="ellipse">
              <a:avLst/>
            </a:prstGeom>
            <a:solidFill>
              <a:srgbClr val="619BC8">
                <a:alpha val="8392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099" name="Oval 32"/>
            <p:cNvSpPr>
              <a:spLocks noChangeAspect="1" noChangeArrowheads="1"/>
            </p:cNvSpPr>
            <p:nvPr/>
          </p:nvSpPr>
          <p:spPr bwMode="auto">
            <a:xfrm flipH="1">
              <a:off x="5565585" y="2153955"/>
              <a:ext cx="66615" cy="66616"/>
            </a:xfrm>
            <a:prstGeom prst="ellipse">
              <a:avLst/>
            </a:prstGeom>
            <a:solidFill>
              <a:srgbClr val="C2D355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00" name="Oval 33"/>
            <p:cNvSpPr>
              <a:spLocks noChangeAspect="1" noChangeArrowheads="1"/>
            </p:cNvSpPr>
            <p:nvPr/>
          </p:nvSpPr>
          <p:spPr bwMode="auto">
            <a:xfrm flipH="1">
              <a:off x="5661807" y="2153955"/>
              <a:ext cx="66615" cy="66616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01" name="Oval 34"/>
            <p:cNvSpPr>
              <a:spLocks noChangeAspect="1" noChangeArrowheads="1"/>
            </p:cNvSpPr>
            <p:nvPr/>
          </p:nvSpPr>
          <p:spPr bwMode="auto">
            <a:xfrm flipH="1">
              <a:off x="5799973" y="2153955"/>
              <a:ext cx="66615" cy="66616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02" name="Oval 35"/>
            <p:cNvSpPr>
              <a:spLocks noChangeAspect="1" noChangeArrowheads="1"/>
            </p:cNvSpPr>
            <p:nvPr/>
          </p:nvSpPr>
          <p:spPr bwMode="auto">
            <a:xfrm flipH="1">
              <a:off x="5740759" y="2153955"/>
              <a:ext cx="66615" cy="66616"/>
            </a:xfrm>
            <a:prstGeom prst="ellipse">
              <a:avLst/>
            </a:prstGeom>
            <a:solidFill>
              <a:schemeClr val="bg1">
                <a:alpha val="54117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03" name="Oval 36"/>
            <p:cNvSpPr>
              <a:spLocks noChangeAspect="1" noChangeArrowheads="1"/>
            </p:cNvSpPr>
            <p:nvPr/>
          </p:nvSpPr>
          <p:spPr bwMode="auto">
            <a:xfrm flipH="1">
              <a:off x="5946774" y="2149020"/>
              <a:ext cx="76484" cy="76485"/>
            </a:xfrm>
            <a:prstGeom prst="ellipse">
              <a:avLst/>
            </a:prstGeom>
            <a:solidFill>
              <a:srgbClr val="C2D355">
                <a:alpha val="87057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04" name="Oval 37"/>
            <p:cNvSpPr>
              <a:spLocks noChangeAspect="1" noChangeArrowheads="1"/>
            </p:cNvSpPr>
            <p:nvPr/>
          </p:nvSpPr>
          <p:spPr bwMode="auto">
            <a:xfrm flipH="1">
              <a:off x="5878924" y="2149020"/>
              <a:ext cx="76484" cy="76485"/>
            </a:xfrm>
            <a:prstGeom prst="ellipse">
              <a:avLst/>
            </a:prstGeom>
            <a:solidFill>
              <a:srgbClr val="E2001A">
                <a:alpha val="65881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05" name="Oval 38"/>
            <p:cNvSpPr>
              <a:spLocks noChangeAspect="1" noChangeArrowheads="1"/>
            </p:cNvSpPr>
            <p:nvPr/>
          </p:nvSpPr>
          <p:spPr bwMode="auto">
            <a:xfrm flipH="1">
              <a:off x="6056566" y="2149020"/>
              <a:ext cx="76484" cy="76485"/>
            </a:xfrm>
            <a:prstGeom prst="ellipse">
              <a:avLst/>
            </a:prstGeom>
            <a:solidFill>
              <a:schemeClr val="bg1">
                <a:alpha val="87057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06" name="Oval 39"/>
            <p:cNvSpPr>
              <a:spLocks noChangeAspect="1" noChangeArrowheads="1"/>
            </p:cNvSpPr>
            <p:nvPr/>
          </p:nvSpPr>
          <p:spPr bwMode="auto">
            <a:xfrm flipH="1">
              <a:off x="6099742" y="2149020"/>
              <a:ext cx="76484" cy="76485"/>
            </a:xfrm>
            <a:prstGeom prst="ellipse">
              <a:avLst/>
            </a:prstGeom>
            <a:solidFill>
              <a:srgbClr val="F08731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07" name="Oval 40"/>
            <p:cNvSpPr>
              <a:spLocks noChangeAspect="1" noChangeArrowheads="1"/>
            </p:cNvSpPr>
            <p:nvPr/>
          </p:nvSpPr>
          <p:spPr bwMode="auto">
            <a:xfrm flipH="1">
              <a:off x="6251478" y="2147787"/>
              <a:ext cx="78952" cy="78952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08" name="Oval 41"/>
            <p:cNvSpPr>
              <a:spLocks noChangeAspect="1" noChangeArrowheads="1"/>
            </p:cNvSpPr>
            <p:nvPr/>
          </p:nvSpPr>
          <p:spPr bwMode="auto">
            <a:xfrm flipH="1">
              <a:off x="6303290" y="2147787"/>
              <a:ext cx="78952" cy="78952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09" name="Oval 42"/>
            <p:cNvSpPr>
              <a:spLocks noChangeAspect="1" noChangeArrowheads="1"/>
            </p:cNvSpPr>
            <p:nvPr/>
          </p:nvSpPr>
          <p:spPr bwMode="auto">
            <a:xfrm flipH="1">
              <a:off x="6404446" y="2142852"/>
              <a:ext cx="88821" cy="88821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10" name="Oval 43"/>
            <p:cNvSpPr>
              <a:spLocks noChangeAspect="1" noChangeArrowheads="1"/>
            </p:cNvSpPr>
            <p:nvPr/>
          </p:nvSpPr>
          <p:spPr bwMode="auto">
            <a:xfrm flipH="1">
              <a:off x="6471062" y="2142852"/>
              <a:ext cx="88821" cy="88821"/>
            </a:xfrm>
            <a:prstGeom prst="ellipse">
              <a:avLst/>
            </a:prstGeom>
            <a:solidFill>
              <a:srgbClr val="619BC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11" name="Oval 44"/>
            <p:cNvSpPr>
              <a:spLocks noChangeAspect="1" noChangeArrowheads="1"/>
            </p:cNvSpPr>
            <p:nvPr/>
          </p:nvSpPr>
          <p:spPr bwMode="auto">
            <a:xfrm flipH="1">
              <a:off x="5651321" y="2142235"/>
              <a:ext cx="100540" cy="100540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12" name="Oval 45"/>
            <p:cNvSpPr>
              <a:spLocks noChangeAspect="1" noChangeArrowheads="1"/>
            </p:cNvSpPr>
            <p:nvPr/>
          </p:nvSpPr>
          <p:spPr bwMode="auto">
            <a:xfrm flipH="1">
              <a:off x="4819862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13" name="Oval 46"/>
            <p:cNvSpPr>
              <a:spLocks noChangeAspect="1" noChangeArrowheads="1"/>
            </p:cNvSpPr>
            <p:nvPr/>
          </p:nvSpPr>
          <p:spPr bwMode="auto">
            <a:xfrm flipH="1">
              <a:off x="4282620" y="2173693"/>
              <a:ext cx="37009" cy="37625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89114" name="Oval 47"/>
            <p:cNvSpPr>
              <a:spLocks noChangeAspect="1" noChangeArrowheads="1"/>
            </p:cNvSpPr>
            <p:nvPr/>
          </p:nvSpPr>
          <p:spPr bwMode="auto">
            <a:xfrm flipH="1">
              <a:off x="4267200" y="2173693"/>
              <a:ext cx="37009" cy="37625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15" name="Oval 48"/>
            <p:cNvSpPr>
              <a:spLocks noChangeAspect="1" noChangeArrowheads="1"/>
            </p:cNvSpPr>
            <p:nvPr/>
          </p:nvSpPr>
          <p:spPr bwMode="auto">
            <a:xfrm flipH="1">
              <a:off x="4450393" y="2167525"/>
              <a:ext cx="49345" cy="48728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16" name="Oval 49"/>
            <p:cNvSpPr>
              <a:spLocks noChangeAspect="1" noChangeArrowheads="1"/>
            </p:cNvSpPr>
            <p:nvPr/>
          </p:nvSpPr>
          <p:spPr bwMode="auto">
            <a:xfrm flipH="1">
              <a:off x="4422019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17" name="Oval 50"/>
            <p:cNvSpPr>
              <a:spLocks noChangeAspect="1" noChangeArrowheads="1"/>
            </p:cNvSpPr>
            <p:nvPr/>
          </p:nvSpPr>
          <p:spPr bwMode="auto">
            <a:xfrm flipH="1">
              <a:off x="4400431" y="2173693"/>
              <a:ext cx="37009" cy="37625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18" name="Oval 51"/>
            <p:cNvSpPr>
              <a:spLocks noChangeAspect="1" noChangeArrowheads="1"/>
            </p:cNvSpPr>
            <p:nvPr/>
          </p:nvSpPr>
          <p:spPr bwMode="auto">
            <a:xfrm flipH="1">
              <a:off x="4630501" y="2167525"/>
              <a:ext cx="49345" cy="48728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19" name="Oval 52"/>
            <p:cNvSpPr>
              <a:spLocks noChangeAspect="1" noChangeArrowheads="1"/>
            </p:cNvSpPr>
            <p:nvPr/>
          </p:nvSpPr>
          <p:spPr bwMode="auto">
            <a:xfrm flipH="1">
              <a:off x="4597810" y="2167525"/>
              <a:ext cx="49345" cy="48728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20" name="Oval 53"/>
            <p:cNvSpPr>
              <a:spLocks noChangeAspect="1" noChangeArrowheads="1"/>
            </p:cNvSpPr>
            <p:nvPr/>
          </p:nvSpPr>
          <p:spPr bwMode="auto">
            <a:xfrm flipH="1">
              <a:off x="4782236" y="2166291"/>
              <a:ext cx="52429" cy="52429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21" name="Oval 54"/>
            <p:cNvSpPr>
              <a:spLocks noChangeAspect="1" noChangeArrowheads="1"/>
            </p:cNvSpPr>
            <p:nvPr/>
          </p:nvSpPr>
          <p:spPr bwMode="auto">
            <a:xfrm flipH="1">
              <a:off x="4743377" y="2166291"/>
              <a:ext cx="52429" cy="52429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22" name="Oval 55"/>
            <p:cNvSpPr>
              <a:spLocks noChangeAspect="1" noChangeArrowheads="1"/>
            </p:cNvSpPr>
            <p:nvPr/>
          </p:nvSpPr>
          <p:spPr bwMode="auto">
            <a:xfrm flipH="1">
              <a:off x="4937673" y="2153955"/>
              <a:ext cx="76484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23" name="Oval 56"/>
            <p:cNvSpPr>
              <a:spLocks noChangeAspect="1" noChangeArrowheads="1"/>
            </p:cNvSpPr>
            <p:nvPr/>
          </p:nvSpPr>
          <p:spPr bwMode="auto">
            <a:xfrm flipH="1">
              <a:off x="5009839" y="2153955"/>
              <a:ext cx="75868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24" name="Oval 57"/>
            <p:cNvSpPr>
              <a:spLocks noChangeAspect="1" noChangeArrowheads="1"/>
            </p:cNvSpPr>
            <p:nvPr/>
          </p:nvSpPr>
          <p:spPr bwMode="auto">
            <a:xfrm flipH="1">
              <a:off x="5077072" y="2153955"/>
              <a:ext cx="76484" cy="7710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25" name="Oval 58"/>
            <p:cNvSpPr>
              <a:spLocks noChangeAspect="1" noChangeArrowheads="1"/>
            </p:cNvSpPr>
            <p:nvPr/>
          </p:nvSpPr>
          <p:spPr bwMode="auto">
            <a:xfrm flipH="1">
              <a:off x="5223255" y="2153955"/>
              <a:ext cx="76484" cy="7710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26" name="Oval 59"/>
            <p:cNvSpPr>
              <a:spLocks noChangeAspect="1" noChangeArrowheads="1"/>
            </p:cNvSpPr>
            <p:nvPr/>
          </p:nvSpPr>
          <p:spPr bwMode="auto">
            <a:xfrm flipH="1">
              <a:off x="5426803" y="2149020"/>
              <a:ext cx="86970" cy="86970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27" name="Oval 60"/>
            <p:cNvSpPr>
              <a:spLocks noChangeAspect="1" noChangeArrowheads="1"/>
            </p:cNvSpPr>
            <p:nvPr/>
          </p:nvSpPr>
          <p:spPr bwMode="auto">
            <a:xfrm flipH="1">
              <a:off x="5380542" y="2149020"/>
              <a:ext cx="87587" cy="86970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28" name="Oval 61"/>
            <p:cNvSpPr>
              <a:spLocks noChangeAspect="1" noChangeArrowheads="1"/>
            </p:cNvSpPr>
            <p:nvPr/>
          </p:nvSpPr>
          <p:spPr bwMode="auto">
            <a:xfrm flipH="1">
              <a:off x="5581622" y="2142235"/>
              <a:ext cx="100540" cy="100540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29" name="Oval 62"/>
            <p:cNvSpPr>
              <a:spLocks noChangeAspect="1" noChangeArrowheads="1"/>
            </p:cNvSpPr>
            <p:nvPr/>
          </p:nvSpPr>
          <p:spPr bwMode="auto">
            <a:xfrm flipH="1">
              <a:off x="5723488" y="2142235"/>
              <a:ext cx="100540" cy="100540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30" name="Oval 63"/>
            <p:cNvSpPr>
              <a:spLocks noChangeAspect="1" noChangeArrowheads="1"/>
            </p:cNvSpPr>
            <p:nvPr/>
          </p:nvSpPr>
          <p:spPr bwMode="auto">
            <a:xfrm flipH="1">
              <a:off x="5878307" y="2136684"/>
              <a:ext cx="111643" cy="111643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31" name="Oval 64"/>
            <p:cNvSpPr>
              <a:spLocks noChangeAspect="1" noChangeArrowheads="1"/>
            </p:cNvSpPr>
            <p:nvPr/>
          </p:nvSpPr>
          <p:spPr bwMode="auto">
            <a:xfrm flipH="1">
              <a:off x="5948624" y="2133600"/>
              <a:ext cx="117811" cy="11781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32" name="Oval 65"/>
            <p:cNvSpPr>
              <a:spLocks noChangeAspect="1" noChangeArrowheads="1"/>
            </p:cNvSpPr>
            <p:nvPr/>
          </p:nvSpPr>
          <p:spPr bwMode="auto">
            <a:xfrm flipH="1">
              <a:off x="6118863" y="2133600"/>
              <a:ext cx="117811" cy="11781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33" name="Oval 66"/>
            <p:cNvSpPr>
              <a:spLocks noChangeAspect="1" noChangeArrowheads="1"/>
            </p:cNvSpPr>
            <p:nvPr/>
          </p:nvSpPr>
          <p:spPr bwMode="auto">
            <a:xfrm flipH="1">
              <a:off x="6363120" y="2133600"/>
              <a:ext cx="117811" cy="117811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34" name="Oval 67"/>
            <p:cNvSpPr>
              <a:spLocks noChangeAspect="1" noChangeArrowheads="1"/>
            </p:cNvSpPr>
            <p:nvPr/>
          </p:nvSpPr>
          <p:spPr bwMode="auto">
            <a:xfrm flipH="1">
              <a:off x="6258262" y="2133600"/>
              <a:ext cx="117811" cy="117811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35" name="Oval 71"/>
            <p:cNvSpPr>
              <a:spLocks noChangeAspect="1" noChangeArrowheads="1"/>
            </p:cNvSpPr>
            <p:nvPr/>
          </p:nvSpPr>
          <p:spPr bwMode="auto">
            <a:xfrm flipH="1">
              <a:off x="6519790" y="2142235"/>
              <a:ext cx="101157" cy="101157"/>
            </a:xfrm>
            <a:prstGeom prst="ellipse">
              <a:avLst/>
            </a:prstGeom>
            <a:solidFill>
              <a:srgbClr val="C2D355">
                <a:alpha val="7294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sp>
        <p:nvSpPr>
          <p:cNvPr id="2589136" name="Rectangle 1487"/>
          <p:cNvSpPr>
            <a:spLocks noChangeArrowheads="1"/>
          </p:cNvSpPr>
          <p:nvPr/>
        </p:nvSpPr>
        <p:spPr bwMode="auto">
          <a:xfrm>
            <a:off x="6438900" y="2411413"/>
            <a:ext cx="638175" cy="6381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r">
              <a:lnSpc>
                <a:spcPct val="130000"/>
              </a:lnSpc>
            </a:pPr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89137" name="Line 156"/>
          <p:cNvSpPr>
            <a:spLocks noChangeShapeType="1"/>
          </p:cNvSpPr>
          <p:nvPr/>
        </p:nvSpPr>
        <p:spPr bwMode="auto">
          <a:xfrm>
            <a:off x="7475538" y="2538413"/>
            <a:ext cx="265112" cy="346075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89138" name="Picture 6" descr="Anten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75" y="2116138"/>
            <a:ext cx="177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9139" name="Line 156"/>
          <p:cNvSpPr>
            <a:spLocks noChangeShapeType="1"/>
          </p:cNvSpPr>
          <p:nvPr/>
        </p:nvSpPr>
        <p:spPr bwMode="auto">
          <a:xfrm>
            <a:off x="7475538" y="2654300"/>
            <a:ext cx="188912" cy="3063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89140" name="Line 156"/>
          <p:cNvSpPr>
            <a:spLocks noChangeShapeType="1"/>
          </p:cNvSpPr>
          <p:nvPr/>
        </p:nvSpPr>
        <p:spPr bwMode="auto">
          <a:xfrm>
            <a:off x="7475538" y="2730500"/>
            <a:ext cx="149225" cy="2301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1" name="Group 469"/>
          <p:cNvGrpSpPr>
            <a:grpSpLocks/>
          </p:cNvGrpSpPr>
          <p:nvPr/>
        </p:nvGrpSpPr>
        <p:grpSpPr bwMode="auto">
          <a:xfrm>
            <a:off x="6362700" y="2728913"/>
            <a:ext cx="912813" cy="628650"/>
            <a:chOff x="2082" y="1682"/>
            <a:chExt cx="893" cy="510"/>
          </a:xfrm>
        </p:grpSpPr>
        <p:pic>
          <p:nvPicPr>
            <p:cNvPr id="2589142" name="Picture 1455" descr="icon radi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82" y="1682"/>
              <a:ext cx="893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88672" name="Group 471"/>
            <p:cNvGrpSpPr>
              <a:grpSpLocks/>
            </p:cNvGrpSpPr>
            <p:nvPr/>
          </p:nvGrpSpPr>
          <p:grpSpPr bwMode="auto">
            <a:xfrm>
              <a:off x="2469" y="1918"/>
              <a:ext cx="363" cy="218"/>
              <a:chOff x="2469" y="1918"/>
              <a:chExt cx="363" cy="218"/>
            </a:xfrm>
          </p:grpSpPr>
          <p:grpSp>
            <p:nvGrpSpPr>
              <p:cNvPr id="2588673" name="Group 472"/>
              <p:cNvGrpSpPr>
                <a:grpSpLocks/>
              </p:cNvGrpSpPr>
              <p:nvPr/>
            </p:nvGrpSpPr>
            <p:grpSpPr bwMode="auto">
              <a:xfrm>
                <a:off x="2662" y="1918"/>
                <a:ext cx="170" cy="169"/>
                <a:chOff x="2906" y="1747"/>
                <a:chExt cx="216" cy="195"/>
              </a:xfrm>
            </p:grpSpPr>
            <p:sp>
              <p:nvSpPr>
                <p:cNvPr id="2589145" name="Rectangle 473"/>
                <p:cNvSpPr>
                  <a:spLocks noChangeArrowheads="1"/>
                </p:cNvSpPr>
                <p:nvPr/>
              </p:nvSpPr>
              <p:spPr bwMode="auto">
                <a:xfrm>
                  <a:off x="2953" y="1773"/>
                  <a:ext cx="145" cy="12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589146" name="Picture 591" descr="XC LOGO.jpg"/>
                <p:cNvPicPr>
                  <a:picLocks noChangeAspect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906" y="1747"/>
                  <a:ext cx="216" cy="1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588678" name="Group 475"/>
              <p:cNvGrpSpPr>
                <a:grpSpLocks/>
              </p:cNvGrpSpPr>
              <p:nvPr/>
            </p:nvGrpSpPr>
            <p:grpSpPr bwMode="auto">
              <a:xfrm>
                <a:off x="2469" y="1942"/>
                <a:ext cx="193" cy="194"/>
                <a:chOff x="2856" y="1942"/>
                <a:chExt cx="216" cy="212"/>
              </a:xfrm>
            </p:grpSpPr>
            <p:sp>
              <p:nvSpPr>
                <p:cNvPr id="2589148" name="Freeform 3"/>
                <p:cNvSpPr>
                  <a:spLocks/>
                </p:cNvSpPr>
                <p:nvPr/>
              </p:nvSpPr>
              <p:spPr bwMode="auto">
                <a:xfrm>
                  <a:off x="2880" y="1966"/>
                  <a:ext cx="145" cy="136"/>
                </a:xfrm>
                <a:custGeom>
                  <a:avLst/>
                  <a:gdLst>
                    <a:gd name="T0" fmla="*/ 2147483647 w 1495"/>
                    <a:gd name="T1" fmla="*/ 2147483647 h 337"/>
                    <a:gd name="T2" fmla="*/ 2147483647 w 1495"/>
                    <a:gd name="T3" fmla="*/ 2147483647 h 337"/>
                    <a:gd name="T4" fmla="*/ 2147483647 w 1495"/>
                    <a:gd name="T5" fmla="*/ 2147483647 h 337"/>
                    <a:gd name="T6" fmla="*/ 2147483647 w 1495"/>
                    <a:gd name="T7" fmla="*/ 2147483647 h 337"/>
                    <a:gd name="T8" fmla="*/ 2147483647 w 1495"/>
                    <a:gd name="T9" fmla="*/ 2147483647 h 337"/>
                    <a:gd name="T10" fmla="*/ 2147483647 w 1495"/>
                    <a:gd name="T11" fmla="*/ 2147483647 h 337"/>
                    <a:gd name="T12" fmla="*/ 2147483647 w 1495"/>
                    <a:gd name="T13" fmla="*/ 2147483647 h 337"/>
                    <a:gd name="T14" fmla="*/ 2147483647 w 1495"/>
                    <a:gd name="T15" fmla="*/ 2147483647 h 337"/>
                    <a:gd name="T16" fmla="*/ 2147483647 w 1495"/>
                    <a:gd name="T17" fmla="*/ 2147483647 h 337"/>
                    <a:gd name="T18" fmla="*/ 2147483647 w 1495"/>
                    <a:gd name="T19" fmla="*/ 2147483647 h 337"/>
                    <a:gd name="T20" fmla="*/ 2147483647 w 1495"/>
                    <a:gd name="T21" fmla="*/ 2147483647 h 337"/>
                    <a:gd name="T22" fmla="*/ 2147483647 w 1495"/>
                    <a:gd name="T23" fmla="*/ 2147483647 h 337"/>
                    <a:gd name="T24" fmla="*/ 2147483647 w 1495"/>
                    <a:gd name="T25" fmla="*/ 2147483647 h 337"/>
                    <a:gd name="T26" fmla="*/ 2147483647 w 1495"/>
                    <a:gd name="T27" fmla="*/ 2147483647 h 337"/>
                    <a:gd name="T28" fmla="*/ 2147483647 w 1495"/>
                    <a:gd name="T29" fmla="*/ 2147483647 h 337"/>
                    <a:gd name="T30" fmla="*/ 2147483647 w 1495"/>
                    <a:gd name="T31" fmla="*/ 2147483647 h 337"/>
                    <a:gd name="T32" fmla="*/ 2147483647 w 1495"/>
                    <a:gd name="T33" fmla="*/ 2147483647 h 337"/>
                    <a:gd name="T34" fmla="*/ 2147483647 w 1495"/>
                    <a:gd name="T35" fmla="*/ 2147483647 h 337"/>
                    <a:gd name="T36" fmla="*/ 2147483647 w 1495"/>
                    <a:gd name="T37" fmla="*/ 2147483647 h 337"/>
                    <a:gd name="T38" fmla="*/ 2147483647 w 1495"/>
                    <a:gd name="T39" fmla="*/ 2147483647 h 337"/>
                    <a:gd name="T40" fmla="*/ 2147483647 w 1495"/>
                    <a:gd name="T41" fmla="*/ 2147483647 h 337"/>
                    <a:gd name="T42" fmla="*/ 2147483647 w 1495"/>
                    <a:gd name="T43" fmla="*/ 2147483647 h 337"/>
                    <a:gd name="T44" fmla="*/ 2147483647 w 1495"/>
                    <a:gd name="T45" fmla="*/ 2147483647 h 337"/>
                    <a:gd name="T46" fmla="*/ 0 w 1495"/>
                    <a:gd name="T47" fmla="*/ 2147483647 h 337"/>
                    <a:gd name="T48" fmla="*/ 2147483647 w 1495"/>
                    <a:gd name="T49" fmla="*/ 2147483647 h 337"/>
                    <a:gd name="T50" fmla="*/ 2147483647 w 1495"/>
                    <a:gd name="T51" fmla="*/ 2147483647 h 337"/>
                    <a:gd name="T52" fmla="*/ 2147483647 w 1495"/>
                    <a:gd name="T53" fmla="*/ 2147483647 h 337"/>
                    <a:gd name="T54" fmla="*/ 2147483647 w 1495"/>
                    <a:gd name="T55" fmla="*/ 2147483647 h 337"/>
                    <a:gd name="T56" fmla="*/ 2147483647 w 1495"/>
                    <a:gd name="T57" fmla="*/ 2147483647 h 337"/>
                    <a:gd name="T58" fmla="*/ 2147483647 w 1495"/>
                    <a:gd name="T59" fmla="*/ 2147483647 h 337"/>
                    <a:gd name="T60" fmla="*/ 2147483647 w 1495"/>
                    <a:gd name="T61" fmla="*/ 2147483647 h 337"/>
                    <a:gd name="T62" fmla="*/ 2147483647 w 1495"/>
                    <a:gd name="T63" fmla="*/ 2147483647 h 337"/>
                    <a:gd name="T64" fmla="*/ 2147483647 w 1495"/>
                    <a:gd name="T65" fmla="*/ 2147483647 h 337"/>
                    <a:gd name="T66" fmla="*/ 2147483647 w 1495"/>
                    <a:gd name="T67" fmla="*/ 2147483647 h 337"/>
                    <a:gd name="T68" fmla="*/ 2147483647 w 1495"/>
                    <a:gd name="T69" fmla="*/ 0 h 337"/>
                    <a:gd name="T70" fmla="*/ 2147483647 w 1495"/>
                    <a:gd name="T71" fmla="*/ 2147483647 h 337"/>
                    <a:gd name="T72" fmla="*/ 2147483647 w 1495"/>
                    <a:gd name="T73" fmla="*/ 2147483647 h 337"/>
                    <a:gd name="T74" fmla="*/ 2147483647 w 1495"/>
                    <a:gd name="T75" fmla="*/ 2147483647 h 337"/>
                    <a:gd name="T76" fmla="*/ 2147483647 w 1495"/>
                    <a:gd name="T77" fmla="*/ 2147483647 h 337"/>
                    <a:gd name="T78" fmla="*/ 2147483647 w 1495"/>
                    <a:gd name="T79" fmla="*/ 2147483647 h 337"/>
                    <a:gd name="T80" fmla="*/ 2147483647 w 1495"/>
                    <a:gd name="T81" fmla="*/ 2147483647 h 337"/>
                    <a:gd name="T82" fmla="*/ 2147483647 w 1495"/>
                    <a:gd name="T83" fmla="*/ 2147483647 h 337"/>
                    <a:gd name="T84" fmla="*/ 2147483647 w 1495"/>
                    <a:gd name="T85" fmla="*/ 2147483647 h 337"/>
                    <a:gd name="T86" fmla="*/ 2147483647 w 1495"/>
                    <a:gd name="T87" fmla="*/ 2147483647 h 337"/>
                    <a:gd name="T88" fmla="*/ 2147483647 w 1495"/>
                    <a:gd name="T89" fmla="*/ 2147483647 h 337"/>
                    <a:gd name="T90" fmla="*/ 2147483647 w 1495"/>
                    <a:gd name="T91" fmla="*/ 2147483647 h 337"/>
                    <a:gd name="T92" fmla="*/ 2147483647 w 1495"/>
                    <a:gd name="T93" fmla="*/ 2147483647 h 33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495"/>
                    <a:gd name="T142" fmla="*/ 0 h 337"/>
                    <a:gd name="T143" fmla="*/ 1495 w 1495"/>
                    <a:gd name="T144" fmla="*/ 337 h 33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495" h="337">
                      <a:moveTo>
                        <a:pt x="1495" y="169"/>
                      </a:moveTo>
                      <a:lnTo>
                        <a:pt x="1495" y="169"/>
                      </a:lnTo>
                      <a:lnTo>
                        <a:pt x="1493" y="177"/>
                      </a:lnTo>
                      <a:lnTo>
                        <a:pt x="1490" y="186"/>
                      </a:lnTo>
                      <a:lnTo>
                        <a:pt x="1486" y="195"/>
                      </a:lnTo>
                      <a:lnTo>
                        <a:pt x="1479" y="202"/>
                      </a:lnTo>
                      <a:lnTo>
                        <a:pt x="1471" y="211"/>
                      </a:lnTo>
                      <a:lnTo>
                        <a:pt x="1461" y="219"/>
                      </a:lnTo>
                      <a:lnTo>
                        <a:pt x="1449" y="226"/>
                      </a:lnTo>
                      <a:lnTo>
                        <a:pt x="1436" y="234"/>
                      </a:lnTo>
                      <a:lnTo>
                        <a:pt x="1420" y="242"/>
                      </a:lnTo>
                      <a:lnTo>
                        <a:pt x="1404" y="249"/>
                      </a:lnTo>
                      <a:lnTo>
                        <a:pt x="1386" y="256"/>
                      </a:lnTo>
                      <a:lnTo>
                        <a:pt x="1367" y="263"/>
                      </a:lnTo>
                      <a:lnTo>
                        <a:pt x="1323" y="276"/>
                      </a:lnTo>
                      <a:lnTo>
                        <a:pt x="1275" y="288"/>
                      </a:lnTo>
                      <a:lnTo>
                        <a:pt x="1222" y="299"/>
                      </a:lnTo>
                      <a:lnTo>
                        <a:pt x="1165" y="309"/>
                      </a:lnTo>
                      <a:lnTo>
                        <a:pt x="1103" y="317"/>
                      </a:lnTo>
                      <a:lnTo>
                        <a:pt x="1038" y="324"/>
                      </a:lnTo>
                      <a:lnTo>
                        <a:pt x="969" y="330"/>
                      </a:lnTo>
                      <a:lnTo>
                        <a:pt x="898" y="334"/>
                      </a:lnTo>
                      <a:lnTo>
                        <a:pt x="824" y="336"/>
                      </a:lnTo>
                      <a:lnTo>
                        <a:pt x="747" y="337"/>
                      </a:lnTo>
                      <a:lnTo>
                        <a:pt x="671" y="336"/>
                      </a:lnTo>
                      <a:lnTo>
                        <a:pt x="596" y="334"/>
                      </a:lnTo>
                      <a:lnTo>
                        <a:pt x="526" y="330"/>
                      </a:lnTo>
                      <a:lnTo>
                        <a:pt x="457" y="324"/>
                      </a:lnTo>
                      <a:lnTo>
                        <a:pt x="391" y="317"/>
                      </a:lnTo>
                      <a:lnTo>
                        <a:pt x="329" y="309"/>
                      </a:lnTo>
                      <a:lnTo>
                        <a:pt x="273" y="299"/>
                      </a:lnTo>
                      <a:lnTo>
                        <a:pt x="219" y="288"/>
                      </a:lnTo>
                      <a:lnTo>
                        <a:pt x="171" y="276"/>
                      </a:lnTo>
                      <a:lnTo>
                        <a:pt x="128" y="263"/>
                      </a:lnTo>
                      <a:lnTo>
                        <a:pt x="109" y="256"/>
                      </a:lnTo>
                      <a:lnTo>
                        <a:pt x="91" y="249"/>
                      </a:lnTo>
                      <a:lnTo>
                        <a:pt x="74" y="242"/>
                      </a:lnTo>
                      <a:lnTo>
                        <a:pt x="59" y="234"/>
                      </a:lnTo>
                      <a:lnTo>
                        <a:pt x="46" y="226"/>
                      </a:lnTo>
                      <a:lnTo>
                        <a:pt x="34" y="219"/>
                      </a:lnTo>
                      <a:lnTo>
                        <a:pt x="24" y="211"/>
                      </a:lnTo>
                      <a:lnTo>
                        <a:pt x="15" y="202"/>
                      </a:lnTo>
                      <a:lnTo>
                        <a:pt x="9" y="195"/>
                      </a:lnTo>
                      <a:lnTo>
                        <a:pt x="5" y="186"/>
                      </a:lnTo>
                      <a:lnTo>
                        <a:pt x="1" y="177"/>
                      </a:lnTo>
                      <a:lnTo>
                        <a:pt x="0" y="169"/>
                      </a:lnTo>
                      <a:lnTo>
                        <a:pt x="1" y="160"/>
                      </a:lnTo>
                      <a:lnTo>
                        <a:pt x="5" y="151"/>
                      </a:lnTo>
                      <a:lnTo>
                        <a:pt x="9" y="143"/>
                      </a:lnTo>
                      <a:lnTo>
                        <a:pt x="15" y="135"/>
                      </a:lnTo>
                      <a:lnTo>
                        <a:pt x="24" y="127"/>
                      </a:lnTo>
                      <a:lnTo>
                        <a:pt x="34" y="118"/>
                      </a:lnTo>
                      <a:lnTo>
                        <a:pt x="46" y="111"/>
                      </a:lnTo>
                      <a:lnTo>
                        <a:pt x="59" y="103"/>
                      </a:lnTo>
                      <a:lnTo>
                        <a:pt x="74" y="95"/>
                      </a:lnTo>
                      <a:lnTo>
                        <a:pt x="91" y="88"/>
                      </a:lnTo>
                      <a:lnTo>
                        <a:pt x="109" y="81"/>
                      </a:lnTo>
                      <a:lnTo>
                        <a:pt x="128" y="75"/>
                      </a:lnTo>
                      <a:lnTo>
                        <a:pt x="171" y="62"/>
                      </a:lnTo>
                      <a:lnTo>
                        <a:pt x="219" y="50"/>
                      </a:lnTo>
                      <a:lnTo>
                        <a:pt x="273" y="39"/>
                      </a:lnTo>
                      <a:lnTo>
                        <a:pt x="329" y="29"/>
                      </a:lnTo>
                      <a:lnTo>
                        <a:pt x="391" y="20"/>
                      </a:lnTo>
                      <a:lnTo>
                        <a:pt x="457" y="14"/>
                      </a:lnTo>
                      <a:lnTo>
                        <a:pt x="526" y="7"/>
                      </a:lnTo>
                      <a:lnTo>
                        <a:pt x="596" y="4"/>
                      </a:lnTo>
                      <a:lnTo>
                        <a:pt x="671" y="1"/>
                      </a:lnTo>
                      <a:lnTo>
                        <a:pt x="747" y="0"/>
                      </a:lnTo>
                      <a:lnTo>
                        <a:pt x="824" y="1"/>
                      </a:lnTo>
                      <a:lnTo>
                        <a:pt x="898" y="4"/>
                      </a:lnTo>
                      <a:lnTo>
                        <a:pt x="969" y="7"/>
                      </a:lnTo>
                      <a:lnTo>
                        <a:pt x="1038" y="14"/>
                      </a:lnTo>
                      <a:lnTo>
                        <a:pt x="1103" y="20"/>
                      </a:lnTo>
                      <a:lnTo>
                        <a:pt x="1165" y="29"/>
                      </a:lnTo>
                      <a:lnTo>
                        <a:pt x="1222" y="39"/>
                      </a:lnTo>
                      <a:lnTo>
                        <a:pt x="1275" y="50"/>
                      </a:lnTo>
                      <a:lnTo>
                        <a:pt x="1323" y="62"/>
                      </a:lnTo>
                      <a:lnTo>
                        <a:pt x="1367" y="75"/>
                      </a:lnTo>
                      <a:lnTo>
                        <a:pt x="1386" y="81"/>
                      </a:lnTo>
                      <a:lnTo>
                        <a:pt x="1404" y="88"/>
                      </a:lnTo>
                      <a:lnTo>
                        <a:pt x="1420" y="95"/>
                      </a:lnTo>
                      <a:lnTo>
                        <a:pt x="1436" y="103"/>
                      </a:lnTo>
                      <a:lnTo>
                        <a:pt x="1449" y="111"/>
                      </a:lnTo>
                      <a:lnTo>
                        <a:pt x="1461" y="118"/>
                      </a:lnTo>
                      <a:lnTo>
                        <a:pt x="1471" y="127"/>
                      </a:lnTo>
                      <a:lnTo>
                        <a:pt x="1479" y="135"/>
                      </a:lnTo>
                      <a:lnTo>
                        <a:pt x="1486" y="143"/>
                      </a:lnTo>
                      <a:lnTo>
                        <a:pt x="1490" y="151"/>
                      </a:lnTo>
                      <a:lnTo>
                        <a:pt x="1493" y="160"/>
                      </a:lnTo>
                      <a:lnTo>
                        <a:pt x="1495" y="1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 sz="2400" b="0">
                    <a:solidFill>
                      <a:srgbClr val="E2001A"/>
                    </a:solidFill>
                    <a:latin typeface="Arial" charset="0"/>
                    <a:ea typeface="ヒラギノ角ゴ Pro W3" pitchFamily="-80" charset="-128"/>
                  </a:endParaRPr>
                </a:p>
              </p:txBody>
            </p:sp>
            <p:pic>
              <p:nvPicPr>
                <p:cNvPr id="2589149" name="Picture 589" descr="SW LOGO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FEFFFD"/>
                    </a:clrFrom>
                    <a:clrTo>
                      <a:srgbClr val="FEFFFD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856" y="1942"/>
                  <a:ext cx="21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475" name="Rectangle 139"/>
          <p:cNvSpPr>
            <a:spLocks noChangeArrowheads="1"/>
          </p:cNvSpPr>
          <p:nvPr/>
        </p:nvSpPr>
        <p:spPr bwMode="auto">
          <a:xfrm>
            <a:off x="7402513" y="5683250"/>
            <a:ext cx="655637" cy="1222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800" b="0">
                <a:solidFill>
                  <a:srgbClr val="000000"/>
                </a:solidFill>
                <a:latin typeface="Arial" charset="0"/>
                <a:ea typeface="ヒラギノ角ゴ Pro W3" pitchFamily="-80" charset="-128"/>
                <a:cs typeface="+mn-cs"/>
              </a:rPr>
              <a:t>MW Radio link</a:t>
            </a:r>
            <a:endParaRPr lang="en-US" sz="800" b="0">
              <a:solidFill>
                <a:srgbClr val="E2001A"/>
              </a:solidFill>
              <a:latin typeface="Arial" charset="0"/>
              <a:ea typeface="ヒラギノ角ゴ Pro W3" pitchFamily="-80" charset="-128"/>
              <a:cs typeface="+mn-cs"/>
            </a:endParaRPr>
          </a:p>
        </p:txBody>
      </p:sp>
      <p:grpSp>
        <p:nvGrpSpPr>
          <p:cNvPr id="1664" name="Group 479"/>
          <p:cNvGrpSpPr>
            <a:grpSpLocks/>
          </p:cNvGrpSpPr>
          <p:nvPr/>
        </p:nvGrpSpPr>
        <p:grpSpPr bwMode="auto">
          <a:xfrm>
            <a:off x="6932613" y="5705475"/>
            <a:ext cx="306387" cy="76200"/>
            <a:chOff x="3727" y="3612"/>
            <a:chExt cx="126" cy="25"/>
          </a:xfrm>
        </p:grpSpPr>
        <p:sp>
          <p:nvSpPr>
            <p:cNvPr id="2589152" name="Oval 38"/>
            <p:cNvSpPr>
              <a:spLocks noChangeAspect="1" noChangeArrowheads="1"/>
            </p:cNvSpPr>
            <p:nvPr/>
          </p:nvSpPr>
          <p:spPr bwMode="auto">
            <a:xfrm rot="10800000" flipH="1">
              <a:off x="3836" y="3617"/>
              <a:ext cx="17" cy="17"/>
            </a:xfrm>
            <a:prstGeom prst="ellipse">
              <a:avLst/>
            </a:prstGeom>
            <a:solidFill>
              <a:schemeClr val="bg1">
                <a:alpha val="87057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53" name="Oval 39"/>
            <p:cNvSpPr>
              <a:spLocks noChangeAspect="1" noChangeArrowheads="1"/>
            </p:cNvSpPr>
            <p:nvPr/>
          </p:nvSpPr>
          <p:spPr bwMode="auto">
            <a:xfrm rot="10800000" flipH="1">
              <a:off x="3826" y="3617"/>
              <a:ext cx="17" cy="17"/>
            </a:xfrm>
            <a:prstGeom prst="ellipse">
              <a:avLst/>
            </a:prstGeom>
            <a:solidFill>
              <a:srgbClr val="F08731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54" name="Oval 40"/>
            <p:cNvSpPr>
              <a:spLocks noChangeAspect="1" noChangeArrowheads="1"/>
            </p:cNvSpPr>
            <p:nvPr/>
          </p:nvSpPr>
          <p:spPr bwMode="auto">
            <a:xfrm rot="10800000" flipH="1">
              <a:off x="3792" y="3617"/>
              <a:ext cx="17" cy="1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55" name="Oval 41"/>
            <p:cNvSpPr>
              <a:spLocks noChangeAspect="1" noChangeArrowheads="1"/>
            </p:cNvSpPr>
            <p:nvPr/>
          </p:nvSpPr>
          <p:spPr bwMode="auto">
            <a:xfrm rot="10800000" flipH="1">
              <a:off x="3781" y="3617"/>
              <a:ext cx="18" cy="17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56" name="Oval 42"/>
            <p:cNvSpPr>
              <a:spLocks noChangeAspect="1" noChangeArrowheads="1"/>
            </p:cNvSpPr>
            <p:nvPr/>
          </p:nvSpPr>
          <p:spPr bwMode="auto">
            <a:xfrm rot="10800000" flipH="1">
              <a:off x="3756" y="3616"/>
              <a:ext cx="20" cy="19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57" name="Oval 43"/>
            <p:cNvSpPr>
              <a:spLocks noChangeAspect="1" noChangeArrowheads="1"/>
            </p:cNvSpPr>
            <p:nvPr/>
          </p:nvSpPr>
          <p:spPr bwMode="auto">
            <a:xfrm rot="10800000" flipH="1">
              <a:off x="3741" y="3616"/>
              <a:ext cx="19" cy="19"/>
            </a:xfrm>
            <a:prstGeom prst="ellipse">
              <a:avLst/>
            </a:prstGeom>
            <a:solidFill>
              <a:srgbClr val="619BC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58" name="Oval 65"/>
            <p:cNvSpPr>
              <a:spLocks noChangeAspect="1" noChangeArrowheads="1"/>
            </p:cNvSpPr>
            <p:nvPr/>
          </p:nvSpPr>
          <p:spPr bwMode="auto">
            <a:xfrm rot="10800000" flipH="1">
              <a:off x="3814" y="3612"/>
              <a:ext cx="26" cy="25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59" name="Oval 66"/>
            <p:cNvSpPr>
              <a:spLocks noChangeAspect="1" noChangeArrowheads="1"/>
            </p:cNvSpPr>
            <p:nvPr/>
          </p:nvSpPr>
          <p:spPr bwMode="auto">
            <a:xfrm rot="10800000" flipH="1">
              <a:off x="3759" y="3612"/>
              <a:ext cx="26" cy="25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60" name="Oval 67"/>
            <p:cNvSpPr>
              <a:spLocks noChangeAspect="1" noChangeArrowheads="1"/>
            </p:cNvSpPr>
            <p:nvPr/>
          </p:nvSpPr>
          <p:spPr bwMode="auto">
            <a:xfrm rot="10800000" flipH="1">
              <a:off x="3783" y="3612"/>
              <a:ext cx="26" cy="25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89161" name="Oval 71"/>
            <p:cNvSpPr>
              <a:spLocks noChangeAspect="1" noChangeArrowheads="1"/>
            </p:cNvSpPr>
            <p:nvPr/>
          </p:nvSpPr>
          <p:spPr bwMode="auto">
            <a:xfrm rot="10800000" flipH="1">
              <a:off x="3727" y="3614"/>
              <a:ext cx="23" cy="21"/>
            </a:xfrm>
            <a:prstGeom prst="ellipse">
              <a:avLst/>
            </a:prstGeom>
            <a:solidFill>
              <a:srgbClr val="C2D355">
                <a:alpha val="7294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grpSp>
        <p:nvGrpSpPr>
          <p:cNvPr id="1665" name="Group 490"/>
          <p:cNvGrpSpPr>
            <a:grpSpLocks/>
          </p:cNvGrpSpPr>
          <p:nvPr/>
        </p:nvGrpSpPr>
        <p:grpSpPr bwMode="auto">
          <a:xfrm>
            <a:off x="6784975" y="5969000"/>
            <a:ext cx="552450" cy="341313"/>
            <a:chOff x="2082" y="1682"/>
            <a:chExt cx="893" cy="510"/>
          </a:xfrm>
        </p:grpSpPr>
        <p:pic>
          <p:nvPicPr>
            <p:cNvPr id="2589163" name="Picture 1455" descr="icon radio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82" y="1682"/>
              <a:ext cx="893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66" name="Group 492"/>
            <p:cNvGrpSpPr>
              <a:grpSpLocks/>
            </p:cNvGrpSpPr>
            <p:nvPr/>
          </p:nvGrpSpPr>
          <p:grpSpPr bwMode="auto">
            <a:xfrm>
              <a:off x="2469" y="1918"/>
              <a:ext cx="363" cy="218"/>
              <a:chOff x="2469" y="1918"/>
              <a:chExt cx="363" cy="218"/>
            </a:xfrm>
          </p:grpSpPr>
          <p:grpSp>
            <p:nvGrpSpPr>
              <p:cNvPr id="1667" name="Group 493"/>
              <p:cNvGrpSpPr>
                <a:grpSpLocks/>
              </p:cNvGrpSpPr>
              <p:nvPr/>
            </p:nvGrpSpPr>
            <p:grpSpPr bwMode="auto">
              <a:xfrm>
                <a:off x="2662" y="1918"/>
                <a:ext cx="170" cy="169"/>
                <a:chOff x="2906" y="1747"/>
                <a:chExt cx="216" cy="195"/>
              </a:xfrm>
            </p:grpSpPr>
            <p:sp>
              <p:nvSpPr>
                <p:cNvPr id="2589166" name="Rectangle 494"/>
                <p:cNvSpPr>
                  <a:spLocks noChangeArrowheads="1"/>
                </p:cNvSpPr>
                <p:nvPr/>
              </p:nvSpPr>
              <p:spPr bwMode="auto">
                <a:xfrm>
                  <a:off x="2953" y="1773"/>
                  <a:ext cx="145" cy="12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589167" name="Picture 591" descr="XC LOGO.jpg"/>
                <p:cNvPicPr>
                  <a:picLocks noChangeAspect="1"/>
                </p:cNvPicPr>
                <p:nvPr/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906" y="1747"/>
                  <a:ext cx="216" cy="1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668" name="Group 496"/>
              <p:cNvGrpSpPr>
                <a:grpSpLocks/>
              </p:cNvGrpSpPr>
              <p:nvPr/>
            </p:nvGrpSpPr>
            <p:grpSpPr bwMode="auto">
              <a:xfrm>
                <a:off x="2469" y="1942"/>
                <a:ext cx="193" cy="194"/>
                <a:chOff x="2856" y="1942"/>
                <a:chExt cx="216" cy="212"/>
              </a:xfrm>
            </p:grpSpPr>
            <p:sp>
              <p:nvSpPr>
                <p:cNvPr id="2589169" name="Freeform 3"/>
                <p:cNvSpPr>
                  <a:spLocks/>
                </p:cNvSpPr>
                <p:nvPr/>
              </p:nvSpPr>
              <p:spPr bwMode="auto">
                <a:xfrm>
                  <a:off x="2880" y="1966"/>
                  <a:ext cx="145" cy="136"/>
                </a:xfrm>
                <a:custGeom>
                  <a:avLst/>
                  <a:gdLst>
                    <a:gd name="T0" fmla="*/ 2147483647 w 1495"/>
                    <a:gd name="T1" fmla="*/ 2147483647 h 337"/>
                    <a:gd name="T2" fmla="*/ 2147483647 w 1495"/>
                    <a:gd name="T3" fmla="*/ 2147483647 h 337"/>
                    <a:gd name="T4" fmla="*/ 2147483647 w 1495"/>
                    <a:gd name="T5" fmla="*/ 2147483647 h 337"/>
                    <a:gd name="T6" fmla="*/ 2147483647 w 1495"/>
                    <a:gd name="T7" fmla="*/ 2147483647 h 337"/>
                    <a:gd name="T8" fmla="*/ 2147483647 w 1495"/>
                    <a:gd name="T9" fmla="*/ 2147483647 h 337"/>
                    <a:gd name="T10" fmla="*/ 2147483647 w 1495"/>
                    <a:gd name="T11" fmla="*/ 2147483647 h 337"/>
                    <a:gd name="T12" fmla="*/ 2147483647 w 1495"/>
                    <a:gd name="T13" fmla="*/ 2147483647 h 337"/>
                    <a:gd name="T14" fmla="*/ 2147483647 w 1495"/>
                    <a:gd name="T15" fmla="*/ 2147483647 h 337"/>
                    <a:gd name="T16" fmla="*/ 2147483647 w 1495"/>
                    <a:gd name="T17" fmla="*/ 2147483647 h 337"/>
                    <a:gd name="T18" fmla="*/ 2147483647 w 1495"/>
                    <a:gd name="T19" fmla="*/ 2147483647 h 337"/>
                    <a:gd name="T20" fmla="*/ 2147483647 w 1495"/>
                    <a:gd name="T21" fmla="*/ 2147483647 h 337"/>
                    <a:gd name="T22" fmla="*/ 2147483647 w 1495"/>
                    <a:gd name="T23" fmla="*/ 2147483647 h 337"/>
                    <a:gd name="T24" fmla="*/ 2147483647 w 1495"/>
                    <a:gd name="T25" fmla="*/ 2147483647 h 337"/>
                    <a:gd name="T26" fmla="*/ 2147483647 w 1495"/>
                    <a:gd name="T27" fmla="*/ 2147483647 h 337"/>
                    <a:gd name="T28" fmla="*/ 2147483647 w 1495"/>
                    <a:gd name="T29" fmla="*/ 2147483647 h 337"/>
                    <a:gd name="T30" fmla="*/ 2147483647 w 1495"/>
                    <a:gd name="T31" fmla="*/ 2147483647 h 337"/>
                    <a:gd name="T32" fmla="*/ 2147483647 w 1495"/>
                    <a:gd name="T33" fmla="*/ 2147483647 h 337"/>
                    <a:gd name="T34" fmla="*/ 2147483647 w 1495"/>
                    <a:gd name="T35" fmla="*/ 2147483647 h 337"/>
                    <a:gd name="T36" fmla="*/ 2147483647 w 1495"/>
                    <a:gd name="T37" fmla="*/ 2147483647 h 337"/>
                    <a:gd name="T38" fmla="*/ 2147483647 w 1495"/>
                    <a:gd name="T39" fmla="*/ 2147483647 h 337"/>
                    <a:gd name="T40" fmla="*/ 2147483647 w 1495"/>
                    <a:gd name="T41" fmla="*/ 2147483647 h 337"/>
                    <a:gd name="T42" fmla="*/ 2147483647 w 1495"/>
                    <a:gd name="T43" fmla="*/ 2147483647 h 337"/>
                    <a:gd name="T44" fmla="*/ 2147483647 w 1495"/>
                    <a:gd name="T45" fmla="*/ 2147483647 h 337"/>
                    <a:gd name="T46" fmla="*/ 0 w 1495"/>
                    <a:gd name="T47" fmla="*/ 2147483647 h 337"/>
                    <a:gd name="T48" fmla="*/ 2147483647 w 1495"/>
                    <a:gd name="T49" fmla="*/ 2147483647 h 337"/>
                    <a:gd name="T50" fmla="*/ 2147483647 w 1495"/>
                    <a:gd name="T51" fmla="*/ 2147483647 h 337"/>
                    <a:gd name="T52" fmla="*/ 2147483647 w 1495"/>
                    <a:gd name="T53" fmla="*/ 2147483647 h 337"/>
                    <a:gd name="T54" fmla="*/ 2147483647 w 1495"/>
                    <a:gd name="T55" fmla="*/ 2147483647 h 337"/>
                    <a:gd name="T56" fmla="*/ 2147483647 w 1495"/>
                    <a:gd name="T57" fmla="*/ 2147483647 h 337"/>
                    <a:gd name="T58" fmla="*/ 2147483647 w 1495"/>
                    <a:gd name="T59" fmla="*/ 2147483647 h 337"/>
                    <a:gd name="T60" fmla="*/ 2147483647 w 1495"/>
                    <a:gd name="T61" fmla="*/ 2147483647 h 337"/>
                    <a:gd name="T62" fmla="*/ 2147483647 w 1495"/>
                    <a:gd name="T63" fmla="*/ 2147483647 h 337"/>
                    <a:gd name="T64" fmla="*/ 2147483647 w 1495"/>
                    <a:gd name="T65" fmla="*/ 2147483647 h 337"/>
                    <a:gd name="T66" fmla="*/ 2147483647 w 1495"/>
                    <a:gd name="T67" fmla="*/ 2147483647 h 337"/>
                    <a:gd name="T68" fmla="*/ 2147483647 w 1495"/>
                    <a:gd name="T69" fmla="*/ 0 h 337"/>
                    <a:gd name="T70" fmla="*/ 2147483647 w 1495"/>
                    <a:gd name="T71" fmla="*/ 2147483647 h 337"/>
                    <a:gd name="T72" fmla="*/ 2147483647 w 1495"/>
                    <a:gd name="T73" fmla="*/ 2147483647 h 337"/>
                    <a:gd name="T74" fmla="*/ 2147483647 w 1495"/>
                    <a:gd name="T75" fmla="*/ 2147483647 h 337"/>
                    <a:gd name="T76" fmla="*/ 2147483647 w 1495"/>
                    <a:gd name="T77" fmla="*/ 2147483647 h 337"/>
                    <a:gd name="T78" fmla="*/ 2147483647 w 1495"/>
                    <a:gd name="T79" fmla="*/ 2147483647 h 337"/>
                    <a:gd name="T80" fmla="*/ 2147483647 w 1495"/>
                    <a:gd name="T81" fmla="*/ 2147483647 h 337"/>
                    <a:gd name="T82" fmla="*/ 2147483647 w 1495"/>
                    <a:gd name="T83" fmla="*/ 2147483647 h 337"/>
                    <a:gd name="T84" fmla="*/ 2147483647 w 1495"/>
                    <a:gd name="T85" fmla="*/ 2147483647 h 337"/>
                    <a:gd name="T86" fmla="*/ 2147483647 w 1495"/>
                    <a:gd name="T87" fmla="*/ 2147483647 h 337"/>
                    <a:gd name="T88" fmla="*/ 2147483647 w 1495"/>
                    <a:gd name="T89" fmla="*/ 2147483647 h 337"/>
                    <a:gd name="T90" fmla="*/ 2147483647 w 1495"/>
                    <a:gd name="T91" fmla="*/ 2147483647 h 337"/>
                    <a:gd name="T92" fmla="*/ 2147483647 w 1495"/>
                    <a:gd name="T93" fmla="*/ 2147483647 h 33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495"/>
                    <a:gd name="T142" fmla="*/ 0 h 337"/>
                    <a:gd name="T143" fmla="*/ 1495 w 1495"/>
                    <a:gd name="T144" fmla="*/ 337 h 33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495" h="337">
                      <a:moveTo>
                        <a:pt x="1495" y="169"/>
                      </a:moveTo>
                      <a:lnTo>
                        <a:pt x="1495" y="169"/>
                      </a:lnTo>
                      <a:lnTo>
                        <a:pt x="1493" y="177"/>
                      </a:lnTo>
                      <a:lnTo>
                        <a:pt x="1490" y="186"/>
                      </a:lnTo>
                      <a:lnTo>
                        <a:pt x="1486" y="195"/>
                      </a:lnTo>
                      <a:lnTo>
                        <a:pt x="1479" y="202"/>
                      </a:lnTo>
                      <a:lnTo>
                        <a:pt x="1471" y="211"/>
                      </a:lnTo>
                      <a:lnTo>
                        <a:pt x="1461" y="219"/>
                      </a:lnTo>
                      <a:lnTo>
                        <a:pt x="1449" y="226"/>
                      </a:lnTo>
                      <a:lnTo>
                        <a:pt x="1436" y="234"/>
                      </a:lnTo>
                      <a:lnTo>
                        <a:pt x="1420" y="242"/>
                      </a:lnTo>
                      <a:lnTo>
                        <a:pt x="1404" y="249"/>
                      </a:lnTo>
                      <a:lnTo>
                        <a:pt x="1386" y="256"/>
                      </a:lnTo>
                      <a:lnTo>
                        <a:pt x="1367" y="263"/>
                      </a:lnTo>
                      <a:lnTo>
                        <a:pt x="1323" y="276"/>
                      </a:lnTo>
                      <a:lnTo>
                        <a:pt x="1275" y="288"/>
                      </a:lnTo>
                      <a:lnTo>
                        <a:pt x="1222" y="299"/>
                      </a:lnTo>
                      <a:lnTo>
                        <a:pt x="1165" y="309"/>
                      </a:lnTo>
                      <a:lnTo>
                        <a:pt x="1103" y="317"/>
                      </a:lnTo>
                      <a:lnTo>
                        <a:pt x="1038" y="324"/>
                      </a:lnTo>
                      <a:lnTo>
                        <a:pt x="969" y="330"/>
                      </a:lnTo>
                      <a:lnTo>
                        <a:pt x="898" y="334"/>
                      </a:lnTo>
                      <a:lnTo>
                        <a:pt x="824" y="336"/>
                      </a:lnTo>
                      <a:lnTo>
                        <a:pt x="747" y="337"/>
                      </a:lnTo>
                      <a:lnTo>
                        <a:pt x="671" y="336"/>
                      </a:lnTo>
                      <a:lnTo>
                        <a:pt x="596" y="334"/>
                      </a:lnTo>
                      <a:lnTo>
                        <a:pt x="526" y="330"/>
                      </a:lnTo>
                      <a:lnTo>
                        <a:pt x="457" y="324"/>
                      </a:lnTo>
                      <a:lnTo>
                        <a:pt x="391" y="317"/>
                      </a:lnTo>
                      <a:lnTo>
                        <a:pt x="329" y="309"/>
                      </a:lnTo>
                      <a:lnTo>
                        <a:pt x="273" y="299"/>
                      </a:lnTo>
                      <a:lnTo>
                        <a:pt x="219" y="288"/>
                      </a:lnTo>
                      <a:lnTo>
                        <a:pt x="171" y="276"/>
                      </a:lnTo>
                      <a:lnTo>
                        <a:pt x="128" y="263"/>
                      </a:lnTo>
                      <a:lnTo>
                        <a:pt x="109" y="256"/>
                      </a:lnTo>
                      <a:lnTo>
                        <a:pt x="91" y="249"/>
                      </a:lnTo>
                      <a:lnTo>
                        <a:pt x="74" y="242"/>
                      </a:lnTo>
                      <a:lnTo>
                        <a:pt x="59" y="234"/>
                      </a:lnTo>
                      <a:lnTo>
                        <a:pt x="46" y="226"/>
                      </a:lnTo>
                      <a:lnTo>
                        <a:pt x="34" y="219"/>
                      </a:lnTo>
                      <a:lnTo>
                        <a:pt x="24" y="211"/>
                      </a:lnTo>
                      <a:lnTo>
                        <a:pt x="15" y="202"/>
                      </a:lnTo>
                      <a:lnTo>
                        <a:pt x="9" y="195"/>
                      </a:lnTo>
                      <a:lnTo>
                        <a:pt x="5" y="186"/>
                      </a:lnTo>
                      <a:lnTo>
                        <a:pt x="1" y="177"/>
                      </a:lnTo>
                      <a:lnTo>
                        <a:pt x="0" y="169"/>
                      </a:lnTo>
                      <a:lnTo>
                        <a:pt x="1" y="160"/>
                      </a:lnTo>
                      <a:lnTo>
                        <a:pt x="5" y="151"/>
                      </a:lnTo>
                      <a:lnTo>
                        <a:pt x="9" y="143"/>
                      </a:lnTo>
                      <a:lnTo>
                        <a:pt x="15" y="135"/>
                      </a:lnTo>
                      <a:lnTo>
                        <a:pt x="24" y="127"/>
                      </a:lnTo>
                      <a:lnTo>
                        <a:pt x="34" y="118"/>
                      </a:lnTo>
                      <a:lnTo>
                        <a:pt x="46" y="111"/>
                      </a:lnTo>
                      <a:lnTo>
                        <a:pt x="59" y="103"/>
                      </a:lnTo>
                      <a:lnTo>
                        <a:pt x="74" y="95"/>
                      </a:lnTo>
                      <a:lnTo>
                        <a:pt x="91" y="88"/>
                      </a:lnTo>
                      <a:lnTo>
                        <a:pt x="109" y="81"/>
                      </a:lnTo>
                      <a:lnTo>
                        <a:pt x="128" y="75"/>
                      </a:lnTo>
                      <a:lnTo>
                        <a:pt x="171" y="62"/>
                      </a:lnTo>
                      <a:lnTo>
                        <a:pt x="219" y="50"/>
                      </a:lnTo>
                      <a:lnTo>
                        <a:pt x="273" y="39"/>
                      </a:lnTo>
                      <a:lnTo>
                        <a:pt x="329" y="29"/>
                      </a:lnTo>
                      <a:lnTo>
                        <a:pt x="391" y="20"/>
                      </a:lnTo>
                      <a:lnTo>
                        <a:pt x="457" y="14"/>
                      </a:lnTo>
                      <a:lnTo>
                        <a:pt x="526" y="7"/>
                      </a:lnTo>
                      <a:lnTo>
                        <a:pt x="596" y="4"/>
                      </a:lnTo>
                      <a:lnTo>
                        <a:pt x="671" y="1"/>
                      </a:lnTo>
                      <a:lnTo>
                        <a:pt x="747" y="0"/>
                      </a:lnTo>
                      <a:lnTo>
                        <a:pt x="824" y="1"/>
                      </a:lnTo>
                      <a:lnTo>
                        <a:pt x="898" y="4"/>
                      </a:lnTo>
                      <a:lnTo>
                        <a:pt x="969" y="7"/>
                      </a:lnTo>
                      <a:lnTo>
                        <a:pt x="1038" y="14"/>
                      </a:lnTo>
                      <a:lnTo>
                        <a:pt x="1103" y="20"/>
                      </a:lnTo>
                      <a:lnTo>
                        <a:pt x="1165" y="29"/>
                      </a:lnTo>
                      <a:lnTo>
                        <a:pt x="1222" y="39"/>
                      </a:lnTo>
                      <a:lnTo>
                        <a:pt x="1275" y="50"/>
                      </a:lnTo>
                      <a:lnTo>
                        <a:pt x="1323" y="62"/>
                      </a:lnTo>
                      <a:lnTo>
                        <a:pt x="1367" y="75"/>
                      </a:lnTo>
                      <a:lnTo>
                        <a:pt x="1386" y="81"/>
                      </a:lnTo>
                      <a:lnTo>
                        <a:pt x="1404" y="88"/>
                      </a:lnTo>
                      <a:lnTo>
                        <a:pt x="1420" y="95"/>
                      </a:lnTo>
                      <a:lnTo>
                        <a:pt x="1436" y="103"/>
                      </a:lnTo>
                      <a:lnTo>
                        <a:pt x="1449" y="111"/>
                      </a:lnTo>
                      <a:lnTo>
                        <a:pt x="1461" y="118"/>
                      </a:lnTo>
                      <a:lnTo>
                        <a:pt x="1471" y="127"/>
                      </a:lnTo>
                      <a:lnTo>
                        <a:pt x="1479" y="135"/>
                      </a:lnTo>
                      <a:lnTo>
                        <a:pt x="1486" y="143"/>
                      </a:lnTo>
                      <a:lnTo>
                        <a:pt x="1490" y="151"/>
                      </a:lnTo>
                      <a:lnTo>
                        <a:pt x="1493" y="160"/>
                      </a:lnTo>
                      <a:lnTo>
                        <a:pt x="1495" y="1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 sz="2400" b="0">
                    <a:solidFill>
                      <a:srgbClr val="E2001A"/>
                    </a:solidFill>
                    <a:latin typeface="Arial" charset="0"/>
                    <a:ea typeface="ヒラギノ角ゴ Pro W3" pitchFamily="-80" charset="-128"/>
                  </a:endParaRPr>
                </a:p>
              </p:txBody>
            </p:sp>
            <p:pic>
              <p:nvPicPr>
                <p:cNvPr id="2589170" name="Picture 589" descr="SW LOGO.jpg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EFFFD"/>
                    </a:clrFrom>
                    <a:clrTo>
                      <a:srgbClr val="FEFFFD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856" y="1942"/>
                  <a:ext cx="21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1701" name="Rectangle 142"/>
          <p:cNvSpPr>
            <a:spLocks noChangeArrowheads="1"/>
          </p:cNvSpPr>
          <p:nvPr/>
        </p:nvSpPr>
        <p:spPr bwMode="auto">
          <a:xfrm>
            <a:off x="7445375" y="5986463"/>
            <a:ext cx="1482725" cy="404812"/>
          </a:xfrm>
          <a:prstGeom prst="rect">
            <a:avLst/>
          </a:prstGeom>
          <a:solidFill>
            <a:srgbClr val="B5D1E5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800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Radio device with integrated</a:t>
            </a:r>
          </a:p>
          <a:p>
            <a:pPr algn="l">
              <a:lnSpc>
                <a:spcPct val="110000"/>
              </a:lnSpc>
            </a:pPr>
            <a:r>
              <a:rPr lang="en-US" sz="800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Ethernet switching &amp; </a:t>
            </a:r>
          </a:p>
          <a:p>
            <a:pPr algn="l">
              <a:lnSpc>
                <a:spcPct val="110000"/>
              </a:lnSpc>
            </a:pPr>
            <a:r>
              <a:rPr lang="en-US" sz="800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TDM cross-connect</a:t>
            </a:r>
            <a:endParaRPr lang="en-US" sz="8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pic>
        <p:nvPicPr>
          <p:cNvPr id="2589172" name="Picture 46"/>
          <p:cNvPicPr>
            <a:picLocks noChangeAspect="1" noChangeArrowheads="1"/>
          </p:cNvPicPr>
          <p:nvPr/>
        </p:nvPicPr>
        <p:blipFill>
          <a:blip r:embed="rId15" cstate="print">
            <a:lum bright="40000" contrast="-40000"/>
            <a:grayscl/>
          </a:blip>
          <a:srcRect/>
          <a:stretch>
            <a:fillRect/>
          </a:stretch>
        </p:blipFill>
        <p:spPr bwMode="auto">
          <a:xfrm>
            <a:off x="7539038" y="2846388"/>
            <a:ext cx="576262" cy="407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90713" y="2003425"/>
            <a:ext cx="4967287" cy="3810000"/>
            <a:chOff x="1191" y="1094"/>
            <a:chExt cx="3129" cy="2200"/>
          </a:xfrm>
        </p:grpSpPr>
        <p:sp>
          <p:nvSpPr>
            <p:cNvPr id="2590723" name="Line 3"/>
            <p:cNvSpPr>
              <a:spLocks noChangeShapeType="1"/>
            </p:cNvSpPr>
            <p:nvPr/>
          </p:nvSpPr>
          <p:spPr bwMode="auto">
            <a:xfrm>
              <a:off x="1191" y="1094"/>
              <a:ext cx="0" cy="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90724" name="Line 4"/>
            <p:cNvSpPr>
              <a:spLocks noChangeShapeType="1"/>
            </p:cNvSpPr>
            <p:nvPr/>
          </p:nvSpPr>
          <p:spPr bwMode="auto">
            <a:xfrm>
              <a:off x="2653" y="1094"/>
              <a:ext cx="0" cy="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90725" name="Line 5"/>
            <p:cNvSpPr>
              <a:spLocks noChangeShapeType="1"/>
            </p:cNvSpPr>
            <p:nvPr/>
          </p:nvSpPr>
          <p:spPr bwMode="auto">
            <a:xfrm>
              <a:off x="4320" y="1094"/>
              <a:ext cx="0" cy="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9072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1422"/>
            <a:ext cx="8991600" cy="1143000"/>
          </a:xfrm>
        </p:spPr>
        <p:txBody>
          <a:bodyPr/>
          <a:lstStyle/>
          <a:p>
            <a:r>
              <a:rPr lang="en-US" dirty="0"/>
              <a:t>End-to-end service management</a:t>
            </a:r>
          </a:p>
        </p:txBody>
      </p:sp>
      <p:sp>
        <p:nvSpPr>
          <p:cNvPr id="2590727" name="Rectangle 84"/>
          <p:cNvSpPr>
            <a:spLocks noChangeArrowheads="1"/>
          </p:cNvSpPr>
          <p:nvPr/>
        </p:nvSpPr>
        <p:spPr bwMode="auto">
          <a:xfrm>
            <a:off x="2701925" y="2339975"/>
            <a:ext cx="398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1+0</a:t>
            </a:r>
            <a:endParaRPr lang="en-US" sz="2400" b="0">
              <a:solidFill>
                <a:srgbClr val="000000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90728" name="Rectangle 84"/>
          <p:cNvSpPr>
            <a:spLocks noChangeArrowheads="1"/>
          </p:cNvSpPr>
          <p:nvPr/>
        </p:nvSpPr>
        <p:spPr bwMode="auto">
          <a:xfrm>
            <a:off x="5580063" y="2339975"/>
            <a:ext cx="398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1+1</a:t>
            </a:r>
            <a:endParaRPr lang="en-US" sz="2400" b="0">
              <a:solidFill>
                <a:srgbClr val="000000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90729" name="Rectangle 4"/>
          <p:cNvSpPr>
            <a:spLocks noChangeArrowheads="1"/>
          </p:cNvSpPr>
          <p:nvPr/>
        </p:nvSpPr>
        <p:spPr bwMode="auto">
          <a:xfrm>
            <a:off x="0" y="6019800"/>
            <a:ext cx="7391400" cy="457200"/>
          </a:xfrm>
          <a:prstGeom prst="rect">
            <a:avLst/>
          </a:prstGeom>
          <a:solidFill>
            <a:srgbClr val="4C8E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90730" name="Rectangle 2684"/>
          <p:cNvSpPr>
            <a:spLocks noChangeArrowheads="1"/>
          </p:cNvSpPr>
          <p:nvPr/>
        </p:nvSpPr>
        <p:spPr bwMode="auto">
          <a:xfrm>
            <a:off x="457200" y="60579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Support service provisioning, OA&amp;M and SLA assurance</a:t>
            </a:r>
            <a:endParaRPr lang="en-US" sz="1800" b="0"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90731" name="Freeform 3"/>
          <p:cNvSpPr>
            <a:spLocks/>
          </p:cNvSpPr>
          <p:nvPr/>
        </p:nvSpPr>
        <p:spPr bwMode="auto">
          <a:xfrm>
            <a:off x="642938" y="2589213"/>
            <a:ext cx="1473200" cy="319087"/>
          </a:xfrm>
          <a:custGeom>
            <a:avLst/>
            <a:gdLst>
              <a:gd name="T0" fmla="*/ 2147483647 w 1495"/>
              <a:gd name="T1" fmla="*/ 2147483647 h 337"/>
              <a:gd name="T2" fmla="*/ 2147483647 w 1495"/>
              <a:gd name="T3" fmla="*/ 2147483647 h 337"/>
              <a:gd name="T4" fmla="*/ 2147483647 w 1495"/>
              <a:gd name="T5" fmla="*/ 2147483647 h 337"/>
              <a:gd name="T6" fmla="*/ 2147483647 w 1495"/>
              <a:gd name="T7" fmla="*/ 2147483647 h 337"/>
              <a:gd name="T8" fmla="*/ 2147483647 w 1495"/>
              <a:gd name="T9" fmla="*/ 2147483647 h 337"/>
              <a:gd name="T10" fmla="*/ 2147483647 w 1495"/>
              <a:gd name="T11" fmla="*/ 2147483647 h 337"/>
              <a:gd name="T12" fmla="*/ 2147483647 w 1495"/>
              <a:gd name="T13" fmla="*/ 2147483647 h 337"/>
              <a:gd name="T14" fmla="*/ 2147483647 w 1495"/>
              <a:gd name="T15" fmla="*/ 2147483647 h 337"/>
              <a:gd name="T16" fmla="*/ 2147483647 w 1495"/>
              <a:gd name="T17" fmla="*/ 2147483647 h 337"/>
              <a:gd name="T18" fmla="*/ 2147483647 w 1495"/>
              <a:gd name="T19" fmla="*/ 2147483647 h 337"/>
              <a:gd name="T20" fmla="*/ 2147483647 w 1495"/>
              <a:gd name="T21" fmla="*/ 2147483647 h 337"/>
              <a:gd name="T22" fmla="*/ 2147483647 w 1495"/>
              <a:gd name="T23" fmla="*/ 2147483647 h 337"/>
              <a:gd name="T24" fmla="*/ 2147483647 w 1495"/>
              <a:gd name="T25" fmla="*/ 2147483647 h 337"/>
              <a:gd name="T26" fmla="*/ 2147483647 w 1495"/>
              <a:gd name="T27" fmla="*/ 2147483647 h 337"/>
              <a:gd name="T28" fmla="*/ 2147483647 w 1495"/>
              <a:gd name="T29" fmla="*/ 2147483647 h 337"/>
              <a:gd name="T30" fmla="*/ 2147483647 w 1495"/>
              <a:gd name="T31" fmla="*/ 2147483647 h 337"/>
              <a:gd name="T32" fmla="*/ 2147483647 w 1495"/>
              <a:gd name="T33" fmla="*/ 2147483647 h 337"/>
              <a:gd name="T34" fmla="*/ 2147483647 w 1495"/>
              <a:gd name="T35" fmla="*/ 2147483647 h 337"/>
              <a:gd name="T36" fmla="*/ 2147483647 w 1495"/>
              <a:gd name="T37" fmla="*/ 2147483647 h 337"/>
              <a:gd name="T38" fmla="*/ 2147483647 w 1495"/>
              <a:gd name="T39" fmla="*/ 2147483647 h 337"/>
              <a:gd name="T40" fmla="*/ 2147483647 w 1495"/>
              <a:gd name="T41" fmla="*/ 2147483647 h 337"/>
              <a:gd name="T42" fmla="*/ 2147483647 w 1495"/>
              <a:gd name="T43" fmla="*/ 2147483647 h 337"/>
              <a:gd name="T44" fmla="*/ 2147483647 w 1495"/>
              <a:gd name="T45" fmla="*/ 2147483647 h 337"/>
              <a:gd name="T46" fmla="*/ 0 w 1495"/>
              <a:gd name="T47" fmla="*/ 2147483647 h 337"/>
              <a:gd name="T48" fmla="*/ 2147483647 w 1495"/>
              <a:gd name="T49" fmla="*/ 2147483647 h 337"/>
              <a:gd name="T50" fmla="*/ 2147483647 w 1495"/>
              <a:gd name="T51" fmla="*/ 2147483647 h 337"/>
              <a:gd name="T52" fmla="*/ 2147483647 w 1495"/>
              <a:gd name="T53" fmla="*/ 2147483647 h 337"/>
              <a:gd name="T54" fmla="*/ 2147483647 w 1495"/>
              <a:gd name="T55" fmla="*/ 2147483647 h 337"/>
              <a:gd name="T56" fmla="*/ 2147483647 w 1495"/>
              <a:gd name="T57" fmla="*/ 2147483647 h 337"/>
              <a:gd name="T58" fmla="*/ 2147483647 w 1495"/>
              <a:gd name="T59" fmla="*/ 2147483647 h 337"/>
              <a:gd name="T60" fmla="*/ 2147483647 w 1495"/>
              <a:gd name="T61" fmla="*/ 2147483647 h 337"/>
              <a:gd name="T62" fmla="*/ 2147483647 w 1495"/>
              <a:gd name="T63" fmla="*/ 2147483647 h 337"/>
              <a:gd name="T64" fmla="*/ 2147483647 w 1495"/>
              <a:gd name="T65" fmla="*/ 2147483647 h 337"/>
              <a:gd name="T66" fmla="*/ 2147483647 w 1495"/>
              <a:gd name="T67" fmla="*/ 2147483647 h 337"/>
              <a:gd name="T68" fmla="*/ 2147483647 w 1495"/>
              <a:gd name="T69" fmla="*/ 0 h 337"/>
              <a:gd name="T70" fmla="*/ 2147483647 w 1495"/>
              <a:gd name="T71" fmla="*/ 2147483647 h 337"/>
              <a:gd name="T72" fmla="*/ 2147483647 w 1495"/>
              <a:gd name="T73" fmla="*/ 2147483647 h 337"/>
              <a:gd name="T74" fmla="*/ 2147483647 w 1495"/>
              <a:gd name="T75" fmla="*/ 2147483647 h 337"/>
              <a:gd name="T76" fmla="*/ 2147483647 w 1495"/>
              <a:gd name="T77" fmla="*/ 2147483647 h 337"/>
              <a:gd name="T78" fmla="*/ 2147483647 w 1495"/>
              <a:gd name="T79" fmla="*/ 2147483647 h 337"/>
              <a:gd name="T80" fmla="*/ 2147483647 w 1495"/>
              <a:gd name="T81" fmla="*/ 2147483647 h 337"/>
              <a:gd name="T82" fmla="*/ 2147483647 w 1495"/>
              <a:gd name="T83" fmla="*/ 2147483647 h 337"/>
              <a:gd name="T84" fmla="*/ 2147483647 w 1495"/>
              <a:gd name="T85" fmla="*/ 2147483647 h 337"/>
              <a:gd name="T86" fmla="*/ 2147483647 w 1495"/>
              <a:gd name="T87" fmla="*/ 2147483647 h 337"/>
              <a:gd name="T88" fmla="*/ 2147483647 w 1495"/>
              <a:gd name="T89" fmla="*/ 2147483647 h 337"/>
              <a:gd name="T90" fmla="*/ 2147483647 w 1495"/>
              <a:gd name="T91" fmla="*/ 2147483647 h 337"/>
              <a:gd name="T92" fmla="*/ 2147483647 w 1495"/>
              <a:gd name="T93" fmla="*/ 2147483647 h 3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95"/>
              <a:gd name="T142" fmla="*/ 0 h 337"/>
              <a:gd name="T143" fmla="*/ 1495 w 1495"/>
              <a:gd name="T144" fmla="*/ 337 h 3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95" h="337">
                <a:moveTo>
                  <a:pt x="1495" y="169"/>
                </a:moveTo>
                <a:lnTo>
                  <a:pt x="1495" y="169"/>
                </a:lnTo>
                <a:lnTo>
                  <a:pt x="1493" y="177"/>
                </a:lnTo>
                <a:lnTo>
                  <a:pt x="1490" y="186"/>
                </a:lnTo>
                <a:lnTo>
                  <a:pt x="1486" y="195"/>
                </a:lnTo>
                <a:lnTo>
                  <a:pt x="1479" y="202"/>
                </a:lnTo>
                <a:lnTo>
                  <a:pt x="1471" y="211"/>
                </a:lnTo>
                <a:lnTo>
                  <a:pt x="1461" y="219"/>
                </a:lnTo>
                <a:lnTo>
                  <a:pt x="1449" y="226"/>
                </a:lnTo>
                <a:lnTo>
                  <a:pt x="1436" y="234"/>
                </a:lnTo>
                <a:lnTo>
                  <a:pt x="1420" y="242"/>
                </a:lnTo>
                <a:lnTo>
                  <a:pt x="1404" y="249"/>
                </a:lnTo>
                <a:lnTo>
                  <a:pt x="1386" y="256"/>
                </a:lnTo>
                <a:lnTo>
                  <a:pt x="1367" y="263"/>
                </a:lnTo>
                <a:lnTo>
                  <a:pt x="1323" y="276"/>
                </a:lnTo>
                <a:lnTo>
                  <a:pt x="1275" y="288"/>
                </a:lnTo>
                <a:lnTo>
                  <a:pt x="1222" y="299"/>
                </a:lnTo>
                <a:lnTo>
                  <a:pt x="1165" y="309"/>
                </a:lnTo>
                <a:lnTo>
                  <a:pt x="1103" y="317"/>
                </a:lnTo>
                <a:lnTo>
                  <a:pt x="1038" y="324"/>
                </a:lnTo>
                <a:lnTo>
                  <a:pt x="969" y="330"/>
                </a:lnTo>
                <a:lnTo>
                  <a:pt x="898" y="334"/>
                </a:lnTo>
                <a:lnTo>
                  <a:pt x="824" y="336"/>
                </a:lnTo>
                <a:lnTo>
                  <a:pt x="747" y="337"/>
                </a:lnTo>
                <a:lnTo>
                  <a:pt x="671" y="336"/>
                </a:lnTo>
                <a:lnTo>
                  <a:pt x="596" y="334"/>
                </a:lnTo>
                <a:lnTo>
                  <a:pt x="526" y="330"/>
                </a:lnTo>
                <a:lnTo>
                  <a:pt x="457" y="324"/>
                </a:lnTo>
                <a:lnTo>
                  <a:pt x="391" y="317"/>
                </a:lnTo>
                <a:lnTo>
                  <a:pt x="329" y="309"/>
                </a:lnTo>
                <a:lnTo>
                  <a:pt x="273" y="299"/>
                </a:lnTo>
                <a:lnTo>
                  <a:pt x="219" y="288"/>
                </a:lnTo>
                <a:lnTo>
                  <a:pt x="171" y="276"/>
                </a:lnTo>
                <a:lnTo>
                  <a:pt x="128" y="263"/>
                </a:lnTo>
                <a:lnTo>
                  <a:pt x="109" y="256"/>
                </a:lnTo>
                <a:lnTo>
                  <a:pt x="91" y="249"/>
                </a:lnTo>
                <a:lnTo>
                  <a:pt x="74" y="242"/>
                </a:lnTo>
                <a:lnTo>
                  <a:pt x="59" y="234"/>
                </a:lnTo>
                <a:lnTo>
                  <a:pt x="46" y="226"/>
                </a:lnTo>
                <a:lnTo>
                  <a:pt x="34" y="219"/>
                </a:lnTo>
                <a:lnTo>
                  <a:pt x="24" y="211"/>
                </a:lnTo>
                <a:lnTo>
                  <a:pt x="15" y="202"/>
                </a:lnTo>
                <a:lnTo>
                  <a:pt x="9" y="195"/>
                </a:lnTo>
                <a:lnTo>
                  <a:pt x="5" y="186"/>
                </a:lnTo>
                <a:lnTo>
                  <a:pt x="1" y="177"/>
                </a:lnTo>
                <a:lnTo>
                  <a:pt x="0" y="169"/>
                </a:lnTo>
                <a:lnTo>
                  <a:pt x="1" y="160"/>
                </a:lnTo>
                <a:lnTo>
                  <a:pt x="5" y="151"/>
                </a:lnTo>
                <a:lnTo>
                  <a:pt x="9" y="143"/>
                </a:lnTo>
                <a:lnTo>
                  <a:pt x="15" y="135"/>
                </a:lnTo>
                <a:lnTo>
                  <a:pt x="24" y="127"/>
                </a:lnTo>
                <a:lnTo>
                  <a:pt x="34" y="118"/>
                </a:lnTo>
                <a:lnTo>
                  <a:pt x="46" y="111"/>
                </a:lnTo>
                <a:lnTo>
                  <a:pt x="59" y="103"/>
                </a:lnTo>
                <a:lnTo>
                  <a:pt x="74" y="95"/>
                </a:lnTo>
                <a:lnTo>
                  <a:pt x="91" y="88"/>
                </a:lnTo>
                <a:lnTo>
                  <a:pt x="109" y="81"/>
                </a:lnTo>
                <a:lnTo>
                  <a:pt x="128" y="75"/>
                </a:lnTo>
                <a:lnTo>
                  <a:pt x="171" y="62"/>
                </a:lnTo>
                <a:lnTo>
                  <a:pt x="219" y="50"/>
                </a:lnTo>
                <a:lnTo>
                  <a:pt x="273" y="39"/>
                </a:lnTo>
                <a:lnTo>
                  <a:pt x="329" y="29"/>
                </a:lnTo>
                <a:lnTo>
                  <a:pt x="391" y="20"/>
                </a:lnTo>
                <a:lnTo>
                  <a:pt x="457" y="14"/>
                </a:lnTo>
                <a:lnTo>
                  <a:pt x="526" y="7"/>
                </a:lnTo>
                <a:lnTo>
                  <a:pt x="596" y="4"/>
                </a:lnTo>
                <a:lnTo>
                  <a:pt x="671" y="1"/>
                </a:lnTo>
                <a:lnTo>
                  <a:pt x="747" y="0"/>
                </a:lnTo>
                <a:lnTo>
                  <a:pt x="824" y="1"/>
                </a:lnTo>
                <a:lnTo>
                  <a:pt x="898" y="4"/>
                </a:lnTo>
                <a:lnTo>
                  <a:pt x="969" y="7"/>
                </a:lnTo>
                <a:lnTo>
                  <a:pt x="1038" y="14"/>
                </a:lnTo>
                <a:lnTo>
                  <a:pt x="1103" y="20"/>
                </a:lnTo>
                <a:lnTo>
                  <a:pt x="1165" y="29"/>
                </a:lnTo>
                <a:lnTo>
                  <a:pt x="1222" y="39"/>
                </a:lnTo>
                <a:lnTo>
                  <a:pt x="1275" y="50"/>
                </a:lnTo>
                <a:lnTo>
                  <a:pt x="1323" y="62"/>
                </a:lnTo>
                <a:lnTo>
                  <a:pt x="1367" y="75"/>
                </a:lnTo>
                <a:lnTo>
                  <a:pt x="1386" y="81"/>
                </a:lnTo>
                <a:lnTo>
                  <a:pt x="1404" y="88"/>
                </a:lnTo>
                <a:lnTo>
                  <a:pt x="1420" y="95"/>
                </a:lnTo>
                <a:lnTo>
                  <a:pt x="1436" y="103"/>
                </a:lnTo>
                <a:lnTo>
                  <a:pt x="1449" y="111"/>
                </a:lnTo>
                <a:lnTo>
                  <a:pt x="1461" y="118"/>
                </a:lnTo>
                <a:lnTo>
                  <a:pt x="1471" y="127"/>
                </a:lnTo>
                <a:lnTo>
                  <a:pt x="1479" y="135"/>
                </a:lnTo>
                <a:lnTo>
                  <a:pt x="1486" y="143"/>
                </a:lnTo>
                <a:lnTo>
                  <a:pt x="1490" y="151"/>
                </a:lnTo>
                <a:lnTo>
                  <a:pt x="1493" y="160"/>
                </a:lnTo>
                <a:lnTo>
                  <a:pt x="1495" y="169"/>
                </a:lnTo>
                <a:close/>
              </a:path>
            </a:pathLst>
          </a:custGeom>
          <a:solidFill>
            <a:srgbClr val="DDDDDD">
              <a:alpha val="70000"/>
            </a:srgbClr>
          </a:solidFill>
          <a:ln w="6350">
            <a:solidFill>
              <a:srgbClr val="D7E0E3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90732" name="Rectangle 13"/>
          <p:cNvSpPr>
            <a:spLocks noChangeArrowheads="1"/>
          </p:cNvSpPr>
          <p:nvPr/>
        </p:nvSpPr>
        <p:spPr bwMode="auto">
          <a:xfrm>
            <a:off x="671513" y="2881313"/>
            <a:ext cx="884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i="1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Edge site #</a:t>
            </a:r>
            <a:r>
              <a:rPr lang="he-IL" b="0" i="1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1</a:t>
            </a:r>
            <a:endParaRPr lang="en-US" b="0" i="1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98525" y="2100263"/>
            <a:ext cx="1296988" cy="744537"/>
            <a:chOff x="521" y="844"/>
            <a:chExt cx="817" cy="469"/>
          </a:xfrm>
        </p:grpSpPr>
        <p:pic>
          <p:nvPicPr>
            <p:cNvPr id="2590734" name="Picture 6" descr="AntenCe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1" y="844"/>
              <a:ext cx="124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90735" name="Line 156"/>
            <p:cNvSpPr>
              <a:spLocks noChangeShapeType="1"/>
            </p:cNvSpPr>
            <p:nvPr/>
          </p:nvSpPr>
          <p:spPr bwMode="auto">
            <a:xfrm>
              <a:off x="635" y="1117"/>
              <a:ext cx="340" cy="58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0736" name="Line 156"/>
            <p:cNvSpPr>
              <a:spLocks noChangeShapeType="1"/>
            </p:cNvSpPr>
            <p:nvPr/>
          </p:nvSpPr>
          <p:spPr bwMode="auto">
            <a:xfrm>
              <a:off x="635" y="1233"/>
              <a:ext cx="363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0737" name="Line 156"/>
            <p:cNvSpPr>
              <a:spLocks noChangeShapeType="1"/>
            </p:cNvSpPr>
            <p:nvPr/>
          </p:nvSpPr>
          <p:spPr bwMode="auto">
            <a:xfrm>
              <a:off x="635" y="1208"/>
              <a:ext cx="363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0738" name="Line 156"/>
            <p:cNvSpPr>
              <a:spLocks noChangeShapeType="1"/>
            </p:cNvSpPr>
            <p:nvPr/>
          </p:nvSpPr>
          <p:spPr bwMode="auto">
            <a:xfrm>
              <a:off x="635" y="1185"/>
              <a:ext cx="363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590739" name="Picture 249" descr="icon radio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" y="1094"/>
              <a:ext cx="439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090" y="1185"/>
              <a:ext cx="193" cy="97"/>
              <a:chOff x="2469" y="1918"/>
              <a:chExt cx="363" cy="218"/>
            </a:xfrm>
          </p:grpSpPr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2662" y="1918"/>
                <a:ext cx="170" cy="169"/>
                <a:chOff x="2906" y="1747"/>
                <a:chExt cx="216" cy="195"/>
              </a:xfrm>
            </p:grpSpPr>
            <p:sp>
              <p:nvSpPr>
                <p:cNvPr id="2590742" name="Rectangle 22"/>
                <p:cNvSpPr>
                  <a:spLocks noChangeArrowheads="1"/>
                </p:cNvSpPr>
                <p:nvPr/>
              </p:nvSpPr>
              <p:spPr bwMode="auto">
                <a:xfrm>
                  <a:off x="2953" y="1773"/>
                  <a:ext cx="145" cy="12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590743" name="Picture 591" descr="XC LOGO.jpg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906" y="1747"/>
                  <a:ext cx="216" cy="1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2469" y="1942"/>
                <a:ext cx="193" cy="194"/>
                <a:chOff x="2856" y="1942"/>
                <a:chExt cx="216" cy="212"/>
              </a:xfrm>
            </p:grpSpPr>
            <p:sp>
              <p:nvSpPr>
                <p:cNvPr id="2590745" name="Freeform 3"/>
                <p:cNvSpPr>
                  <a:spLocks/>
                </p:cNvSpPr>
                <p:nvPr/>
              </p:nvSpPr>
              <p:spPr bwMode="auto">
                <a:xfrm>
                  <a:off x="2880" y="1966"/>
                  <a:ext cx="145" cy="136"/>
                </a:xfrm>
                <a:custGeom>
                  <a:avLst/>
                  <a:gdLst>
                    <a:gd name="T0" fmla="*/ 2147483647 w 1495"/>
                    <a:gd name="T1" fmla="*/ 2147483647 h 337"/>
                    <a:gd name="T2" fmla="*/ 2147483647 w 1495"/>
                    <a:gd name="T3" fmla="*/ 2147483647 h 337"/>
                    <a:gd name="T4" fmla="*/ 2147483647 w 1495"/>
                    <a:gd name="T5" fmla="*/ 2147483647 h 337"/>
                    <a:gd name="T6" fmla="*/ 2147483647 w 1495"/>
                    <a:gd name="T7" fmla="*/ 2147483647 h 337"/>
                    <a:gd name="T8" fmla="*/ 2147483647 w 1495"/>
                    <a:gd name="T9" fmla="*/ 2147483647 h 337"/>
                    <a:gd name="T10" fmla="*/ 2147483647 w 1495"/>
                    <a:gd name="T11" fmla="*/ 2147483647 h 337"/>
                    <a:gd name="T12" fmla="*/ 2147483647 w 1495"/>
                    <a:gd name="T13" fmla="*/ 2147483647 h 337"/>
                    <a:gd name="T14" fmla="*/ 2147483647 w 1495"/>
                    <a:gd name="T15" fmla="*/ 2147483647 h 337"/>
                    <a:gd name="T16" fmla="*/ 2147483647 w 1495"/>
                    <a:gd name="T17" fmla="*/ 2147483647 h 337"/>
                    <a:gd name="T18" fmla="*/ 2147483647 w 1495"/>
                    <a:gd name="T19" fmla="*/ 2147483647 h 337"/>
                    <a:gd name="T20" fmla="*/ 2147483647 w 1495"/>
                    <a:gd name="T21" fmla="*/ 2147483647 h 337"/>
                    <a:gd name="T22" fmla="*/ 2147483647 w 1495"/>
                    <a:gd name="T23" fmla="*/ 2147483647 h 337"/>
                    <a:gd name="T24" fmla="*/ 2147483647 w 1495"/>
                    <a:gd name="T25" fmla="*/ 2147483647 h 337"/>
                    <a:gd name="T26" fmla="*/ 2147483647 w 1495"/>
                    <a:gd name="T27" fmla="*/ 2147483647 h 337"/>
                    <a:gd name="T28" fmla="*/ 2147483647 w 1495"/>
                    <a:gd name="T29" fmla="*/ 2147483647 h 337"/>
                    <a:gd name="T30" fmla="*/ 2147483647 w 1495"/>
                    <a:gd name="T31" fmla="*/ 2147483647 h 337"/>
                    <a:gd name="T32" fmla="*/ 2147483647 w 1495"/>
                    <a:gd name="T33" fmla="*/ 2147483647 h 337"/>
                    <a:gd name="T34" fmla="*/ 2147483647 w 1495"/>
                    <a:gd name="T35" fmla="*/ 2147483647 h 337"/>
                    <a:gd name="T36" fmla="*/ 2147483647 w 1495"/>
                    <a:gd name="T37" fmla="*/ 2147483647 h 337"/>
                    <a:gd name="T38" fmla="*/ 2147483647 w 1495"/>
                    <a:gd name="T39" fmla="*/ 2147483647 h 337"/>
                    <a:gd name="T40" fmla="*/ 2147483647 w 1495"/>
                    <a:gd name="T41" fmla="*/ 2147483647 h 337"/>
                    <a:gd name="T42" fmla="*/ 2147483647 w 1495"/>
                    <a:gd name="T43" fmla="*/ 2147483647 h 337"/>
                    <a:gd name="T44" fmla="*/ 2147483647 w 1495"/>
                    <a:gd name="T45" fmla="*/ 2147483647 h 337"/>
                    <a:gd name="T46" fmla="*/ 0 w 1495"/>
                    <a:gd name="T47" fmla="*/ 2147483647 h 337"/>
                    <a:gd name="T48" fmla="*/ 2147483647 w 1495"/>
                    <a:gd name="T49" fmla="*/ 2147483647 h 337"/>
                    <a:gd name="T50" fmla="*/ 2147483647 w 1495"/>
                    <a:gd name="T51" fmla="*/ 2147483647 h 337"/>
                    <a:gd name="T52" fmla="*/ 2147483647 w 1495"/>
                    <a:gd name="T53" fmla="*/ 2147483647 h 337"/>
                    <a:gd name="T54" fmla="*/ 2147483647 w 1495"/>
                    <a:gd name="T55" fmla="*/ 2147483647 h 337"/>
                    <a:gd name="T56" fmla="*/ 2147483647 w 1495"/>
                    <a:gd name="T57" fmla="*/ 2147483647 h 337"/>
                    <a:gd name="T58" fmla="*/ 2147483647 w 1495"/>
                    <a:gd name="T59" fmla="*/ 2147483647 h 337"/>
                    <a:gd name="T60" fmla="*/ 2147483647 w 1495"/>
                    <a:gd name="T61" fmla="*/ 2147483647 h 337"/>
                    <a:gd name="T62" fmla="*/ 2147483647 w 1495"/>
                    <a:gd name="T63" fmla="*/ 2147483647 h 337"/>
                    <a:gd name="T64" fmla="*/ 2147483647 w 1495"/>
                    <a:gd name="T65" fmla="*/ 2147483647 h 337"/>
                    <a:gd name="T66" fmla="*/ 2147483647 w 1495"/>
                    <a:gd name="T67" fmla="*/ 2147483647 h 337"/>
                    <a:gd name="T68" fmla="*/ 2147483647 w 1495"/>
                    <a:gd name="T69" fmla="*/ 0 h 337"/>
                    <a:gd name="T70" fmla="*/ 2147483647 w 1495"/>
                    <a:gd name="T71" fmla="*/ 2147483647 h 337"/>
                    <a:gd name="T72" fmla="*/ 2147483647 w 1495"/>
                    <a:gd name="T73" fmla="*/ 2147483647 h 337"/>
                    <a:gd name="T74" fmla="*/ 2147483647 w 1495"/>
                    <a:gd name="T75" fmla="*/ 2147483647 h 337"/>
                    <a:gd name="T76" fmla="*/ 2147483647 w 1495"/>
                    <a:gd name="T77" fmla="*/ 2147483647 h 337"/>
                    <a:gd name="T78" fmla="*/ 2147483647 w 1495"/>
                    <a:gd name="T79" fmla="*/ 2147483647 h 337"/>
                    <a:gd name="T80" fmla="*/ 2147483647 w 1495"/>
                    <a:gd name="T81" fmla="*/ 2147483647 h 337"/>
                    <a:gd name="T82" fmla="*/ 2147483647 w 1495"/>
                    <a:gd name="T83" fmla="*/ 2147483647 h 337"/>
                    <a:gd name="T84" fmla="*/ 2147483647 w 1495"/>
                    <a:gd name="T85" fmla="*/ 2147483647 h 337"/>
                    <a:gd name="T86" fmla="*/ 2147483647 w 1495"/>
                    <a:gd name="T87" fmla="*/ 2147483647 h 337"/>
                    <a:gd name="T88" fmla="*/ 2147483647 w 1495"/>
                    <a:gd name="T89" fmla="*/ 2147483647 h 337"/>
                    <a:gd name="T90" fmla="*/ 2147483647 w 1495"/>
                    <a:gd name="T91" fmla="*/ 2147483647 h 337"/>
                    <a:gd name="T92" fmla="*/ 2147483647 w 1495"/>
                    <a:gd name="T93" fmla="*/ 2147483647 h 33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495"/>
                    <a:gd name="T142" fmla="*/ 0 h 337"/>
                    <a:gd name="T143" fmla="*/ 1495 w 1495"/>
                    <a:gd name="T144" fmla="*/ 337 h 33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495" h="337">
                      <a:moveTo>
                        <a:pt x="1495" y="169"/>
                      </a:moveTo>
                      <a:lnTo>
                        <a:pt x="1495" y="169"/>
                      </a:lnTo>
                      <a:lnTo>
                        <a:pt x="1493" y="177"/>
                      </a:lnTo>
                      <a:lnTo>
                        <a:pt x="1490" y="186"/>
                      </a:lnTo>
                      <a:lnTo>
                        <a:pt x="1486" y="195"/>
                      </a:lnTo>
                      <a:lnTo>
                        <a:pt x="1479" y="202"/>
                      </a:lnTo>
                      <a:lnTo>
                        <a:pt x="1471" y="211"/>
                      </a:lnTo>
                      <a:lnTo>
                        <a:pt x="1461" y="219"/>
                      </a:lnTo>
                      <a:lnTo>
                        <a:pt x="1449" y="226"/>
                      </a:lnTo>
                      <a:lnTo>
                        <a:pt x="1436" y="234"/>
                      </a:lnTo>
                      <a:lnTo>
                        <a:pt x="1420" y="242"/>
                      </a:lnTo>
                      <a:lnTo>
                        <a:pt x="1404" y="249"/>
                      </a:lnTo>
                      <a:lnTo>
                        <a:pt x="1386" y="256"/>
                      </a:lnTo>
                      <a:lnTo>
                        <a:pt x="1367" y="263"/>
                      </a:lnTo>
                      <a:lnTo>
                        <a:pt x="1323" y="276"/>
                      </a:lnTo>
                      <a:lnTo>
                        <a:pt x="1275" y="288"/>
                      </a:lnTo>
                      <a:lnTo>
                        <a:pt x="1222" y="299"/>
                      </a:lnTo>
                      <a:lnTo>
                        <a:pt x="1165" y="309"/>
                      </a:lnTo>
                      <a:lnTo>
                        <a:pt x="1103" y="317"/>
                      </a:lnTo>
                      <a:lnTo>
                        <a:pt x="1038" y="324"/>
                      </a:lnTo>
                      <a:lnTo>
                        <a:pt x="969" y="330"/>
                      </a:lnTo>
                      <a:lnTo>
                        <a:pt x="898" y="334"/>
                      </a:lnTo>
                      <a:lnTo>
                        <a:pt x="824" y="336"/>
                      </a:lnTo>
                      <a:lnTo>
                        <a:pt x="747" y="337"/>
                      </a:lnTo>
                      <a:lnTo>
                        <a:pt x="671" y="336"/>
                      </a:lnTo>
                      <a:lnTo>
                        <a:pt x="596" y="334"/>
                      </a:lnTo>
                      <a:lnTo>
                        <a:pt x="526" y="330"/>
                      </a:lnTo>
                      <a:lnTo>
                        <a:pt x="457" y="324"/>
                      </a:lnTo>
                      <a:lnTo>
                        <a:pt x="391" y="317"/>
                      </a:lnTo>
                      <a:lnTo>
                        <a:pt x="329" y="309"/>
                      </a:lnTo>
                      <a:lnTo>
                        <a:pt x="273" y="299"/>
                      </a:lnTo>
                      <a:lnTo>
                        <a:pt x="219" y="288"/>
                      </a:lnTo>
                      <a:lnTo>
                        <a:pt x="171" y="276"/>
                      </a:lnTo>
                      <a:lnTo>
                        <a:pt x="128" y="263"/>
                      </a:lnTo>
                      <a:lnTo>
                        <a:pt x="109" y="256"/>
                      </a:lnTo>
                      <a:lnTo>
                        <a:pt x="91" y="249"/>
                      </a:lnTo>
                      <a:lnTo>
                        <a:pt x="74" y="242"/>
                      </a:lnTo>
                      <a:lnTo>
                        <a:pt x="59" y="234"/>
                      </a:lnTo>
                      <a:lnTo>
                        <a:pt x="46" y="226"/>
                      </a:lnTo>
                      <a:lnTo>
                        <a:pt x="34" y="219"/>
                      </a:lnTo>
                      <a:lnTo>
                        <a:pt x="24" y="211"/>
                      </a:lnTo>
                      <a:lnTo>
                        <a:pt x="15" y="202"/>
                      </a:lnTo>
                      <a:lnTo>
                        <a:pt x="9" y="195"/>
                      </a:lnTo>
                      <a:lnTo>
                        <a:pt x="5" y="186"/>
                      </a:lnTo>
                      <a:lnTo>
                        <a:pt x="1" y="177"/>
                      </a:lnTo>
                      <a:lnTo>
                        <a:pt x="0" y="169"/>
                      </a:lnTo>
                      <a:lnTo>
                        <a:pt x="1" y="160"/>
                      </a:lnTo>
                      <a:lnTo>
                        <a:pt x="5" y="151"/>
                      </a:lnTo>
                      <a:lnTo>
                        <a:pt x="9" y="143"/>
                      </a:lnTo>
                      <a:lnTo>
                        <a:pt x="15" y="135"/>
                      </a:lnTo>
                      <a:lnTo>
                        <a:pt x="24" y="127"/>
                      </a:lnTo>
                      <a:lnTo>
                        <a:pt x="34" y="118"/>
                      </a:lnTo>
                      <a:lnTo>
                        <a:pt x="46" y="111"/>
                      </a:lnTo>
                      <a:lnTo>
                        <a:pt x="59" y="103"/>
                      </a:lnTo>
                      <a:lnTo>
                        <a:pt x="74" y="95"/>
                      </a:lnTo>
                      <a:lnTo>
                        <a:pt x="91" y="88"/>
                      </a:lnTo>
                      <a:lnTo>
                        <a:pt x="109" y="81"/>
                      </a:lnTo>
                      <a:lnTo>
                        <a:pt x="128" y="75"/>
                      </a:lnTo>
                      <a:lnTo>
                        <a:pt x="171" y="62"/>
                      </a:lnTo>
                      <a:lnTo>
                        <a:pt x="219" y="50"/>
                      </a:lnTo>
                      <a:lnTo>
                        <a:pt x="273" y="39"/>
                      </a:lnTo>
                      <a:lnTo>
                        <a:pt x="329" y="29"/>
                      </a:lnTo>
                      <a:lnTo>
                        <a:pt x="391" y="20"/>
                      </a:lnTo>
                      <a:lnTo>
                        <a:pt x="457" y="14"/>
                      </a:lnTo>
                      <a:lnTo>
                        <a:pt x="526" y="7"/>
                      </a:lnTo>
                      <a:lnTo>
                        <a:pt x="596" y="4"/>
                      </a:lnTo>
                      <a:lnTo>
                        <a:pt x="671" y="1"/>
                      </a:lnTo>
                      <a:lnTo>
                        <a:pt x="747" y="0"/>
                      </a:lnTo>
                      <a:lnTo>
                        <a:pt x="824" y="1"/>
                      </a:lnTo>
                      <a:lnTo>
                        <a:pt x="898" y="4"/>
                      </a:lnTo>
                      <a:lnTo>
                        <a:pt x="969" y="7"/>
                      </a:lnTo>
                      <a:lnTo>
                        <a:pt x="1038" y="14"/>
                      </a:lnTo>
                      <a:lnTo>
                        <a:pt x="1103" y="20"/>
                      </a:lnTo>
                      <a:lnTo>
                        <a:pt x="1165" y="29"/>
                      </a:lnTo>
                      <a:lnTo>
                        <a:pt x="1222" y="39"/>
                      </a:lnTo>
                      <a:lnTo>
                        <a:pt x="1275" y="50"/>
                      </a:lnTo>
                      <a:lnTo>
                        <a:pt x="1323" y="62"/>
                      </a:lnTo>
                      <a:lnTo>
                        <a:pt x="1367" y="75"/>
                      </a:lnTo>
                      <a:lnTo>
                        <a:pt x="1386" y="81"/>
                      </a:lnTo>
                      <a:lnTo>
                        <a:pt x="1404" y="88"/>
                      </a:lnTo>
                      <a:lnTo>
                        <a:pt x="1420" y="95"/>
                      </a:lnTo>
                      <a:lnTo>
                        <a:pt x="1436" y="103"/>
                      </a:lnTo>
                      <a:lnTo>
                        <a:pt x="1449" y="111"/>
                      </a:lnTo>
                      <a:lnTo>
                        <a:pt x="1461" y="118"/>
                      </a:lnTo>
                      <a:lnTo>
                        <a:pt x="1471" y="127"/>
                      </a:lnTo>
                      <a:lnTo>
                        <a:pt x="1479" y="135"/>
                      </a:lnTo>
                      <a:lnTo>
                        <a:pt x="1486" y="143"/>
                      </a:lnTo>
                      <a:lnTo>
                        <a:pt x="1490" y="151"/>
                      </a:lnTo>
                      <a:lnTo>
                        <a:pt x="1493" y="160"/>
                      </a:lnTo>
                      <a:lnTo>
                        <a:pt x="1495" y="1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 sz="2400" b="0">
                    <a:solidFill>
                      <a:srgbClr val="E2001A"/>
                    </a:solidFill>
                    <a:latin typeface="Arial" charset="0"/>
                    <a:ea typeface="ヒラギノ角ゴ Pro W3" pitchFamily="-80" charset="-128"/>
                  </a:endParaRPr>
                </a:p>
              </p:txBody>
            </p:sp>
            <p:pic>
              <p:nvPicPr>
                <p:cNvPr id="2590746" name="Picture 589" descr="SW LOGO.jp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EFFFD"/>
                    </a:clrFrom>
                    <a:clrTo>
                      <a:srgbClr val="FEFFFD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856" y="1942"/>
                  <a:ext cx="21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2590747" name="Freeform 3"/>
          <p:cNvSpPr>
            <a:spLocks/>
          </p:cNvSpPr>
          <p:nvPr/>
        </p:nvSpPr>
        <p:spPr bwMode="auto">
          <a:xfrm>
            <a:off x="3175000" y="2109788"/>
            <a:ext cx="1870075" cy="1135062"/>
          </a:xfrm>
          <a:custGeom>
            <a:avLst/>
            <a:gdLst>
              <a:gd name="T0" fmla="*/ 2147483647 w 1495"/>
              <a:gd name="T1" fmla="*/ 2147483647 h 337"/>
              <a:gd name="T2" fmla="*/ 2147483647 w 1495"/>
              <a:gd name="T3" fmla="*/ 2147483647 h 337"/>
              <a:gd name="T4" fmla="*/ 2147483647 w 1495"/>
              <a:gd name="T5" fmla="*/ 2147483647 h 337"/>
              <a:gd name="T6" fmla="*/ 2147483647 w 1495"/>
              <a:gd name="T7" fmla="*/ 2147483647 h 337"/>
              <a:gd name="T8" fmla="*/ 2147483647 w 1495"/>
              <a:gd name="T9" fmla="*/ 2147483647 h 337"/>
              <a:gd name="T10" fmla="*/ 2147483647 w 1495"/>
              <a:gd name="T11" fmla="*/ 2147483647 h 337"/>
              <a:gd name="T12" fmla="*/ 2147483647 w 1495"/>
              <a:gd name="T13" fmla="*/ 2147483647 h 337"/>
              <a:gd name="T14" fmla="*/ 2147483647 w 1495"/>
              <a:gd name="T15" fmla="*/ 2147483647 h 337"/>
              <a:gd name="T16" fmla="*/ 2147483647 w 1495"/>
              <a:gd name="T17" fmla="*/ 2147483647 h 337"/>
              <a:gd name="T18" fmla="*/ 2147483647 w 1495"/>
              <a:gd name="T19" fmla="*/ 2147483647 h 337"/>
              <a:gd name="T20" fmla="*/ 2147483647 w 1495"/>
              <a:gd name="T21" fmla="*/ 2147483647 h 337"/>
              <a:gd name="T22" fmla="*/ 2147483647 w 1495"/>
              <a:gd name="T23" fmla="*/ 2147483647 h 337"/>
              <a:gd name="T24" fmla="*/ 2147483647 w 1495"/>
              <a:gd name="T25" fmla="*/ 2147483647 h 337"/>
              <a:gd name="T26" fmla="*/ 2147483647 w 1495"/>
              <a:gd name="T27" fmla="*/ 2147483647 h 337"/>
              <a:gd name="T28" fmla="*/ 2147483647 w 1495"/>
              <a:gd name="T29" fmla="*/ 2147483647 h 337"/>
              <a:gd name="T30" fmla="*/ 2147483647 w 1495"/>
              <a:gd name="T31" fmla="*/ 2147483647 h 337"/>
              <a:gd name="T32" fmla="*/ 2147483647 w 1495"/>
              <a:gd name="T33" fmla="*/ 2147483647 h 337"/>
              <a:gd name="T34" fmla="*/ 2147483647 w 1495"/>
              <a:gd name="T35" fmla="*/ 2147483647 h 337"/>
              <a:gd name="T36" fmla="*/ 2147483647 w 1495"/>
              <a:gd name="T37" fmla="*/ 2147483647 h 337"/>
              <a:gd name="T38" fmla="*/ 2147483647 w 1495"/>
              <a:gd name="T39" fmla="*/ 2147483647 h 337"/>
              <a:gd name="T40" fmla="*/ 2147483647 w 1495"/>
              <a:gd name="T41" fmla="*/ 2147483647 h 337"/>
              <a:gd name="T42" fmla="*/ 2147483647 w 1495"/>
              <a:gd name="T43" fmla="*/ 2147483647 h 337"/>
              <a:gd name="T44" fmla="*/ 2147483647 w 1495"/>
              <a:gd name="T45" fmla="*/ 2147483647 h 337"/>
              <a:gd name="T46" fmla="*/ 0 w 1495"/>
              <a:gd name="T47" fmla="*/ 2147483647 h 337"/>
              <a:gd name="T48" fmla="*/ 2147483647 w 1495"/>
              <a:gd name="T49" fmla="*/ 2147483647 h 337"/>
              <a:gd name="T50" fmla="*/ 2147483647 w 1495"/>
              <a:gd name="T51" fmla="*/ 2147483647 h 337"/>
              <a:gd name="T52" fmla="*/ 2147483647 w 1495"/>
              <a:gd name="T53" fmla="*/ 2147483647 h 337"/>
              <a:gd name="T54" fmla="*/ 2147483647 w 1495"/>
              <a:gd name="T55" fmla="*/ 2147483647 h 337"/>
              <a:gd name="T56" fmla="*/ 2147483647 w 1495"/>
              <a:gd name="T57" fmla="*/ 2147483647 h 337"/>
              <a:gd name="T58" fmla="*/ 2147483647 w 1495"/>
              <a:gd name="T59" fmla="*/ 2147483647 h 337"/>
              <a:gd name="T60" fmla="*/ 2147483647 w 1495"/>
              <a:gd name="T61" fmla="*/ 2147483647 h 337"/>
              <a:gd name="T62" fmla="*/ 2147483647 w 1495"/>
              <a:gd name="T63" fmla="*/ 2147483647 h 337"/>
              <a:gd name="T64" fmla="*/ 2147483647 w 1495"/>
              <a:gd name="T65" fmla="*/ 2147483647 h 337"/>
              <a:gd name="T66" fmla="*/ 2147483647 w 1495"/>
              <a:gd name="T67" fmla="*/ 2147483647 h 337"/>
              <a:gd name="T68" fmla="*/ 2147483647 w 1495"/>
              <a:gd name="T69" fmla="*/ 0 h 337"/>
              <a:gd name="T70" fmla="*/ 2147483647 w 1495"/>
              <a:gd name="T71" fmla="*/ 2147483647 h 337"/>
              <a:gd name="T72" fmla="*/ 2147483647 w 1495"/>
              <a:gd name="T73" fmla="*/ 2147483647 h 337"/>
              <a:gd name="T74" fmla="*/ 2147483647 w 1495"/>
              <a:gd name="T75" fmla="*/ 2147483647 h 337"/>
              <a:gd name="T76" fmla="*/ 2147483647 w 1495"/>
              <a:gd name="T77" fmla="*/ 2147483647 h 337"/>
              <a:gd name="T78" fmla="*/ 2147483647 w 1495"/>
              <a:gd name="T79" fmla="*/ 2147483647 h 337"/>
              <a:gd name="T80" fmla="*/ 2147483647 w 1495"/>
              <a:gd name="T81" fmla="*/ 2147483647 h 337"/>
              <a:gd name="T82" fmla="*/ 2147483647 w 1495"/>
              <a:gd name="T83" fmla="*/ 2147483647 h 337"/>
              <a:gd name="T84" fmla="*/ 2147483647 w 1495"/>
              <a:gd name="T85" fmla="*/ 2147483647 h 337"/>
              <a:gd name="T86" fmla="*/ 2147483647 w 1495"/>
              <a:gd name="T87" fmla="*/ 2147483647 h 337"/>
              <a:gd name="T88" fmla="*/ 2147483647 w 1495"/>
              <a:gd name="T89" fmla="*/ 2147483647 h 337"/>
              <a:gd name="T90" fmla="*/ 2147483647 w 1495"/>
              <a:gd name="T91" fmla="*/ 2147483647 h 337"/>
              <a:gd name="T92" fmla="*/ 2147483647 w 1495"/>
              <a:gd name="T93" fmla="*/ 2147483647 h 3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95"/>
              <a:gd name="T142" fmla="*/ 0 h 337"/>
              <a:gd name="T143" fmla="*/ 1495 w 1495"/>
              <a:gd name="T144" fmla="*/ 337 h 3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95" h="337">
                <a:moveTo>
                  <a:pt x="1495" y="169"/>
                </a:moveTo>
                <a:lnTo>
                  <a:pt x="1495" y="169"/>
                </a:lnTo>
                <a:lnTo>
                  <a:pt x="1493" y="177"/>
                </a:lnTo>
                <a:lnTo>
                  <a:pt x="1490" y="186"/>
                </a:lnTo>
                <a:lnTo>
                  <a:pt x="1486" y="195"/>
                </a:lnTo>
                <a:lnTo>
                  <a:pt x="1479" y="202"/>
                </a:lnTo>
                <a:lnTo>
                  <a:pt x="1471" y="211"/>
                </a:lnTo>
                <a:lnTo>
                  <a:pt x="1461" y="219"/>
                </a:lnTo>
                <a:lnTo>
                  <a:pt x="1449" y="226"/>
                </a:lnTo>
                <a:lnTo>
                  <a:pt x="1436" y="234"/>
                </a:lnTo>
                <a:lnTo>
                  <a:pt x="1420" y="242"/>
                </a:lnTo>
                <a:lnTo>
                  <a:pt x="1404" y="249"/>
                </a:lnTo>
                <a:lnTo>
                  <a:pt x="1386" y="256"/>
                </a:lnTo>
                <a:lnTo>
                  <a:pt x="1367" y="263"/>
                </a:lnTo>
                <a:lnTo>
                  <a:pt x="1323" y="276"/>
                </a:lnTo>
                <a:lnTo>
                  <a:pt x="1275" y="288"/>
                </a:lnTo>
                <a:lnTo>
                  <a:pt x="1222" y="299"/>
                </a:lnTo>
                <a:lnTo>
                  <a:pt x="1165" y="309"/>
                </a:lnTo>
                <a:lnTo>
                  <a:pt x="1103" y="317"/>
                </a:lnTo>
                <a:lnTo>
                  <a:pt x="1038" y="324"/>
                </a:lnTo>
                <a:lnTo>
                  <a:pt x="969" y="330"/>
                </a:lnTo>
                <a:lnTo>
                  <a:pt x="898" y="334"/>
                </a:lnTo>
                <a:lnTo>
                  <a:pt x="824" y="336"/>
                </a:lnTo>
                <a:lnTo>
                  <a:pt x="747" y="337"/>
                </a:lnTo>
                <a:lnTo>
                  <a:pt x="671" y="336"/>
                </a:lnTo>
                <a:lnTo>
                  <a:pt x="596" y="334"/>
                </a:lnTo>
                <a:lnTo>
                  <a:pt x="526" y="330"/>
                </a:lnTo>
                <a:lnTo>
                  <a:pt x="457" y="324"/>
                </a:lnTo>
                <a:lnTo>
                  <a:pt x="391" y="317"/>
                </a:lnTo>
                <a:lnTo>
                  <a:pt x="329" y="309"/>
                </a:lnTo>
                <a:lnTo>
                  <a:pt x="273" y="299"/>
                </a:lnTo>
                <a:lnTo>
                  <a:pt x="219" y="288"/>
                </a:lnTo>
                <a:lnTo>
                  <a:pt x="171" y="276"/>
                </a:lnTo>
                <a:lnTo>
                  <a:pt x="128" y="263"/>
                </a:lnTo>
                <a:lnTo>
                  <a:pt x="109" y="256"/>
                </a:lnTo>
                <a:lnTo>
                  <a:pt x="91" y="249"/>
                </a:lnTo>
                <a:lnTo>
                  <a:pt x="74" y="242"/>
                </a:lnTo>
                <a:lnTo>
                  <a:pt x="59" y="234"/>
                </a:lnTo>
                <a:lnTo>
                  <a:pt x="46" y="226"/>
                </a:lnTo>
                <a:lnTo>
                  <a:pt x="34" y="219"/>
                </a:lnTo>
                <a:lnTo>
                  <a:pt x="24" y="211"/>
                </a:lnTo>
                <a:lnTo>
                  <a:pt x="15" y="202"/>
                </a:lnTo>
                <a:lnTo>
                  <a:pt x="9" y="195"/>
                </a:lnTo>
                <a:lnTo>
                  <a:pt x="5" y="186"/>
                </a:lnTo>
                <a:lnTo>
                  <a:pt x="1" y="177"/>
                </a:lnTo>
                <a:lnTo>
                  <a:pt x="0" y="169"/>
                </a:lnTo>
                <a:lnTo>
                  <a:pt x="1" y="160"/>
                </a:lnTo>
                <a:lnTo>
                  <a:pt x="5" y="151"/>
                </a:lnTo>
                <a:lnTo>
                  <a:pt x="9" y="143"/>
                </a:lnTo>
                <a:lnTo>
                  <a:pt x="15" y="135"/>
                </a:lnTo>
                <a:lnTo>
                  <a:pt x="24" y="127"/>
                </a:lnTo>
                <a:lnTo>
                  <a:pt x="34" y="118"/>
                </a:lnTo>
                <a:lnTo>
                  <a:pt x="46" y="111"/>
                </a:lnTo>
                <a:lnTo>
                  <a:pt x="59" y="103"/>
                </a:lnTo>
                <a:lnTo>
                  <a:pt x="74" y="95"/>
                </a:lnTo>
                <a:lnTo>
                  <a:pt x="91" y="88"/>
                </a:lnTo>
                <a:lnTo>
                  <a:pt x="109" y="81"/>
                </a:lnTo>
                <a:lnTo>
                  <a:pt x="128" y="75"/>
                </a:lnTo>
                <a:lnTo>
                  <a:pt x="171" y="62"/>
                </a:lnTo>
                <a:lnTo>
                  <a:pt x="219" y="50"/>
                </a:lnTo>
                <a:lnTo>
                  <a:pt x="273" y="39"/>
                </a:lnTo>
                <a:lnTo>
                  <a:pt x="329" y="29"/>
                </a:lnTo>
                <a:lnTo>
                  <a:pt x="391" y="20"/>
                </a:lnTo>
                <a:lnTo>
                  <a:pt x="457" y="14"/>
                </a:lnTo>
                <a:lnTo>
                  <a:pt x="526" y="7"/>
                </a:lnTo>
                <a:lnTo>
                  <a:pt x="596" y="4"/>
                </a:lnTo>
                <a:lnTo>
                  <a:pt x="671" y="1"/>
                </a:lnTo>
                <a:lnTo>
                  <a:pt x="747" y="0"/>
                </a:lnTo>
                <a:lnTo>
                  <a:pt x="824" y="1"/>
                </a:lnTo>
                <a:lnTo>
                  <a:pt x="898" y="4"/>
                </a:lnTo>
                <a:lnTo>
                  <a:pt x="969" y="7"/>
                </a:lnTo>
                <a:lnTo>
                  <a:pt x="1038" y="14"/>
                </a:lnTo>
                <a:lnTo>
                  <a:pt x="1103" y="20"/>
                </a:lnTo>
                <a:lnTo>
                  <a:pt x="1165" y="29"/>
                </a:lnTo>
                <a:lnTo>
                  <a:pt x="1222" y="39"/>
                </a:lnTo>
                <a:lnTo>
                  <a:pt x="1275" y="50"/>
                </a:lnTo>
                <a:lnTo>
                  <a:pt x="1323" y="62"/>
                </a:lnTo>
                <a:lnTo>
                  <a:pt x="1367" y="75"/>
                </a:lnTo>
                <a:lnTo>
                  <a:pt x="1386" y="81"/>
                </a:lnTo>
                <a:lnTo>
                  <a:pt x="1404" y="88"/>
                </a:lnTo>
                <a:lnTo>
                  <a:pt x="1420" y="95"/>
                </a:lnTo>
                <a:lnTo>
                  <a:pt x="1436" y="103"/>
                </a:lnTo>
                <a:lnTo>
                  <a:pt x="1449" y="111"/>
                </a:lnTo>
                <a:lnTo>
                  <a:pt x="1461" y="118"/>
                </a:lnTo>
                <a:lnTo>
                  <a:pt x="1471" y="127"/>
                </a:lnTo>
                <a:lnTo>
                  <a:pt x="1479" y="135"/>
                </a:lnTo>
                <a:lnTo>
                  <a:pt x="1486" y="143"/>
                </a:lnTo>
                <a:lnTo>
                  <a:pt x="1490" y="151"/>
                </a:lnTo>
                <a:lnTo>
                  <a:pt x="1493" y="160"/>
                </a:lnTo>
                <a:lnTo>
                  <a:pt x="1495" y="169"/>
                </a:lnTo>
                <a:close/>
              </a:path>
            </a:pathLst>
          </a:custGeom>
          <a:solidFill>
            <a:srgbClr val="DDDDDD">
              <a:alpha val="70000"/>
            </a:srgbClr>
          </a:solidFill>
          <a:ln w="6350" algn="ctr">
            <a:solidFill>
              <a:srgbClr val="D7E0E3"/>
            </a:solidFill>
            <a:round/>
            <a:headEnd/>
            <a:tailEnd/>
          </a:ln>
          <a:effectLst/>
        </p:spPr>
        <p:txBody>
          <a:bodyPr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90748" name="Rectangle 1466"/>
          <p:cNvSpPr>
            <a:spLocks noChangeArrowheads="1"/>
          </p:cNvSpPr>
          <p:nvPr/>
        </p:nvSpPr>
        <p:spPr bwMode="auto">
          <a:xfrm>
            <a:off x="3819525" y="3276600"/>
            <a:ext cx="674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i="1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Agg. site</a:t>
            </a:r>
          </a:p>
        </p:txBody>
      </p:sp>
      <p:sp>
        <p:nvSpPr>
          <p:cNvPr id="2590749" name="Rectangle 1257"/>
          <p:cNvSpPr>
            <a:spLocks noChangeArrowheads="1"/>
          </p:cNvSpPr>
          <p:nvPr/>
        </p:nvSpPr>
        <p:spPr bwMode="auto">
          <a:xfrm>
            <a:off x="3625850" y="1987550"/>
            <a:ext cx="774700" cy="7731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r">
              <a:lnSpc>
                <a:spcPct val="130000"/>
              </a:lnSpc>
            </a:pPr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90750" name="Line 156"/>
          <p:cNvSpPr>
            <a:spLocks noChangeShapeType="1"/>
          </p:cNvSpPr>
          <p:nvPr/>
        </p:nvSpPr>
        <p:spPr bwMode="auto">
          <a:xfrm>
            <a:off x="3768725" y="2071688"/>
            <a:ext cx="265113" cy="346075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90751" name="Picture 6" descr="Anten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63" y="1649413"/>
            <a:ext cx="177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752" name="Line 156"/>
          <p:cNvSpPr>
            <a:spLocks noChangeShapeType="1"/>
          </p:cNvSpPr>
          <p:nvPr/>
        </p:nvSpPr>
        <p:spPr bwMode="auto">
          <a:xfrm>
            <a:off x="3768725" y="2187575"/>
            <a:ext cx="188913" cy="3063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90753" name="Line 156"/>
          <p:cNvSpPr>
            <a:spLocks noChangeShapeType="1"/>
          </p:cNvSpPr>
          <p:nvPr/>
        </p:nvSpPr>
        <p:spPr bwMode="auto">
          <a:xfrm>
            <a:off x="3768725" y="2263775"/>
            <a:ext cx="149225" cy="2301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90754" name="Freeform 3"/>
          <p:cNvSpPr>
            <a:spLocks/>
          </p:cNvSpPr>
          <p:nvPr/>
        </p:nvSpPr>
        <p:spPr bwMode="auto">
          <a:xfrm>
            <a:off x="6048375" y="2168525"/>
            <a:ext cx="2232025" cy="1262063"/>
          </a:xfrm>
          <a:custGeom>
            <a:avLst/>
            <a:gdLst>
              <a:gd name="T0" fmla="*/ 2147483647 w 1495"/>
              <a:gd name="T1" fmla="*/ 2147483647 h 337"/>
              <a:gd name="T2" fmla="*/ 2147483647 w 1495"/>
              <a:gd name="T3" fmla="*/ 2147483647 h 337"/>
              <a:gd name="T4" fmla="*/ 2147483647 w 1495"/>
              <a:gd name="T5" fmla="*/ 2147483647 h 337"/>
              <a:gd name="T6" fmla="*/ 2147483647 w 1495"/>
              <a:gd name="T7" fmla="*/ 2147483647 h 337"/>
              <a:gd name="T8" fmla="*/ 2147483647 w 1495"/>
              <a:gd name="T9" fmla="*/ 2147483647 h 337"/>
              <a:gd name="T10" fmla="*/ 2147483647 w 1495"/>
              <a:gd name="T11" fmla="*/ 2147483647 h 337"/>
              <a:gd name="T12" fmla="*/ 2147483647 w 1495"/>
              <a:gd name="T13" fmla="*/ 2147483647 h 337"/>
              <a:gd name="T14" fmla="*/ 2147483647 w 1495"/>
              <a:gd name="T15" fmla="*/ 2147483647 h 337"/>
              <a:gd name="T16" fmla="*/ 2147483647 w 1495"/>
              <a:gd name="T17" fmla="*/ 2147483647 h 337"/>
              <a:gd name="T18" fmla="*/ 2147483647 w 1495"/>
              <a:gd name="T19" fmla="*/ 2147483647 h 337"/>
              <a:gd name="T20" fmla="*/ 2147483647 w 1495"/>
              <a:gd name="T21" fmla="*/ 2147483647 h 337"/>
              <a:gd name="T22" fmla="*/ 2147483647 w 1495"/>
              <a:gd name="T23" fmla="*/ 2147483647 h 337"/>
              <a:gd name="T24" fmla="*/ 2147483647 w 1495"/>
              <a:gd name="T25" fmla="*/ 2147483647 h 337"/>
              <a:gd name="T26" fmla="*/ 2147483647 w 1495"/>
              <a:gd name="T27" fmla="*/ 2147483647 h 337"/>
              <a:gd name="T28" fmla="*/ 2147483647 w 1495"/>
              <a:gd name="T29" fmla="*/ 2147483647 h 337"/>
              <a:gd name="T30" fmla="*/ 2147483647 w 1495"/>
              <a:gd name="T31" fmla="*/ 2147483647 h 337"/>
              <a:gd name="T32" fmla="*/ 2147483647 w 1495"/>
              <a:gd name="T33" fmla="*/ 2147483647 h 337"/>
              <a:gd name="T34" fmla="*/ 2147483647 w 1495"/>
              <a:gd name="T35" fmla="*/ 2147483647 h 337"/>
              <a:gd name="T36" fmla="*/ 2147483647 w 1495"/>
              <a:gd name="T37" fmla="*/ 2147483647 h 337"/>
              <a:gd name="T38" fmla="*/ 2147483647 w 1495"/>
              <a:gd name="T39" fmla="*/ 2147483647 h 337"/>
              <a:gd name="T40" fmla="*/ 2147483647 w 1495"/>
              <a:gd name="T41" fmla="*/ 2147483647 h 337"/>
              <a:gd name="T42" fmla="*/ 2147483647 w 1495"/>
              <a:gd name="T43" fmla="*/ 2147483647 h 337"/>
              <a:gd name="T44" fmla="*/ 2147483647 w 1495"/>
              <a:gd name="T45" fmla="*/ 2147483647 h 337"/>
              <a:gd name="T46" fmla="*/ 0 w 1495"/>
              <a:gd name="T47" fmla="*/ 2147483647 h 337"/>
              <a:gd name="T48" fmla="*/ 2147483647 w 1495"/>
              <a:gd name="T49" fmla="*/ 2147483647 h 337"/>
              <a:gd name="T50" fmla="*/ 2147483647 w 1495"/>
              <a:gd name="T51" fmla="*/ 2147483647 h 337"/>
              <a:gd name="T52" fmla="*/ 2147483647 w 1495"/>
              <a:gd name="T53" fmla="*/ 2147483647 h 337"/>
              <a:gd name="T54" fmla="*/ 2147483647 w 1495"/>
              <a:gd name="T55" fmla="*/ 2147483647 h 337"/>
              <a:gd name="T56" fmla="*/ 2147483647 w 1495"/>
              <a:gd name="T57" fmla="*/ 2147483647 h 337"/>
              <a:gd name="T58" fmla="*/ 2147483647 w 1495"/>
              <a:gd name="T59" fmla="*/ 2147483647 h 337"/>
              <a:gd name="T60" fmla="*/ 2147483647 w 1495"/>
              <a:gd name="T61" fmla="*/ 2147483647 h 337"/>
              <a:gd name="T62" fmla="*/ 2147483647 w 1495"/>
              <a:gd name="T63" fmla="*/ 2147483647 h 337"/>
              <a:gd name="T64" fmla="*/ 2147483647 w 1495"/>
              <a:gd name="T65" fmla="*/ 2147483647 h 337"/>
              <a:gd name="T66" fmla="*/ 2147483647 w 1495"/>
              <a:gd name="T67" fmla="*/ 2147483647 h 337"/>
              <a:gd name="T68" fmla="*/ 2147483647 w 1495"/>
              <a:gd name="T69" fmla="*/ 0 h 337"/>
              <a:gd name="T70" fmla="*/ 2147483647 w 1495"/>
              <a:gd name="T71" fmla="*/ 2147483647 h 337"/>
              <a:gd name="T72" fmla="*/ 2147483647 w 1495"/>
              <a:gd name="T73" fmla="*/ 2147483647 h 337"/>
              <a:gd name="T74" fmla="*/ 2147483647 w 1495"/>
              <a:gd name="T75" fmla="*/ 2147483647 h 337"/>
              <a:gd name="T76" fmla="*/ 2147483647 w 1495"/>
              <a:gd name="T77" fmla="*/ 2147483647 h 337"/>
              <a:gd name="T78" fmla="*/ 2147483647 w 1495"/>
              <a:gd name="T79" fmla="*/ 2147483647 h 337"/>
              <a:gd name="T80" fmla="*/ 2147483647 w 1495"/>
              <a:gd name="T81" fmla="*/ 2147483647 h 337"/>
              <a:gd name="T82" fmla="*/ 2147483647 w 1495"/>
              <a:gd name="T83" fmla="*/ 2147483647 h 337"/>
              <a:gd name="T84" fmla="*/ 2147483647 w 1495"/>
              <a:gd name="T85" fmla="*/ 2147483647 h 337"/>
              <a:gd name="T86" fmla="*/ 2147483647 w 1495"/>
              <a:gd name="T87" fmla="*/ 2147483647 h 337"/>
              <a:gd name="T88" fmla="*/ 2147483647 w 1495"/>
              <a:gd name="T89" fmla="*/ 2147483647 h 337"/>
              <a:gd name="T90" fmla="*/ 2147483647 w 1495"/>
              <a:gd name="T91" fmla="*/ 2147483647 h 337"/>
              <a:gd name="T92" fmla="*/ 2147483647 w 1495"/>
              <a:gd name="T93" fmla="*/ 2147483647 h 3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95"/>
              <a:gd name="T142" fmla="*/ 0 h 337"/>
              <a:gd name="T143" fmla="*/ 1495 w 1495"/>
              <a:gd name="T144" fmla="*/ 337 h 3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95" h="337">
                <a:moveTo>
                  <a:pt x="1495" y="169"/>
                </a:moveTo>
                <a:lnTo>
                  <a:pt x="1495" y="169"/>
                </a:lnTo>
                <a:lnTo>
                  <a:pt x="1493" y="177"/>
                </a:lnTo>
                <a:lnTo>
                  <a:pt x="1490" y="186"/>
                </a:lnTo>
                <a:lnTo>
                  <a:pt x="1486" y="195"/>
                </a:lnTo>
                <a:lnTo>
                  <a:pt x="1479" y="202"/>
                </a:lnTo>
                <a:lnTo>
                  <a:pt x="1471" y="211"/>
                </a:lnTo>
                <a:lnTo>
                  <a:pt x="1461" y="219"/>
                </a:lnTo>
                <a:lnTo>
                  <a:pt x="1449" y="226"/>
                </a:lnTo>
                <a:lnTo>
                  <a:pt x="1436" y="234"/>
                </a:lnTo>
                <a:lnTo>
                  <a:pt x="1420" y="242"/>
                </a:lnTo>
                <a:lnTo>
                  <a:pt x="1404" y="249"/>
                </a:lnTo>
                <a:lnTo>
                  <a:pt x="1386" y="256"/>
                </a:lnTo>
                <a:lnTo>
                  <a:pt x="1367" y="263"/>
                </a:lnTo>
                <a:lnTo>
                  <a:pt x="1323" y="276"/>
                </a:lnTo>
                <a:lnTo>
                  <a:pt x="1275" y="288"/>
                </a:lnTo>
                <a:lnTo>
                  <a:pt x="1222" y="299"/>
                </a:lnTo>
                <a:lnTo>
                  <a:pt x="1165" y="309"/>
                </a:lnTo>
                <a:lnTo>
                  <a:pt x="1103" y="317"/>
                </a:lnTo>
                <a:lnTo>
                  <a:pt x="1038" y="324"/>
                </a:lnTo>
                <a:lnTo>
                  <a:pt x="969" y="330"/>
                </a:lnTo>
                <a:lnTo>
                  <a:pt x="898" y="334"/>
                </a:lnTo>
                <a:lnTo>
                  <a:pt x="824" y="336"/>
                </a:lnTo>
                <a:lnTo>
                  <a:pt x="747" y="337"/>
                </a:lnTo>
                <a:lnTo>
                  <a:pt x="671" y="336"/>
                </a:lnTo>
                <a:lnTo>
                  <a:pt x="596" y="334"/>
                </a:lnTo>
                <a:lnTo>
                  <a:pt x="526" y="330"/>
                </a:lnTo>
                <a:lnTo>
                  <a:pt x="457" y="324"/>
                </a:lnTo>
                <a:lnTo>
                  <a:pt x="391" y="317"/>
                </a:lnTo>
                <a:lnTo>
                  <a:pt x="329" y="309"/>
                </a:lnTo>
                <a:lnTo>
                  <a:pt x="273" y="299"/>
                </a:lnTo>
                <a:lnTo>
                  <a:pt x="219" y="288"/>
                </a:lnTo>
                <a:lnTo>
                  <a:pt x="171" y="276"/>
                </a:lnTo>
                <a:lnTo>
                  <a:pt x="128" y="263"/>
                </a:lnTo>
                <a:lnTo>
                  <a:pt x="109" y="256"/>
                </a:lnTo>
                <a:lnTo>
                  <a:pt x="91" y="249"/>
                </a:lnTo>
                <a:lnTo>
                  <a:pt x="74" y="242"/>
                </a:lnTo>
                <a:lnTo>
                  <a:pt x="59" y="234"/>
                </a:lnTo>
                <a:lnTo>
                  <a:pt x="46" y="226"/>
                </a:lnTo>
                <a:lnTo>
                  <a:pt x="34" y="219"/>
                </a:lnTo>
                <a:lnTo>
                  <a:pt x="24" y="211"/>
                </a:lnTo>
                <a:lnTo>
                  <a:pt x="15" y="202"/>
                </a:lnTo>
                <a:lnTo>
                  <a:pt x="9" y="195"/>
                </a:lnTo>
                <a:lnTo>
                  <a:pt x="5" y="186"/>
                </a:lnTo>
                <a:lnTo>
                  <a:pt x="1" y="177"/>
                </a:lnTo>
                <a:lnTo>
                  <a:pt x="0" y="169"/>
                </a:lnTo>
                <a:lnTo>
                  <a:pt x="1" y="160"/>
                </a:lnTo>
                <a:lnTo>
                  <a:pt x="5" y="151"/>
                </a:lnTo>
                <a:lnTo>
                  <a:pt x="9" y="143"/>
                </a:lnTo>
                <a:lnTo>
                  <a:pt x="15" y="135"/>
                </a:lnTo>
                <a:lnTo>
                  <a:pt x="24" y="127"/>
                </a:lnTo>
                <a:lnTo>
                  <a:pt x="34" y="118"/>
                </a:lnTo>
                <a:lnTo>
                  <a:pt x="46" y="111"/>
                </a:lnTo>
                <a:lnTo>
                  <a:pt x="59" y="103"/>
                </a:lnTo>
                <a:lnTo>
                  <a:pt x="74" y="95"/>
                </a:lnTo>
                <a:lnTo>
                  <a:pt x="91" y="88"/>
                </a:lnTo>
                <a:lnTo>
                  <a:pt x="109" y="81"/>
                </a:lnTo>
                <a:lnTo>
                  <a:pt x="128" y="75"/>
                </a:lnTo>
                <a:lnTo>
                  <a:pt x="171" y="62"/>
                </a:lnTo>
                <a:lnTo>
                  <a:pt x="219" y="50"/>
                </a:lnTo>
                <a:lnTo>
                  <a:pt x="273" y="39"/>
                </a:lnTo>
                <a:lnTo>
                  <a:pt x="329" y="29"/>
                </a:lnTo>
                <a:lnTo>
                  <a:pt x="391" y="20"/>
                </a:lnTo>
                <a:lnTo>
                  <a:pt x="457" y="14"/>
                </a:lnTo>
                <a:lnTo>
                  <a:pt x="526" y="7"/>
                </a:lnTo>
                <a:lnTo>
                  <a:pt x="596" y="4"/>
                </a:lnTo>
                <a:lnTo>
                  <a:pt x="671" y="1"/>
                </a:lnTo>
                <a:lnTo>
                  <a:pt x="747" y="0"/>
                </a:lnTo>
                <a:lnTo>
                  <a:pt x="824" y="1"/>
                </a:lnTo>
                <a:lnTo>
                  <a:pt x="898" y="4"/>
                </a:lnTo>
                <a:lnTo>
                  <a:pt x="969" y="7"/>
                </a:lnTo>
                <a:lnTo>
                  <a:pt x="1038" y="14"/>
                </a:lnTo>
                <a:lnTo>
                  <a:pt x="1103" y="20"/>
                </a:lnTo>
                <a:lnTo>
                  <a:pt x="1165" y="29"/>
                </a:lnTo>
                <a:lnTo>
                  <a:pt x="1222" y="39"/>
                </a:lnTo>
                <a:lnTo>
                  <a:pt x="1275" y="50"/>
                </a:lnTo>
                <a:lnTo>
                  <a:pt x="1323" y="62"/>
                </a:lnTo>
                <a:lnTo>
                  <a:pt x="1367" y="75"/>
                </a:lnTo>
                <a:lnTo>
                  <a:pt x="1386" y="81"/>
                </a:lnTo>
                <a:lnTo>
                  <a:pt x="1404" y="88"/>
                </a:lnTo>
                <a:lnTo>
                  <a:pt x="1420" y="95"/>
                </a:lnTo>
                <a:lnTo>
                  <a:pt x="1436" y="103"/>
                </a:lnTo>
                <a:lnTo>
                  <a:pt x="1449" y="111"/>
                </a:lnTo>
                <a:lnTo>
                  <a:pt x="1461" y="118"/>
                </a:lnTo>
                <a:lnTo>
                  <a:pt x="1471" y="127"/>
                </a:lnTo>
                <a:lnTo>
                  <a:pt x="1479" y="135"/>
                </a:lnTo>
                <a:lnTo>
                  <a:pt x="1486" y="143"/>
                </a:lnTo>
                <a:lnTo>
                  <a:pt x="1490" y="151"/>
                </a:lnTo>
                <a:lnTo>
                  <a:pt x="1493" y="160"/>
                </a:lnTo>
                <a:lnTo>
                  <a:pt x="1495" y="169"/>
                </a:lnTo>
                <a:close/>
              </a:path>
            </a:pathLst>
          </a:custGeom>
          <a:solidFill>
            <a:srgbClr val="DDDDDD">
              <a:alpha val="70000"/>
            </a:srgbClr>
          </a:solidFill>
          <a:ln w="6350">
            <a:solidFill>
              <a:srgbClr val="D7E0E3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90755" name="Line 156"/>
          <p:cNvSpPr>
            <a:spLocks noChangeShapeType="1"/>
          </p:cNvSpPr>
          <p:nvPr/>
        </p:nvSpPr>
        <p:spPr bwMode="auto">
          <a:xfrm flipV="1">
            <a:off x="6911975" y="2705100"/>
            <a:ext cx="857250" cy="4763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90756" name="Rectangle 132"/>
          <p:cNvSpPr>
            <a:spLocks noChangeArrowheads="1"/>
          </p:cNvSpPr>
          <p:nvPr/>
        </p:nvSpPr>
        <p:spPr bwMode="auto">
          <a:xfrm>
            <a:off x="7677150" y="2905125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Fiber 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node</a:t>
            </a:r>
            <a:endParaRPr lang="en-US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90757" name="Line 156"/>
          <p:cNvSpPr>
            <a:spLocks noChangeShapeType="1"/>
          </p:cNvSpPr>
          <p:nvPr/>
        </p:nvSpPr>
        <p:spPr bwMode="auto">
          <a:xfrm flipH="1">
            <a:off x="6877050" y="2782888"/>
            <a:ext cx="71596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90758" name="Rectangle 1487"/>
          <p:cNvSpPr>
            <a:spLocks noChangeArrowheads="1"/>
          </p:cNvSpPr>
          <p:nvPr/>
        </p:nvSpPr>
        <p:spPr bwMode="auto">
          <a:xfrm>
            <a:off x="6438900" y="2052638"/>
            <a:ext cx="638175" cy="6381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r">
              <a:lnSpc>
                <a:spcPct val="130000"/>
              </a:lnSpc>
            </a:pPr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90759" name="Line 156"/>
          <p:cNvSpPr>
            <a:spLocks noChangeShapeType="1"/>
          </p:cNvSpPr>
          <p:nvPr/>
        </p:nvSpPr>
        <p:spPr bwMode="auto">
          <a:xfrm>
            <a:off x="7475538" y="2179638"/>
            <a:ext cx="265112" cy="346075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90760" name="Picture 6" descr="Anten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8375" y="1757363"/>
            <a:ext cx="177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761" name="Line 156"/>
          <p:cNvSpPr>
            <a:spLocks noChangeShapeType="1"/>
          </p:cNvSpPr>
          <p:nvPr/>
        </p:nvSpPr>
        <p:spPr bwMode="auto">
          <a:xfrm>
            <a:off x="7475538" y="2295525"/>
            <a:ext cx="188912" cy="3063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90762" name="Line 156"/>
          <p:cNvSpPr>
            <a:spLocks noChangeShapeType="1"/>
          </p:cNvSpPr>
          <p:nvPr/>
        </p:nvSpPr>
        <p:spPr bwMode="auto">
          <a:xfrm>
            <a:off x="7475538" y="2371725"/>
            <a:ext cx="149225" cy="2301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90763" name="Picture 46"/>
          <p:cNvPicPr>
            <a:picLocks noChangeAspect="1" noChangeArrowheads="1"/>
          </p:cNvPicPr>
          <p:nvPr/>
        </p:nvPicPr>
        <p:blipFill>
          <a:blip r:embed="rId6" cstate="print">
            <a:lum bright="40000" contrast="-40000"/>
            <a:grayscl/>
          </a:blip>
          <a:srcRect/>
          <a:stretch>
            <a:fillRect/>
          </a:stretch>
        </p:blipFill>
        <p:spPr bwMode="auto">
          <a:xfrm>
            <a:off x="7539038" y="2487613"/>
            <a:ext cx="576262" cy="407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7" name="Group 77"/>
          <p:cNvGrpSpPr>
            <a:grpSpLocks/>
          </p:cNvGrpSpPr>
          <p:nvPr/>
        </p:nvGrpSpPr>
        <p:grpSpPr bwMode="auto">
          <a:xfrm rot="10800000">
            <a:off x="2057400" y="2630488"/>
            <a:ext cx="1997075" cy="98425"/>
            <a:chOff x="4267200" y="2133600"/>
            <a:chExt cx="2353747" cy="117811"/>
          </a:xfrm>
        </p:grpSpPr>
        <p:sp>
          <p:nvSpPr>
            <p:cNvPr id="2590765" name="Oval 12"/>
            <p:cNvSpPr>
              <a:spLocks noChangeAspect="1" noChangeArrowheads="1"/>
            </p:cNvSpPr>
            <p:nvPr/>
          </p:nvSpPr>
          <p:spPr bwMode="auto">
            <a:xfrm flipH="1">
              <a:off x="5397813" y="2158889"/>
              <a:ext cx="56747" cy="5674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66" name="Oval 13"/>
            <p:cNvSpPr>
              <a:spLocks noChangeAspect="1" noChangeArrowheads="1"/>
            </p:cNvSpPr>
            <p:nvPr/>
          </p:nvSpPr>
          <p:spPr bwMode="auto">
            <a:xfrm flipH="1">
              <a:off x="4927804" y="2172459"/>
              <a:ext cx="29607" cy="29607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67" name="Oval 14"/>
            <p:cNvSpPr>
              <a:spLocks noChangeAspect="1" noChangeArrowheads="1"/>
            </p:cNvSpPr>
            <p:nvPr/>
          </p:nvSpPr>
          <p:spPr bwMode="auto">
            <a:xfrm flipH="1">
              <a:off x="4624333" y="2176777"/>
              <a:ext cx="20972" cy="20972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90768" name="Oval 15"/>
            <p:cNvSpPr>
              <a:spLocks noChangeAspect="1" noChangeArrowheads="1"/>
            </p:cNvSpPr>
            <p:nvPr/>
          </p:nvSpPr>
          <p:spPr bwMode="auto">
            <a:xfrm flipH="1">
              <a:off x="4615698" y="2176777"/>
              <a:ext cx="20972" cy="20972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69" name="Oval 16"/>
            <p:cNvSpPr>
              <a:spLocks noChangeAspect="1" noChangeArrowheads="1"/>
            </p:cNvSpPr>
            <p:nvPr/>
          </p:nvSpPr>
          <p:spPr bwMode="auto">
            <a:xfrm flipH="1">
              <a:off x="4719322" y="2173076"/>
              <a:ext cx="27756" cy="2775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70" name="Oval 17"/>
            <p:cNvSpPr>
              <a:spLocks noChangeAspect="1" noChangeArrowheads="1"/>
            </p:cNvSpPr>
            <p:nvPr/>
          </p:nvSpPr>
          <p:spPr bwMode="auto">
            <a:xfrm flipH="1">
              <a:off x="4703285" y="2172459"/>
              <a:ext cx="29607" cy="29607"/>
            </a:xfrm>
            <a:prstGeom prst="ellipse">
              <a:avLst/>
            </a:prstGeom>
            <a:solidFill>
              <a:srgbClr val="619BC8">
                <a:alpha val="49019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71" name="Oval 18"/>
            <p:cNvSpPr>
              <a:spLocks noChangeAspect="1" noChangeArrowheads="1"/>
            </p:cNvSpPr>
            <p:nvPr/>
          </p:nvSpPr>
          <p:spPr bwMode="auto">
            <a:xfrm flipH="1">
              <a:off x="4690949" y="2176777"/>
              <a:ext cx="20972" cy="209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72" name="Oval 19"/>
            <p:cNvSpPr>
              <a:spLocks noChangeAspect="1" noChangeArrowheads="1"/>
            </p:cNvSpPr>
            <p:nvPr/>
          </p:nvSpPr>
          <p:spPr bwMode="auto">
            <a:xfrm flipH="1">
              <a:off x="4821095" y="2173076"/>
              <a:ext cx="27757" cy="2775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73" name="Oval 20"/>
            <p:cNvSpPr>
              <a:spLocks noChangeAspect="1" noChangeArrowheads="1"/>
            </p:cNvSpPr>
            <p:nvPr/>
          </p:nvSpPr>
          <p:spPr bwMode="auto">
            <a:xfrm flipH="1">
              <a:off x="4802591" y="2173076"/>
              <a:ext cx="27757" cy="27757"/>
            </a:xfrm>
            <a:prstGeom prst="ellipse">
              <a:avLst/>
            </a:prstGeom>
            <a:solidFill>
              <a:schemeClr val="bg1">
                <a:alpha val="63921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74" name="Oval 21"/>
            <p:cNvSpPr>
              <a:spLocks noChangeAspect="1" noChangeArrowheads="1"/>
            </p:cNvSpPr>
            <p:nvPr/>
          </p:nvSpPr>
          <p:spPr bwMode="auto">
            <a:xfrm flipH="1">
              <a:off x="4906832" y="2172459"/>
              <a:ext cx="29607" cy="29607"/>
            </a:xfrm>
            <a:prstGeom prst="ellipse">
              <a:avLst/>
            </a:prstGeom>
            <a:solidFill>
              <a:srgbClr val="F08731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75" name="Oval 22"/>
            <p:cNvSpPr>
              <a:spLocks noChangeAspect="1" noChangeArrowheads="1"/>
            </p:cNvSpPr>
            <p:nvPr/>
          </p:nvSpPr>
          <p:spPr bwMode="auto">
            <a:xfrm flipH="1">
              <a:off x="4884627" y="2172459"/>
              <a:ext cx="29607" cy="29607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76" name="Oval 23"/>
            <p:cNvSpPr>
              <a:spLocks noChangeAspect="1" noChangeArrowheads="1"/>
            </p:cNvSpPr>
            <p:nvPr/>
          </p:nvSpPr>
          <p:spPr bwMode="auto">
            <a:xfrm flipH="1">
              <a:off x="499441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77" name="Oval 24"/>
            <p:cNvSpPr>
              <a:spLocks noChangeAspect="1" noChangeArrowheads="1"/>
            </p:cNvSpPr>
            <p:nvPr/>
          </p:nvSpPr>
          <p:spPr bwMode="auto">
            <a:xfrm flipH="1">
              <a:off x="503512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78" name="Oval 25"/>
            <p:cNvSpPr>
              <a:spLocks noChangeAspect="1" noChangeArrowheads="1"/>
            </p:cNvSpPr>
            <p:nvPr/>
          </p:nvSpPr>
          <p:spPr bwMode="auto">
            <a:xfrm flipH="1">
              <a:off x="5073371" y="2165674"/>
              <a:ext cx="43177" cy="43177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79" name="Oval 26"/>
            <p:cNvSpPr>
              <a:spLocks noChangeAspect="1" noChangeArrowheads="1"/>
            </p:cNvSpPr>
            <p:nvPr/>
          </p:nvSpPr>
          <p:spPr bwMode="auto">
            <a:xfrm flipH="1">
              <a:off x="5156023" y="2165674"/>
              <a:ext cx="43177" cy="4317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80" name="Oval 27"/>
            <p:cNvSpPr>
              <a:spLocks noChangeAspect="1" noChangeArrowheads="1"/>
            </p:cNvSpPr>
            <p:nvPr/>
          </p:nvSpPr>
          <p:spPr bwMode="auto">
            <a:xfrm flipH="1">
              <a:off x="5270750" y="2162590"/>
              <a:ext cx="49345" cy="49345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81" name="Oval 28"/>
            <p:cNvSpPr>
              <a:spLocks noChangeAspect="1" noChangeArrowheads="1"/>
            </p:cNvSpPr>
            <p:nvPr/>
          </p:nvSpPr>
          <p:spPr bwMode="auto">
            <a:xfrm flipH="1">
              <a:off x="5244844" y="2162590"/>
              <a:ext cx="49345" cy="49345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82" name="Oval 29"/>
            <p:cNvSpPr>
              <a:spLocks noChangeAspect="1" noChangeArrowheads="1"/>
            </p:cNvSpPr>
            <p:nvPr/>
          </p:nvSpPr>
          <p:spPr bwMode="auto">
            <a:xfrm flipH="1">
              <a:off x="5358337" y="2158889"/>
              <a:ext cx="56747" cy="56747"/>
            </a:xfrm>
            <a:prstGeom prst="ellipse">
              <a:avLst/>
            </a:prstGeom>
            <a:solidFill>
              <a:srgbClr val="619BC8">
                <a:alpha val="4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83" name="Oval 30"/>
            <p:cNvSpPr>
              <a:spLocks noChangeAspect="1" noChangeArrowheads="1"/>
            </p:cNvSpPr>
            <p:nvPr/>
          </p:nvSpPr>
          <p:spPr bwMode="auto">
            <a:xfrm flipH="1">
              <a:off x="5438522" y="2158889"/>
              <a:ext cx="56747" cy="56747"/>
            </a:xfrm>
            <a:prstGeom prst="ellipse">
              <a:avLst/>
            </a:prstGeom>
            <a:solidFill>
              <a:schemeClr val="bg1">
                <a:alpha val="4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84" name="Oval 31"/>
            <p:cNvSpPr>
              <a:spLocks noChangeAspect="1" noChangeArrowheads="1"/>
            </p:cNvSpPr>
            <p:nvPr/>
          </p:nvSpPr>
          <p:spPr bwMode="auto">
            <a:xfrm flipH="1">
              <a:off x="5526109" y="2155805"/>
              <a:ext cx="62915" cy="62915"/>
            </a:xfrm>
            <a:prstGeom prst="ellipse">
              <a:avLst/>
            </a:prstGeom>
            <a:solidFill>
              <a:srgbClr val="619BC8">
                <a:alpha val="8392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85" name="Oval 32"/>
            <p:cNvSpPr>
              <a:spLocks noChangeAspect="1" noChangeArrowheads="1"/>
            </p:cNvSpPr>
            <p:nvPr/>
          </p:nvSpPr>
          <p:spPr bwMode="auto">
            <a:xfrm flipH="1">
              <a:off x="5565585" y="2153955"/>
              <a:ext cx="66615" cy="66616"/>
            </a:xfrm>
            <a:prstGeom prst="ellipse">
              <a:avLst/>
            </a:prstGeom>
            <a:solidFill>
              <a:srgbClr val="C2D355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86" name="Oval 33"/>
            <p:cNvSpPr>
              <a:spLocks noChangeAspect="1" noChangeArrowheads="1"/>
            </p:cNvSpPr>
            <p:nvPr/>
          </p:nvSpPr>
          <p:spPr bwMode="auto">
            <a:xfrm flipH="1">
              <a:off x="5661807" y="2153955"/>
              <a:ext cx="66615" cy="66616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87" name="Oval 34"/>
            <p:cNvSpPr>
              <a:spLocks noChangeAspect="1" noChangeArrowheads="1"/>
            </p:cNvSpPr>
            <p:nvPr/>
          </p:nvSpPr>
          <p:spPr bwMode="auto">
            <a:xfrm flipH="1">
              <a:off x="5799973" y="2153955"/>
              <a:ext cx="66615" cy="66616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88" name="Oval 35"/>
            <p:cNvSpPr>
              <a:spLocks noChangeAspect="1" noChangeArrowheads="1"/>
            </p:cNvSpPr>
            <p:nvPr/>
          </p:nvSpPr>
          <p:spPr bwMode="auto">
            <a:xfrm flipH="1">
              <a:off x="5740759" y="2153955"/>
              <a:ext cx="66615" cy="66616"/>
            </a:xfrm>
            <a:prstGeom prst="ellipse">
              <a:avLst/>
            </a:prstGeom>
            <a:solidFill>
              <a:schemeClr val="bg1">
                <a:alpha val="54117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89" name="Oval 36"/>
            <p:cNvSpPr>
              <a:spLocks noChangeAspect="1" noChangeArrowheads="1"/>
            </p:cNvSpPr>
            <p:nvPr/>
          </p:nvSpPr>
          <p:spPr bwMode="auto">
            <a:xfrm flipH="1">
              <a:off x="5946774" y="2149020"/>
              <a:ext cx="76484" cy="76485"/>
            </a:xfrm>
            <a:prstGeom prst="ellipse">
              <a:avLst/>
            </a:prstGeom>
            <a:solidFill>
              <a:srgbClr val="C2D355">
                <a:alpha val="87057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90" name="Oval 37"/>
            <p:cNvSpPr>
              <a:spLocks noChangeAspect="1" noChangeArrowheads="1"/>
            </p:cNvSpPr>
            <p:nvPr/>
          </p:nvSpPr>
          <p:spPr bwMode="auto">
            <a:xfrm flipH="1">
              <a:off x="5878924" y="2149020"/>
              <a:ext cx="76484" cy="76485"/>
            </a:xfrm>
            <a:prstGeom prst="ellipse">
              <a:avLst/>
            </a:prstGeom>
            <a:solidFill>
              <a:srgbClr val="E2001A">
                <a:alpha val="65881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91" name="Oval 38"/>
            <p:cNvSpPr>
              <a:spLocks noChangeAspect="1" noChangeArrowheads="1"/>
            </p:cNvSpPr>
            <p:nvPr/>
          </p:nvSpPr>
          <p:spPr bwMode="auto">
            <a:xfrm flipH="1">
              <a:off x="6056566" y="2149020"/>
              <a:ext cx="76484" cy="76485"/>
            </a:xfrm>
            <a:prstGeom prst="ellipse">
              <a:avLst/>
            </a:prstGeom>
            <a:solidFill>
              <a:schemeClr val="bg1">
                <a:alpha val="87057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92" name="Oval 39"/>
            <p:cNvSpPr>
              <a:spLocks noChangeAspect="1" noChangeArrowheads="1"/>
            </p:cNvSpPr>
            <p:nvPr/>
          </p:nvSpPr>
          <p:spPr bwMode="auto">
            <a:xfrm flipH="1">
              <a:off x="6099742" y="2149020"/>
              <a:ext cx="76484" cy="76485"/>
            </a:xfrm>
            <a:prstGeom prst="ellipse">
              <a:avLst/>
            </a:prstGeom>
            <a:solidFill>
              <a:srgbClr val="F08731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93" name="Oval 40"/>
            <p:cNvSpPr>
              <a:spLocks noChangeAspect="1" noChangeArrowheads="1"/>
            </p:cNvSpPr>
            <p:nvPr/>
          </p:nvSpPr>
          <p:spPr bwMode="auto">
            <a:xfrm flipH="1">
              <a:off x="6251478" y="2147787"/>
              <a:ext cx="78952" cy="78952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94" name="Oval 41"/>
            <p:cNvSpPr>
              <a:spLocks noChangeAspect="1" noChangeArrowheads="1"/>
            </p:cNvSpPr>
            <p:nvPr/>
          </p:nvSpPr>
          <p:spPr bwMode="auto">
            <a:xfrm flipH="1">
              <a:off x="6303290" y="2147787"/>
              <a:ext cx="78952" cy="78952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95" name="Oval 42"/>
            <p:cNvSpPr>
              <a:spLocks noChangeAspect="1" noChangeArrowheads="1"/>
            </p:cNvSpPr>
            <p:nvPr/>
          </p:nvSpPr>
          <p:spPr bwMode="auto">
            <a:xfrm flipH="1">
              <a:off x="6404446" y="2142852"/>
              <a:ext cx="88821" cy="88821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96" name="Oval 43"/>
            <p:cNvSpPr>
              <a:spLocks noChangeAspect="1" noChangeArrowheads="1"/>
            </p:cNvSpPr>
            <p:nvPr/>
          </p:nvSpPr>
          <p:spPr bwMode="auto">
            <a:xfrm flipH="1">
              <a:off x="6471062" y="2142852"/>
              <a:ext cx="88821" cy="88821"/>
            </a:xfrm>
            <a:prstGeom prst="ellipse">
              <a:avLst/>
            </a:prstGeom>
            <a:solidFill>
              <a:srgbClr val="619BC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97" name="Oval 44"/>
            <p:cNvSpPr>
              <a:spLocks noChangeAspect="1" noChangeArrowheads="1"/>
            </p:cNvSpPr>
            <p:nvPr/>
          </p:nvSpPr>
          <p:spPr bwMode="auto">
            <a:xfrm flipH="1">
              <a:off x="5651321" y="2142235"/>
              <a:ext cx="100540" cy="100540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98" name="Oval 45"/>
            <p:cNvSpPr>
              <a:spLocks noChangeAspect="1" noChangeArrowheads="1"/>
            </p:cNvSpPr>
            <p:nvPr/>
          </p:nvSpPr>
          <p:spPr bwMode="auto">
            <a:xfrm flipH="1">
              <a:off x="4819862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799" name="Oval 46"/>
            <p:cNvSpPr>
              <a:spLocks noChangeAspect="1" noChangeArrowheads="1"/>
            </p:cNvSpPr>
            <p:nvPr/>
          </p:nvSpPr>
          <p:spPr bwMode="auto">
            <a:xfrm flipH="1">
              <a:off x="4282620" y="2173693"/>
              <a:ext cx="37009" cy="37625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90800" name="Oval 47"/>
            <p:cNvSpPr>
              <a:spLocks noChangeAspect="1" noChangeArrowheads="1"/>
            </p:cNvSpPr>
            <p:nvPr/>
          </p:nvSpPr>
          <p:spPr bwMode="auto">
            <a:xfrm flipH="1">
              <a:off x="4267200" y="2173693"/>
              <a:ext cx="37009" cy="37625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01" name="Oval 48"/>
            <p:cNvSpPr>
              <a:spLocks noChangeAspect="1" noChangeArrowheads="1"/>
            </p:cNvSpPr>
            <p:nvPr/>
          </p:nvSpPr>
          <p:spPr bwMode="auto">
            <a:xfrm flipH="1">
              <a:off x="4450393" y="2167525"/>
              <a:ext cx="49345" cy="48728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02" name="Oval 49"/>
            <p:cNvSpPr>
              <a:spLocks noChangeAspect="1" noChangeArrowheads="1"/>
            </p:cNvSpPr>
            <p:nvPr/>
          </p:nvSpPr>
          <p:spPr bwMode="auto">
            <a:xfrm flipH="1">
              <a:off x="4422019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03" name="Oval 50"/>
            <p:cNvSpPr>
              <a:spLocks noChangeAspect="1" noChangeArrowheads="1"/>
            </p:cNvSpPr>
            <p:nvPr/>
          </p:nvSpPr>
          <p:spPr bwMode="auto">
            <a:xfrm flipH="1">
              <a:off x="4400431" y="2173693"/>
              <a:ext cx="37009" cy="37625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04" name="Oval 51"/>
            <p:cNvSpPr>
              <a:spLocks noChangeAspect="1" noChangeArrowheads="1"/>
            </p:cNvSpPr>
            <p:nvPr/>
          </p:nvSpPr>
          <p:spPr bwMode="auto">
            <a:xfrm flipH="1">
              <a:off x="4630501" y="2167525"/>
              <a:ext cx="49345" cy="48728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05" name="Oval 52"/>
            <p:cNvSpPr>
              <a:spLocks noChangeAspect="1" noChangeArrowheads="1"/>
            </p:cNvSpPr>
            <p:nvPr/>
          </p:nvSpPr>
          <p:spPr bwMode="auto">
            <a:xfrm flipH="1">
              <a:off x="4597810" y="2167525"/>
              <a:ext cx="49345" cy="48728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06" name="Oval 53"/>
            <p:cNvSpPr>
              <a:spLocks noChangeAspect="1" noChangeArrowheads="1"/>
            </p:cNvSpPr>
            <p:nvPr/>
          </p:nvSpPr>
          <p:spPr bwMode="auto">
            <a:xfrm flipH="1">
              <a:off x="4782236" y="2166291"/>
              <a:ext cx="52429" cy="52429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07" name="Oval 54"/>
            <p:cNvSpPr>
              <a:spLocks noChangeAspect="1" noChangeArrowheads="1"/>
            </p:cNvSpPr>
            <p:nvPr/>
          </p:nvSpPr>
          <p:spPr bwMode="auto">
            <a:xfrm flipH="1">
              <a:off x="4743377" y="2166291"/>
              <a:ext cx="52429" cy="52429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08" name="Oval 55"/>
            <p:cNvSpPr>
              <a:spLocks noChangeAspect="1" noChangeArrowheads="1"/>
            </p:cNvSpPr>
            <p:nvPr/>
          </p:nvSpPr>
          <p:spPr bwMode="auto">
            <a:xfrm flipH="1">
              <a:off x="4937673" y="2153955"/>
              <a:ext cx="76484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09" name="Oval 56"/>
            <p:cNvSpPr>
              <a:spLocks noChangeAspect="1" noChangeArrowheads="1"/>
            </p:cNvSpPr>
            <p:nvPr/>
          </p:nvSpPr>
          <p:spPr bwMode="auto">
            <a:xfrm flipH="1">
              <a:off x="5009839" y="2153955"/>
              <a:ext cx="75868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10" name="Oval 57"/>
            <p:cNvSpPr>
              <a:spLocks noChangeAspect="1" noChangeArrowheads="1"/>
            </p:cNvSpPr>
            <p:nvPr/>
          </p:nvSpPr>
          <p:spPr bwMode="auto">
            <a:xfrm flipH="1">
              <a:off x="5077072" y="2153955"/>
              <a:ext cx="76484" cy="7710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11" name="Oval 58"/>
            <p:cNvSpPr>
              <a:spLocks noChangeAspect="1" noChangeArrowheads="1"/>
            </p:cNvSpPr>
            <p:nvPr/>
          </p:nvSpPr>
          <p:spPr bwMode="auto">
            <a:xfrm flipH="1">
              <a:off x="5223255" y="2153955"/>
              <a:ext cx="76484" cy="7710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12" name="Oval 59"/>
            <p:cNvSpPr>
              <a:spLocks noChangeAspect="1" noChangeArrowheads="1"/>
            </p:cNvSpPr>
            <p:nvPr/>
          </p:nvSpPr>
          <p:spPr bwMode="auto">
            <a:xfrm flipH="1">
              <a:off x="5426803" y="2149020"/>
              <a:ext cx="86970" cy="86970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13" name="Oval 60"/>
            <p:cNvSpPr>
              <a:spLocks noChangeAspect="1" noChangeArrowheads="1"/>
            </p:cNvSpPr>
            <p:nvPr/>
          </p:nvSpPr>
          <p:spPr bwMode="auto">
            <a:xfrm flipH="1">
              <a:off x="5380542" y="2149020"/>
              <a:ext cx="87587" cy="86970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14" name="Oval 61"/>
            <p:cNvSpPr>
              <a:spLocks noChangeAspect="1" noChangeArrowheads="1"/>
            </p:cNvSpPr>
            <p:nvPr/>
          </p:nvSpPr>
          <p:spPr bwMode="auto">
            <a:xfrm flipH="1">
              <a:off x="5581622" y="2142235"/>
              <a:ext cx="100540" cy="100540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15" name="Oval 62"/>
            <p:cNvSpPr>
              <a:spLocks noChangeAspect="1" noChangeArrowheads="1"/>
            </p:cNvSpPr>
            <p:nvPr/>
          </p:nvSpPr>
          <p:spPr bwMode="auto">
            <a:xfrm flipH="1">
              <a:off x="5723488" y="2142235"/>
              <a:ext cx="100540" cy="100540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16" name="Oval 63"/>
            <p:cNvSpPr>
              <a:spLocks noChangeAspect="1" noChangeArrowheads="1"/>
            </p:cNvSpPr>
            <p:nvPr/>
          </p:nvSpPr>
          <p:spPr bwMode="auto">
            <a:xfrm flipH="1">
              <a:off x="5878307" y="2136684"/>
              <a:ext cx="111643" cy="111643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17" name="Oval 64"/>
            <p:cNvSpPr>
              <a:spLocks noChangeAspect="1" noChangeArrowheads="1"/>
            </p:cNvSpPr>
            <p:nvPr/>
          </p:nvSpPr>
          <p:spPr bwMode="auto">
            <a:xfrm flipH="1">
              <a:off x="5948624" y="2133600"/>
              <a:ext cx="117811" cy="11781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18" name="Oval 65"/>
            <p:cNvSpPr>
              <a:spLocks noChangeAspect="1" noChangeArrowheads="1"/>
            </p:cNvSpPr>
            <p:nvPr/>
          </p:nvSpPr>
          <p:spPr bwMode="auto">
            <a:xfrm flipH="1">
              <a:off x="6118863" y="2133600"/>
              <a:ext cx="117811" cy="11781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19" name="Oval 66"/>
            <p:cNvSpPr>
              <a:spLocks noChangeAspect="1" noChangeArrowheads="1"/>
            </p:cNvSpPr>
            <p:nvPr/>
          </p:nvSpPr>
          <p:spPr bwMode="auto">
            <a:xfrm flipH="1">
              <a:off x="6363120" y="2133600"/>
              <a:ext cx="117811" cy="117811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20" name="Oval 67"/>
            <p:cNvSpPr>
              <a:spLocks noChangeAspect="1" noChangeArrowheads="1"/>
            </p:cNvSpPr>
            <p:nvPr/>
          </p:nvSpPr>
          <p:spPr bwMode="auto">
            <a:xfrm flipH="1">
              <a:off x="6258262" y="2133600"/>
              <a:ext cx="117811" cy="117811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21" name="Oval 71"/>
            <p:cNvSpPr>
              <a:spLocks noChangeAspect="1" noChangeArrowheads="1"/>
            </p:cNvSpPr>
            <p:nvPr/>
          </p:nvSpPr>
          <p:spPr bwMode="auto">
            <a:xfrm flipH="1">
              <a:off x="6519790" y="2142235"/>
              <a:ext cx="101157" cy="101157"/>
            </a:xfrm>
            <a:prstGeom prst="ellipse">
              <a:avLst/>
            </a:prstGeom>
            <a:solidFill>
              <a:srgbClr val="C2D355">
                <a:alpha val="7294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grpSp>
        <p:nvGrpSpPr>
          <p:cNvPr id="8" name="Group 77"/>
          <p:cNvGrpSpPr>
            <a:grpSpLocks/>
          </p:cNvGrpSpPr>
          <p:nvPr/>
        </p:nvGrpSpPr>
        <p:grpSpPr bwMode="auto">
          <a:xfrm rot="10800000">
            <a:off x="4800600" y="2630488"/>
            <a:ext cx="1997075" cy="98425"/>
            <a:chOff x="4267200" y="2133600"/>
            <a:chExt cx="2353747" cy="117811"/>
          </a:xfrm>
        </p:grpSpPr>
        <p:sp>
          <p:nvSpPr>
            <p:cNvPr id="2590823" name="Oval 12"/>
            <p:cNvSpPr>
              <a:spLocks noChangeAspect="1" noChangeArrowheads="1"/>
            </p:cNvSpPr>
            <p:nvPr/>
          </p:nvSpPr>
          <p:spPr bwMode="auto">
            <a:xfrm flipH="1">
              <a:off x="5397813" y="2158889"/>
              <a:ext cx="56747" cy="5674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24" name="Oval 13"/>
            <p:cNvSpPr>
              <a:spLocks noChangeAspect="1" noChangeArrowheads="1"/>
            </p:cNvSpPr>
            <p:nvPr/>
          </p:nvSpPr>
          <p:spPr bwMode="auto">
            <a:xfrm flipH="1">
              <a:off x="4927804" y="2172459"/>
              <a:ext cx="29607" cy="29607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25" name="Oval 14"/>
            <p:cNvSpPr>
              <a:spLocks noChangeAspect="1" noChangeArrowheads="1"/>
            </p:cNvSpPr>
            <p:nvPr/>
          </p:nvSpPr>
          <p:spPr bwMode="auto">
            <a:xfrm flipH="1">
              <a:off x="4624333" y="2176777"/>
              <a:ext cx="20972" cy="20972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90826" name="Oval 15"/>
            <p:cNvSpPr>
              <a:spLocks noChangeAspect="1" noChangeArrowheads="1"/>
            </p:cNvSpPr>
            <p:nvPr/>
          </p:nvSpPr>
          <p:spPr bwMode="auto">
            <a:xfrm flipH="1">
              <a:off x="4615698" y="2176777"/>
              <a:ext cx="20972" cy="20972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27" name="Oval 16"/>
            <p:cNvSpPr>
              <a:spLocks noChangeAspect="1" noChangeArrowheads="1"/>
            </p:cNvSpPr>
            <p:nvPr/>
          </p:nvSpPr>
          <p:spPr bwMode="auto">
            <a:xfrm flipH="1">
              <a:off x="4719322" y="2173076"/>
              <a:ext cx="27756" cy="2775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28" name="Oval 17"/>
            <p:cNvSpPr>
              <a:spLocks noChangeAspect="1" noChangeArrowheads="1"/>
            </p:cNvSpPr>
            <p:nvPr/>
          </p:nvSpPr>
          <p:spPr bwMode="auto">
            <a:xfrm flipH="1">
              <a:off x="4703285" y="2172459"/>
              <a:ext cx="29607" cy="29607"/>
            </a:xfrm>
            <a:prstGeom prst="ellipse">
              <a:avLst/>
            </a:prstGeom>
            <a:solidFill>
              <a:srgbClr val="619BC8">
                <a:alpha val="49019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29" name="Oval 18"/>
            <p:cNvSpPr>
              <a:spLocks noChangeAspect="1" noChangeArrowheads="1"/>
            </p:cNvSpPr>
            <p:nvPr/>
          </p:nvSpPr>
          <p:spPr bwMode="auto">
            <a:xfrm flipH="1">
              <a:off x="4690949" y="2176777"/>
              <a:ext cx="20972" cy="209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30" name="Oval 19"/>
            <p:cNvSpPr>
              <a:spLocks noChangeAspect="1" noChangeArrowheads="1"/>
            </p:cNvSpPr>
            <p:nvPr/>
          </p:nvSpPr>
          <p:spPr bwMode="auto">
            <a:xfrm flipH="1">
              <a:off x="4821095" y="2173076"/>
              <a:ext cx="27757" cy="2775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31" name="Oval 20"/>
            <p:cNvSpPr>
              <a:spLocks noChangeAspect="1" noChangeArrowheads="1"/>
            </p:cNvSpPr>
            <p:nvPr/>
          </p:nvSpPr>
          <p:spPr bwMode="auto">
            <a:xfrm flipH="1">
              <a:off x="4802591" y="2173076"/>
              <a:ext cx="27757" cy="27757"/>
            </a:xfrm>
            <a:prstGeom prst="ellipse">
              <a:avLst/>
            </a:prstGeom>
            <a:solidFill>
              <a:schemeClr val="bg1">
                <a:alpha val="63921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32" name="Oval 21"/>
            <p:cNvSpPr>
              <a:spLocks noChangeAspect="1" noChangeArrowheads="1"/>
            </p:cNvSpPr>
            <p:nvPr/>
          </p:nvSpPr>
          <p:spPr bwMode="auto">
            <a:xfrm flipH="1">
              <a:off x="4906832" y="2172459"/>
              <a:ext cx="29607" cy="29607"/>
            </a:xfrm>
            <a:prstGeom prst="ellipse">
              <a:avLst/>
            </a:prstGeom>
            <a:solidFill>
              <a:srgbClr val="F08731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33" name="Oval 22"/>
            <p:cNvSpPr>
              <a:spLocks noChangeAspect="1" noChangeArrowheads="1"/>
            </p:cNvSpPr>
            <p:nvPr/>
          </p:nvSpPr>
          <p:spPr bwMode="auto">
            <a:xfrm flipH="1">
              <a:off x="4884627" y="2172459"/>
              <a:ext cx="29607" cy="29607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34" name="Oval 23"/>
            <p:cNvSpPr>
              <a:spLocks noChangeAspect="1" noChangeArrowheads="1"/>
            </p:cNvSpPr>
            <p:nvPr/>
          </p:nvSpPr>
          <p:spPr bwMode="auto">
            <a:xfrm flipH="1">
              <a:off x="499441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35" name="Oval 24"/>
            <p:cNvSpPr>
              <a:spLocks noChangeAspect="1" noChangeArrowheads="1"/>
            </p:cNvSpPr>
            <p:nvPr/>
          </p:nvSpPr>
          <p:spPr bwMode="auto">
            <a:xfrm flipH="1">
              <a:off x="5035129" y="2165674"/>
              <a:ext cx="43177" cy="43177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36" name="Oval 25"/>
            <p:cNvSpPr>
              <a:spLocks noChangeAspect="1" noChangeArrowheads="1"/>
            </p:cNvSpPr>
            <p:nvPr/>
          </p:nvSpPr>
          <p:spPr bwMode="auto">
            <a:xfrm flipH="1">
              <a:off x="5073371" y="2165674"/>
              <a:ext cx="43177" cy="43177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37" name="Oval 26"/>
            <p:cNvSpPr>
              <a:spLocks noChangeAspect="1" noChangeArrowheads="1"/>
            </p:cNvSpPr>
            <p:nvPr/>
          </p:nvSpPr>
          <p:spPr bwMode="auto">
            <a:xfrm flipH="1">
              <a:off x="5156023" y="2165674"/>
              <a:ext cx="43177" cy="43177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38" name="Oval 27"/>
            <p:cNvSpPr>
              <a:spLocks noChangeAspect="1" noChangeArrowheads="1"/>
            </p:cNvSpPr>
            <p:nvPr/>
          </p:nvSpPr>
          <p:spPr bwMode="auto">
            <a:xfrm flipH="1">
              <a:off x="5270750" y="2162590"/>
              <a:ext cx="49345" cy="49345"/>
            </a:xfrm>
            <a:prstGeom prst="ellipse">
              <a:avLst/>
            </a:prstGeom>
            <a:solidFill>
              <a:srgbClr val="C2D355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39" name="Oval 28"/>
            <p:cNvSpPr>
              <a:spLocks noChangeAspect="1" noChangeArrowheads="1"/>
            </p:cNvSpPr>
            <p:nvPr/>
          </p:nvSpPr>
          <p:spPr bwMode="auto">
            <a:xfrm flipH="1">
              <a:off x="5244844" y="2162590"/>
              <a:ext cx="49345" cy="49345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40" name="Oval 29"/>
            <p:cNvSpPr>
              <a:spLocks noChangeAspect="1" noChangeArrowheads="1"/>
            </p:cNvSpPr>
            <p:nvPr/>
          </p:nvSpPr>
          <p:spPr bwMode="auto">
            <a:xfrm flipH="1">
              <a:off x="5358337" y="2158889"/>
              <a:ext cx="56747" cy="56747"/>
            </a:xfrm>
            <a:prstGeom prst="ellipse">
              <a:avLst/>
            </a:prstGeom>
            <a:solidFill>
              <a:srgbClr val="619BC8">
                <a:alpha val="4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41" name="Oval 30"/>
            <p:cNvSpPr>
              <a:spLocks noChangeAspect="1" noChangeArrowheads="1"/>
            </p:cNvSpPr>
            <p:nvPr/>
          </p:nvSpPr>
          <p:spPr bwMode="auto">
            <a:xfrm flipH="1">
              <a:off x="5438522" y="2158889"/>
              <a:ext cx="56747" cy="56747"/>
            </a:xfrm>
            <a:prstGeom prst="ellipse">
              <a:avLst/>
            </a:prstGeom>
            <a:solidFill>
              <a:schemeClr val="bg1">
                <a:alpha val="4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42" name="Oval 31"/>
            <p:cNvSpPr>
              <a:spLocks noChangeAspect="1" noChangeArrowheads="1"/>
            </p:cNvSpPr>
            <p:nvPr/>
          </p:nvSpPr>
          <p:spPr bwMode="auto">
            <a:xfrm flipH="1">
              <a:off x="5526109" y="2155805"/>
              <a:ext cx="62915" cy="62915"/>
            </a:xfrm>
            <a:prstGeom prst="ellipse">
              <a:avLst/>
            </a:prstGeom>
            <a:solidFill>
              <a:srgbClr val="619BC8">
                <a:alpha val="8392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43" name="Oval 32"/>
            <p:cNvSpPr>
              <a:spLocks noChangeAspect="1" noChangeArrowheads="1"/>
            </p:cNvSpPr>
            <p:nvPr/>
          </p:nvSpPr>
          <p:spPr bwMode="auto">
            <a:xfrm flipH="1">
              <a:off x="5565585" y="2153955"/>
              <a:ext cx="66615" cy="66616"/>
            </a:xfrm>
            <a:prstGeom prst="ellipse">
              <a:avLst/>
            </a:prstGeom>
            <a:solidFill>
              <a:srgbClr val="C2D355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44" name="Oval 33"/>
            <p:cNvSpPr>
              <a:spLocks noChangeAspect="1" noChangeArrowheads="1"/>
            </p:cNvSpPr>
            <p:nvPr/>
          </p:nvSpPr>
          <p:spPr bwMode="auto">
            <a:xfrm flipH="1">
              <a:off x="5661807" y="2153955"/>
              <a:ext cx="66615" cy="66616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45" name="Oval 34"/>
            <p:cNvSpPr>
              <a:spLocks noChangeAspect="1" noChangeArrowheads="1"/>
            </p:cNvSpPr>
            <p:nvPr/>
          </p:nvSpPr>
          <p:spPr bwMode="auto">
            <a:xfrm flipH="1">
              <a:off x="5799973" y="2153955"/>
              <a:ext cx="66615" cy="66616"/>
            </a:xfrm>
            <a:prstGeom prst="ellipse">
              <a:avLst/>
            </a:prstGeom>
            <a:solidFill>
              <a:srgbClr val="619BC8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46" name="Oval 35"/>
            <p:cNvSpPr>
              <a:spLocks noChangeAspect="1" noChangeArrowheads="1"/>
            </p:cNvSpPr>
            <p:nvPr/>
          </p:nvSpPr>
          <p:spPr bwMode="auto">
            <a:xfrm flipH="1">
              <a:off x="5740759" y="2153955"/>
              <a:ext cx="66615" cy="66616"/>
            </a:xfrm>
            <a:prstGeom prst="ellipse">
              <a:avLst/>
            </a:prstGeom>
            <a:solidFill>
              <a:schemeClr val="bg1">
                <a:alpha val="54117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47" name="Oval 36"/>
            <p:cNvSpPr>
              <a:spLocks noChangeAspect="1" noChangeArrowheads="1"/>
            </p:cNvSpPr>
            <p:nvPr/>
          </p:nvSpPr>
          <p:spPr bwMode="auto">
            <a:xfrm flipH="1">
              <a:off x="5946774" y="2149020"/>
              <a:ext cx="76484" cy="76485"/>
            </a:xfrm>
            <a:prstGeom prst="ellipse">
              <a:avLst/>
            </a:prstGeom>
            <a:solidFill>
              <a:srgbClr val="C2D355">
                <a:alpha val="87057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48" name="Oval 37"/>
            <p:cNvSpPr>
              <a:spLocks noChangeAspect="1" noChangeArrowheads="1"/>
            </p:cNvSpPr>
            <p:nvPr/>
          </p:nvSpPr>
          <p:spPr bwMode="auto">
            <a:xfrm flipH="1">
              <a:off x="5878924" y="2149020"/>
              <a:ext cx="76484" cy="76485"/>
            </a:xfrm>
            <a:prstGeom prst="ellipse">
              <a:avLst/>
            </a:prstGeom>
            <a:solidFill>
              <a:srgbClr val="E2001A">
                <a:alpha val="65881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49" name="Oval 38"/>
            <p:cNvSpPr>
              <a:spLocks noChangeAspect="1" noChangeArrowheads="1"/>
            </p:cNvSpPr>
            <p:nvPr/>
          </p:nvSpPr>
          <p:spPr bwMode="auto">
            <a:xfrm flipH="1">
              <a:off x="6056566" y="2149020"/>
              <a:ext cx="76484" cy="76485"/>
            </a:xfrm>
            <a:prstGeom prst="ellipse">
              <a:avLst/>
            </a:prstGeom>
            <a:solidFill>
              <a:schemeClr val="bg1">
                <a:alpha val="87057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50" name="Oval 39"/>
            <p:cNvSpPr>
              <a:spLocks noChangeAspect="1" noChangeArrowheads="1"/>
            </p:cNvSpPr>
            <p:nvPr/>
          </p:nvSpPr>
          <p:spPr bwMode="auto">
            <a:xfrm flipH="1">
              <a:off x="6099742" y="2149020"/>
              <a:ext cx="76484" cy="76485"/>
            </a:xfrm>
            <a:prstGeom prst="ellipse">
              <a:avLst/>
            </a:prstGeom>
            <a:solidFill>
              <a:srgbClr val="F08731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51" name="Oval 40"/>
            <p:cNvSpPr>
              <a:spLocks noChangeAspect="1" noChangeArrowheads="1"/>
            </p:cNvSpPr>
            <p:nvPr/>
          </p:nvSpPr>
          <p:spPr bwMode="auto">
            <a:xfrm flipH="1">
              <a:off x="6251478" y="2147787"/>
              <a:ext cx="78952" cy="78952"/>
            </a:xfrm>
            <a:prstGeom prst="ellipse">
              <a:avLst/>
            </a:pr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52" name="Oval 41"/>
            <p:cNvSpPr>
              <a:spLocks noChangeAspect="1" noChangeArrowheads="1"/>
            </p:cNvSpPr>
            <p:nvPr/>
          </p:nvSpPr>
          <p:spPr bwMode="auto">
            <a:xfrm flipH="1">
              <a:off x="6303290" y="2147787"/>
              <a:ext cx="78952" cy="78952"/>
            </a:xfrm>
            <a:prstGeom prst="ellipse">
              <a:avLst/>
            </a:prstGeom>
            <a:solidFill>
              <a:srgbClr val="C2D355">
                <a:alpha val="58038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53" name="Oval 42"/>
            <p:cNvSpPr>
              <a:spLocks noChangeAspect="1" noChangeArrowheads="1"/>
            </p:cNvSpPr>
            <p:nvPr/>
          </p:nvSpPr>
          <p:spPr bwMode="auto">
            <a:xfrm flipH="1">
              <a:off x="6404446" y="2142852"/>
              <a:ext cx="88821" cy="88821"/>
            </a:xfrm>
            <a:prstGeom prst="ellipse">
              <a:avLst/>
            </a:prstGeom>
            <a:solidFill>
              <a:srgbClr val="F0873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54" name="Oval 43"/>
            <p:cNvSpPr>
              <a:spLocks noChangeAspect="1" noChangeArrowheads="1"/>
            </p:cNvSpPr>
            <p:nvPr/>
          </p:nvSpPr>
          <p:spPr bwMode="auto">
            <a:xfrm flipH="1">
              <a:off x="6471062" y="2142852"/>
              <a:ext cx="88821" cy="88821"/>
            </a:xfrm>
            <a:prstGeom prst="ellipse">
              <a:avLst/>
            </a:prstGeom>
            <a:solidFill>
              <a:srgbClr val="619BC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55" name="Oval 44"/>
            <p:cNvSpPr>
              <a:spLocks noChangeAspect="1" noChangeArrowheads="1"/>
            </p:cNvSpPr>
            <p:nvPr/>
          </p:nvSpPr>
          <p:spPr bwMode="auto">
            <a:xfrm flipH="1">
              <a:off x="5651321" y="2142235"/>
              <a:ext cx="100540" cy="100540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56" name="Oval 45"/>
            <p:cNvSpPr>
              <a:spLocks noChangeAspect="1" noChangeArrowheads="1"/>
            </p:cNvSpPr>
            <p:nvPr/>
          </p:nvSpPr>
          <p:spPr bwMode="auto">
            <a:xfrm flipH="1">
              <a:off x="4819862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57" name="Oval 46"/>
            <p:cNvSpPr>
              <a:spLocks noChangeAspect="1" noChangeArrowheads="1"/>
            </p:cNvSpPr>
            <p:nvPr/>
          </p:nvSpPr>
          <p:spPr bwMode="auto">
            <a:xfrm flipH="1">
              <a:off x="4282620" y="2173693"/>
              <a:ext cx="37009" cy="37625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solidFill>
                    <a:srgbClr val="E2001A"/>
                  </a:solidFill>
                  <a:latin typeface="Arial" charset="0"/>
                  <a:ea typeface="ヒラギノ角ゴ Pro W3" pitchFamily="-80" charset="-128"/>
                </a:rPr>
                <a:t> </a:t>
              </a:r>
            </a:p>
          </p:txBody>
        </p:sp>
        <p:sp>
          <p:nvSpPr>
            <p:cNvPr id="2590858" name="Oval 47"/>
            <p:cNvSpPr>
              <a:spLocks noChangeAspect="1" noChangeArrowheads="1"/>
            </p:cNvSpPr>
            <p:nvPr/>
          </p:nvSpPr>
          <p:spPr bwMode="auto">
            <a:xfrm flipH="1">
              <a:off x="4267200" y="2173693"/>
              <a:ext cx="37009" cy="37625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59" name="Oval 48"/>
            <p:cNvSpPr>
              <a:spLocks noChangeAspect="1" noChangeArrowheads="1"/>
            </p:cNvSpPr>
            <p:nvPr/>
          </p:nvSpPr>
          <p:spPr bwMode="auto">
            <a:xfrm flipH="1">
              <a:off x="4450393" y="2167525"/>
              <a:ext cx="49345" cy="48728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60" name="Oval 49"/>
            <p:cNvSpPr>
              <a:spLocks noChangeAspect="1" noChangeArrowheads="1"/>
            </p:cNvSpPr>
            <p:nvPr/>
          </p:nvSpPr>
          <p:spPr bwMode="auto">
            <a:xfrm flipH="1">
              <a:off x="4422019" y="2166291"/>
              <a:ext cx="52429" cy="52429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61" name="Oval 50"/>
            <p:cNvSpPr>
              <a:spLocks noChangeAspect="1" noChangeArrowheads="1"/>
            </p:cNvSpPr>
            <p:nvPr/>
          </p:nvSpPr>
          <p:spPr bwMode="auto">
            <a:xfrm flipH="1">
              <a:off x="4400431" y="2173693"/>
              <a:ext cx="37009" cy="37625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62" name="Oval 51"/>
            <p:cNvSpPr>
              <a:spLocks noChangeAspect="1" noChangeArrowheads="1"/>
            </p:cNvSpPr>
            <p:nvPr/>
          </p:nvSpPr>
          <p:spPr bwMode="auto">
            <a:xfrm flipH="1">
              <a:off x="4630501" y="2167525"/>
              <a:ext cx="49345" cy="48728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63" name="Oval 52"/>
            <p:cNvSpPr>
              <a:spLocks noChangeAspect="1" noChangeArrowheads="1"/>
            </p:cNvSpPr>
            <p:nvPr/>
          </p:nvSpPr>
          <p:spPr bwMode="auto">
            <a:xfrm flipH="1">
              <a:off x="4597810" y="2167525"/>
              <a:ext cx="49345" cy="48728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64" name="Oval 53"/>
            <p:cNvSpPr>
              <a:spLocks noChangeAspect="1" noChangeArrowheads="1"/>
            </p:cNvSpPr>
            <p:nvPr/>
          </p:nvSpPr>
          <p:spPr bwMode="auto">
            <a:xfrm flipH="1">
              <a:off x="4782236" y="2166291"/>
              <a:ext cx="52429" cy="52429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65" name="Oval 54"/>
            <p:cNvSpPr>
              <a:spLocks noChangeAspect="1" noChangeArrowheads="1"/>
            </p:cNvSpPr>
            <p:nvPr/>
          </p:nvSpPr>
          <p:spPr bwMode="auto">
            <a:xfrm flipH="1">
              <a:off x="4743377" y="2166291"/>
              <a:ext cx="52429" cy="52429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66" name="Oval 55"/>
            <p:cNvSpPr>
              <a:spLocks noChangeAspect="1" noChangeArrowheads="1"/>
            </p:cNvSpPr>
            <p:nvPr/>
          </p:nvSpPr>
          <p:spPr bwMode="auto">
            <a:xfrm flipH="1">
              <a:off x="4937673" y="2153955"/>
              <a:ext cx="76484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67" name="Oval 56"/>
            <p:cNvSpPr>
              <a:spLocks noChangeAspect="1" noChangeArrowheads="1"/>
            </p:cNvSpPr>
            <p:nvPr/>
          </p:nvSpPr>
          <p:spPr bwMode="auto">
            <a:xfrm flipH="1">
              <a:off x="5009839" y="2153955"/>
              <a:ext cx="75868" cy="77101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68" name="Oval 57"/>
            <p:cNvSpPr>
              <a:spLocks noChangeAspect="1" noChangeArrowheads="1"/>
            </p:cNvSpPr>
            <p:nvPr/>
          </p:nvSpPr>
          <p:spPr bwMode="auto">
            <a:xfrm flipH="1">
              <a:off x="5077072" y="2153955"/>
              <a:ext cx="76484" cy="7710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69" name="Oval 58"/>
            <p:cNvSpPr>
              <a:spLocks noChangeAspect="1" noChangeArrowheads="1"/>
            </p:cNvSpPr>
            <p:nvPr/>
          </p:nvSpPr>
          <p:spPr bwMode="auto">
            <a:xfrm flipH="1">
              <a:off x="5223255" y="2153955"/>
              <a:ext cx="76484" cy="7710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70" name="Oval 59"/>
            <p:cNvSpPr>
              <a:spLocks noChangeAspect="1" noChangeArrowheads="1"/>
            </p:cNvSpPr>
            <p:nvPr/>
          </p:nvSpPr>
          <p:spPr bwMode="auto">
            <a:xfrm flipH="1">
              <a:off x="5426803" y="2149020"/>
              <a:ext cx="86970" cy="86970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71" name="Oval 60"/>
            <p:cNvSpPr>
              <a:spLocks noChangeAspect="1" noChangeArrowheads="1"/>
            </p:cNvSpPr>
            <p:nvPr/>
          </p:nvSpPr>
          <p:spPr bwMode="auto">
            <a:xfrm flipH="1">
              <a:off x="5380542" y="2149020"/>
              <a:ext cx="87587" cy="86970"/>
            </a:xfrm>
            <a:prstGeom prst="ellipse">
              <a:avLst/>
            </a:prstGeom>
            <a:solidFill>
              <a:srgbClr val="E200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72" name="Oval 61"/>
            <p:cNvSpPr>
              <a:spLocks noChangeAspect="1" noChangeArrowheads="1"/>
            </p:cNvSpPr>
            <p:nvPr/>
          </p:nvSpPr>
          <p:spPr bwMode="auto">
            <a:xfrm flipH="1">
              <a:off x="5581622" y="2142235"/>
              <a:ext cx="100540" cy="100540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73" name="Oval 62"/>
            <p:cNvSpPr>
              <a:spLocks noChangeAspect="1" noChangeArrowheads="1"/>
            </p:cNvSpPr>
            <p:nvPr/>
          </p:nvSpPr>
          <p:spPr bwMode="auto">
            <a:xfrm flipH="1">
              <a:off x="5723488" y="2142235"/>
              <a:ext cx="100540" cy="100540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74" name="Oval 63"/>
            <p:cNvSpPr>
              <a:spLocks noChangeAspect="1" noChangeArrowheads="1"/>
            </p:cNvSpPr>
            <p:nvPr/>
          </p:nvSpPr>
          <p:spPr bwMode="auto">
            <a:xfrm flipH="1">
              <a:off x="5878307" y="2136684"/>
              <a:ext cx="111643" cy="111643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75" name="Oval 64"/>
            <p:cNvSpPr>
              <a:spLocks noChangeAspect="1" noChangeArrowheads="1"/>
            </p:cNvSpPr>
            <p:nvPr/>
          </p:nvSpPr>
          <p:spPr bwMode="auto">
            <a:xfrm flipH="1">
              <a:off x="5948624" y="2133600"/>
              <a:ext cx="117811" cy="117811"/>
            </a:xfrm>
            <a:prstGeom prst="ellipse">
              <a:avLst/>
            </a:prstGeom>
            <a:solidFill>
              <a:srgbClr val="C2D355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76" name="Oval 65"/>
            <p:cNvSpPr>
              <a:spLocks noChangeAspect="1" noChangeArrowheads="1"/>
            </p:cNvSpPr>
            <p:nvPr/>
          </p:nvSpPr>
          <p:spPr bwMode="auto">
            <a:xfrm flipH="1">
              <a:off x="6118863" y="2133600"/>
              <a:ext cx="117811" cy="117811"/>
            </a:xfrm>
            <a:prstGeom prst="ellipse">
              <a:avLst/>
            </a:prstGeom>
            <a:solidFill>
              <a:srgbClr val="F08731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77" name="Oval 66"/>
            <p:cNvSpPr>
              <a:spLocks noChangeAspect="1" noChangeArrowheads="1"/>
            </p:cNvSpPr>
            <p:nvPr/>
          </p:nvSpPr>
          <p:spPr bwMode="auto">
            <a:xfrm flipH="1">
              <a:off x="6363120" y="2133600"/>
              <a:ext cx="117811" cy="117811"/>
            </a:xfrm>
            <a:prstGeom prst="ellipse">
              <a:avLst/>
            </a:prstGeom>
            <a:solidFill>
              <a:srgbClr val="619BC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78" name="Oval 67"/>
            <p:cNvSpPr>
              <a:spLocks noChangeAspect="1" noChangeArrowheads="1"/>
            </p:cNvSpPr>
            <p:nvPr/>
          </p:nvSpPr>
          <p:spPr bwMode="auto">
            <a:xfrm flipH="1">
              <a:off x="6258262" y="2133600"/>
              <a:ext cx="117811" cy="117811"/>
            </a:xfrm>
            <a:prstGeom prst="ellipse">
              <a:avLst/>
            </a:prstGeom>
            <a:solidFill>
              <a:schemeClr val="bg1">
                <a:alpha val="25882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sp>
          <p:nvSpPr>
            <p:cNvPr id="2590879" name="Oval 71"/>
            <p:cNvSpPr>
              <a:spLocks noChangeAspect="1" noChangeArrowheads="1"/>
            </p:cNvSpPr>
            <p:nvPr/>
          </p:nvSpPr>
          <p:spPr bwMode="auto">
            <a:xfrm flipH="1">
              <a:off x="6519790" y="2142235"/>
              <a:ext cx="101157" cy="101157"/>
            </a:xfrm>
            <a:prstGeom prst="ellipse">
              <a:avLst/>
            </a:prstGeom>
            <a:solidFill>
              <a:srgbClr val="C2D355">
                <a:alpha val="7294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grpSp>
        <p:nvGrpSpPr>
          <p:cNvPr id="9" name="Group 160"/>
          <p:cNvGrpSpPr>
            <a:grpSpLocks/>
          </p:cNvGrpSpPr>
          <p:nvPr/>
        </p:nvGrpSpPr>
        <p:grpSpPr bwMode="auto">
          <a:xfrm>
            <a:off x="3305175" y="2273300"/>
            <a:ext cx="1417638" cy="809625"/>
            <a:chOff x="2082" y="1682"/>
            <a:chExt cx="893" cy="510"/>
          </a:xfrm>
        </p:grpSpPr>
        <p:pic>
          <p:nvPicPr>
            <p:cNvPr id="2590881" name="Picture 1455" descr="icon radi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82" y="1682"/>
              <a:ext cx="893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162"/>
            <p:cNvGrpSpPr>
              <a:grpSpLocks/>
            </p:cNvGrpSpPr>
            <p:nvPr/>
          </p:nvGrpSpPr>
          <p:grpSpPr bwMode="auto">
            <a:xfrm>
              <a:off x="2469" y="1918"/>
              <a:ext cx="363" cy="218"/>
              <a:chOff x="2469" y="1918"/>
              <a:chExt cx="363" cy="218"/>
            </a:xfrm>
          </p:grpSpPr>
          <p:grpSp>
            <p:nvGrpSpPr>
              <p:cNvPr id="11" name="Group 163"/>
              <p:cNvGrpSpPr>
                <a:grpSpLocks/>
              </p:cNvGrpSpPr>
              <p:nvPr/>
            </p:nvGrpSpPr>
            <p:grpSpPr bwMode="auto">
              <a:xfrm>
                <a:off x="2662" y="1918"/>
                <a:ext cx="170" cy="169"/>
                <a:chOff x="2906" y="1747"/>
                <a:chExt cx="216" cy="195"/>
              </a:xfrm>
            </p:grpSpPr>
            <p:sp>
              <p:nvSpPr>
                <p:cNvPr id="2590884" name="Rectangle 164"/>
                <p:cNvSpPr>
                  <a:spLocks noChangeArrowheads="1"/>
                </p:cNvSpPr>
                <p:nvPr/>
              </p:nvSpPr>
              <p:spPr bwMode="auto">
                <a:xfrm>
                  <a:off x="2953" y="1773"/>
                  <a:ext cx="145" cy="12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590885" name="Picture 591" descr="XC LOGO.jpg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906" y="1747"/>
                  <a:ext cx="216" cy="1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166"/>
              <p:cNvGrpSpPr>
                <a:grpSpLocks/>
              </p:cNvGrpSpPr>
              <p:nvPr/>
            </p:nvGrpSpPr>
            <p:grpSpPr bwMode="auto">
              <a:xfrm>
                <a:off x="2469" y="1942"/>
                <a:ext cx="193" cy="194"/>
                <a:chOff x="2856" y="1942"/>
                <a:chExt cx="216" cy="212"/>
              </a:xfrm>
            </p:grpSpPr>
            <p:sp>
              <p:nvSpPr>
                <p:cNvPr id="2590887" name="Freeform 3"/>
                <p:cNvSpPr>
                  <a:spLocks/>
                </p:cNvSpPr>
                <p:nvPr/>
              </p:nvSpPr>
              <p:spPr bwMode="auto">
                <a:xfrm>
                  <a:off x="2880" y="1966"/>
                  <a:ext cx="145" cy="136"/>
                </a:xfrm>
                <a:custGeom>
                  <a:avLst/>
                  <a:gdLst>
                    <a:gd name="T0" fmla="*/ 2147483647 w 1495"/>
                    <a:gd name="T1" fmla="*/ 2147483647 h 337"/>
                    <a:gd name="T2" fmla="*/ 2147483647 w 1495"/>
                    <a:gd name="T3" fmla="*/ 2147483647 h 337"/>
                    <a:gd name="T4" fmla="*/ 2147483647 w 1495"/>
                    <a:gd name="T5" fmla="*/ 2147483647 h 337"/>
                    <a:gd name="T6" fmla="*/ 2147483647 w 1495"/>
                    <a:gd name="T7" fmla="*/ 2147483647 h 337"/>
                    <a:gd name="T8" fmla="*/ 2147483647 w 1495"/>
                    <a:gd name="T9" fmla="*/ 2147483647 h 337"/>
                    <a:gd name="T10" fmla="*/ 2147483647 w 1495"/>
                    <a:gd name="T11" fmla="*/ 2147483647 h 337"/>
                    <a:gd name="T12" fmla="*/ 2147483647 w 1495"/>
                    <a:gd name="T13" fmla="*/ 2147483647 h 337"/>
                    <a:gd name="T14" fmla="*/ 2147483647 w 1495"/>
                    <a:gd name="T15" fmla="*/ 2147483647 h 337"/>
                    <a:gd name="T16" fmla="*/ 2147483647 w 1495"/>
                    <a:gd name="T17" fmla="*/ 2147483647 h 337"/>
                    <a:gd name="T18" fmla="*/ 2147483647 w 1495"/>
                    <a:gd name="T19" fmla="*/ 2147483647 h 337"/>
                    <a:gd name="T20" fmla="*/ 2147483647 w 1495"/>
                    <a:gd name="T21" fmla="*/ 2147483647 h 337"/>
                    <a:gd name="T22" fmla="*/ 2147483647 w 1495"/>
                    <a:gd name="T23" fmla="*/ 2147483647 h 337"/>
                    <a:gd name="T24" fmla="*/ 2147483647 w 1495"/>
                    <a:gd name="T25" fmla="*/ 2147483647 h 337"/>
                    <a:gd name="T26" fmla="*/ 2147483647 w 1495"/>
                    <a:gd name="T27" fmla="*/ 2147483647 h 337"/>
                    <a:gd name="T28" fmla="*/ 2147483647 w 1495"/>
                    <a:gd name="T29" fmla="*/ 2147483647 h 337"/>
                    <a:gd name="T30" fmla="*/ 2147483647 w 1495"/>
                    <a:gd name="T31" fmla="*/ 2147483647 h 337"/>
                    <a:gd name="T32" fmla="*/ 2147483647 w 1495"/>
                    <a:gd name="T33" fmla="*/ 2147483647 h 337"/>
                    <a:gd name="T34" fmla="*/ 2147483647 w 1495"/>
                    <a:gd name="T35" fmla="*/ 2147483647 h 337"/>
                    <a:gd name="T36" fmla="*/ 2147483647 w 1495"/>
                    <a:gd name="T37" fmla="*/ 2147483647 h 337"/>
                    <a:gd name="T38" fmla="*/ 2147483647 w 1495"/>
                    <a:gd name="T39" fmla="*/ 2147483647 h 337"/>
                    <a:gd name="T40" fmla="*/ 2147483647 w 1495"/>
                    <a:gd name="T41" fmla="*/ 2147483647 h 337"/>
                    <a:gd name="T42" fmla="*/ 2147483647 w 1495"/>
                    <a:gd name="T43" fmla="*/ 2147483647 h 337"/>
                    <a:gd name="T44" fmla="*/ 2147483647 w 1495"/>
                    <a:gd name="T45" fmla="*/ 2147483647 h 337"/>
                    <a:gd name="T46" fmla="*/ 0 w 1495"/>
                    <a:gd name="T47" fmla="*/ 2147483647 h 337"/>
                    <a:gd name="T48" fmla="*/ 2147483647 w 1495"/>
                    <a:gd name="T49" fmla="*/ 2147483647 h 337"/>
                    <a:gd name="T50" fmla="*/ 2147483647 w 1495"/>
                    <a:gd name="T51" fmla="*/ 2147483647 h 337"/>
                    <a:gd name="T52" fmla="*/ 2147483647 w 1495"/>
                    <a:gd name="T53" fmla="*/ 2147483647 h 337"/>
                    <a:gd name="T54" fmla="*/ 2147483647 w 1495"/>
                    <a:gd name="T55" fmla="*/ 2147483647 h 337"/>
                    <a:gd name="T56" fmla="*/ 2147483647 w 1495"/>
                    <a:gd name="T57" fmla="*/ 2147483647 h 337"/>
                    <a:gd name="T58" fmla="*/ 2147483647 w 1495"/>
                    <a:gd name="T59" fmla="*/ 2147483647 h 337"/>
                    <a:gd name="T60" fmla="*/ 2147483647 w 1495"/>
                    <a:gd name="T61" fmla="*/ 2147483647 h 337"/>
                    <a:gd name="T62" fmla="*/ 2147483647 w 1495"/>
                    <a:gd name="T63" fmla="*/ 2147483647 h 337"/>
                    <a:gd name="T64" fmla="*/ 2147483647 w 1495"/>
                    <a:gd name="T65" fmla="*/ 2147483647 h 337"/>
                    <a:gd name="T66" fmla="*/ 2147483647 w 1495"/>
                    <a:gd name="T67" fmla="*/ 2147483647 h 337"/>
                    <a:gd name="T68" fmla="*/ 2147483647 w 1495"/>
                    <a:gd name="T69" fmla="*/ 0 h 337"/>
                    <a:gd name="T70" fmla="*/ 2147483647 w 1495"/>
                    <a:gd name="T71" fmla="*/ 2147483647 h 337"/>
                    <a:gd name="T72" fmla="*/ 2147483647 w 1495"/>
                    <a:gd name="T73" fmla="*/ 2147483647 h 337"/>
                    <a:gd name="T74" fmla="*/ 2147483647 w 1495"/>
                    <a:gd name="T75" fmla="*/ 2147483647 h 337"/>
                    <a:gd name="T76" fmla="*/ 2147483647 w 1495"/>
                    <a:gd name="T77" fmla="*/ 2147483647 h 337"/>
                    <a:gd name="T78" fmla="*/ 2147483647 w 1495"/>
                    <a:gd name="T79" fmla="*/ 2147483647 h 337"/>
                    <a:gd name="T80" fmla="*/ 2147483647 w 1495"/>
                    <a:gd name="T81" fmla="*/ 2147483647 h 337"/>
                    <a:gd name="T82" fmla="*/ 2147483647 w 1495"/>
                    <a:gd name="T83" fmla="*/ 2147483647 h 337"/>
                    <a:gd name="T84" fmla="*/ 2147483647 w 1495"/>
                    <a:gd name="T85" fmla="*/ 2147483647 h 337"/>
                    <a:gd name="T86" fmla="*/ 2147483647 w 1495"/>
                    <a:gd name="T87" fmla="*/ 2147483647 h 337"/>
                    <a:gd name="T88" fmla="*/ 2147483647 w 1495"/>
                    <a:gd name="T89" fmla="*/ 2147483647 h 337"/>
                    <a:gd name="T90" fmla="*/ 2147483647 w 1495"/>
                    <a:gd name="T91" fmla="*/ 2147483647 h 337"/>
                    <a:gd name="T92" fmla="*/ 2147483647 w 1495"/>
                    <a:gd name="T93" fmla="*/ 2147483647 h 33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495"/>
                    <a:gd name="T142" fmla="*/ 0 h 337"/>
                    <a:gd name="T143" fmla="*/ 1495 w 1495"/>
                    <a:gd name="T144" fmla="*/ 337 h 33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495" h="337">
                      <a:moveTo>
                        <a:pt x="1495" y="169"/>
                      </a:moveTo>
                      <a:lnTo>
                        <a:pt x="1495" y="169"/>
                      </a:lnTo>
                      <a:lnTo>
                        <a:pt x="1493" y="177"/>
                      </a:lnTo>
                      <a:lnTo>
                        <a:pt x="1490" y="186"/>
                      </a:lnTo>
                      <a:lnTo>
                        <a:pt x="1486" y="195"/>
                      </a:lnTo>
                      <a:lnTo>
                        <a:pt x="1479" y="202"/>
                      </a:lnTo>
                      <a:lnTo>
                        <a:pt x="1471" y="211"/>
                      </a:lnTo>
                      <a:lnTo>
                        <a:pt x="1461" y="219"/>
                      </a:lnTo>
                      <a:lnTo>
                        <a:pt x="1449" y="226"/>
                      </a:lnTo>
                      <a:lnTo>
                        <a:pt x="1436" y="234"/>
                      </a:lnTo>
                      <a:lnTo>
                        <a:pt x="1420" y="242"/>
                      </a:lnTo>
                      <a:lnTo>
                        <a:pt x="1404" y="249"/>
                      </a:lnTo>
                      <a:lnTo>
                        <a:pt x="1386" y="256"/>
                      </a:lnTo>
                      <a:lnTo>
                        <a:pt x="1367" y="263"/>
                      </a:lnTo>
                      <a:lnTo>
                        <a:pt x="1323" y="276"/>
                      </a:lnTo>
                      <a:lnTo>
                        <a:pt x="1275" y="288"/>
                      </a:lnTo>
                      <a:lnTo>
                        <a:pt x="1222" y="299"/>
                      </a:lnTo>
                      <a:lnTo>
                        <a:pt x="1165" y="309"/>
                      </a:lnTo>
                      <a:lnTo>
                        <a:pt x="1103" y="317"/>
                      </a:lnTo>
                      <a:lnTo>
                        <a:pt x="1038" y="324"/>
                      </a:lnTo>
                      <a:lnTo>
                        <a:pt x="969" y="330"/>
                      </a:lnTo>
                      <a:lnTo>
                        <a:pt x="898" y="334"/>
                      </a:lnTo>
                      <a:lnTo>
                        <a:pt x="824" y="336"/>
                      </a:lnTo>
                      <a:lnTo>
                        <a:pt x="747" y="337"/>
                      </a:lnTo>
                      <a:lnTo>
                        <a:pt x="671" y="336"/>
                      </a:lnTo>
                      <a:lnTo>
                        <a:pt x="596" y="334"/>
                      </a:lnTo>
                      <a:lnTo>
                        <a:pt x="526" y="330"/>
                      </a:lnTo>
                      <a:lnTo>
                        <a:pt x="457" y="324"/>
                      </a:lnTo>
                      <a:lnTo>
                        <a:pt x="391" y="317"/>
                      </a:lnTo>
                      <a:lnTo>
                        <a:pt x="329" y="309"/>
                      </a:lnTo>
                      <a:lnTo>
                        <a:pt x="273" y="299"/>
                      </a:lnTo>
                      <a:lnTo>
                        <a:pt x="219" y="288"/>
                      </a:lnTo>
                      <a:lnTo>
                        <a:pt x="171" y="276"/>
                      </a:lnTo>
                      <a:lnTo>
                        <a:pt x="128" y="263"/>
                      </a:lnTo>
                      <a:lnTo>
                        <a:pt x="109" y="256"/>
                      </a:lnTo>
                      <a:lnTo>
                        <a:pt x="91" y="249"/>
                      </a:lnTo>
                      <a:lnTo>
                        <a:pt x="74" y="242"/>
                      </a:lnTo>
                      <a:lnTo>
                        <a:pt x="59" y="234"/>
                      </a:lnTo>
                      <a:lnTo>
                        <a:pt x="46" y="226"/>
                      </a:lnTo>
                      <a:lnTo>
                        <a:pt x="34" y="219"/>
                      </a:lnTo>
                      <a:lnTo>
                        <a:pt x="24" y="211"/>
                      </a:lnTo>
                      <a:lnTo>
                        <a:pt x="15" y="202"/>
                      </a:lnTo>
                      <a:lnTo>
                        <a:pt x="9" y="195"/>
                      </a:lnTo>
                      <a:lnTo>
                        <a:pt x="5" y="186"/>
                      </a:lnTo>
                      <a:lnTo>
                        <a:pt x="1" y="177"/>
                      </a:lnTo>
                      <a:lnTo>
                        <a:pt x="0" y="169"/>
                      </a:lnTo>
                      <a:lnTo>
                        <a:pt x="1" y="160"/>
                      </a:lnTo>
                      <a:lnTo>
                        <a:pt x="5" y="151"/>
                      </a:lnTo>
                      <a:lnTo>
                        <a:pt x="9" y="143"/>
                      </a:lnTo>
                      <a:lnTo>
                        <a:pt x="15" y="135"/>
                      </a:lnTo>
                      <a:lnTo>
                        <a:pt x="24" y="127"/>
                      </a:lnTo>
                      <a:lnTo>
                        <a:pt x="34" y="118"/>
                      </a:lnTo>
                      <a:lnTo>
                        <a:pt x="46" y="111"/>
                      </a:lnTo>
                      <a:lnTo>
                        <a:pt x="59" y="103"/>
                      </a:lnTo>
                      <a:lnTo>
                        <a:pt x="74" y="95"/>
                      </a:lnTo>
                      <a:lnTo>
                        <a:pt x="91" y="88"/>
                      </a:lnTo>
                      <a:lnTo>
                        <a:pt x="109" y="81"/>
                      </a:lnTo>
                      <a:lnTo>
                        <a:pt x="128" y="75"/>
                      </a:lnTo>
                      <a:lnTo>
                        <a:pt x="171" y="62"/>
                      </a:lnTo>
                      <a:lnTo>
                        <a:pt x="219" y="50"/>
                      </a:lnTo>
                      <a:lnTo>
                        <a:pt x="273" y="39"/>
                      </a:lnTo>
                      <a:lnTo>
                        <a:pt x="329" y="29"/>
                      </a:lnTo>
                      <a:lnTo>
                        <a:pt x="391" y="20"/>
                      </a:lnTo>
                      <a:lnTo>
                        <a:pt x="457" y="14"/>
                      </a:lnTo>
                      <a:lnTo>
                        <a:pt x="526" y="7"/>
                      </a:lnTo>
                      <a:lnTo>
                        <a:pt x="596" y="4"/>
                      </a:lnTo>
                      <a:lnTo>
                        <a:pt x="671" y="1"/>
                      </a:lnTo>
                      <a:lnTo>
                        <a:pt x="747" y="0"/>
                      </a:lnTo>
                      <a:lnTo>
                        <a:pt x="824" y="1"/>
                      </a:lnTo>
                      <a:lnTo>
                        <a:pt x="898" y="4"/>
                      </a:lnTo>
                      <a:lnTo>
                        <a:pt x="969" y="7"/>
                      </a:lnTo>
                      <a:lnTo>
                        <a:pt x="1038" y="14"/>
                      </a:lnTo>
                      <a:lnTo>
                        <a:pt x="1103" y="20"/>
                      </a:lnTo>
                      <a:lnTo>
                        <a:pt x="1165" y="29"/>
                      </a:lnTo>
                      <a:lnTo>
                        <a:pt x="1222" y="39"/>
                      </a:lnTo>
                      <a:lnTo>
                        <a:pt x="1275" y="50"/>
                      </a:lnTo>
                      <a:lnTo>
                        <a:pt x="1323" y="62"/>
                      </a:lnTo>
                      <a:lnTo>
                        <a:pt x="1367" y="75"/>
                      </a:lnTo>
                      <a:lnTo>
                        <a:pt x="1386" y="81"/>
                      </a:lnTo>
                      <a:lnTo>
                        <a:pt x="1404" y="88"/>
                      </a:lnTo>
                      <a:lnTo>
                        <a:pt x="1420" y="95"/>
                      </a:lnTo>
                      <a:lnTo>
                        <a:pt x="1436" y="103"/>
                      </a:lnTo>
                      <a:lnTo>
                        <a:pt x="1449" y="111"/>
                      </a:lnTo>
                      <a:lnTo>
                        <a:pt x="1461" y="118"/>
                      </a:lnTo>
                      <a:lnTo>
                        <a:pt x="1471" y="127"/>
                      </a:lnTo>
                      <a:lnTo>
                        <a:pt x="1479" y="135"/>
                      </a:lnTo>
                      <a:lnTo>
                        <a:pt x="1486" y="143"/>
                      </a:lnTo>
                      <a:lnTo>
                        <a:pt x="1490" y="151"/>
                      </a:lnTo>
                      <a:lnTo>
                        <a:pt x="1493" y="160"/>
                      </a:lnTo>
                      <a:lnTo>
                        <a:pt x="1495" y="1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 sz="2400" b="0">
                    <a:solidFill>
                      <a:srgbClr val="E2001A"/>
                    </a:solidFill>
                    <a:latin typeface="Arial" charset="0"/>
                    <a:ea typeface="ヒラギノ角ゴ Pro W3" pitchFamily="-80" charset="-128"/>
                  </a:endParaRPr>
                </a:p>
              </p:txBody>
            </p:sp>
            <p:pic>
              <p:nvPicPr>
                <p:cNvPr id="2590888" name="Picture 589" descr="SW LOGO.jp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EFFFD"/>
                    </a:clrFrom>
                    <a:clrTo>
                      <a:srgbClr val="FEFFFD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856" y="1942"/>
                  <a:ext cx="21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13" name="Group 169"/>
          <p:cNvGrpSpPr>
            <a:grpSpLocks/>
          </p:cNvGrpSpPr>
          <p:nvPr/>
        </p:nvGrpSpPr>
        <p:grpSpPr bwMode="auto">
          <a:xfrm>
            <a:off x="6362700" y="2370138"/>
            <a:ext cx="912813" cy="628650"/>
            <a:chOff x="2082" y="1682"/>
            <a:chExt cx="893" cy="510"/>
          </a:xfrm>
        </p:grpSpPr>
        <p:pic>
          <p:nvPicPr>
            <p:cNvPr id="2590890" name="Picture 1455" descr="icon radi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82" y="1682"/>
              <a:ext cx="893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71"/>
            <p:cNvGrpSpPr>
              <a:grpSpLocks/>
            </p:cNvGrpSpPr>
            <p:nvPr/>
          </p:nvGrpSpPr>
          <p:grpSpPr bwMode="auto">
            <a:xfrm>
              <a:off x="2469" y="1918"/>
              <a:ext cx="363" cy="218"/>
              <a:chOff x="2469" y="1918"/>
              <a:chExt cx="363" cy="218"/>
            </a:xfrm>
          </p:grpSpPr>
          <p:grpSp>
            <p:nvGrpSpPr>
              <p:cNvPr id="15" name="Group 172"/>
              <p:cNvGrpSpPr>
                <a:grpSpLocks/>
              </p:cNvGrpSpPr>
              <p:nvPr/>
            </p:nvGrpSpPr>
            <p:grpSpPr bwMode="auto">
              <a:xfrm>
                <a:off x="2662" y="1918"/>
                <a:ext cx="170" cy="169"/>
                <a:chOff x="2906" y="1747"/>
                <a:chExt cx="216" cy="195"/>
              </a:xfrm>
            </p:grpSpPr>
            <p:sp>
              <p:nvSpPr>
                <p:cNvPr id="2590893" name="Rectangle 173"/>
                <p:cNvSpPr>
                  <a:spLocks noChangeArrowheads="1"/>
                </p:cNvSpPr>
                <p:nvPr/>
              </p:nvSpPr>
              <p:spPr bwMode="auto">
                <a:xfrm>
                  <a:off x="2953" y="1773"/>
                  <a:ext cx="145" cy="12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590894" name="Picture 591" descr="XC LOGO.jpg"/>
                <p:cNvPicPr>
                  <a:picLocks noChangeAspect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906" y="1747"/>
                  <a:ext cx="216" cy="1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6" name="Group 175"/>
              <p:cNvGrpSpPr>
                <a:grpSpLocks/>
              </p:cNvGrpSpPr>
              <p:nvPr/>
            </p:nvGrpSpPr>
            <p:grpSpPr bwMode="auto">
              <a:xfrm>
                <a:off x="2469" y="1942"/>
                <a:ext cx="193" cy="194"/>
                <a:chOff x="2856" y="1942"/>
                <a:chExt cx="216" cy="212"/>
              </a:xfrm>
            </p:grpSpPr>
            <p:sp>
              <p:nvSpPr>
                <p:cNvPr id="2590896" name="Freeform 3"/>
                <p:cNvSpPr>
                  <a:spLocks/>
                </p:cNvSpPr>
                <p:nvPr/>
              </p:nvSpPr>
              <p:spPr bwMode="auto">
                <a:xfrm>
                  <a:off x="2880" y="1966"/>
                  <a:ext cx="145" cy="136"/>
                </a:xfrm>
                <a:custGeom>
                  <a:avLst/>
                  <a:gdLst>
                    <a:gd name="T0" fmla="*/ 2147483647 w 1495"/>
                    <a:gd name="T1" fmla="*/ 2147483647 h 337"/>
                    <a:gd name="T2" fmla="*/ 2147483647 w 1495"/>
                    <a:gd name="T3" fmla="*/ 2147483647 h 337"/>
                    <a:gd name="T4" fmla="*/ 2147483647 w 1495"/>
                    <a:gd name="T5" fmla="*/ 2147483647 h 337"/>
                    <a:gd name="T6" fmla="*/ 2147483647 w 1495"/>
                    <a:gd name="T7" fmla="*/ 2147483647 h 337"/>
                    <a:gd name="T8" fmla="*/ 2147483647 w 1495"/>
                    <a:gd name="T9" fmla="*/ 2147483647 h 337"/>
                    <a:gd name="T10" fmla="*/ 2147483647 w 1495"/>
                    <a:gd name="T11" fmla="*/ 2147483647 h 337"/>
                    <a:gd name="T12" fmla="*/ 2147483647 w 1495"/>
                    <a:gd name="T13" fmla="*/ 2147483647 h 337"/>
                    <a:gd name="T14" fmla="*/ 2147483647 w 1495"/>
                    <a:gd name="T15" fmla="*/ 2147483647 h 337"/>
                    <a:gd name="T16" fmla="*/ 2147483647 w 1495"/>
                    <a:gd name="T17" fmla="*/ 2147483647 h 337"/>
                    <a:gd name="T18" fmla="*/ 2147483647 w 1495"/>
                    <a:gd name="T19" fmla="*/ 2147483647 h 337"/>
                    <a:gd name="T20" fmla="*/ 2147483647 w 1495"/>
                    <a:gd name="T21" fmla="*/ 2147483647 h 337"/>
                    <a:gd name="T22" fmla="*/ 2147483647 w 1495"/>
                    <a:gd name="T23" fmla="*/ 2147483647 h 337"/>
                    <a:gd name="T24" fmla="*/ 2147483647 w 1495"/>
                    <a:gd name="T25" fmla="*/ 2147483647 h 337"/>
                    <a:gd name="T26" fmla="*/ 2147483647 w 1495"/>
                    <a:gd name="T27" fmla="*/ 2147483647 h 337"/>
                    <a:gd name="T28" fmla="*/ 2147483647 w 1495"/>
                    <a:gd name="T29" fmla="*/ 2147483647 h 337"/>
                    <a:gd name="T30" fmla="*/ 2147483647 w 1495"/>
                    <a:gd name="T31" fmla="*/ 2147483647 h 337"/>
                    <a:gd name="T32" fmla="*/ 2147483647 w 1495"/>
                    <a:gd name="T33" fmla="*/ 2147483647 h 337"/>
                    <a:gd name="T34" fmla="*/ 2147483647 w 1495"/>
                    <a:gd name="T35" fmla="*/ 2147483647 h 337"/>
                    <a:gd name="T36" fmla="*/ 2147483647 w 1495"/>
                    <a:gd name="T37" fmla="*/ 2147483647 h 337"/>
                    <a:gd name="T38" fmla="*/ 2147483647 w 1495"/>
                    <a:gd name="T39" fmla="*/ 2147483647 h 337"/>
                    <a:gd name="T40" fmla="*/ 2147483647 w 1495"/>
                    <a:gd name="T41" fmla="*/ 2147483647 h 337"/>
                    <a:gd name="T42" fmla="*/ 2147483647 w 1495"/>
                    <a:gd name="T43" fmla="*/ 2147483647 h 337"/>
                    <a:gd name="T44" fmla="*/ 2147483647 w 1495"/>
                    <a:gd name="T45" fmla="*/ 2147483647 h 337"/>
                    <a:gd name="T46" fmla="*/ 0 w 1495"/>
                    <a:gd name="T47" fmla="*/ 2147483647 h 337"/>
                    <a:gd name="T48" fmla="*/ 2147483647 w 1495"/>
                    <a:gd name="T49" fmla="*/ 2147483647 h 337"/>
                    <a:gd name="T50" fmla="*/ 2147483647 w 1495"/>
                    <a:gd name="T51" fmla="*/ 2147483647 h 337"/>
                    <a:gd name="T52" fmla="*/ 2147483647 w 1495"/>
                    <a:gd name="T53" fmla="*/ 2147483647 h 337"/>
                    <a:gd name="T54" fmla="*/ 2147483647 w 1495"/>
                    <a:gd name="T55" fmla="*/ 2147483647 h 337"/>
                    <a:gd name="T56" fmla="*/ 2147483647 w 1495"/>
                    <a:gd name="T57" fmla="*/ 2147483647 h 337"/>
                    <a:gd name="T58" fmla="*/ 2147483647 w 1495"/>
                    <a:gd name="T59" fmla="*/ 2147483647 h 337"/>
                    <a:gd name="T60" fmla="*/ 2147483647 w 1495"/>
                    <a:gd name="T61" fmla="*/ 2147483647 h 337"/>
                    <a:gd name="T62" fmla="*/ 2147483647 w 1495"/>
                    <a:gd name="T63" fmla="*/ 2147483647 h 337"/>
                    <a:gd name="T64" fmla="*/ 2147483647 w 1495"/>
                    <a:gd name="T65" fmla="*/ 2147483647 h 337"/>
                    <a:gd name="T66" fmla="*/ 2147483647 w 1495"/>
                    <a:gd name="T67" fmla="*/ 2147483647 h 337"/>
                    <a:gd name="T68" fmla="*/ 2147483647 w 1495"/>
                    <a:gd name="T69" fmla="*/ 0 h 337"/>
                    <a:gd name="T70" fmla="*/ 2147483647 w 1495"/>
                    <a:gd name="T71" fmla="*/ 2147483647 h 337"/>
                    <a:gd name="T72" fmla="*/ 2147483647 w 1495"/>
                    <a:gd name="T73" fmla="*/ 2147483647 h 337"/>
                    <a:gd name="T74" fmla="*/ 2147483647 w 1495"/>
                    <a:gd name="T75" fmla="*/ 2147483647 h 337"/>
                    <a:gd name="T76" fmla="*/ 2147483647 w 1495"/>
                    <a:gd name="T77" fmla="*/ 2147483647 h 337"/>
                    <a:gd name="T78" fmla="*/ 2147483647 w 1495"/>
                    <a:gd name="T79" fmla="*/ 2147483647 h 337"/>
                    <a:gd name="T80" fmla="*/ 2147483647 w 1495"/>
                    <a:gd name="T81" fmla="*/ 2147483647 h 337"/>
                    <a:gd name="T82" fmla="*/ 2147483647 w 1495"/>
                    <a:gd name="T83" fmla="*/ 2147483647 h 337"/>
                    <a:gd name="T84" fmla="*/ 2147483647 w 1495"/>
                    <a:gd name="T85" fmla="*/ 2147483647 h 337"/>
                    <a:gd name="T86" fmla="*/ 2147483647 w 1495"/>
                    <a:gd name="T87" fmla="*/ 2147483647 h 337"/>
                    <a:gd name="T88" fmla="*/ 2147483647 w 1495"/>
                    <a:gd name="T89" fmla="*/ 2147483647 h 337"/>
                    <a:gd name="T90" fmla="*/ 2147483647 w 1495"/>
                    <a:gd name="T91" fmla="*/ 2147483647 h 337"/>
                    <a:gd name="T92" fmla="*/ 2147483647 w 1495"/>
                    <a:gd name="T93" fmla="*/ 2147483647 h 33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495"/>
                    <a:gd name="T142" fmla="*/ 0 h 337"/>
                    <a:gd name="T143" fmla="*/ 1495 w 1495"/>
                    <a:gd name="T144" fmla="*/ 337 h 33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495" h="337">
                      <a:moveTo>
                        <a:pt x="1495" y="169"/>
                      </a:moveTo>
                      <a:lnTo>
                        <a:pt x="1495" y="169"/>
                      </a:lnTo>
                      <a:lnTo>
                        <a:pt x="1493" y="177"/>
                      </a:lnTo>
                      <a:lnTo>
                        <a:pt x="1490" y="186"/>
                      </a:lnTo>
                      <a:lnTo>
                        <a:pt x="1486" y="195"/>
                      </a:lnTo>
                      <a:lnTo>
                        <a:pt x="1479" y="202"/>
                      </a:lnTo>
                      <a:lnTo>
                        <a:pt x="1471" y="211"/>
                      </a:lnTo>
                      <a:lnTo>
                        <a:pt x="1461" y="219"/>
                      </a:lnTo>
                      <a:lnTo>
                        <a:pt x="1449" y="226"/>
                      </a:lnTo>
                      <a:lnTo>
                        <a:pt x="1436" y="234"/>
                      </a:lnTo>
                      <a:lnTo>
                        <a:pt x="1420" y="242"/>
                      </a:lnTo>
                      <a:lnTo>
                        <a:pt x="1404" y="249"/>
                      </a:lnTo>
                      <a:lnTo>
                        <a:pt x="1386" y="256"/>
                      </a:lnTo>
                      <a:lnTo>
                        <a:pt x="1367" y="263"/>
                      </a:lnTo>
                      <a:lnTo>
                        <a:pt x="1323" y="276"/>
                      </a:lnTo>
                      <a:lnTo>
                        <a:pt x="1275" y="288"/>
                      </a:lnTo>
                      <a:lnTo>
                        <a:pt x="1222" y="299"/>
                      </a:lnTo>
                      <a:lnTo>
                        <a:pt x="1165" y="309"/>
                      </a:lnTo>
                      <a:lnTo>
                        <a:pt x="1103" y="317"/>
                      </a:lnTo>
                      <a:lnTo>
                        <a:pt x="1038" y="324"/>
                      </a:lnTo>
                      <a:lnTo>
                        <a:pt x="969" y="330"/>
                      </a:lnTo>
                      <a:lnTo>
                        <a:pt x="898" y="334"/>
                      </a:lnTo>
                      <a:lnTo>
                        <a:pt x="824" y="336"/>
                      </a:lnTo>
                      <a:lnTo>
                        <a:pt x="747" y="337"/>
                      </a:lnTo>
                      <a:lnTo>
                        <a:pt x="671" y="336"/>
                      </a:lnTo>
                      <a:lnTo>
                        <a:pt x="596" y="334"/>
                      </a:lnTo>
                      <a:lnTo>
                        <a:pt x="526" y="330"/>
                      </a:lnTo>
                      <a:lnTo>
                        <a:pt x="457" y="324"/>
                      </a:lnTo>
                      <a:lnTo>
                        <a:pt x="391" y="317"/>
                      </a:lnTo>
                      <a:lnTo>
                        <a:pt x="329" y="309"/>
                      </a:lnTo>
                      <a:lnTo>
                        <a:pt x="273" y="299"/>
                      </a:lnTo>
                      <a:lnTo>
                        <a:pt x="219" y="288"/>
                      </a:lnTo>
                      <a:lnTo>
                        <a:pt x="171" y="276"/>
                      </a:lnTo>
                      <a:lnTo>
                        <a:pt x="128" y="263"/>
                      </a:lnTo>
                      <a:lnTo>
                        <a:pt x="109" y="256"/>
                      </a:lnTo>
                      <a:lnTo>
                        <a:pt x="91" y="249"/>
                      </a:lnTo>
                      <a:lnTo>
                        <a:pt x="74" y="242"/>
                      </a:lnTo>
                      <a:lnTo>
                        <a:pt x="59" y="234"/>
                      </a:lnTo>
                      <a:lnTo>
                        <a:pt x="46" y="226"/>
                      </a:lnTo>
                      <a:lnTo>
                        <a:pt x="34" y="219"/>
                      </a:lnTo>
                      <a:lnTo>
                        <a:pt x="24" y="211"/>
                      </a:lnTo>
                      <a:lnTo>
                        <a:pt x="15" y="202"/>
                      </a:lnTo>
                      <a:lnTo>
                        <a:pt x="9" y="195"/>
                      </a:lnTo>
                      <a:lnTo>
                        <a:pt x="5" y="186"/>
                      </a:lnTo>
                      <a:lnTo>
                        <a:pt x="1" y="177"/>
                      </a:lnTo>
                      <a:lnTo>
                        <a:pt x="0" y="169"/>
                      </a:lnTo>
                      <a:lnTo>
                        <a:pt x="1" y="160"/>
                      </a:lnTo>
                      <a:lnTo>
                        <a:pt x="5" y="151"/>
                      </a:lnTo>
                      <a:lnTo>
                        <a:pt x="9" y="143"/>
                      </a:lnTo>
                      <a:lnTo>
                        <a:pt x="15" y="135"/>
                      </a:lnTo>
                      <a:lnTo>
                        <a:pt x="24" y="127"/>
                      </a:lnTo>
                      <a:lnTo>
                        <a:pt x="34" y="118"/>
                      </a:lnTo>
                      <a:lnTo>
                        <a:pt x="46" y="111"/>
                      </a:lnTo>
                      <a:lnTo>
                        <a:pt x="59" y="103"/>
                      </a:lnTo>
                      <a:lnTo>
                        <a:pt x="74" y="95"/>
                      </a:lnTo>
                      <a:lnTo>
                        <a:pt x="91" y="88"/>
                      </a:lnTo>
                      <a:lnTo>
                        <a:pt x="109" y="81"/>
                      </a:lnTo>
                      <a:lnTo>
                        <a:pt x="128" y="75"/>
                      </a:lnTo>
                      <a:lnTo>
                        <a:pt x="171" y="62"/>
                      </a:lnTo>
                      <a:lnTo>
                        <a:pt x="219" y="50"/>
                      </a:lnTo>
                      <a:lnTo>
                        <a:pt x="273" y="39"/>
                      </a:lnTo>
                      <a:lnTo>
                        <a:pt x="329" y="29"/>
                      </a:lnTo>
                      <a:lnTo>
                        <a:pt x="391" y="20"/>
                      </a:lnTo>
                      <a:lnTo>
                        <a:pt x="457" y="14"/>
                      </a:lnTo>
                      <a:lnTo>
                        <a:pt x="526" y="7"/>
                      </a:lnTo>
                      <a:lnTo>
                        <a:pt x="596" y="4"/>
                      </a:lnTo>
                      <a:lnTo>
                        <a:pt x="671" y="1"/>
                      </a:lnTo>
                      <a:lnTo>
                        <a:pt x="747" y="0"/>
                      </a:lnTo>
                      <a:lnTo>
                        <a:pt x="824" y="1"/>
                      </a:lnTo>
                      <a:lnTo>
                        <a:pt x="898" y="4"/>
                      </a:lnTo>
                      <a:lnTo>
                        <a:pt x="969" y="7"/>
                      </a:lnTo>
                      <a:lnTo>
                        <a:pt x="1038" y="14"/>
                      </a:lnTo>
                      <a:lnTo>
                        <a:pt x="1103" y="20"/>
                      </a:lnTo>
                      <a:lnTo>
                        <a:pt x="1165" y="29"/>
                      </a:lnTo>
                      <a:lnTo>
                        <a:pt x="1222" y="39"/>
                      </a:lnTo>
                      <a:lnTo>
                        <a:pt x="1275" y="50"/>
                      </a:lnTo>
                      <a:lnTo>
                        <a:pt x="1323" y="62"/>
                      </a:lnTo>
                      <a:lnTo>
                        <a:pt x="1367" y="75"/>
                      </a:lnTo>
                      <a:lnTo>
                        <a:pt x="1386" y="81"/>
                      </a:lnTo>
                      <a:lnTo>
                        <a:pt x="1404" y="88"/>
                      </a:lnTo>
                      <a:lnTo>
                        <a:pt x="1420" y="95"/>
                      </a:lnTo>
                      <a:lnTo>
                        <a:pt x="1436" y="103"/>
                      </a:lnTo>
                      <a:lnTo>
                        <a:pt x="1449" y="111"/>
                      </a:lnTo>
                      <a:lnTo>
                        <a:pt x="1461" y="118"/>
                      </a:lnTo>
                      <a:lnTo>
                        <a:pt x="1471" y="127"/>
                      </a:lnTo>
                      <a:lnTo>
                        <a:pt x="1479" y="135"/>
                      </a:lnTo>
                      <a:lnTo>
                        <a:pt x="1486" y="143"/>
                      </a:lnTo>
                      <a:lnTo>
                        <a:pt x="1490" y="151"/>
                      </a:lnTo>
                      <a:lnTo>
                        <a:pt x="1493" y="160"/>
                      </a:lnTo>
                      <a:lnTo>
                        <a:pt x="1495" y="1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 sz="2400" b="0">
                    <a:solidFill>
                      <a:srgbClr val="E2001A"/>
                    </a:solidFill>
                    <a:latin typeface="Arial" charset="0"/>
                    <a:ea typeface="ヒラギノ角ゴ Pro W3" pitchFamily="-80" charset="-128"/>
                  </a:endParaRPr>
                </a:p>
              </p:txBody>
            </p:sp>
            <p:pic>
              <p:nvPicPr>
                <p:cNvPr id="2590897" name="Picture 589" descr="SW LOGO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FEFFFD"/>
                    </a:clrFrom>
                    <a:clrTo>
                      <a:srgbClr val="FEFFFD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856" y="1942"/>
                  <a:ext cx="21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2590898" name="Rectangle 2484"/>
          <p:cNvSpPr>
            <a:spLocks noChangeArrowheads="1"/>
          </p:cNvSpPr>
          <p:nvPr/>
        </p:nvSpPr>
        <p:spPr bwMode="auto">
          <a:xfrm>
            <a:off x="3276600" y="3790950"/>
            <a:ext cx="1606550" cy="198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chemeClr val="bg2"/>
                </a:solidFill>
                <a:latin typeface="Arial" charset="0"/>
                <a:ea typeface="ヒラギノ角ゴ Pro W3" pitchFamily="-80" charset="-128"/>
              </a:rPr>
              <a:t>E1 service ("E1 VC")</a:t>
            </a:r>
            <a:endParaRPr lang="en-US" sz="2400" b="0">
              <a:solidFill>
                <a:schemeClr val="bg2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90899" name="Rectangle 2485"/>
          <p:cNvSpPr>
            <a:spLocks noChangeArrowheads="1"/>
          </p:cNvSpPr>
          <p:nvPr/>
        </p:nvSpPr>
        <p:spPr bwMode="auto">
          <a:xfrm>
            <a:off x="3024188" y="4889500"/>
            <a:ext cx="2546350" cy="198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chemeClr val="tx2"/>
                </a:solidFill>
                <a:latin typeface="Arial" charset="0"/>
                <a:ea typeface="ヒラギノ角ゴ Pro W3" pitchFamily="-80" charset="-128"/>
              </a:rPr>
              <a:t>Ethernet service ("Ethernet VC")</a:t>
            </a:r>
            <a:endParaRPr lang="en-US" sz="2400" b="0">
              <a:solidFill>
                <a:schemeClr val="tx2"/>
              </a:solidFill>
              <a:latin typeface="Arial" charset="0"/>
              <a:ea typeface="ヒラギノ角ゴ Pro W3" pitchFamily="-80" charset="-128"/>
            </a:endParaRPr>
          </a:p>
        </p:txBody>
      </p:sp>
      <p:cxnSp>
        <p:nvCxnSpPr>
          <p:cNvPr id="2590900" name="Straight Connector 2675"/>
          <p:cNvCxnSpPr>
            <a:cxnSpLocks noChangeShapeType="1"/>
          </p:cNvCxnSpPr>
          <p:nvPr/>
        </p:nvCxnSpPr>
        <p:spPr bwMode="auto">
          <a:xfrm>
            <a:off x="2152650" y="4457700"/>
            <a:ext cx="1914525" cy="0"/>
          </a:xfrm>
          <a:prstGeom prst="line">
            <a:avLst/>
          </a:prstGeom>
          <a:noFill/>
          <a:ln w="19050" algn="ctr">
            <a:solidFill>
              <a:srgbClr val="0066FF"/>
            </a:solidFill>
            <a:round/>
            <a:headEnd type="triangle" w="lg" len="lg"/>
            <a:tailEnd type="triangle" w="lg" len="lg"/>
          </a:ln>
        </p:spPr>
      </p:cxnSp>
      <p:sp>
        <p:nvSpPr>
          <p:cNvPr id="2590901" name="Rectangle 13"/>
          <p:cNvSpPr>
            <a:spLocks noChangeArrowheads="1"/>
          </p:cNvSpPr>
          <p:nvPr/>
        </p:nvSpPr>
        <p:spPr bwMode="auto">
          <a:xfrm>
            <a:off x="6480175" y="3414713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i="1">
                <a:latin typeface="Arial" charset="0"/>
                <a:ea typeface="ヒラギノ角ゴ Pro W3" pitchFamily="-80" charset="-128"/>
                <a:cs typeface="Arial" charset="0"/>
              </a:rPr>
              <a:t>Fiber site</a:t>
            </a:r>
          </a:p>
        </p:txBody>
      </p:sp>
      <p:grpSp>
        <p:nvGrpSpPr>
          <p:cNvPr id="17" name="Group 182"/>
          <p:cNvGrpSpPr>
            <a:grpSpLocks/>
          </p:cNvGrpSpPr>
          <p:nvPr/>
        </p:nvGrpSpPr>
        <p:grpSpPr bwMode="auto">
          <a:xfrm>
            <a:off x="1808163" y="4278313"/>
            <a:ext cx="377825" cy="376237"/>
            <a:chOff x="2906" y="1747"/>
            <a:chExt cx="216" cy="195"/>
          </a:xfrm>
        </p:grpSpPr>
        <p:sp>
          <p:nvSpPr>
            <p:cNvPr id="2590903" name="Rectangle 183"/>
            <p:cNvSpPr>
              <a:spLocks noChangeArrowheads="1"/>
            </p:cNvSpPr>
            <p:nvPr/>
          </p:nvSpPr>
          <p:spPr bwMode="auto">
            <a:xfrm>
              <a:off x="2953" y="1773"/>
              <a:ext cx="145" cy="1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90904" name="Picture 591" descr="XC LOGO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06" y="1747"/>
              <a:ext cx="21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85"/>
          <p:cNvGrpSpPr>
            <a:grpSpLocks/>
          </p:cNvGrpSpPr>
          <p:nvPr/>
        </p:nvGrpSpPr>
        <p:grpSpPr bwMode="auto">
          <a:xfrm>
            <a:off x="1836738" y="5321300"/>
            <a:ext cx="358775" cy="360363"/>
            <a:chOff x="2856" y="1942"/>
            <a:chExt cx="216" cy="212"/>
          </a:xfrm>
        </p:grpSpPr>
        <p:sp>
          <p:nvSpPr>
            <p:cNvPr id="2590906" name="Freeform 3"/>
            <p:cNvSpPr>
              <a:spLocks/>
            </p:cNvSpPr>
            <p:nvPr/>
          </p:nvSpPr>
          <p:spPr bwMode="auto">
            <a:xfrm>
              <a:off x="2880" y="1966"/>
              <a:ext cx="145" cy="136"/>
            </a:xfrm>
            <a:custGeom>
              <a:avLst/>
              <a:gdLst>
                <a:gd name="T0" fmla="*/ 2147483647 w 1495"/>
                <a:gd name="T1" fmla="*/ 2147483647 h 337"/>
                <a:gd name="T2" fmla="*/ 2147483647 w 1495"/>
                <a:gd name="T3" fmla="*/ 2147483647 h 337"/>
                <a:gd name="T4" fmla="*/ 2147483647 w 1495"/>
                <a:gd name="T5" fmla="*/ 2147483647 h 337"/>
                <a:gd name="T6" fmla="*/ 2147483647 w 1495"/>
                <a:gd name="T7" fmla="*/ 2147483647 h 337"/>
                <a:gd name="T8" fmla="*/ 2147483647 w 1495"/>
                <a:gd name="T9" fmla="*/ 2147483647 h 337"/>
                <a:gd name="T10" fmla="*/ 2147483647 w 1495"/>
                <a:gd name="T11" fmla="*/ 2147483647 h 337"/>
                <a:gd name="T12" fmla="*/ 2147483647 w 1495"/>
                <a:gd name="T13" fmla="*/ 2147483647 h 337"/>
                <a:gd name="T14" fmla="*/ 2147483647 w 1495"/>
                <a:gd name="T15" fmla="*/ 2147483647 h 337"/>
                <a:gd name="T16" fmla="*/ 2147483647 w 1495"/>
                <a:gd name="T17" fmla="*/ 2147483647 h 337"/>
                <a:gd name="T18" fmla="*/ 2147483647 w 1495"/>
                <a:gd name="T19" fmla="*/ 2147483647 h 337"/>
                <a:gd name="T20" fmla="*/ 2147483647 w 1495"/>
                <a:gd name="T21" fmla="*/ 2147483647 h 337"/>
                <a:gd name="T22" fmla="*/ 2147483647 w 1495"/>
                <a:gd name="T23" fmla="*/ 2147483647 h 337"/>
                <a:gd name="T24" fmla="*/ 2147483647 w 1495"/>
                <a:gd name="T25" fmla="*/ 2147483647 h 337"/>
                <a:gd name="T26" fmla="*/ 2147483647 w 1495"/>
                <a:gd name="T27" fmla="*/ 2147483647 h 337"/>
                <a:gd name="T28" fmla="*/ 2147483647 w 1495"/>
                <a:gd name="T29" fmla="*/ 2147483647 h 337"/>
                <a:gd name="T30" fmla="*/ 2147483647 w 1495"/>
                <a:gd name="T31" fmla="*/ 2147483647 h 337"/>
                <a:gd name="T32" fmla="*/ 2147483647 w 1495"/>
                <a:gd name="T33" fmla="*/ 2147483647 h 337"/>
                <a:gd name="T34" fmla="*/ 2147483647 w 1495"/>
                <a:gd name="T35" fmla="*/ 2147483647 h 337"/>
                <a:gd name="T36" fmla="*/ 2147483647 w 1495"/>
                <a:gd name="T37" fmla="*/ 2147483647 h 337"/>
                <a:gd name="T38" fmla="*/ 2147483647 w 1495"/>
                <a:gd name="T39" fmla="*/ 2147483647 h 337"/>
                <a:gd name="T40" fmla="*/ 2147483647 w 1495"/>
                <a:gd name="T41" fmla="*/ 2147483647 h 337"/>
                <a:gd name="T42" fmla="*/ 2147483647 w 1495"/>
                <a:gd name="T43" fmla="*/ 2147483647 h 337"/>
                <a:gd name="T44" fmla="*/ 2147483647 w 1495"/>
                <a:gd name="T45" fmla="*/ 2147483647 h 337"/>
                <a:gd name="T46" fmla="*/ 0 w 1495"/>
                <a:gd name="T47" fmla="*/ 2147483647 h 337"/>
                <a:gd name="T48" fmla="*/ 2147483647 w 1495"/>
                <a:gd name="T49" fmla="*/ 2147483647 h 337"/>
                <a:gd name="T50" fmla="*/ 2147483647 w 1495"/>
                <a:gd name="T51" fmla="*/ 2147483647 h 337"/>
                <a:gd name="T52" fmla="*/ 2147483647 w 1495"/>
                <a:gd name="T53" fmla="*/ 2147483647 h 337"/>
                <a:gd name="T54" fmla="*/ 2147483647 w 1495"/>
                <a:gd name="T55" fmla="*/ 2147483647 h 337"/>
                <a:gd name="T56" fmla="*/ 2147483647 w 1495"/>
                <a:gd name="T57" fmla="*/ 2147483647 h 337"/>
                <a:gd name="T58" fmla="*/ 2147483647 w 1495"/>
                <a:gd name="T59" fmla="*/ 2147483647 h 337"/>
                <a:gd name="T60" fmla="*/ 2147483647 w 1495"/>
                <a:gd name="T61" fmla="*/ 2147483647 h 337"/>
                <a:gd name="T62" fmla="*/ 2147483647 w 1495"/>
                <a:gd name="T63" fmla="*/ 2147483647 h 337"/>
                <a:gd name="T64" fmla="*/ 2147483647 w 1495"/>
                <a:gd name="T65" fmla="*/ 2147483647 h 337"/>
                <a:gd name="T66" fmla="*/ 2147483647 w 1495"/>
                <a:gd name="T67" fmla="*/ 2147483647 h 337"/>
                <a:gd name="T68" fmla="*/ 2147483647 w 1495"/>
                <a:gd name="T69" fmla="*/ 0 h 337"/>
                <a:gd name="T70" fmla="*/ 2147483647 w 1495"/>
                <a:gd name="T71" fmla="*/ 2147483647 h 337"/>
                <a:gd name="T72" fmla="*/ 2147483647 w 1495"/>
                <a:gd name="T73" fmla="*/ 2147483647 h 337"/>
                <a:gd name="T74" fmla="*/ 2147483647 w 1495"/>
                <a:gd name="T75" fmla="*/ 2147483647 h 337"/>
                <a:gd name="T76" fmla="*/ 2147483647 w 1495"/>
                <a:gd name="T77" fmla="*/ 2147483647 h 337"/>
                <a:gd name="T78" fmla="*/ 2147483647 w 1495"/>
                <a:gd name="T79" fmla="*/ 2147483647 h 337"/>
                <a:gd name="T80" fmla="*/ 2147483647 w 1495"/>
                <a:gd name="T81" fmla="*/ 2147483647 h 337"/>
                <a:gd name="T82" fmla="*/ 2147483647 w 1495"/>
                <a:gd name="T83" fmla="*/ 2147483647 h 337"/>
                <a:gd name="T84" fmla="*/ 2147483647 w 1495"/>
                <a:gd name="T85" fmla="*/ 2147483647 h 337"/>
                <a:gd name="T86" fmla="*/ 2147483647 w 1495"/>
                <a:gd name="T87" fmla="*/ 2147483647 h 337"/>
                <a:gd name="T88" fmla="*/ 2147483647 w 1495"/>
                <a:gd name="T89" fmla="*/ 2147483647 h 337"/>
                <a:gd name="T90" fmla="*/ 2147483647 w 1495"/>
                <a:gd name="T91" fmla="*/ 2147483647 h 337"/>
                <a:gd name="T92" fmla="*/ 2147483647 w 1495"/>
                <a:gd name="T93" fmla="*/ 2147483647 h 3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95"/>
                <a:gd name="T142" fmla="*/ 0 h 337"/>
                <a:gd name="T143" fmla="*/ 1495 w 1495"/>
                <a:gd name="T144" fmla="*/ 337 h 3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95" h="337">
                  <a:moveTo>
                    <a:pt x="1495" y="169"/>
                  </a:moveTo>
                  <a:lnTo>
                    <a:pt x="1495" y="169"/>
                  </a:lnTo>
                  <a:lnTo>
                    <a:pt x="1493" y="177"/>
                  </a:lnTo>
                  <a:lnTo>
                    <a:pt x="1490" y="186"/>
                  </a:lnTo>
                  <a:lnTo>
                    <a:pt x="1486" y="195"/>
                  </a:lnTo>
                  <a:lnTo>
                    <a:pt x="1479" y="202"/>
                  </a:lnTo>
                  <a:lnTo>
                    <a:pt x="1471" y="211"/>
                  </a:lnTo>
                  <a:lnTo>
                    <a:pt x="1461" y="219"/>
                  </a:lnTo>
                  <a:lnTo>
                    <a:pt x="1449" y="226"/>
                  </a:lnTo>
                  <a:lnTo>
                    <a:pt x="1436" y="234"/>
                  </a:lnTo>
                  <a:lnTo>
                    <a:pt x="1420" y="242"/>
                  </a:lnTo>
                  <a:lnTo>
                    <a:pt x="1404" y="249"/>
                  </a:lnTo>
                  <a:lnTo>
                    <a:pt x="1386" y="256"/>
                  </a:lnTo>
                  <a:lnTo>
                    <a:pt x="1367" y="263"/>
                  </a:lnTo>
                  <a:lnTo>
                    <a:pt x="1323" y="276"/>
                  </a:lnTo>
                  <a:lnTo>
                    <a:pt x="1275" y="288"/>
                  </a:lnTo>
                  <a:lnTo>
                    <a:pt x="1222" y="299"/>
                  </a:lnTo>
                  <a:lnTo>
                    <a:pt x="1165" y="309"/>
                  </a:lnTo>
                  <a:lnTo>
                    <a:pt x="1103" y="317"/>
                  </a:lnTo>
                  <a:lnTo>
                    <a:pt x="1038" y="324"/>
                  </a:lnTo>
                  <a:lnTo>
                    <a:pt x="969" y="330"/>
                  </a:lnTo>
                  <a:lnTo>
                    <a:pt x="898" y="334"/>
                  </a:lnTo>
                  <a:lnTo>
                    <a:pt x="824" y="336"/>
                  </a:lnTo>
                  <a:lnTo>
                    <a:pt x="747" y="337"/>
                  </a:lnTo>
                  <a:lnTo>
                    <a:pt x="671" y="336"/>
                  </a:lnTo>
                  <a:lnTo>
                    <a:pt x="596" y="334"/>
                  </a:lnTo>
                  <a:lnTo>
                    <a:pt x="526" y="330"/>
                  </a:lnTo>
                  <a:lnTo>
                    <a:pt x="457" y="324"/>
                  </a:lnTo>
                  <a:lnTo>
                    <a:pt x="391" y="317"/>
                  </a:lnTo>
                  <a:lnTo>
                    <a:pt x="329" y="309"/>
                  </a:lnTo>
                  <a:lnTo>
                    <a:pt x="273" y="299"/>
                  </a:lnTo>
                  <a:lnTo>
                    <a:pt x="219" y="288"/>
                  </a:lnTo>
                  <a:lnTo>
                    <a:pt x="171" y="276"/>
                  </a:lnTo>
                  <a:lnTo>
                    <a:pt x="128" y="263"/>
                  </a:lnTo>
                  <a:lnTo>
                    <a:pt x="109" y="256"/>
                  </a:lnTo>
                  <a:lnTo>
                    <a:pt x="91" y="249"/>
                  </a:lnTo>
                  <a:lnTo>
                    <a:pt x="74" y="242"/>
                  </a:lnTo>
                  <a:lnTo>
                    <a:pt x="59" y="234"/>
                  </a:lnTo>
                  <a:lnTo>
                    <a:pt x="46" y="226"/>
                  </a:lnTo>
                  <a:lnTo>
                    <a:pt x="34" y="219"/>
                  </a:lnTo>
                  <a:lnTo>
                    <a:pt x="24" y="211"/>
                  </a:lnTo>
                  <a:lnTo>
                    <a:pt x="15" y="202"/>
                  </a:lnTo>
                  <a:lnTo>
                    <a:pt x="9" y="195"/>
                  </a:lnTo>
                  <a:lnTo>
                    <a:pt x="5" y="186"/>
                  </a:lnTo>
                  <a:lnTo>
                    <a:pt x="1" y="177"/>
                  </a:lnTo>
                  <a:lnTo>
                    <a:pt x="0" y="169"/>
                  </a:lnTo>
                  <a:lnTo>
                    <a:pt x="1" y="160"/>
                  </a:lnTo>
                  <a:lnTo>
                    <a:pt x="5" y="151"/>
                  </a:lnTo>
                  <a:lnTo>
                    <a:pt x="9" y="143"/>
                  </a:lnTo>
                  <a:lnTo>
                    <a:pt x="15" y="135"/>
                  </a:lnTo>
                  <a:lnTo>
                    <a:pt x="24" y="127"/>
                  </a:lnTo>
                  <a:lnTo>
                    <a:pt x="34" y="118"/>
                  </a:lnTo>
                  <a:lnTo>
                    <a:pt x="46" y="111"/>
                  </a:lnTo>
                  <a:lnTo>
                    <a:pt x="59" y="103"/>
                  </a:lnTo>
                  <a:lnTo>
                    <a:pt x="74" y="95"/>
                  </a:lnTo>
                  <a:lnTo>
                    <a:pt x="91" y="88"/>
                  </a:lnTo>
                  <a:lnTo>
                    <a:pt x="109" y="81"/>
                  </a:lnTo>
                  <a:lnTo>
                    <a:pt x="128" y="75"/>
                  </a:lnTo>
                  <a:lnTo>
                    <a:pt x="171" y="62"/>
                  </a:lnTo>
                  <a:lnTo>
                    <a:pt x="219" y="50"/>
                  </a:lnTo>
                  <a:lnTo>
                    <a:pt x="273" y="39"/>
                  </a:lnTo>
                  <a:lnTo>
                    <a:pt x="329" y="29"/>
                  </a:lnTo>
                  <a:lnTo>
                    <a:pt x="391" y="20"/>
                  </a:lnTo>
                  <a:lnTo>
                    <a:pt x="457" y="14"/>
                  </a:lnTo>
                  <a:lnTo>
                    <a:pt x="526" y="7"/>
                  </a:lnTo>
                  <a:lnTo>
                    <a:pt x="596" y="4"/>
                  </a:lnTo>
                  <a:lnTo>
                    <a:pt x="671" y="1"/>
                  </a:lnTo>
                  <a:lnTo>
                    <a:pt x="747" y="0"/>
                  </a:lnTo>
                  <a:lnTo>
                    <a:pt x="824" y="1"/>
                  </a:lnTo>
                  <a:lnTo>
                    <a:pt x="898" y="4"/>
                  </a:lnTo>
                  <a:lnTo>
                    <a:pt x="969" y="7"/>
                  </a:lnTo>
                  <a:lnTo>
                    <a:pt x="1038" y="14"/>
                  </a:lnTo>
                  <a:lnTo>
                    <a:pt x="1103" y="20"/>
                  </a:lnTo>
                  <a:lnTo>
                    <a:pt x="1165" y="29"/>
                  </a:lnTo>
                  <a:lnTo>
                    <a:pt x="1222" y="39"/>
                  </a:lnTo>
                  <a:lnTo>
                    <a:pt x="1275" y="50"/>
                  </a:lnTo>
                  <a:lnTo>
                    <a:pt x="1323" y="62"/>
                  </a:lnTo>
                  <a:lnTo>
                    <a:pt x="1367" y="75"/>
                  </a:lnTo>
                  <a:lnTo>
                    <a:pt x="1386" y="81"/>
                  </a:lnTo>
                  <a:lnTo>
                    <a:pt x="1404" y="88"/>
                  </a:lnTo>
                  <a:lnTo>
                    <a:pt x="1420" y="95"/>
                  </a:lnTo>
                  <a:lnTo>
                    <a:pt x="1436" y="103"/>
                  </a:lnTo>
                  <a:lnTo>
                    <a:pt x="1449" y="111"/>
                  </a:lnTo>
                  <a:lnTo>
                    <a:pt x="1461" y="118"/>
                  </a:lnTo>
                  <a:lnTo>
                    <a:pt x="1471" y="127"/>
                  </a:lnTo>
                  <a:lnTo>
                    <a:pt x="1479" y="135"/>
                  </a:lnTo>
                  <a:lnTo>
                    <a:pt x="1486" y="143"/>
                  </a:lnTo>
                  <a:lnTo>
                    <a:pt x="1490" y="151"/>
                  </a:lnTo>
                  <a:lnTo>
                    <a:pt x="1493" y="160"/>
                  </a:lnTo>
                  <a:lnTo>
                    <a:pt x="1495" y="169"/>
                  </a:lnTo>
                  <a:close/>
                </a:path>
              </a:pathLst>
            </a:custGeom>
            <a:solidFill>
              <a:schemeClr val="bg1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pic>
          <p:nvPicPr>
            <p:cNvPr id="2590907" name="Picture 589" descr="SW LOGO.jpg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6" y="1942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590908" name="Straight Connector 2675"/>
          <p:cNvCxnSpPr>
            <a:cxnSpLocks noChangeShapeType="1"/>
          </p:cNvCxnSpPr>
          <p:nvPr/>
        </p:nvCxnSpPr>
        <p:spPr bwMode="auto">
          <a:xfrm>
            <a:off x="1546225" y="4097338"/>
            <a:ext cx="5689600" cy="0"/>
          </a:xfrm>
          <a:prstGeom prst="line">
            <a:avLst/>
          </a:prstGeom>
          <a:noFill/>
          <a:ln w="57150" algn="ctr">
            <a:solidFill>
              <a:srgbClr val="0066FF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2590909" name="Straight Connector 2675"/>
          <p:cNvCxnSpPr>
            <a:cxnSpLocks noChangeShapeType="1"/>
          </p:cNvCxnSpPr>
          <p:nvPr/>
        </p:nvCxnSpPr>
        <p:spPr bwMode="auto">
          <a:xfrm>
            <a:off x="4356100" y="4457700"/>
            <a:ext cx="2232025" cy="0"/>
          </a:xfrm>
          <a:prstGeom prst="line">
            <a:avLst/>
          </a:prstGeom>
          <a:noFill/>
          <a:ln w="19050" algn="ctr">
            <a:solidFill>
              <a:srgbClr val="0066FF"/>
            </a:solidFill>
            <a:round/>
            <a:headEnd type="triangle" w="lg" len="lg"/>
            <a:tailEnd type="triangle" w="lg" len="lg"/>
          </a:ln>
        </p:spPr>
      </p:cxnSp>
      <p:grpSp>
        <p:nvGrpSpPr>
          <p:cNvPr id="19" name="Group 190"/>
          <p:cNvGrpSpPr>
            <a:grpSpLocks/>
          </p:cNvGrpSpPr>
          <p:nvPr/>
        </p:nvGrpSpPr>
        <p:grpSpPr bwMode="auto">
          <a:xfrm>
            <a:off x="3995738" y="4295775"/>
            <a:ext cx="377825" cy="376238"/>
            <a:chOff x="2906" y="1747"/>
            <a:chExt cx="216" cy="195"/>
          </a:xfrm>
        </p:grpSpPr>
        <p:sp>
          <p:nvSpPr>
            <p:cNvPr id="2590911" name="Rectangle 191"/>
            <p:cNvSpPr>
              <a:spLocks noChangeArrowheads="1"/>
            </p:cNvSpPr>
            <p:nvPr/>
          </p:nvSpPr>
          <p:spPr bwMode="auto">
            <a:xfrm>
              <a:off x="2953" y="1773"/>
              <a:ext cx="145" cy="1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90912" name="Picture 591" descr="XC LOGO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06" y="1747"/>
              <a:ext cx="21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93"/>
          <p:cNvGrpSpPr>
            <a:grpSpLocks/>
          </p:cNvGrpSpPr>
          <p:nvPr/>
        </p:nvGrpSpPr>
        <p:grpSpPr bwMode="auto">
          <a:xfrm>
            <a:off x="6516688" y="4295775"/>
            <a:ext cx="377825" cy="376238"/>
            <a:chOff x="2906" y="1747"/>
            <a:chExt cx="216" cy="195"/>
          </a:xfrm>
        </p:grpSpPr>
        <p:sp>
          <p:nvSpPr>
            <p:cNvPr id="2590914" name="Rectangle 194"/>
            <p:cNvSpPr>
              <a:spLocks noChangeArrowheads="1"/>
            </p:cNvSpPr>
            <p:nvPr/>
          </p:nvSpPr>
          <p:spPr bwMode="auto">
            <a:xfrm>
              <a:off x="2953" y="1773"/>
              <a:ext cx="145" cy="1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90915" name="Picture 591" descr="XC LOGO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06" y="1747"/>
              <a:ext cx="21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590916" name="Straight Connector 2675"/>
          <p:cNvCxnSpPr>
            <a:cxnSpLocks noChangeShapeType="1"/>
          </p:cNvCxnSpPr>
          <p:nvPr/>
        </p:nvCxnSpPr>
        <p:spPr bwMode="auto">
          <a:xfrm>
            <a:off x="1528763" y="5143500"/>
            <a:ext cx="5689600" cy="0"/>
          </a:xfrm>
          <a:prstGeom prst="line">
            <a:avLst/>
          </a:prstGeom>
          <a:noFill/>
          <a:ln w="57150" algn="ctr">
            <a:solidFill>
              <a:schemeClr val="tx2"/>
            </a:solidFill>
            <a:round/>
            <a:headEnd type="triangle" w="lg" len="lg"/>
            <a:tailEnd type="triangle" w="lg" len="lg"/>
          </a:ln>
        </p:spPr>
      </p:cxnSp>
      <p:grpSp>
        <p:nvGrpSpPr>
          <p:cNvPr id="21" name="Group 197"/>
          <p:cNvGrpSpPr>
            <a:grpSpLocks/>
          </p:cNvGrpSpPr>
          <p:nvPr/>
        </p:nvGrpSpPr>
        <p:grpSpPr bwMode="auto">
          <a:xfrm>
            <a:off x="4033838" y="5311775"/>
            <a:ext cx="358775" cy="360363"/>
            <a:chOff x="2856" y="1942"/>
            <a:chExt cx="216" cy="212"/>
          </a:xfrm>
        </p:grpSpPr>
        <p:sp>
          <p:nvSpPr>
            <p:cNvPr id="2590918" name="Freeform 3"/>
            <p:cNvSpPr>
              <a:spLocks/>
            </p:cNvSpPr>
            <p:nvPr/>
          </p:nvSpPr>
          <p:spPr bwMode="auto">
            <a:xfrm>
              <a:off x="2880" y="1966"/>
              <a:ext cx="145" cy="136"/>
            </a:xfrm>
            <a:custGeom>
              <a:avLst/>
              <a:gdLst>
                <a:gd name="T0" fmla="*/ 2147483647 w 1495"/>
                <a:gd name="T1" fmla="*/ 2147483647 h 337"/>
                <a:gd name="T2" fmla="*/ 2147483647 w 1495"/>
                <a:gd name="T3" fmla="*/ 2147483647 h 337"/>
                <a:gd name="T4" fmla="*/ 2147483647 w 1495"/>
                <a:gd name="T5" fmla="*/ 2147483647 h 337"/>
                <a:gd name="T6" fmla="*/ 2147483647 w 1495"/>
                <a:gd name="T7" fmla="*/ 2147483647 h 337"/>
                <a:gd name="T8" fmla="*/ 2147483647 w 1495"/>
                <a:gd name="T9" fmla="*/ 2147483647 h 337"/>
                <a:gd name="T10" fmla="*/ 2147483647 w 1495"/>
                <a:gd name="T11" fmla="*/ 2147483647 h 337"/>
                <a:gd name="T12" fmla="*/ 2147483647 w 1495"/>
                <a:gd name="T13" fmla="*/ 2147483647 h 337"/>
                <a:gd name="T14" fmla="*/ 2147483647 w 1495"/>
                <a:gd name="T15" fmla="*/ 2147483647 h 337"/>
                <a:gd name="T16" fmla="*/ 2147483647 w 1495"/>
                <a:gd name="T17" fmla="*/ 2147483647 h 337"/>
                <a:gd name="T18" fmla="*/ 2147483647 w 1495"/>
                <a:gd name="T19" fmla="*/ 2147483647 h 337"/>
                <a:gd name="T20" fmla="*/ 2147483647 w 1495"/>
                <a:gd name="T21" fmla="*/ 2147483647 h 337"/>
                <a:gd name="T22" fmla="*/ 2147483647 w 1495"/>
                <a:gd name="T23" fmla="*/ 2147483647 h 337"/>
                <a:gd name="T24" fmla="*/ 2147483647 w 1495"/>
                <a:gd name="T25" fmla="*/ 2147483647 h 337"/>
                <a:gd name="T26" fmla="*/ 2147483647 w 1495"/>
                <a:gd name="T27" fmla="*/ 2147483647 h 337"/>
                <a:gd name="T28" fmla="*/ 2147483647 w 1495"/>
                <a:gd name="T29" fmla="*/ 2147483647 h 337"/>
                <a:gd name="T30" fmla="*/ 2147483647 w 1495"/>
                <a:gd name="T31" fmla="*/ 2147483647 h 337"/>
                <a:gd name="T32" fmla="*/ 2147483647 w 1495"/>
                <a:gd name="T33" fmla="*/ 2147483647 h 337"/>
                <a:gd name="T34" fmla="*/ 2147483647 w 1495"/>
                <a:gd name="T35" fmla="*/ 2147483647 h 337"/>
                <a:gd name="T36" fmla="*/ 2147483647 w 1495"/>
                <a:gd name="T37" fmla="*/ 2147483647 h 337"/>
                <a:gd name="T38" fmla="*/ 2147483647 w 1495"/>
                <a:gd name="T39" fmla="*/ 2147483647 h 337"/>
                <a:gd name="T40" fmla="*/ 2147483647 w 1495"/>
                <a:gd name="T41" fmla="*/ 2147483647 h 337"/>
                <a:gd name="T42" fmla="*/ 2147483647 w 1495"/>
                <a:gd name="T43" fmla="*/ 2147483647 h 337"/>
                <a:gd name="T44" fmla="*/ 2147483647 w 1495"/>
                <a:gd name="T45" fmla="*/ 2147483647 h 337"/>
                <a:gd name="T46" fmla="*/ 0 w 1495"/>
                <a:gd name="T47" fmla="*/ 2147483647 h 337"/>
                <a:gd name="T48" fmla="*/ 2147483647 w 1495"/>
                <a:gd name="T49" fmla="*/ 2147483647 h 337"/>
                <a:gd name="T50" fmla="*/ 2147483647 w 1495"/>
                <a:gd name="T51" fmla="*/ 2147483647 h 337"/>
                <a:gd name="T52" fmla="*/ 2147483647 w 1495"/>
                <a:gd name="T53" fmla="*/ 2147483647 h 337"/>
                <a:gd name="T54" fmla="*/ 2147483647 w 1495"/>
                <a:gd name="T55" fmla="*/ 2147483647 h 337"/>
                <a:gd name="T56" fmla="*/ 2147483647 w 1495"/>
                <a:gd name="T57" fmla="*/ 2147483647 h 337"/>
                <a:gd name="T58" fmla="*/ 2147483647 w 1495"/>
                <a:gd name="T59" fmla="*/ 2147483647 h 337"/>
                <a:gd name="T60" fmla="*/ 2147483647 w 1495"/>
                <a:gd name="T61" fmla="*/ 2147483647 h 337"/>
                <a:gd name="T62" fmla="*/ 2147483647 w 1495"/>
                <a:gd name="T63" fmla="*/ 2147483647 h 337"/>
                <a:gd name="T64" fmla="*/ 2147483647 w 1495"/>
                <a:gd name="T65" fmla="*/ 2147483647 h 337"/>
                <a:gd name="T66" fmla="*/ 2147483647 w 1495"/>
                <a:gd name="T67" fmla="*/ 2147483647 h 337"/>
                <a:gd name="T68" fmla="*/ 2147483647 w 1495"/>
                <a:gd name="T69" fmla="*/ 0 h 337"/>
                <a:gd name="T70" fmla="*/ 2147483647 w 1495"/>
                <a:gd name="T71" fmla="*/ 2147483647 h 337"/>
                <a:gd name="T72" fmla="*/ 2147483647 w 1495"/>
                <a:gd name="T73" fmla="*/ 2147483647 h 337"/>
                <a:gd name="T74" fmla="*/ 2147483647 w 1495"/>
                <a:gd name="T75" fmla="*/ 2147483647 h 337"/>
                <a:gd name="T76" fmla="*/ 2147483647 w 1495"/>
                <a:gd name="T77" fmla="*/ 2147483647 h 337"/>
                <a:gd name="T78" fmla="*/ 2147483647 w 1495"/>
                <a:gd name="T79" fmla="*/ 2147483647 h 337"/>
                <a:gd name="T80" fmla="*/ 2147483647 w 1495"/>
                <a:gd name="T81" fmla="*/ 2147483647 h 337"/>
                <a:gd name="T82" fmla="*/ 2147483647 w 1495"/>
                <a:gd name="T83" fmla="*/ 2147483647 h 337"/>
                <a:gd name="T84" fmla="*/ 2147483647 w 1495"/>
                <a:gd name="T85" fmla="*/ 2147483647 h 337"/>
                <a:gd name="T86" fmla="*/ 2147483647 w 1495"/>
                <a:gd name="T87" fmla="*/ 2147483647 h 337"/>
                <a:gd name="T88" fmla="*/ 2147483647 w 1495"/>
                <a:gd name="T89" fmla="*/ 2147483647 h 337"/>
                <a:gd name="T90" fmla="*/ 2147483647 w 1495"/>
                <a:gd name="T91" fmla="*/ 2147483647 h 337"/>
                <a:gd name="T92" fmla="*/ 2147483647 w 1495"/>
                <a:gd name="T93" fmla="*/ 2147483647 h 3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95"/>
                <a:gd name="T142" fmla="*/ 0 h 337"/>
                <a:gd name="T143" fmla="*/ 1495 w 1495"/>
                <a:gd name="T144" fmla="*/ 337 h 3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95" h="337">
                  <a:moveTo>
                    <a:pt x="1495" y="169"/>
                  </a:moveTo>
                  <a:lnTo>
                    <a:pt x="1495" y="169"/>
                  </a:lnTo>
                  <a:lnTo>
                    <a:pt x="1493" y="177"/>
                  </a:lnTo>
                  <a:lnTo>
                    <a:pt x="1490" y="186"/>
                  </a:lnTo>
                  <a:lnTo>
                    <a:pt x="1486" y="195"/>
                  </a:lnTo>
                  <a:lnTo>
                    <a:pt x="1479" y="202"/>
                  </a:lnTo>
                  <a:lnTo>
                    <a:pt x="1471" y="211"/>
                  </a:lnTo>
                  <a:lnTo>
                    <a:pt x="1461" y="219"/>
                  </a:lnTo>
                  <a:lnTo>
                    <a:pt x="1449" y="226"/>
                  </a:lnTo>
                  <a:lnTo>
                    <a:pt x="1436" y="234"/>
                  </a:lnTo>
                  <a:lnTo>
                    <a:pt x="1420" y="242"/>
                  </a:lnTo>
                  <a:lnTo>
                    <a:pt x="1404" y="249"/>
                  </a:lnTo>
                  <a:lnTo>
                    <a:pt x="1386" y="256"/>
                  </a:lnTo>
                  <a:lnTo>
                    <a:pt x="1367" y="263"/>
                  </a:lnTo>
                  <a:lnTo>
                    <a:pt x="1323" y="276"/>
                  </a:lnTo>
                  <a:lnTo>
                    <a:pt x="1275" y="288"/>
                  </a:lnTo>
                  <a:lnTo>
                    <a:pt x="1222" y="299"/>
                  </a:lnTo>
                  <a:lnTo>
                    <a:pt x="1165" y="309"/>
                  </a:lnTo>
                  <a:lnTo>
                    <a:pt x="1103" y="317"/>
                  </a:lnTo>
                  <a:lnTo>
                    <a:pt x="1038" y="324"/>
                  </a:lnTo>
                  <a:lnTo>
                    <a:pt x="969" y="330"/>
                  </a:lnTo>
                  <a:lnTo>
                    <a:pt x="898" y="334"/>
                  </a:lnTo>
                  <a:lnTo>
                    <a:pt x="824" y="336"/>
                  </a:lnTo>
                  <a:lnTo>
                    <a:pt x="747" y="337"/>
                  </a:lnTo>
                  <a:lnTo>
                    <a:pt x="671" y="336"/>
                  </a:lnTo>
                  <a:lnTo>
                    <a:pt x="596" y="334"/>
                  </a:lnTo>
                  <a:lnTo>
                    <a:pt x="526" y="330"/>
                  </a:lnTo>
                  <a:lnTo>
                    <a:pt x="457" y="324"/>
                  </a:lnTo>
                  <a:lnTo>
                    <a:pt x="391" y="317"/>
                  </a:lnTo>
                  <a:lnTo>
                    <a:pt x="329" y="309"/>
                  </a:lnTo>
                  <a:lnTo>
                    <a:pt x="273" y="299"/>
                  </a:lnTo>
                  <a:lnTo>
                    <a:pt x="219" y="288"/>
                  </a:lnTo>
                  <a:lnTo>
                    <a:pt x="171" y="276"/>
                  </a:lnTo>
                  <a:lnTo>
                    <a:pt x="128" y="263"/>
                  </a:lnTo>
                  <a:lnTo>
                    <a:pt x="109" y="256"/>
                  </a:lnTo>
                  <a:lnTo>
                    <a:pt x="91" y="249"/>
                  </a:lnTo>
                  <a:lnTo>
                    <a:pt x="74" y="242"/>
                  </a:lnTo>
                  <a:lnTo>
                    <a:pt x="59" y="234"/>
                  </a:lnTo>
                  <a:lnTo>
                    <a:pt x="46" y="226"/>
                  </a:lnTo>
                  <a:lnTo>
                    <a:pt x="34" y="219"/>
                  </a:lnTo>
                  <a:lnTo>
                    <a:pt x="24" y="211"/>
                  </a:lnTo>
                  <a:lnTo>
                    <a:pt x="15" y="202"/>
                  </a:lnTo>
                  <a:lnTo>
                    <a:pt x="9" y="195"/>
                  </a:lnTo>
                  <a:lnTo>
                    <a:pt x="5" y="186"/>
                  </a:lnTo>
                  <a:lnTo>
                    <a:pt x="1" y="177"/>
                  </a:lnTo>
                  <a:lnTo>
                    <a:pt x="0" y="169"/>
                  </a:lnTo>
                  <a:lnTo>
                    <a:pt x="1" y="160"/>
                  </a:lnTo>
                  <a:lnTo>
                    <a:pt x="5" y="151"/>
                  </a:lnTo>
                  <a:lnTo>
                    <a:pt x="9" y="143"/>
                  </a:lnTo>
                  <a:lnTo>
                    <a:pt x="15" y="135"/>
                  </a:lnTo>
                  <a:lnTo>
                    <a:pt x="24" y="127"/>
                  </a:lnTo>
                  <a:lnTo>
                    <a:pt x="34" y="118"/>
                  </a:lnTo>
                  <a:lnTo>
                    <a:pt x="46" y="111"/>
                  </a:lnTo>
                  <a:lnTo>
                    <a:pt x="59" y="103"/>
                  </a:lnTo>
                  <a:lnTo>
                    <a:pt x="74" y="95"/>
                  </a:lnTo>
                  <a:lnTo>
                    <a:pt x="91" y="88"/>
                  </a:lnTo>
                  <a:lnTo>
                    <a:pt x="109" y="81"/>
                  </a:lnTo>
                  <a:lnTo>
                    <a:pt x="128" y="75"/>
                  </a:lnTo>
                  <a:lnTo>
                    <a:pt x="171" y="62"/>
                  </a:lnTo>
                  <a:lnTo>
                    <a:pt x="219" y="50"/>
                  </a:lnTo>
                  <a:lnTo>
                    <a:pt x="273" y="39"/>
                  </a:lnTo>
                  <a:lnTo>
                    <a:pt x="329" y="29"/>
                  </a:lnTo>
                  <a:lnTo>
                    <a:pt x="391" y="20"/>
                  </a:lnTo>
                  <a:lnTo>
                    <a:pt x="457" y="14"/>
                  </a:lnTo>
                  <a:lnTo>
                    <a:pt x="526" y="7"/>
                  </a:lnTo>
                  <a:lnTo>
                    <a:pt x="596" y="4"/>
                  </a:lnTo>
                  <a:lnTo>
                    <a:pt x="671" y="1"/>
                  </a:lnTo>
                  <a:lnTo>
                    <a:pt x="747" y="0"/>
                  </a:lnTo>
                  <a:lnTo>
                    <a:pt x="824" y="1"/>
                  </a:lnTo>
                  <a:lnTo>
                    <a:pt x="898" y="4"/>
                  </a:lnTo>
                  <a:lnTo>
                    <a:pt x="969" y="7"/>
                  </a:lnTo>
                  <a:lnTo>
                    <a:pt x="1038" y="14"/>
                  </a:lnTo>
                  <a:lnTo>
                    <a:pt x="1103" y="20"/>
                  </a:lnTo>
                  <a:lnTo>
                    <a:pt x="1165" y="29"/>
                  </a:lnTo>
                  <a:lnTo>
                    <a:pt x="1222" y="39"/>
                  </a:lnTo>
                  <a:lnTo>
                    <a:pt x="1275" y="50"/>
                  </a:lnTo>
                  <a:lnTo>
                    <a:pt x="1323" y="62"/>
                  </a:lnTo>
                  <a:lnTo>
                    <a:pt x="1367" y="75"/>
                  </a:lnTo>
                  <a:lnTo>
                    <a:pt x="1386" y="81"/>
                  </a:lnTo>
                  <a:lnTo>
                    <a:pt x="1404" y="88"/>
                  </a:lnTo>
                  <a:lnTo>
                    <a:pt x="1420" y="95"/>
                  </a:lnTo>
                  <a:lnTo>
                    <a:pt x="1436" y="103"/>
                  </a:lnTo>
                  <a:lnTo>
                    <a:pt x="1449" y="111"/>
                  </a:lnTo>
                  <a:lnTo>
                    <a:pt x="1461" y="118"/>
                  </a:lnTo>
                  <a:lnTo>
                    <a:pt x="1471" y="127"/>
                  </a:lnTo>
                  <a:lnTo>
                    <a:pt x="1479" y="135"/>
                  </a:lnTo>
                  <a:lnTo>
                    <a:pt x="1486" y="143"/>
                  </a:lnTo>
                  <a:lnTo>
                    <a:pt x="1490" y="151"/>
                  </a:lnTo>
                  <a:lnTo>
                    <a:pt x="1493" y="160"/>
                  </a:lnTo>
                  <a:lnTo>
                    <a:pt x="1495" y="169"/>
                  </a:lnTo>
                  <a:close/>
                </a:path>
              </a:pathLst>
            </a:custGeom>
            <a:solidFill>
              <a:schemeClr val="bg1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pic>
          <p:nvPicPr>
            <p:cNvPr id="2590919" name="Picture 589" descr="SW LOGO.jpg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6" y="1942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200"/>
          <p:cNvGrpSpPr>
            <a:grpSpLocks/>
          </p:cNvGrpSpPr>
          <p:nvPr/>
        </p:nvGrpSpPr>
        <p:grpSpPr bwMode="auto">
          <a:xfrm>
            <a:off x="6567488" y="5302250"/>
            <a:ext cx="358775" cy="360363"/>
            <a:chOff x="2856" y="1942"/>
            <a:chExt cx="216" cy="212"/>
          </a:xfrm>
        </p:grpSpPr>
        <p:sp>
          <p:nvSpPr>
            <p:cNvPr id="2590921" name="Freeform 3"/>
            <p:cNvSpPr>
              <a:spLocks/>
            </p:cNvSpPr>
            <p:nvPr/>
          </p:nvSpPr>
          <p:spPr bwMode="auto">
            <a:xfrm>
              <a:off x="2880" y="1966"/>
              <a:ext cx="145" cy="136"/>
            </a:xfrm>
            <a:custGeom>
              <a:avLst/>
              <a:gdLst>
                <a:gd name="T0" fmla="*/ 2147483647 w 1495"/>
                <a:gd name="T1" fmla="*/ 2147483647 h 337"/>
                <a:gd name="T2" fmla="*/ 2147483647 w 1495"/>
                <a:gd name="T3" fmla="*/ 2147483647 h 337"/>
                <a:gd name="T4" fmla="*/ 2147483647 w 1495"/>
                <a:gd name="T5" fmla="*/ 2147483647 h 337"/>
                <a:gd name="T6" fmla="*/ 2147483647 w 1495"/>
                <a:gd name="T7" fmla="*/ 2147483647 h 337"/>
                <a:gd name="T8" fmla="*/ 2147483647 w 1495"/>
                <a:gd name="T9" fmla="*/ 2147483647 h 337"/>
                <a:gd name="T10" fmla="*/ 2147483647 w 1495"/>
                <a:gd name="T11" fmla="*/ 2147483647 h 337"/>
                <a:gd name="T12" fmla="*/ 2147483647 w 1495"/>
                <a:gd name="T13" fmla="*/ 2147483647 h 337"/>
                <a:gd name="T14" fmla="*/ 2147483647 w 1495"/>
                <a:gd name="T15" fmla="*/ 2147483647 h 337"/>
                <a:gd name="T16" fmla="*/ 2147483647 w 1495"/>
                <a:gd name="T17" fmla="*/ 2147483647 h 337"/>
                <a:gd name="T18" fmla="*/ 2147483647 w 1495"/>
                <a:gd name="T19" fmla="*/ 2147483647 h 337"/>
                <a:gd name="T20" fmla="*/ 2147483647 w 1495"/>
                <a:gd name="T21" fmla="*/ 2147483647 h 337"/>
                <a:gd name="T22" fmla="*/ 2147483647 w 1495"/>
                <a:gd name="T23" fmla="*/ 2147483647 h 337"/>
                <a:gd name="T24" fmla="*/ 2147483647 w 1495"/>
                <a:gd name="T25" fmla="*/ 2147483647 h 337"/>
                <a:gd name="T26" fmla="*/ 2147483647 w 1495"/>
                <a:gd name="T27" fmla="*/ 2147483647 h 337"/>
                <a:gd name="T28" fmla="*/ 2147483647 w 1495"/>
                <a:gd name="T29" fmla="*/ 2147483647 h 337"/>
                <a:gd name="T30" fmla="*/ 2147483647 w 1495"/>
                <a:gd name="T31" fmla="*/ 2147483647 h 337"/>
                <a:gd name="T32" fmla="*/ 2147483647 w 1495"/>
                <a:gd name="T33" fmla="*/ 2147483647 h 337"/>
                <a:gd name="T34" fmla="*/ 2147483647 w 1495"/>
                <a:gd name="T35" fmla="*/ 2147483647 h 337"/>
                <a:gd name="T36" fmla="*/ 2147483647 w 1495"/>
                <a:gd name="T37" fmla="*/ 2147483647 h 337"/>
                <a:gd name="T38" fmla="*/ 2147483647 w 1495"/>
                <a:gd name="T39" fmla="*/ 2147483647 h 337"/>
                <a:gd name="T40" fmla="*/ 2147483647 w 1495"/>
                <a:gd name="T41" fmla="*/ 2147483647 h 337"/>
                <a:gd name="T42" fmla="*/ 2147483647 w 1495"/>
                <a:gd name="T43" fmla="*/ 2147483647 h 337"/>
                <a:gd name="T44" fmla="*/ 2147483647 w 1495"/>
                <a:gd name="T45" fmla="*/ 2147483647 h 337"/>
                <a:gd name="T46" fmla="*/ 0 w 1495"/>
                <a:gd name="T47" fmla="*/ 2147483647 h 337"/>
                <a:gd name="T48" fmla="*/ 2147483647 w 1495"/>
                <a:gd name="T49" fmla="*/ 2147483647 h 337"/>
                <a:gd name="T50" fmla="*/ 2147483647 w 1495"/>
                <a:gd name="T51" fmla="*/ 2147483647 h 337"/>
                <a:gd name="T52" fmla="*/ 2147483647 w 1495"/>
                <a:gd name="T53" fmla="*/ 2147483647 h 337"/>
                <a:gd name="T54" fmla="*/ 2147483647 w 1495"/>
                <a:gd name="T55" fmla="*/ 2147483647 h 337"/>
                <a:gd name="T56" fmla="*/ 2147483647 w 1495"/>
                <a:gd name="T57" fmla="*/ 2147483647 h 337"/>
                <a:gd name="T58" fmla="*/ 2147483647 w 1495"/>
                <a:gd name="T59" fmla="*/ 2147483647 h 337"/>
                <a:gd name="T60" fmla="*/ 2147483647 w 1495"/>
                <a:gd name="T61" fmla="*/ 2147483647 h 337"/>
                <a:gd name="T62" fmla="*/ 2147483647 w 1495"/>
                <a:gd name="T63" fmla="*/ 2147483647 h 337"/>
                <a:gd name="T64" fmla="*/ 2147483647 w 1495"/>
                <a:gd name="T65" fmla="*/ 2147483647 h 337"/>
                <a:gd name="T66" fmla="*/ 2147483647 w 1495"/>
                <a:gd name="T67" fmla="*/ 2147483647 h 337"/>
                <a:gd name="T68" fmla="*/ 2147483647 w 1495"/>
                <a:gd name="T69" fmla="*/ 0 h 337"/>
                <a:gd name="T70" fmla="*/ 2147483647 w 1495"/>
                <a:gd name="T71" fmla="*/ 2147483647 h 337"/>
                <a:gd name="T72" fmla="*/ 2147483647 w 1495"/>
                <a:gd name="T73" fmla="*/ 2147483647 h 337"/>
                <a:gd name="T74" fmla="*/ 2147483647 w 1495"/>
                <a:gd name="T75" fmla="*/ 2147483647 h 337"/>
                <a:gd name="T76" fmla="*/ 2147483647 w 1495"/>
                <a:gd name="T77" fmla="*/ 2147483647 h 337"/>
                <a:gd name="T78" fmla="*/ 2147483647 w 1495"/>
                <a:gd name="T79" fmla="*/ 2147483647 h 337"/>
                <a:gd name="T80" fmla="*/ 2147483647 w 1495"/>
                <a:gd name="T81" fmla="*/ 2147483647 h 337"/>
                <a:gd name="T82" fmla="*/ 2147483647 w 1495"/>
                <a:gd name="T83" fmla="*/ 2147483647 h 337"/>
                <a:gd name="T84" fmla="*/ 2147483647 w 1495"/>
                <a:gd name="T85" fmla="*/ 2147483647 h 337"/>
                <a:gd name="T86" fmla="*/ 2147483647 w 1495"/>
                <a:gd name="T87" fmla="*/ 2147483647 h 337"/>
                <a:gd name="T88" fmla="*/ 2147483647 w 1495"/>
                <a:gd name="T89" fmla="*/ 2147483647 h 337"/>
                <a:gd name="T90" fmla="*/ 2147483647 w 1495"/>
                <a:gd name="T91" fmla="*/ 2147483647 h 337"/>
                <a:gd name="T92" fmla="*/ 2147483647 w 1495"/>
                <a:gd name="T93" fmla="*/ 2147483647 h 3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95"/>
                <a:gd name="T142" fmla="*/ 0 h 337"/>
                <a:gd name="T143" fmla="*/ 1495 w 1495"/>
                <a:gd name="T144" fmla="*/ 337 h 3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95" h="337">
                  <a:moveTo>
                    <a:pt x="1495" y="169"/>
                  </a:moveTo>
                  <a:lnTo>
                    <a:pt x="1495" y="169"/>
                  </a:lnTo>
                  <a:lnTo>
                    <a:pt x="1493" y="177"/>
                  </a:lnTo>
                  <a:lnTo>
                    <a:pt x="1490" y="186"/>
                  </a:lnTo>
                  <a:lnTo>
                    <a:pt x="1486" y="195"/>
                  </a:lnTo>
                  <a:lnTo>
                    <a:pt x="1479" y="202"/>
                  </a:lnTo>
                  <a:lnTo>
                    <a:pt x="1471" y="211"/>
                  </a:lnTo>
                  <a:lnTo>
                    <a:pt x="1461" y="219"/>
                  </a:lnTo>
                  <a:lnTo>
                    <a:pt x="1449" y="226"/>
                  </a:lnTo>
                  <a:lnTo>
                    <a:pt x="1436" y="234"/>
                  </a:lnTo>
                  <a:lnTo>
                    <a:pt x="1420" y="242"/>
                  </a:lnTo>
                  <a:lnTo>
                    <a:pt x="1404" y="249"/>
                  </a:lnTo>
                  <a:lnTo>
                    <a:pt x="1386" y="256"/>
                  </a:lnTo>
                  <a:lnTo>
                    <a:pt x="1367" y="263"/>
                  </a:lnTo>
                  <a:lnTo>
                    <a:pt x="1323" y="276"/>
                  </a:lnTo>
                  <a:lnTo>
                    <a:pt x="1275" y="288"/>
                  </a:lnTo>
                  <a:lnTo>
                    <a:pt x="1222" y="299"/>
                  </a:lnTo>
                  <a:lnTo>
                    <a:pt x="1165" y="309"/>
                  </a:lnTo>
                  <a:lnTo>
                    <a:pt x="1103" y="317"/>
                  </a:lnTo>
                  <a:lnTo>
                    <a:pt x="1038" y="324"/>
                  </a:lnTo>
                  <a:lnTo>
                    <a:pt x="969" y="330"/>
                  </a:lnTo>
                  <a:lnTo>
                    <a:pt x="898" y="334"/>
                  </a:lnTo>
                  <a:lnTo>
                    <a:pt x="824" y="336"/>
                  </a:lnTo>
                  <a:lnTo>
                    <a:pt x="747" y="337"/>
                  </a:lnTo>
                  <a:lnTo>
                    <a:pt x="671" y="336"/>
                  </a:lnTo>
                  <a:lnTo>
                    <a:pt x="596" y="334"/>
                  </a:lnTo>
                  <a:lnTo>
                    <a:pt x="526" y="330"/>
                  </a:lnTo>
                  <a:lnTo>
                    <a:pt x="457" y="324"/>
                  </a:lnTo>
                  <a:lnTo>
                    <a:pt x="391" y="317"/>
                  </a:lnTo>
                  <a:lnTo>
                    <a:pt x="329" y="309"/>
                  </a:lnTo>
                  <a:lnTo>
                    <a:pt x="273" y="299"/>
                  </a:lnTo>
                  <a:lnTo>
                    <a:pt x="219" y="288"/>
                  </a:lnTo>
                  <a:lnTo>
                    <a:pt x="171" y="276"/>
                  </a:lnTo>
                  <a:lnTo>
                    <a:pt x="128" y="263"/>
                  </a:lnTo>
                  <a:lnTo>
                    <a:pt x="109" y="256"/>
                  </a:lnTo>
                  <a:lnTo>
                    <a:pt x="91" y="249"/>
                  </a:lnTo>
                  <a:lnTo>
                    <a:pt x="74" y="242"/>
                  </a:lnTo>
                  <a:lnTo>
                    <a:pt x="59" y="234"/>
                  </a:lnTo>
                  <a:lnTo>
                    <a:pt x="46" y="226"/>
                  </a:lnTo>
                  <a:lnTo>
                    <a:pt x="34" y="219"/>
                  </a:lnTo>
                  <a:lnTo>
                    <a:pt x="24" y="211"/>
                  </a:lnTo>
                  <a:lnTo>
                    <a:pt x="15" y="202"/>
                  </a:lnTo>
                  <a:lnTo>
                    <a:pt x="9" y="195"/>
                  </a:lnTo>
                  <a:lnTo>
                    <a:pt x="5" y="186"/>
                  </a:lnTo>
                  <a:lnTo>
                    <a:pt x="1" y="177"/>
                  </a:lnTo>
                  <a:lnTo>
                    <a:pt x="0" y="169"/>
                  </a:lnTo>
                  <a:lnTo>
                    <a:pt x="1" y="160"/>
                  </a:lnTo>
                  <a:lnTo>
                    <a:pt x="5" y="151"/>
                  </a:lnTo>
                  <a:lnTo>
                    <a:pt x="9" y="143"/>
                  </a:lnTo>
                  <a:lnTo>
                    <a:pt x="15" y="135"/>
                  </a:lnTo>
                  <a:lnTo>
                    <a:pt x="24" y="127"/>
                  </a:lnTo>
                  <a:lnTo>
                    <a:pt x="34" y="118"/>
                  </a:lnTo>
                  <a:lnTo>
                    <a:pt x="46" y="111"/>
                  </a:lnTo>
                  <a:lnTo>
                    <a:pt x="59" y="103"/>
                  </a:lnTo>
                  <a:lnTo>
                    <a:pt x="74" y="95"/>
                  </a:lnTo>
                  <a:lnTo>
                    <a:pt x="91" y="88"/>
                  </a:lnTo>
                  <a:lnTo>
                    <a:pt x="109" y="81"/>
                  </a:lnTo>
                  <a:lnTo>
                    <a:pt x="128" y="75"/>
                  </a:lnTo>
                  <a:lnTo>
                    <a:pt x="171" y="62"/>
                  </a:lnTo>
                  <a:lnTo>
                    <a:pt x="219" y="50"/>
                  </a:lnTo>
                  <a:lnTo>
                    <a:pt x="273" y="39"/>
                  </a:lnTo>
                  <a:lnTo>
                    <a:pt x="329" y="29"/>
                  </a:lnTo>
                  <a:lnTo>
                    <a:pt x="391" y="20"/>
                  </a:lnTo>
                  <a:lnTo>
                    <a:pt x="457" y="14"/>
                  </a:lnTo>
                  <a:lnTo>
                    <a:pt x="526" y="7"/>
                  </a:lnTo>
                  <a:lnTo>
                    <a:pt x="596" y="4"/>
                  </a:lnTo>
                  <a:lnTo>
                    <a:pt x="671" y="1"/>
                  </a:lnTo>
                  <a:lnTo>
                    <a:pt x="747" y="0"/>
                  </a:lnTo>
                  <a:lnTo>
                    <a:pt x="824" y="1"/>
                  </a:lnTo>
                  <a:lnTo>
                    <a:pt x="898" y="4"/>
                  </a:lnTo>
                  <a:lnTo>
                    <a:pt x="969" y="7"/>
                  </a:lnTo>
                  <a:lnTo>
                    <a:pt x="1038" y="14"/>
                  </a:lnTo>
                  <a:lnTo>
                    <a:pt x="1103" y="20"/>
                  </a:lnTo>
                  <a:lnTo>
                    <a:pt x="1165" y="29"/>
                  </a:lnTo>
                  <a:lnTo>
                    <a:pt x="1222" y="39"/>
                  </a:lnTo>
                  <a:lnTo>
                    <a:pt x="1275" y="50"/>
                  </a:lnTo>
                  <a:lnTo>
                    <a:pt x="1323" y="62"/>
                  </a:lnTo>
                  <a:lnTo>
                    <a:pt x="1367" y="75"/>
                  </a:lnTo>
                  <a:lnTo>
                    <a:pt x="1386" y="81"/>
                  </a:lnTo>
                  <a:lnTo>
                    <a:pt x="1404" y="88"/>
                  </a:lnTo>
                  <a:lnTo>
                    <a:pt x="1420" y="95"/>
                  </a:lnTo>
                  <a:lnTo>
                    <a:pt x="1436" y="103"/>
                  </a:lnTo>
                  <a:lnTo>
                    <a:pt x="1449" y="111"/>
                  </a:lnTo>
                  <a:lnTo>
                    <a:pt x="1461" y="118"/>
                  </a:lnTo>
                  <a:lnTo>
                    <a:pt x="1471" y="127"/>
                  </a:lnTo>
                  <a:lnTo>
                    <a:pt x="1479" y="135"/>
                  </a:lnTo>
                  <a:lnTo>
                    <a:pt x="1486" y="143"/>
                  </a:lnTo>
                  <a:lnTo>
                    <a:pt x="1490" y="151"/>
                  </a:lnTo>
                  <a:lnTo>
                    <a:pt x="1493" y="160"/>
                  </a:lnTo>
                  <a:lnTo>
                    <a:pt x="1495" y="169"/>
                  </a:lnTo>
                  <a:close/>
                </a:path>
              </a:pathLst>
            </a:custGeom>
            <a:solidFill>
              <a:schemeClr val="bg1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ru-RU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  <p:pic>
          <p:nvPicPr>
            <p:cNvPr id="2590922" name="Picture 589" descr="SW LOGO.jpg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6" y="1942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590923" name="Straight Connector 2675"/>
          <p:cNvCxnSpPr>
            <a:cxnSpLocks noChangeShapeType="1"/>
          </p:cNvCxnSpPr>
          <p:nvPr/>
        </p:nvCxnSpPr>
        <p:spPr bwMode="auto">
          <a:xfrm>
            <a:off x="1547813" y="4457700"/>
            <a:ext cx="323850" cy="0"/>
          </a:xfrm>
          <a:prstGeom prst="line">
            <a:avLst/>
          </a:prstGeom>
          <a:noFill/>
          <a:ln w="19050" algn="ctr">
            <a:solidFill>
              <a:srgbClr val="0066FF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2590924" name="Straight Connector 2675"/>
          <p:cNvCxnSpPr>
            <a:cxnSpLocks noChangeShapeType="1"/>
          </p:cNvCxnSpPr>
          <p:nvPr/>
        </p:nvCxnSpPr>
        <p:spPr bwMode="auto">
          <a:xfrm>
            <a:off x="6877050" y="4457700"/>
            <a:ext cx="323850" cy="0"/>
          </a:xfrm>
          <a:prstGeom prst="line">
            <a:avLst/>
          </a:prstGeom>
          <a:noFill/>
          <a:ln w="19050" algn="ctr">
            <a:solidFill>
              <a:srgbClr val="0066FF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2590925" name="Straight Connector 2675"/>
          <p:cNvCxnSpPr>
            <a:cxnSpLocks noChangeShapeType="1"/>
          </p:cNvCxnSpPr>
          <p:nvPr/>
        </p:nvCxnSpPr>
        <p:spPr bwMode="auto">
          <a:xfrm>
            <a:off x="2147888" y="5465763"/>
            <a:ext cx="1920875" cy="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2590926" name="Straight Connector 2675"/>
          <p:cNvCxnSpPr>
            <a:cxnSpLocks noChangeShapeType="1"/>
          </p:cNvCxnSpPr>
          <p:nvPr/>
        </p:nvCxnSpPr>
        <p:spPr bwMode="auto">
          <a:xfrm>
            <a:off x="4357688" y="5465763"/>
            <a:ext cx="2232025" cy="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2590927" name="Straight Connector 2675"/>
          <p:cNvCxnSpPr>
            <a:cxnSpLocks noChangeShapeType="1"/>
          </p:cNvCxnSpPr>
          <p:nvPr/>
        </p:nvCxnSpPr>
        <p:spPr bwMode="auto">
          <a:xfrm>
            <a:off x="1549400" y="5465763"/>
            <a:ext cx="323850" cy="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2590928" name="Straight Connector 2675"/>
          <p:cNvCxnSpPr>
            <a:cxnSpLocks noChangeShapeType="1"/>
          </p:cNvCxnSpPr>
          <p:nvPr/>
        </p:nvCxnSpPr>
        <p:spPr bwMode="auto">
          <a:xfrm>
            <a:off x="6878638" y="5465763"/>
            <a:ext cx="323850" cy="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 type="triangl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Визитная карточка</a:t>
            </a:r>
            <a:endParaRPr lang="en-US"/>
          </a:p>
        </p:txBody>
      </p:sp>
      <p:sp>
        <p:nvSpPr>
          <p:cNvPr id="249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057275"/>
            <a:ext cx="7874000" cy="5511800"/>
          </a:xfrm>
        </p:spPr>
        <p:txBody>
          <a:bodyPr/>
          <a:lstStyle/>
          <a:p>
            <a:pPr marL="342900" indent="-342900">
              <a:lnSpc>
                <a:spcPct val="110000"/>
              </a:lnSpc>
            </a:pPr>
            <a:r>
              <a:rPr lang="ru-RU" sz="2400" b="0"/>
              <a:t>Год создания - 1996</a:t>
            </a:r>
            <a:r>
              <a:rPr lang="en-US" sz="2400" b="0"/>
              <a:t>.</a:t>
            </a:r>
            <a:endParaRPr lang="ru-RU" sz="2400" b="0"/>
          </a:p>
          <a:p>
            <a:pPr marL="342900" indent="-342900">
              <a:lnSpc>
                <a:spcPct val="110000"/>
              </a:lnSpc>
            </a:pPr>
            <a:r>
              <a:rPr lang="ru-RU" sz="2400" b="0"/>
              <a:t>Первый пролёт радио </a:t>
            </a:r>
            <a:r>
              <a:rPr lang="en-US" sz="2400" b="0"/>
              <a:t>SDH </a:t>
            </a:r>
            <a:r>
              <a:rPr lang="ru-RU" sz="2400" b="0"/>
              <a:t>(155</a:t>
            </a:r>
            <a:r>
              <a:rPr lang="en-US" sz="2400" b="0"/>
              <a:t>M</a:t>
            </a:r>
            <a:r>
              <a:rPr lang="ru-RU" sz="2400" b="0"/>
              <a:t>) был сдан в эксплуатацию в 1998.</a:t>
            </a:r>
          </a:p>
          <a:p>
            <a:pPr marL="342900" indent="-342900">
              <a:lnSpc>
                <a:spcPct val="110000"/>
              </a:lnSpc>
            </a:pPr>
            <a:r>
              <a:rPr lang="ru-RU" sz="2400" b="0"/>
              <a:t>С 2000 года на американской бирже </a:t>
            </a:r>
            <a:r>
              <a:rPr lang="en-US" sz="2400" b="0"/>
              <a:t>NASDAQ </a:t>
            </a:r>
            <a:r>
              <a:rPr lang="ru-RU" sz="2400" b="0"/>
              <a:t>(</a:t>
            </a:r>
            <a:r>
              <a:rPr lang="en-US" sz="2400" b="0"/>
              <a:t>CRNT)</a:t>
            </a:r>
          </a:p>
          <a:p>
            <a:pPr marL="342900" indent="-342900">
              <a:lnSpc>
                <a:spcPct val="110000"/>
              </a:lnSpc>
            </a:pPr>
            <a:r>
              <a:rPr lang="ru-RU" sz="2400" b="0"/>
              <a:t>Более 30</a:t>
            </a:r>
            <a:r>
              <a:rPr lang="en-US" sz="2400" b="0"/>
              <a:t>0 </a:t>
            </a:r>
            <a:r>
              <a:rPr lang="ru-RU" sz="2400" b="0"/>
              <a:t>работников.</a:t>
            </a:r>
          </a:p>
          <a:p>
            <a:pPr marL="342900" indent="-342900">
              <a:lnSpc>
                <a:spcPct val="110000"/>
              </a:lnSpc>
            </a:pPr>
            <a:r>
              <a:rPr lang="en-US" sz="2400" b="0"/>
              <a:t>HQ </a:t>
            </a:r>
            <a:r>
              <a:rPr lang="ru-RU" sz="2400" b="0"/>
              <a:t>в Израиле.</a:t>
            </a:r>
          </a:p>
          <a:p>
            <a:pPr marL="342900" indent="-342900">
              <a:lnSpc>
                <a:spcPct val="110000"/>
              </a:lnSpc>
            </a:pPr>
            <a:r>
              <a:rPr lang="ru-RU" sz="2400" b="0"/>
              <a:t>10 представительств в мире.</a:t>
            </a:r>
            <a:endParaRPr lang="en-US" sz="2400" b="0"/>
          </a:p>
          <a:p>
            <a:pPr marL="342900" indent="-342900">
              <a:lnSpc>
                <a:spcPct val="110000"/>
              </a:lnSpc>
            </a:pPr>
            <a:r>
              <a:rPr lang="ru-RU" sz="2400" b="0"/>
              <a:t>Установки в мире:</a:t>
            </a:r>
            <a:endParaRPr lang="en-US" altLang="he-IL" sz="2400" i="1"/>
          </a:p>
          <a:p>
            <a:pPr marL="1143000" lvl="2">
              <a:lnSpc>
                <a:spcPct val="50000"/>
              </a:lnSpc>
            </a:pPr>
            <a:r>
              <a:rPr lang="ru-RU" altLang="he-IL" sz="1800" i="1"/>
              <a:t>В более чем в </a:t>
            </a:r>
            <a:r>
              <a:rPr lang="en-US" altLang="he-IL" sz="1800" i="1"/>
              <a:t>85 </a:t>
            </a:r>
            <a:r>
              <a:rPr lang="ru-RU" altLang="he-IL" sz="1800" i="1"/>
              <a:t>с</a:t>
            </a:r>
            <a:r>
              <a:rPr lang="en-US" altLang="he-IL" sz="1800" i="1"/>
              <a:t>т</a:t>
            </a:r>
            <a:r>
              <a:rPr lang="ru-RU" altLang="he-IL" sz="1800" i="1"/>
              <a:t>ранах</a:t>
            </a:r>
            <a:r>
              <a:rPr lang="en-US" altLang="he-IL" sz="1800" i="1"/>
              <a:t> </a:t>
            </a:r>
          </a:p>
          <a:p>
            <a:pPr marL="1143000" lvl="2">
              <a:lnSpc>
                <a:spcPct val="50000"/>
              </a:lnSpc>
            </a:pPr>
            <a:r>
              <a:rPr lang="ru-RU" altLang="he-IL" sz="1800" i="1"/>
              <a:t>У более чем</a:t>
            </a:r>
            <a:r>
              <a:rPr lang="en-US" altLang="he-IL" sz="1800" i="1"/>
              <a:t> 180</a:t>
            </a:r>
            <a:r>
              <a:rPr lang="ru-RU" altLang="he-IL" sz="1800" i="1"/>
              <a:t> з</a:t>
            </a:r>
            <a:r>
              <a:rPr lang="en-US" altLang="he-IL" sz="1800" i="1"/>
              <a:t>а</a:t>
            </a:r>
            <a:r>
              <a:rPr lang="ru-RU" altLang="he-IL" sz="1800" i="1"/>
              <a:t>ка</a:t>
            </a:r>
            <a:r>
              <a:rPr lang="en-US" altLang="he-IL" sz="1800" i="1"/>
              <a:t>з</a:t>
            </a:r>
            <a:r>
              <a:rPr lang="ru-RU" altLang="he-IL" sz="1800" i="1"/>
              <a:t>чиков.</a:t>
            </a:r>
            <a:endParaRPr lang="en-US" altLang="he-IL" sz="1800" i="1"/>
          </a:p>
          <a:p>
            <a:pPr marL="1143000" lvl="2">
              <a:lnSpc>
                <a:spcPct val="50000"/>
              </a:lnSpc>
            </a:pPr>
            <a:r>
              <a:rPr lang="ru-RU" altLang="he-IL" sz="1800" i="1"/>
              <a:t>Установленного оборудования –             </a:t>
            </a:r>
          </a:p>
          <a:p>
            <a:pPr marL="1143000" lvl="2">
              <a:lnSpc>
                <a:spcPct val="50000"/>
              </a:lnSpc>
              <a:buFont typeface="Wingdings 2" pitchFamily="18" charset="2"/>
              <a:buNone/>
            </a:pPr>
            <a:r>
              <a:rPr lang="ru-RU" altLang="he-IL" sz="1800" i="1"/>
              <a:t>     более, чем на 500М </a:t>
            </a:r>
            <a:r>
              <a:rPr lang="en-US" altLang="he-IL" sz="1800" i="1"/>
              <a:t>USD.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4343400"/>
            <a:ext cx="4800600" cy="1905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2400" b="0">
              <a:solidFill>
                <a:srgbClr val="E2001A"/>
              </a:solidFill>
              <a:latin typeface="Arial" charset="0"/>
              <a:ea typeface="ヒラギノ角ゴ Pro W3" pitchFamily="-80" charset="-128"/>
              <a:cs typeface="+mn-cs"/>
            </a:endParaRPr>
          </a:p>
        </p:txBody>
      </p:sp>
      <p:sp>
        <p:nvSpPr>
          <p:cNvPr id="25917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-24"/>
            <a:ext cx="7500990" cy="1295400"/>
          </a:xfrm>
          <a:noFill/>
        </p:spPr>
        <p:txBody>
          <a:bodyPr>
            <a:normAutofit/>
          </a:bodyPr>
          <a:lstStyle/>
          <a:p>
            <a:r>
              <a:rPr lang="en-US" dirty="0" err="1"/>
              <a:t>Ceragon’s</a:t>
            </a:r>
            <a:r>
              <a:rPr lang="en-US" dirty="0"/>
              <a:t> Ethernet </a:t>
            </a:r>
            <a:r>
              <a:rPr lang="en-US" sz="2400" dirty="0"/>
              <a:t>M</a:t>
            </a:r>
            <a:r>
              <a:rPr lang="ru-RU" sz="2400" dirty="0" err="1"/>
              <a:t>ульти</a:t>
            </a:r>
            <a:r>
              <a:rPr lang="ru-RU" sz="2400" dirty="0"/>
              <a:t>-</a:t>
            </a:r>
            <a:r>
              <a:rPr lang="en-US" sz="2400" dirty="0"/>
              <a:t> </a:t>
            </a:r>
            <a:r>
              <a:rPr lang="ru-RU" sz="2400" dirty="0"/>
              <a:t>радио</a:t>
            </a:r>
            <a:r>
              <a:rPr lang="en-US" dirty="0"/>
              <a:t> </a:t>
            </a:r>
            <a:br>
              <a:rPr lang="en-US" dirty="0"/>
            </a:br>
            <a:r>
              <a:rPr lang="ru-RU" sz="2400" dirty="0"/>
              <a:t>Платформа</a:t>
            </a:r>
            <a:r>
              <a:rPr lang="ru-RU" dirty="0"/>
              <a:t> </a:t>
            </a:r>
            <a:r>
              <a:rPr lang="en-US" sz="2400" dirty="0"/>
              <a:t>Native Ethernet</a:t>
            </a:r>
          </a:p>
        </p:txBody>
      </p:sp>
      <p:sp>
        <p:nvSpPr>
          <p:cNvPr id="2591748" name="AutoShape 4"/>
          <p:cNvSpPr>
            <a:spLocks noChangeArrowheads="1"/>
          </p:cNvSpPr>
          <p:nvPr/>
        </p:nvSpPr>
        <p:spPr bwMode="auto">
          <a:xfrm rot="5400000">
            <a:off x="3735387" y="2266951"/>
            <a:ext cx="1439863" cy="576262"/>
          </a:xfrm>
          <a:custGeom>
            <a:avLst/>
            <a:gdLst>
              <a:gd name="T0" fmla="*/ 71986291 w 21600"/>
              <a:gd name="T1" fmla="*/ 0 h 21600"/>
              <a:gd name="T2" fmla="*/ 0 w 21600"/>
              <a:gd name="T3" fmla="*/ 7686989 h 21600"/>
              <a:gd name="T4" fmla="*/ 71986291 w 21600"/>
              <a:gd name="T5" fmla="*/ 15373978 h 21600"/>
              <a:gd name="T6" fmla="*/ 95981733 w 21600"/>
              <a:gd name="T7" fmla="*/ 768698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9174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1676400"/>
            <a:ext cx="7277100" cy="2552700"/>
          </a:xfrm>
          <a:noFill/>
        </p:spPr>
        <p:txBody>
          <a:bodyPr lIns="0" rIns="0" anchor="ctr" anchorCtr="1"/>
          <a:lstStyle/>
          <a:p>
            <a:pPr marL="285750" indent="-285750">
              <a:lnSpc>
                <a:spcPct val="80000"/>
              </a:lnSpc>
              <a:spcBef>
                <a:spcPct val="35000"/>
              </a:spcBef>
            </a:pPr>
            <a:r>
              <a:rPr lang="ru-RU" sz="1800">
                <a:solidFill>
                  <a:schemeClr val="tx2"/>
                </a:solidFill>
              </a:rPr>
              <a:t>Максимальная пропускная способность</a:t>
            </a:r>
            <a:endParaRPr lang="en-US" sz="1800">
              <a:solidFill>
                <a:schemeClr val="tx2"/>
              </a:solidFill>
            </a:endParaRPr>
          </a:p>
          <a:p>
            <a:pPr marL="685800" lvl="1" indent="-285750">
              <a:lnSpc>
                <a:spcPct val="80000"/>
              </a:lnSpc>
              <a:spcBef>
                <a:spcPct val="35000"/>
              </a:spcBef>
            </a:pPr>
            <a:r>
              <a:rPr lang="ru-RU" sz="1600"/>
              <a:t>Оптимизация модуляцией</a:t>
            </a:r>
            <a:r>
              <a:rPr lang="en-US" sz="1600"/>
              <a:t> </a:t>
            </a:r>
          </a:p>
          <a:p>
            <a:pPr marL="285750" indent="-285750">
              <a:lnSpc>
                <a:spcPct val="80000"/>
              </a:lnSpc>
              <a:spcBef>
                <a:spcPct val="35000"/>
              </a:spcBef>
            </a:pPr>
            <a:r>
              <a:rPr lang="ru-RU" sz="1800">
                <a:solidFill>
                  <a:schemeClr val="tx2"/>
                </a:solidFill>
              </a:rPr>
              <a:t>Минимальная задержка</a:t>
            </a:r>
            <a:r>
              <a:rPr lang="en-US" sz="1800">
                <a:solidFill>
                  <a:schemeClr val="tx2"/>
                </a:solidFill>
              </a:rPr>
              <a:t> </a:t>
            </a:r>
            <a:r>
              <a:rPr lang="en-US" altLang="he-IL" sz="1800" b="0"/>
              <a:t>(&lt; 0.07 msec </a:t>
            </a:r>
            <a:r>
              <a:rPr lang="ru-RU" altLang="he-IL" sz="1800" b="0"/>
              <a:t>для</a:t>
            </a:r>
            <a:r>
              <a:rPr lang="en-US" altLang="he-IL" sz="1800" b="0"/>
              <a:t> </a:t>
            </a:r>
            <a:r>
              <a:rPr lang="en-US" sz="1800" b="0"/>
              <a:t>GbE@400 Mbps</a:t>
            </a:r>
            <a:r>
              <a:rPr lang="en-US" altLang="he-IL" sz="1800" b="0"/>
              <a:t>)</a:t>
            </a:r>
          </a:p>
          <a:p>
            <a:pPr marL="685800" lvl="1" indent="-285750">
              <a:lnSpc>
                <a:spcPct val="80000"/>
              </a:lnSpc>
              <a:spcBef>
                <a:spcPct val="35000"/>
              </a:spcBef>
            </a:pPr>
            <a:r>
              <a:rPr lang="ru-RU" sz="1600"/>
              <a:t>Лучшее решение для </a:t>
            </a:r>
            <a:r>
              <a:rPr lang="en-US" sz="1600"/>
              <a:t>VoIP &amp; </a:t>
            </a:r>
            <a:r>
              <a:rPr lang="ru-RU" sz="1600"/>
              <a:t>и др.приложений чувствительных к задержкам</a:t>
            </a:r>
            <a:endParaRPr lang="en-US" altLang="he-IL" sz="1600"/>
          </a:p>
          <a:p>
            <a:pPr marL="285750" indent="-285750">
              <a:lnSpc>
                <a:spcPct val="80000"/>
              </a:lnSpc>
              <a:spcBef>
                <a:spcPct val="35000"/>
              </a:spcBef>
            </a:pPr>
            <a:r>
              <a:rPr lang="en-US" sz="1800">
                <a:solidFill>
                  <a:schemeClr val="tx2"/>
                </a:solidFill>
              </a:rPr>
              <a:t>C</a:t>
            </a:r>
            <a:r>
              <a:rPr lang="ru-RU" sz="1800">
                <a:solidFill>
                  <a:schemeClr val="tx2"/>
                </a:solidFill>
              </a:rPr>
              <a:t>инхронизация для сетей </a:t>
            </a:r>
            <a:r>
              <a:rPr lang="en-US" sz="1800">
                <a:solidFill>
                  <a:schemeClr val="tx2"/>
                </a:solidFill>
              </a:rPr>
              <a:t>TDM </a:t>
            </a:r>
          </a:p>
          <a:p>
            <a:pPr marL="285750" indent="-285750">
              <a:lnSpc>
                <a:spcPct val="80000"/>
              </a:lnSpc>
              <a:spcBef>
                <a:spcPct val="35000"/>
              </a:spcBef>
            </a:pPr>
            <a:r>
              <a:rPr lang="en-US" sz="1800">
                <a:solidFill>
                  <a:schemeClr val="tx2"/>
                </a:solidFill>
              </a:rPr>
              <a:t>ToP-aware</a:t>
            </a:r>
            <a:r>
              <a:rPr lang="en-US" sz="1800">
                <a:solidFill>
                  <a:schemeClr val="bg2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-</a:t>
            </a:r>
            <a:r>
              <a:rPr lang="en-US" sz="1800">
                <a:solidFill>
                  <a:schemeClr val="bg2"/>
                </a:solidFill>
              </a:rPr>
              <a:t> </a:t>
            </a:r>
            <a:r>
              <a:rPr lang="ru-RU" sz="1800" b="0"/>
              <a:t>Достоинства</a:t>
            </a:r>
            <a:r>
              <a:rPr lang="en-US" sz="1800" b="0"/>
              <a:t> QoS </a:t>
            </a:r>
            <a:r>
              <a:rPr lang="ru-RU" sz="1800" b="0"/>
              <a:t>классификатора</a:t>
            </a:r>
            <a:r>
              <a:rPr lang="en-US" sz="1800" b="0"/>
              <a:t> </a:t>
            </a:r>
            <a:r>
              <a:rPr lang="ru-RU" sz="1800" b="0"/>
              <a:t>для различных приоритетов </a:t>
            </a:r>
            <a:r>
              <a:rPr lang="en-US" sz="1800" b="0"/>
              <a:t>ToP </a:t>
            </a:r>
            <a:r>
              <a:rPr lang="ru-RU" sz="1800" b="0"/>
              <a:t>пакетов</a:t>
            </a:r>
            <a:endParaRPr lang="en-US" altLang="he-IL" sz="1800" b="0"/>
          </a:p>
        </p:txBody>
      </p:sp>
      <p:sp>
        <p:nvSpPr>
          <p:cNvPr id="2591750" name="AutoShape 6"/>
          <p:cNvSpPr>
            <a:spLocks noChangeArrowheads="1"/>
          </p:cNvSpPr>
          <p:nvPr/>
        </p:nvSpPr>
        <p:spPr bwMode="auto">
          <a:xfrm>
            <a:off x="414338" y="4597400"/>
            <a:ext cx="4530725" cy="17065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ru-RU" sz="1600">
              <a:solidFill>
                <a:schemeClr val="bg1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91751" name="Rectangle 7"/>
          <p:cNvSpPr>
            <a:spLocks noChangeArrowheads="1"/>
          </p:cNvSpPr>
          <p:nvPr/>
        </p:nvSpPr>
        <p:spPr bwMode="auto">
          <a:xfrm>
            <a:off x="-66675" y="4552950"/>
            <a:ext cx="5534025" cy="1543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90513" indent="-290513" algn="l" eaLnBrk="0" hangingPunct="0">
              <a:lnSpc>
                <a:spcPct val="115000"/>
              </a:lnSpc>
              <a:spcBef>
                <a:spcPct val="30000"/>
              </a:spcBef>
              <a:buClr>
                <a:srgbClr val="678FB3"/>
              </a:buClr>
              <a:buFont typeface="CommonBullets" pitchFamily="34" charset="2"/>
              <a:buNone/>
            </a:pPr>
            <a:r>
              <a:rPr lang="en-US" sz="16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    </a:t>
            </a:r>
            <a:r>
              <a:rPr lang="ru-RU" sz="16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 </a:t>
            </a:r>
            <a:r>
              <a:rPr lang="ru-RU" sz="1600">
                <a:latin typeface="Arial" charset="0"/>
                <a:ea typeface="ヒラギノ角ゴ Pro W3" pitchFamily="-80" charset="-128"/>
                <a:cs typeface="Arial" charset="0"/>
              </a:rPr>
              <a:t>Опция</a:t>
            </a:r>
            <a:r>
              <a:rPr lang="en-US" sz="1600">
                <a:solidFill>
                  <a:schemeClr val="bg1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 </a:t>
            </a:r>
            <a:r>
              <a:rPr lang="en-US" sz="1600">
                <a:solidFill>
                  <a:schemeClr val="tx2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native</a:t>
            </a:r>
            <a:r>
              <a:rPr lang="en-US" sz="1600" baseline="30000">
                <a:solidFill>
                  <a:schemeClr val="tx2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2:</a:t>
            </a:r>
            <a:r>
              <a:rPr lang="en-US" sz="1600" baseline="30000">
                <a:solidFill>
                  <a:schemeClr val="bg1"/>
                </a:solidFill>
                <a:latin typeface="Arial" charset="0"/>
                <a:ea typeface="ヒラギノ角ゴ Pro W3" pitchFamily="-80" charset="-128"/>
                <a:cs typeface="Arial" charset="0"/>
              </a:rPr>
              <a:t/>
            </a:r>
            <a:br>
              <a:rPr lang="en-US" sz="1600" baseline="30000">
                <a:solidFill>
                  <a:schemeClr val="bg1"/>
                </a:solidFill>
                <a:latin typeface="Arial" charset="0"/>
                <a:ea typeface="ヒラギノ角ゴ Pro W3" pitchFamily="-80" charset="-128"/>
                <a:cs typeface="Arial" charset="0"/>
              </a:rPr>
            </a:br>
            <a:r>
              <a:rPr lang="en-US" sz="1600">
                <a:solidFill>
                  <a:schemeClr val="tx2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 PDH</a:t>
            </a:r>
            <a:r>
              <a:rPr lang="en-US" sz="1600">
                <a:solidFill>
                  <a:schemeClr val="bg1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 </a:t>
            </a:r>
            <a:r>
              <a:rPr lang="ru-RU" sz="1600">
                <a:latin typeface="Arial" charset="0"/>
                <a:ea typeface="ヒラギノ角ゴ Pro W3" pitchFamily="-80" charset="-128"/>
                <a:cs typeface="Arial" charset="0"/>
              </a:rPr>
              <a:t>с</a:t>
            </a:r>
            <a:r>
              <a:rPr lang="en-US" sz="1600">
                <a:solidFill>
                  <a:schemeClr val="bg1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 </a:t>
            </a:r>
            <a:r>
              <a:rPr lang="en-US" sz="1600">
                <a:solidFill>
                  <a:schemeClr val="tx2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native IP</a:t>
            </a:r>
            <a:r>
              <a:rPr lang="en-US" sz="1600">
                <a:solidFill>
                  <a:schemeClr val="hlink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 </a:t>
            </a:r>
            <a:r>
              <a:rPr lang="ru-RU" sz="1600">
                <a:latin typeface="Arial" charset="0"/>
                <a:ea typeface="ヒラギノ角ゴ Pro W3" pitchFamily="-80" charset="-128"/>
                <a:cs typeface="Arial" charset="0"/>
              </a:rPr>
              <a:t>трафик</a:t>
            </a:r>
            <a:r>
              <a:rPr lang="en-US" sz="1600">
                <a:latin typeface="Arial" charset="0"/>
                <a:ea typeface="ヒラギノ角ゴ Pro W3" pitchFamily="-80" charset="-128"/>
                <a:cs typeface="Arial" charset="0"/>
              </a:rPr>
              <a:t>, </a:t>
            </a:r>
            <a:br>
              <a:rPr lang="en-US" sz="1600">
                <a:latin typeface="Arial" charset="0"/>
                <a:ea typeface="ヒラギノ角ゴ Pro W3" pitchFamily="-80" charset="-128"/>
                <a:cs typeface="Arial" charset="0"/>
              </a:rPr>
            </a:br>
            <a:r>
              <a:rPr lang="ru-RU" sz="1600">
                <a:latin typeface="Arial" charset="0"/>
                <a:ea typeface="ヒラギノ角ゴ Pro W3" pitchFamily="-80" charset="-128"/>
                <a:cs typeface="Arial" charset="0"/>
              </a:rPr>
              <a:t>никогда не смешиваются и динамически используют общий канал</a:t>
            </a:r>
            <a:r>
              <a:rPr lang="en-US" sz="1600">
                <a:latin typeface="Arial" charset="0"/>
                <a:ea typeface="ヒラギノ角ゴ Pro W3" pitchFamily="-80" charset="-128"/>
              </a:rPr>
              <a:t>.</a:t>
            </a:r>
          </a:p>
        </p:txBody>
      </p:sp>
      <p:pic>
        <p:nvPicPr>
          <p:cNvPr id="2591752" name="Picture 12" descr="MEF_Certified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488" y="2514600"/>
            <a:ext cx="130651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1753" name="Rectangle 13"/>
          <p:cNvSpPr>
            <a:spLocks noChangeArrowheads="1"/>
          </p:cNvSpPr>
          <p:nvPr/>
        </p:nvSpPr>
        <p:spPr bwMode="auto">
          <a:xfrm>
            <a:off x="0" y="4343400"/>
            <a:ext cx="9144000" cy="1905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r">
              <a:lnSpc>
                <a:spcPct val="130000"/>
              </a:lnSpc>
            </a:pPr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224463" y="4729163"/>
            <a:ext cx="3919537" cy="1084262"/>
            <a:chOff x="5225126" y="4729516"/>
            <a:chExt cx="3919340" cy="1084263"/>
          </a:xfrm>
        </p:grpSpPr>
        <p:sp>
          <p:nvSpPr>
            <p:cNvPr id="177160" name="AutoShape 8"/>
            <p:cNvSpPr>
              <a:spLocks noChangeArrowheads="1"/>
            </p:cNvSpPr>
            <p:nvPr/>
          </p:nvSpPr>
          <p:spPr bwMode="auto">
            <a:xfrm rot="16234566">
              <a:off x="5194938" y="4759704"/>
              <a:ext cx="1084263" cy="102388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sz="24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  <a:cs typeface="+mn-cs"/>
              </a:endParaRPr>
            </a:p>
          </p:txBody>
        </p:sp>
        <p:sp>
          <p:nvSpPr>
            <p:cNvPr id="2591756" name="Line 9"/>
            <p:cNvSpPr>
              <a:spLocks noChangeShapeType="1"/>
            </p:cNvSpPr>
            <p:nvPr/>
          </p:nvSpPr>
          <p:spPr bwMode="auto">
            <a:xfrm rot="1102752" flipV="1">
              <a:off x="5574524" y="5174482"/>
              <a:ext cx="665341" cy="20249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591757" name="TextBox 25"/>
            <p:cNvSpPr txBox="1">
              <a:spLocks noChangeArrowheads="1"/>
            </p:cNvSpPr>
            <p:nvPr/>
          </p:nvSpPr>
          <p:spPr bwMode="auto">
            <a:xfrm>
              <a:off x="6667500" y="4876800"/>
              <a:ext cx="149752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solidFill>
                    <a:schemeClr val="tx2"/>
                  </a:solidFill>
                  <a:latin typeface="Arial" charset="0"/>
                  <a:ea typeface="ヒラギノ角ゴ Pro W3" pitchFamily="-80" charset="-128"/>
                </a:rPr>
                <a:t>Native Ethernet</a:t>
              </a:r>
            </a:p>
          </p:txBody>
        </p:sp>
        <p:sp>
          <p:nvSpPr>
            <p:cNvPr id="2591758" name="TextBox 26"/>
            <p:cNvSpPr txBox="1">
              <a:spLocks noChangeArrowheads="1"/>
            </p:cNvSpPr>
            <p:nvPr/>
          </p:nvSpPr>
          <p:spPr bwMode="auto">
            <a:xfrm>
              <a:off x="6629993" y="5410554"/>
              <a:ext cx="251447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Arial" charset="0"/>
                  <a:ea typeface="ヒラギノ角ゴ Pro W3" pitchFamily="-80" charset="-128"/>
                </a:rPr>
                <a:t>Native (</a:t>
              </a:r>
              <a:r>
                <a:rPr lang="ru-RU" sz="1400">
                  <a:latin typeface="Arial" charset="0"/>
                  <a:ea typeface="ヒラギノ角ゴ Pro W3" pitchFamily="-80" charset="-128"/>
                </a:rPr>
                <a:t>Стандартный</a:t>
              </a:r>
              <a:r>
                <a:rPr lang="en-US" sz="1400">
                  <a:latin typeface="Arial" charset="0"/>
                  <a:ea typeface="ヒラギノ角ゴ Pro W3" pitchFamily="-80" charset="-128"/>
                </a:rPr>
                <a:t>) TDM</a:t>
              </a:r>
            </a:p>
          </p:txBody>
        </p:sp>
        <p:cxnSp>
          <p:nvCxnSpPr>
            <p:cNvPr id="2591759" name="Straight Arrow Connector 28"/>
            <p:cNvCxnSpPr>
              <a:cxnSpLocks noChangeShapeType="1"/>
            </p:cNvCxnSpPr>
            <p:nvPr/>
          </p:nvCxnSpPr>
          <p:spPr bwMode="auto">
            <a:xfrm rot="10800000">
              <a:off x="6286500" y="5562600"/>
              <a:ext cx="3048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591760" name="Straight Arrow Connector 29"/>
            <p:cNvCxnSpPr>
              <a:cxnSpLocks noChangeShapeType="1"/>
            </p:cNvCxnSpPr>
            <p:nvPr/>
          </p:nvCxnSpPr>
          <p:spPr bwMode="auto">
            <a:xfrm rot="10800000">
              <a:off x="6286500" y="5013434"/>
              <a:ext cx="3048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FibeAir IP-10 – </a:t>
            </a:r>
            <a:r>
              <a:rPr lang="ru-RU"/>
              <a:t>обзор</a:t>
            </a:r>
            <a:endParaRPr lang="en-US"/>
          </a:p>
        </p:txBody>
      </p:sp>
      <p:sp>
        <p:nvSpPr>
          <p:cNvPr id="259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38300"/>
            <a:ext cx="87630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800" b="0"/>
              <a:t>Новое поколение </a:t>
            </a:r>
            <a:r>
              <a:rPr lang="en-US" sz="1800" b="0"/>
              <a:t>Native</a:t>
            </a:r>
            <a:r>
              <a:rPr lang="en-US" sz="1800" b="0" baseline="30000"/>
              <a:t>2</a:t>
            </a:r>
            <a:r>
              <a:rPr lang="en-US" sz="1800" b="0"/>
              <a:t> </a:t>
            </a:r>
            <a:r>
              <a:rPr lang="ru-RU" sz="1800" b="0"/>
              <a:t>РРЛ</a:t>
            </a:r>
            <a:r>
              <a:rPr lang="en-US" sz="1800" b="0"/>
              <a:t> IP-MAX </a:t>
            </a:r>
            <a:r>
              <a:rPr lang="ru-RU" sz="1800" b="0"/>
              <a:t> продолжает оптимизировать переход</a:t>
            </a:r>
            <a:r>
              <a:rPr lang="en-US" sz="1800" b="0"/>
              <a:t> backhaul </a:t>
            </a:r>
            <a:r>
              <a:rPr lang="ru-RU" sz="1800" b="0"/>
              <a:t>на </a:t>
            </a:r>
            <a:r>
              <a:rPr lang="en-US" sz="1800" b="0"/>
              <a:t>IP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/>
              <a:t>Сочетание</a:t>
            </a:r>
            <a:r>
              <a:rPr lang="en-US" sz="1600"/>
              <a:t> native Ethernet </a:t>
            </a:r>
            <a:r>
              <a:rPr lang="ru-RU" sz="1600"/>
              <a:t>с классическим</a:t>
            </a:r>
            <a:r>
              <a:rPr lang="en-US" sz="1600"/>
              <a:t> TDM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/>
              <a:t>Гибкое распределение ёмкости радио канала между </a:t>
            </a:r>
            <a:r>
              <a:rPr lang="en-US" sz="1600"/>
              <a:t>TDM and Ethernet 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800" b="0"/>
              <a:t>Максимально используемая ёмкость радио канала</a:t>
            </a:r>
            <a:endParaRPr lang="en-US" sz="1800" b="0"/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/>
              <a:t>10 - 500Mbps </a:t>
            </a:r>
            <a:r>
              <a:rPr lang="ru-RU" sz="1600"/>
              <a:t>на радио канал</a:t>
            </a:r>
            <a:endParaRPr lang="en-US" sz="1600"/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/>
              <a:t>7MHz - 56MHz</a:t>
            </a:r>
            <a:r>
              <a:rPr lang="en-US" sz="1600" b="1"/>
              <a:t> </a:t>
            </a:r>
            <a:r>
              <a:rPr lang="ru-RU" sz="1600"/>
              <a:t>занимаемая полоса канала</a:t>
            </a:r>
            <a:endParaRPr lang="en-US" sz="1600"/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/>
              <a:t>6GHz </a:t>
            </a:r>
            <a:r>
              <a:rPr lang="en-US" sz="1600"/>
              <a:t>-</a:t>
            </a:r>
            <a:r>
              <a:rPr lang="en-US" sz="1600" b="1"/>
              <a:t> 38GHz</a:t>
            </a:r>
            <a:endParaRPr lang="en-US" sz="1600"/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800" b="0">
                <a:solidFill>
                  <a:schemeClr val="tx2"/>
                </a:solidFill>
              </a:rPr>
              <a:t>Уникальный</a:t>
            </a:r>
            <a:r>
              <a:rPr lang="en-GB" sz="1800" b="0"/>
              <a:t> </a:t>
            </a:r>
            <a:r>
              <a:rPr lang="en-US" sz="1800" b="0"/>
              <a:t>Adaptive Coding &amp; Modulation (ACM) - QPSK-256QAM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800" b="0"/>
              <a:t>Встроенные возможности коммутатора</a:t>
            </a:r>
            <a:r>
              <a:rPr lang="en-US" sz="1800" b="0"/>
              <a:t> Ethernet c</a:t>
            </a:r>
            <a:r>
              <a:rPr lang="ru-RU" sz="1800" b="0"/>
              <a:t>о свойствами </a:t>
            </a:r>
            <a:r>
              <a:rPr lang="en-US" sz="1800" b="0"/>
              <a:t>switch L2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 2" pitchFamily="18" charset="2"/>
              <a:buNone/>
            </a:pPr>
            <a:endParaRPr lang="en-US" b="0"/>
          </a:p>
        </p:txBody>
      </p:sp>
      <p:sp>
        <p:nvSpPr>
          <p:cNvPr id="2593796" name="Rectangle 4"/>
          <p:cNvSpPr>
            <a:spLocks noChangeArrowheads="1"/>
          </p:cNvSpPr>
          <p:nvPr/>
        </p:nvSpPr>
        <p:spPr bwMode="auto">
          <a:xfrm>
            <a:off x="2371725" y="5813425"/>
            <a:ext cx="6683375" cy="457200"/>
          </a:xfrm>
          <a:prstGeom prst="rect">
            <a:avLst/>
          </a:prstGeom>
          <a:solidFill>
            <a:srgbClr val="4C8E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93797" name="Rectangle 5"/>
          <p:cNvSpPr>
            <a:spLocks noChangeArrowheads="1"/>
          </p:cNvSpPr>
          <p:nvPr/>
        </p:nvSpPr>
        <p:spPr bwMode="auto">
          <a:xfrm>
            <a:off x="2760663" y="5835650"/>
            <a:ext cx="60594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ru-RU" sz="18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Оптимизация для </a:t>
            </a:r>
            <a:r>
              <a:rPr lang="en-US" sz="18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backhaul –  IP </a:t>
            </a:r>
            <a:r>
              <a:rPr lang="ru-RU" sz="18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и</a:t>
            </a:r>
            <a:r>
              <a:rPr lang="en-US" sz="18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 TDM-to-IP </a:t>
            </a:r>
            <a:r>
              <a:rPr lang="ru-RU" sz="18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миграция</a:t>
            </a:r>
            <a:endParaRPr lang="en-US" sz="1800">
              <a:solidFill>
                <a:schemeClr val="bg1"/>
              </a:solidFill>
              <a:latin typeface="Arial" charset="0"/>
              <a:ea typeface="ヒラギノ角ゴ Pro W3" pitchFamily="-80" charset="-128"/>
            </a:endParaRPr>
          </a:p>
        </p:txBody>
      </p:sp>
      <p:pic>
        <p:nvPicPr>
          <p:cNvPr id="2593798" name="Picture 6" descr="IP 10 fine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2650" y="4589463"/>
            <a:ext cx="5438775" cy="1452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4818" name="Picture 31" descr="IP 10 fine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" r="2017"/>
          <a:stretch>
            <a:fillRect/>
          </a:stretch>
        </p:blipFill>
        <p:spPr bwMode="auto">
          <a:xfrm>
            <a:off x="277813" y="2030413"/>
            <a:ext cx="86201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4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71414"/>
            <a:ext cx="8991600" cy="1143000"/>
          </a:xfrm>
        </p:spPr>
        <p:txBody>
          <a:bodyPr/>
          <a:lstStyle/>
          <a:p>
            <a:r>
              <a:rPr lang="en-US" dirty="0"/>
              <a:t>FibeAir IP-10 – </a:t>
            </a:r>
            <a:r>
              <a:rPr lang="ru-RU" dirty="0"/>
              <a:t>Интерфейсы </a:t>
            </a:r>
            <a:endParaRPr lang="en-US" dirty="0"/>
          </a:p>
        </p:txBody>
      </p:sp>
      <p:sp>
        <p:nvSpPr>
          <p:cNvPr id="2594820" name="Rectangle 28"/>
          <p:cNvSpPr>
            <a:spLocks noChangeArrowheads="1"/>
          </p:cNvSpPr>
          <p:nvPr/>
        </p:nvSpPr>
        <p:spPr bwMode="auto">
          <a:xfrm>
            <a:off x="363538" y="4927600"/>
            <a:ext cx="2455862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rgbClr val="E2001A"/>
              </a:buClr>
              <a:buFont typeface="Symbol" pitchFamily="18" charset="2"/>
              <a:buNone/>
            </a:pPr>
            <a:r>
              <a:rPr lang="ru-RU" sz="1600" b="0" u="sng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Габариты</a:t>
            </a:r>
            <a:r>
              <a:rPr lang="en-US" sz="1600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: 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rgbClr val="E2001A"/>
              </a:buClr>
              <a:buFont typeface="Symbol" pitchFamily="18" charset="2"/>
              <a:buNone/>
            </a:pPr>
            <a:r>
              <a:rPr lang="ru-RU" sz="1600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Высота</a:t>
            </a:r>
            <a:r>
              <a:rPr lang="en-US" sz="1600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 - 1U , 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rgbClr val="E2001A"/>
              </a:buClr>
              <a:buFont typeface="Symbol" pitchFamily="18" charset="2"/>
              <a:buNone/>
            </a:pPr>
            <a:r>
              <a:rPr lang="ru-RU" sz="1600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Длина</a:t>
            </a:r>
            <a:r>
              <a:rPr lang="en-US" sz="1600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 &lt; 19" , 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rgbClr val="E2001A"/>
              </a:buClr>
              <a:buFont typeface="Symbol" pitchFamily="18" charset="2"/>
              <a:buNone/>
            </a:pPr>
            <a:r>
              <a:rPr lang="ru-RU" sz="1600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Глубина</a:t>
            </a:r>
            <a:r>
              <a:rPr lang="en-US" sz="1600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 &lt;12" (ETSI)</a:t>
            </a:r>
          </a:p>
        </p:txBody>
      </p:sp>
      <p:sp>
        <p:nvSpPr>
          <p:cNvPr id="2594821" name="Text Box 5"/>
          <p:cNvSpPr txBox="1">
            <a:spLocks noChangeArrowheads="1"/>
          </p:cNvSpPr>
          <p:nvPr/>
        </p:nvSpPr>
        <p:spPr bwMode="auto">
          <a:xfrm>
            <a:off x="2317750" y="4070350"/>
            <a:ext cx="155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TDM: 16/32 E1</a:t>
            </a:r>
          </a:p>
        </p:txBody>
      </p:sp>
      <p:sp>
        <p:nvSpPr>
          <p:cNvPr id="2594822" name="Line 6"/>
          <p:cNvSpPr>
            <a:spLocks noChangeShapeType="1"/>
          </p:cNvSpPr>
          <p:nvPr/>
        </p:nvSpPr>
        <p:spPr bwMode="auto">
          <a:xfrm flipV="1">
            <a:off x="3124200" y="3533775"/>
            <a:ext cx="352425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94823" name="Text Box 7"/>
          <p:cNvSpPr txBox="1">
            <a:spLocks noChangeArrowheads="1"/>
          </p:cNvSpPr>
          <p:nvPr/>
        </p:nvSpPr>
        <p:spPr bwMode="auto">
          <a:xfrm>
            <a:off x="5973763" y="4011613"/>
            <a:ext cx="1390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0">
                <a:solidFill>
                  <a:srgbClr val="00CCFF"/>
                </a:solidFill>
                <a:latin typeface="Arial" charset="0"/>
                <a:ea typeface="ヒラギノ角ゴ Pro W3" pitchFamily="-80" charset="-128"/>
              </a:rPr>
              <a:t>10/100BaseT</a:t>
            </a:r>
          </a:p>
        </p:txBody>
      </p:sp>
      <p:sp>
        <p:nvSpPr>
          <p:cNvPr id="2594824" name="Text Box 8"/>
          <p:cNvSpPr txBox="1">
            <a:spLocks noChangeArrowheads="1"/>
          </p:cNvSpPr>
          <p:nvPr/>
        </p:nvSpPr>
        <p:spPr bwMode="auto">
          <a:xfrm>
            <a:off x="4124325" y="4629150"/>
            <a:ext cx="1898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0">
                <a:solidFill>
                  <a:srgbClr val="00CCFF"/>
                </a:solidFill>
                <a:latin typeface="Arial" charset="0"/>
                <a:ea typeface="ヒラギノ角ゴ Pro W3" pitchFamily="-80" charset="-128"/>
              </a:rPr>
              <a:t>10/100/1000BaseT</a:t>
            </a:r>
          </a:p>
        </p:txBody>
      </p:sp>
      <p:sp>
        <p:nvSpPr>
          <p:cNvPr id="2594825" name="AutoShape 9"/>
          <p:cNvSpPr>
            <a:spLocks/>
          </p:cNvSpPr>
          <p:nvPr/>
        </p:nvSpPr>
        <p:spPr bwMode="auto">
          <a:xfrm rot="5400000">
            <a:off x="6253162" y="3090863"/>
            <a:ext cx="238125" cy="1600200"/>
          </a:xfrm>
          <a:prstGeom prst="rightBrace">
            <a:avLst>
              <a:gd name="adj1" fmla="val 56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94826" name="Line 10"/>
          <p:cNvSpPr>
            <a:spLocks noChangeShapeType="1"/>
          </p:cNvSpPr>
          <p:nvPr/>
        </p:nvSpPr>
        <p:spPr bwMode="auto">
          <a:xfrm flipH="1" flipV="1">
            <a:off x="4867275" y="3638550"/>
            <a:ext cx="123825" cy="1038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94827" name="Line 11"/>
          <p:cNvSpPr>
            <a:spLocks noChangeShapeType="1"/>
          </p:cNvSpPr>
          <p:nvPr/>
        </p:nvSpPr>
        <p:spPr bwMode="auto">
          <a:xfrm flipV="1">
            <a:off x="5000625" y="3533775"/>
            <a:ext cx="171450" cy="1171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94828" name="Text Box 12"/>
          <p:cNvSpPr txBox="1">
            <a:spLocks noChangeArrowheads="1"/>
          </p:cNvSpPr>
          <p:nvPr/>
        </p:nvSpPr>
        <p:spPr bwMode="auto">
          <a:xfrm>
            <a:off x="7812088" y="4545013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RF</a:t>
            </a:r>
          </a:p>
        </p:txBody>
      </p:sp>
      <p:sp>
        <p:nvSpPr>
          <p:cNvPr id="2594829" name="Line 13"/>
          <p:cNvSpPr>
            <a:spLocks noChangeShapeType="1"/>
          </p:cNvSpPr>
          <p:nvPr/>
        </p:nvSpPr>
        <p:spPr bwMode="auto">
          <a:xfrm flipV="1">
            <a:off x="8020050" y="3467100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842" name="Rectangle 2"/>
          <p:cNvSpPr>
            <a:spLocks noChangeArrowheads="1"/>
          </p:cNvSpPr>
          <p:nvPr/>
        </p:nvSpPr>
        <p:spPr bwMode="auto">
          <a:xfrm>
            <a:off x="1384300" y="3889375"/>
            <a:ext cx="2265363" cy="1881188"/>
          </a:xfrm>
          <a:prstGeom prst="rect">
            <a:avLst/>
          </a:prstGeom>
          <a:solidFill>
            <a:srgbClr val="A9C9E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IP-10</a:t>
            </a:r>
          </a:p>
        </p:txBody>
      </p:sp>
      <p:sp>
        <p:nvSpPr>
          <p:cNvPr id="259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357290" y="-24"/>
            <a:ext cx="7572428" cy="1143000"/>
          </a:xfrm>
        </p:spPr>
        <p:txBody>
          <a:bodyPr>
            <a:normAutofit/>
          </a:bodyPr>
          <a:lstStyle/>
          <a:p>
            <a:r>
              <a:rPr lang="en-US" dirty="0"/>
              <a:t>FibeAir IP-10 – </a:t>
            </a:r>
            <a:r>
              <a:rPr lang="ru-RU" b="0" dirty="0"/>
              <a:t>основные достоинства</a:t>
            </a:r>
            <a:r>
              <a:rPr lang="en-US" dirty="0"/>
              <a:t> </a:t>
            </a:r>
            <a:br>
              <a:rPr lang="en-US" dirty="0"/>
            </a:br>
            <a:r>
              <a:rPr lang="ru-RU" sz="2000" dirty="0"/>
              <a:t>Встроенный</a:t>
            </a:r>
            <a:r>
              <a:rPr lang="en-US" sz="2000" dirty="0"/>
              <a:t> Ethernet switch</a:t>
            </a:r>
          </a:p>
        </p:txBody>
      </p:sp>
      <p:sp>
        <p:nvSpPr>
          <p:cNvPr id="259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7848600" cy="20986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AU" sz="1800" b="0"/>
              <a:t>IP-10 </a:t>
            </a:r>
            <a:r>
              <a:rPr lang="ru-RU" sz="1800" b="0"/>
              <a:t>поддерживает два варианта работы встроенного </a:t>
            </a:r>
            <a:r>
              <a:rPr lang="en-US" sz="1800" b="0"/>
              <a:t>Ethernet </a:t>
            </a:r>
            <a:r>
              <a:rPr lang="ru-RU" sz="1800" b="0"/>
              <a:t>коммутатора</a:t>
            </a:r>
            <a:r>
              <a:rPr lang="en-AU" sz="1800" b="0"/>
              <a:t>:</a:t>
            </a:r>
          </a:p>
          <a:p>
            <a:pPr lvl="1">
              <a:lnSpc>
                <a:spcPct val="110000"/>
              </a:lnSpc>
            </a:pPr>
            <a:r>
              <a:rPr lang="en-AU" sz="1600" b="1"/>
              <a:t>Metro switch</a:t>
            </a:r>
            <a:r>
              <a:rPr lang="en-AU" sz="1600"/>
              <a:t> – Ethernet switching </a:t>
            </a:r>
            <a:r>
              <a:rPr lang="ru-RU" sz="1600"/>
              <a:t>включён</a:t>
            </a:r>
            <a:r>
              <a:rPr lang="en-AU" sz="1600" b="1"/>
              <a:t> </a:t>
            </a:r>
          </a:p>
          <a:p>
            <a:pPr lvl="1">
              <a:lnSpc>
                <a:spcPct val="110000"/>
              </a:lnSpc>
            </a:pPr>
            <a:r>
              <a:rPr lang="en-AU" sz="1600" b="1"/>
              <a:t>Smart pipe </a:t>
            </a:r>
            <a:r>
              <a:rPr lang="en-AU" sz="1600"/>
              <a:t>– Ethernet switching is </a:t>
            </a:r>
            <a:r>
              <a:rPr lang="ru-RU" sz="1600"/>
              <a:t>выключен</a:t>
            </a:r>
            <a:endParaRPr lang="en-AU" sz="1600"/>
          </a:p>
          <a:p>
            <a:pPr lvl="2">
              <a:lnSpc>
                <a:spcPct val="110000"/>
              </a:lnSpc>
            </a:pPr>
            <a:r>
              <a:rPr lang="ru-RU" sz="1400"/>
              <a:t>Только</a:t>
            </a:r>
            <a:r>
              <a:rPr lang="en-US" sz="1400"/>
              <a:t> </a:t>
            </a:r>
            <a:r>
              <a:rPr lang="ru-RU" sz="1400"/>
              <a:t>один порт </a:t>
            </a:r>
            <a:r>
              <a:rPr lang="en-AU" sz="1400"/>
              <a:t>Ethernet </a:t>
            </a:r>
            <a:r>
              <a:rPr lang="ru-RU" sz="1400"/>
              <a:t>используется для передачи трафика</a:t>
            </a:r>
            <a:endParaRPr lang="en-AU" sz="1400"/>
          </a:p>
          <a:p>
            <a:pPr lvl="2">
              <a:lnSpc>
                <a:spcPct val="110000"/>
              </a:lnSpc>
            </a:pPr>
            <a:r>
              <a:rPr lang="ru-RU" sz="1400"/>
              <a:t>Система работает как </a:t>
            </a:r>
            <a:r>
              <a:rPr lang="en-US" sz="1400"/>
              <a:t>PtP</a:t>
            </a:r>
            <a:r>
              <a:rPr lang="en-AU" sz="1400"/>
              <a:t> </a:t>
            </a:r>
            <a:r>
              <a:rPr lang="ru-RU" sz="1400"/>
              <a:t>РРЛ </a:t>
            </a:r>
            <a:r>
              <a:rPr lang="en-AU" sz="1400"/>
              <a:t>Ethernet </a:t>
            </a:r>
          </a:p>
          <a:p>
            <a:pPr lvl="1">
              <a:lnSpc>
                <a:spcPct val="110000"/>
              </a:lnSpc>
            </a:pPr>
            <a:endParaRPr lang="en-AU" sz="1600"/>
          </a:p>
          <a:p>
            <a:pPr lvl="1">
              <a:lnSpc>
                <a:spcPct val="110000"/>
              </a:lnSpc>
            </a:pPr>
            <a:endParaRPr lang="en-AU" sz="1600"/>
          </a:p>
          <a:p>
            <a:pPr lvl="1">
              <a:lnSpc>
                <a:spcPct val="110000"/>
              </a:lnSpc>
            </a:pPr>
            <a:endParaRPr lang="en-US" sz="1600"/>
          </a:p>
        </p:txBody>
      </p:sp>
      <p:sp>
        <p:nvSpPr>
          <p:cNvPr id="2595845" name="Rectangle 5"/>
          <p:cNvSpPr>
            <a:spLocks noChangeArrowheads="1"/>
          </p:cNvSpPr>
          <p:nvPr/>
        </p:nvSpPr>
        <p:spPr bwMode="auto">
          <a:xfrm>
            <a:off x="2997200" y="4619625"/>
            <a:ext cx="652463" cy="498475"/>
          </a:xfrm>
          <a:prstGeom prst="rect">
            <a:avLst/>
          </a:prstGeom>
          <a:solidFill>
            <a:srgbClr val="468BBE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9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Radio </a:t>
            </a:r>
            <a:br>
              <a:rPr lang="en-US" sz="9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</a:br>
            <a:r>
              <a:rPr lang="en-US" sz="9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interface</a:t>
            </a:r>
          </a:p>
        </p:txBody>
      </p:sp>
      <p:sp>
        <p:nvSpPr>
          <p:cNvPr id="2595846" name="Oval 6"/>
          <p:cNvSpPr>
            <a:spLocks noChangeArrowheads="1"/>
          </p:cNvSpPr>
          <p:nvPr/>
        </p:nvSpPr>
        <p:spPr bwMode="auto">
          <a:xfrm>
            <a:off x="1730375" y="4503738"/>
            <a:ext cx="920750" cy="7683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E2001A"/>
                </a:solidFill>
                <a:latin typeface="Arial" charset="0"/>
                <a:ea typeface="ヒラギノ角ゴ Pro W3" pitchFamily="-80" charset="-128"/>
              </a:rPr>
              <a:t>Ethernet</a:t>
            </a:r>
          </a:p>
          <a:p>
            <a:r>
              <a:rPr lang="en-US">
                <a:solidFill>
                  <a:srgbClr val="E2001A"/>
                </a:solidFill>
                <a:latin typeface="Arial" charset="0"/>
                <a:ea typeface="ヒラギノ角ゴ Pro W3" pitchFamily="-80" charset="-128"/>
              </a:rPr>
              <a:t>Switching</a:t>
            </a:r>
          </a:p>
        </p:txBody>
      </p:sp>
      <p:sp>
        <p:nvSpPr>
          <p:cNvPr id="2595847" name="Line 7"/>
          <p:cNvSpPr>
            <a:spLocks noChangeShapeType="1"/>
          </p:cNvSpPr>
          <p:nvPr/>
        </p:nvSpPr>
        <p:spPr bwMode="auto">
          <a:xfrm>
            <a:off x="2651125" y="4887913"/>
            <a:ext cx="346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lg" len="lg"/>
            <a:tailEnd type="oval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95848" name="Line 8"/>
          <p:cNvSpPr>
            <a:spLocks noChangeShapeType="1"/>
          </p:cNvSpPr>
          <p:nvPr/>
        </p:nvSpPr>
        <p:spPr bwMode="auto">
          <a:xfrm>
            <a:off x="1384300" y="4849813"/>
            <a:ext cx="346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lg" len="lg"/>
            <a:tailEnd type="oval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95849" name="Line 9"/>
          <p:cNvSpPr>
            <a:spLocks noChangeShapeType="1"/>
          </p:cNvSpPr>
          <p:nvPr/>
        </p:nvSpPr>
        <p:spPr bwMode="auto">
          <a:xfrm flipV="1">
            <a:off x="1384300" y="5041900"/>
            <a:ext cx="384175" cy="38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lg" len="lg"/>
            <a:tailEnd type="oval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95850" name="Line 10"/>
          <p:cNvSpPr>
            <a:spLocks noChangeShapeType="1"/>
          </p:cNvSpPr>
          <p:nvPr/>
        </p:nvSpPr>
        <p:spPr bwMode="auto">
          <a:xfrm>
            <a:off x="1384300" y="4581525"/>
            <a:ext cx="422275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lg" len="lg"/>
            <a:tailEnd type="oval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95851" name="Line 11"/>
          <p:cNvSpPr>
            <a:spLocks noChangeShapeType="1"/>
          </p:cNvSpPr>
          <p:nvPr/>
        </p:nvSpPr>
        <p:spPr bwMode="auto">
          <a:xfrm flipV="1">
            <a:off x="1384300" y="5195888"/>
            <a:ext cx="500063" cy="192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lg" len="lg"/>
            <a:tailEnd type="oval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95852" name="Line 12"/>
          <p:cNvSpPr>
            <a:spLocks noChangeShapeType="1"/>
          </p:cNvSpPr>
          <p:nvPr/>
        </p:nvSpPr>
        <p:spPr bwMode="auto">
          <a:xfrm>
            <a:off x="1384300" y="4311650"/>
            <a:ext cx="614363" cy="2301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lg" len="lg"/>
            <a:tailEnd type="oval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95853" name="Rectangle 13"/>
          <p:cNvSpPr>
            <a:spLocks noChangeArrowheads="1"/>
          </p:cNvSpPr>
          <p:nvPr/>
        </p:nvSpPr>
        <p:spPr bwMode="auto">
          <a:xfrm>
            <a:off x="5226050" y="3889375"/>
            <a:ext cx="2265363" cy="1881188"/>
          </a:xfrm>
          <a:prstGeom prst="rect">
            <a:avLst/>
          </a:prstGeom>
          <a:solidFill>
            <a:srgbClr val="A9C9E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  <a:ea typeface="ヒラギノ角ゴ Pro W3" pitchFamily="-80" charset="-128"/>
              </a:rPr>
              <a:t>IP-10</a:t>
            </a:r>
          </a:p>
        </p:txBody>
      </p:sp>
      <p:sp>
        <p:nvSpPr>
          <p:cNvPr id="2595854" name="Rectangle 14"/>
          <p:cNvSpPr>
            <a:spLocks noChangeArrowheads="1"/>
          </p:cNvSpPr>
          <p:nvPr/>
        </p:nvSpPr>
        <p:spPr bwMode="auto">
          <a:xfrm>
            <a:off x="6838950" y="4619625"/>
            <a:ext cx="652463" cy="498475"/>
          </a:xfrm>
          <a:prstGeom prst="rect">
            <a:avLst/>
          </a:prstGeom>
          <a:solidFill>
            <a:srgbClr val="468BBE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9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Radio </a:t>
            </a:r>
            <a:br>
              <a:rPr lang="en-US" sz="9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</a:br>
            <a:r>
              <a:rPr lang="en-US" sz="9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interface</a:t>
            </a:r>
          </a:p>
        </p:txBody>
      </p:sp>
      <p:sp>
        <p:nvSpPr>
          <p:cNvPr id="2595855" name="Line 15"/>
          <p:cNvSpPr>
            <a:spLocks noChangeShapeType="1"/>
          </p:cNvSpPr>
          <p:nvPr/>
        </p:nvSpPr>
        <p:spPr bwMode="auto">
          <a:xfrm>
            <a:off x="5226050" y="4887913"/>
            <a:ext cx="1612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lg" len="lg"/>
            <a:tailEnd type="oval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95856" name="Rectangle 16"/>
          <p:cNvSpPr>
            <a:spLocks noChangeArrowheads="1"/>
          </p:cNvSpPr>
          <p:nvPr/>
        </p:nvSpPr>
        <p:spPr bwMode="auto">
          <a:xfrm>
            <a:off x="5380038" y="5843588"/>
            <a:ext cx="192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AU" sz="1800" b="0">
                <a:solidFill>
                  <a:srgbClr val="333333"/>
                </a:solidFill>
                <a:latin typeface="Arial" charset="0"/>
                <a:ea typeface="ヒラギノ角ゴ Pro W3" pitchFamily="-80" charset="-128"/>
              </a:rPr>
              <a:t>Smart pipe mode</a:t>
            </a:r>
            <a:endParaRPr lang="en-US" sz="1800" b="0">
              <a:solidFill>
                <a:srgbClr val="333333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95857" name="Rectangle 17"/>
          <p:cNvSpPr>
            <a:spLocks noChangeArrowheads="1"/>
          </p:cNvSpPr>
          <p:nvPr/>
        </p:nvSpPr>
        <p:spPr bwMode="auto">
          <a:xfrm>
            <a:off x="1433513" y="5848350"/>
            <a:ext cx="210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AU" sz="1800" b="0">
                <a:solidFill>
                  <a:srgbClr val="333333"/>
                </a:solidFill>
                <a:latin typeface="Arial" charset="0"/>
                <a:ea typeface="ヒラギノ角ゴ Pro W3" pitchFamily="-80" charset="-128"/>
              </a:rPr>
              <a:t>Metro switch mode</a:t>
            </a:r>
            <a:endParaRPr lang="en-US" sz="1800" b="0">
              <a:solidFill>
                <a:srgbClr val="333333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95858" name="Rectangle 18"/>
          <p:cNvSpPr>
            <a:spLocks noChangeArrowheads="1"/>
          </p:cNvSpPr>
          <p:nvPr/>
        </p:nvSpPr>
        <p:spPr bwMode="auto">
          <a:xfrm>
            <a:off x="501650" y="4556125"/>
            <a:ext cx="7381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AU" b="0">
                <a:solidFill>
                  <a:schemeClr val="tx2"/>
                </a:solidFill>
                <a:latin typeface="Arial" charset="0"/>
                <a:ea typeface="ヒラギノ角ゴ Pro W3" pitchFamily="-80" charset="-128"/>
              </a:rPr>
              <a:t>Ethernet</a:t>
            </a:r>
          </a:p>
          <a:p>
            <a:pPr algn="l">
              <a:lnSpc>
                <a:spcPct val="120000"/>
              </a:lnSpc>
            </a:pPr>
            <a:r>
              <a:rPr lang="en-AU" b="0">
                <a:solidFill>
                  <a:schemeClr val="tx2"/>
                </a:solidFill>
                <a:latin typeface="Arial" charset="0"/>
                <a:ea typeface="ヒラギノ角ゴ Pro W3" pitchFamily="-80" charset="-128"/>
              </a:rPr>
              <a:t>User</a:t>
            </a:r>
          </a:p>
          <a:p>
            <a:pPr algn="l">
              <a:lnSpc>
                <a:spcPct val="120000"/>
              </a:lnSpc>
            </a:pPr>
            <a:r>
              <a:rPr lang="en-AU" b="0">
                <a:solidFill>
                  <a:schemeClr val="tx2"/>
                </a:solidFill>
                <a:latin typeface="Arial" charset="0"/>
                <a:ea typeface="ヒラギノ角ゴ Pro W3" pitchFamily="-80" charset="-128"/>
              </a:rPr>
              <a:t>Interfaces</a:t>
            </a:r>
            <a:endParaRPr lang="en-US" b="0">
              <a:solidFill>
                <a:schemeClr val="tx2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95859" name="Rectangle 19"/>
          <p:cNvSpPr>
            <a:spLocks noChangeArrowheads="1"/>
          </p:cNvSpPr>
          <p:nvPr/>
        </p:nvSpPr>
        <p:spPr bwMode="auto">
          <a:xfrm>
            <a:off x="4473575" y="4543425"/>
            <a:ext cx="6746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AU" b="0">
                <a:solidFill>
                  <a:schemeClr val="tx2"/>
                </a:solidFill>
                <a:latin typeface="Arial" charset="0"/>
                <a:ea typeface="ヒラギノ角ゴ Pro W3" pitchFamily="-80" charset="-128"/>
              </a:rPr>
              <a:t>Ethernet</a:t>
            </a:r>
          </a:p>
          <a:p>
            <a:pPr algn="l">
              <a:lnSpc>
                <a:spcPct val="120000"/>
              </a:lnSpc>
            </a:pPr>
            <a:r>
              <a:rPr lang="en-AU" b="0">
                <a:solidFill>
                  <a:schemeClr val="tx2"/>
                </a:solidFill>
                <a:latin typeface="Arial" charset="0"/>
                <a:ea typeface="ヒラギノ角ゴ Pro W3" pitchFamily="-80" charset="-128"/>
              </a:rPr>
              <a:t>User</a:t>
            </a:r>
          </a:p>
          <a:p>
            <a:pPr algn="l">
              <a:lnSpc>
                <a:spcPct val="120000"/>
              </a:lnSpc>
            </a:pPr>
            <a:r>
              <a:rPr lang="en-AU" b="0">
                <a:solidFill>
                  <a:schemeClr val="tx2"/>
                </a:solidFill>
                <a:latin typeface="Arial" charset="0"/>
                <a:ea typeface="ヒラギノ角ゴ Pro W3" pitchFamily="-80" charset="-128"/>
              </a:rPr>
              <a:t>Interface</a:t>
            </a:r>
            <a:endParaRPr lang="en-US" b="0">
              <a:solidFill>
                <a:schemeClr val="tx2"/>
              </a:solidFill>
              <a:latin typeface="Arial" charset="0"/>
              <a:ea typeface="ヒラギノ角ゴ Pro W3" pitchFamily="-8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866" name="Rectangle 208"/>
          <p:cNvSpPr>
            <a:spLocks noGrp="1" noChangeArrowheads="1"/>
          </p:cNvSpPr>
          <p:nvPr>
            <p:ph type="body" idx="4294967295"/>
          </p:nvPr>
        </p:nvSpPr>
        <p:spPr>
          <a:xfrm>
            <a:off x="4324350" y="4811713"/>
            <a:ext cx="4810125" cy="2046287"/>
          </a:xfrm>
          <a:solidFill>
            <a:schemeClr val="bg1"/>
          </a:solidFill>
        </p:spPr>
        <p:txBody>
          <a:bodyPr/>
          <a:lstStyle/>
          <a:p>
            <a:pPr marL="285750" indent="-285750">
              <a:lnSpc>
                <a:spcPct val="110000"/>
              </a:lnSpc>
              <a:buFont typeface="Wingdings 2" pitchFamily="18" charset="2"/>
              <a:buNone/>
            </a:pPr>
            <a:r>
              <a:rPr lang="ru-RU" altLang="he-IL" sz="1800" b="0"/>
              <a:t>Пропускная способность на радио канал</a:t>
            </a:r>
            <a:r>
              <a:rPr lang="en-US" altLang="he-IL" sz="1800" b="0"/>
              <a:t>:</a:t>
            </a:r>
          </a:p>
          <a:p>
            <a:pPr marL="685800" lvl="1" indent="-285750">
              <a:lnSpc>
                <a:spcPct val="110000"/>
              </a:lnSpc>
            </a:pPr>
            <a:r>
              <a:rPr lang="en-US" altLang="he-IL" sz="1400"/>
              <a:t>10 to 50 Mbps @ </a:t>
            </a:r>
            <a:r>
              <a:rPr lang="ru-RU" altLang="he-IL" sz="1400"/>
              <a:t>канал </a:t>
            </a:r>
            <a:r>
              <a:rPr lang="en-US" altLang="he-IL" sz="1400"/>
              <a:t>7MHz </a:t>
            </a:r>
          </a:p>
          <a:p>
            <a:pPr marL="685800" lvl="1" indent="-285750">
              <a:lnSpc>
                <a:spcPct val="110000"/>
              </a:lnSpc>
            </a:pPr>
            <a:r>
              <a:rPr lang="en-US" altLang="he-IL" sz="1400"/>
              <a:t>25 to 100 Mbps @ </a:t>
            </a:r>
            <a:r>
              <a:rPr lang="ru-RU" altLang="he-IL" sz="1400"/>
              <a:t>канал</a:t>
            </a:r>
            <a:r>
              <a:rPr lang="en-US" altLang="he-IL" sz="1400"/>
              <a:t> 14MHz </a:t>
            </a:r>
          </a:p>
          <a:p>
            <a:pPr marL="685800" lvl="1" indent="-285750">
              <a:lnSpc>
                <a:spcPct val="110000"/>
              </a:lnSpc>
            </a:pPr>
            <a:r>
              <a:rPr lang="en-US" altLang="he-IL" sz="1400"/>
              <a:t>45 to 220 Mbps @ </a:t>
            </a:r>
            <a:r>
              <a:rPr lang="ru-RU" altLang="he-IL" sz="1400"/>
              <a:t>канал</a:t>
            </a:r>
            <a:r>
              <a:rPr lang="en-US" altLang="he-IL" sz="1400"/>
              <a:t> 28 MHz</a:t>
            </a:r>
          </a:p>
          <a:p>
            <a:pPr marL="685800" lvl="1" indent="-285750">
              <a:lnSpc>
                <a:spcPct val="110000"/>
              </a:lnSpc>
            </a:pPr>
            <a:r>
              <a:rPr lang="en-US" altLang="he-IL" sz="1400"/>
              <a:t>90 to </a:t>
            </a:r>
            <a:r>
              <a:rPr lang="en-US" altLang="he-IL" sz="1400" b="1"/>
              <a:t>500</a:t>
            </a:r>
            <a:r>
              <a:rPr lang="en-US" altLang="he-IL" sz="1400"/>
              <a:t> Mbps @ </a:t>
            </a:r>
            <a:r>
              <a:rPr lang="ru-RU" altLang="he-IL" sz="1400"/>
              <a:t>канал</a:t>
            </a:r>
            <a:r>
              <a:rPr lang="en-US" altLang="he-IL" sz="1400"/>
              <a:t> 56 MHz</a:t>
            </a:r>
            <a:endParaRPr lang="en-US" sz="1400"/>
          </a:p>
        </p:txBody>
      </p:sp>
      <p:sp>
        <p:nvSpPr>
          <p:cNvPr id="2596867" name="Rectangle 209"/>
          <p:cNvSpPr>
            <a:spLocks noChangeArrowheads="1"/>
          </p:cNvSpPr>
          <p:nvPr/>
        </p:nvSpPr>
        <p:spPr bwMode="auto">
          <a:xfrm>
            <a:off x="231775" y="1585913"/>
            <a:ext cx="8912225" cy="3263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>
              <a:lnSpc>
                <a:spcPct val="90000"/>
              </a:lnSpc>
              <a:spcBef>
                <a:spcPct val="20000"/>
              </a:spcBef>
              <a:buClr>
                <a:srgbClr val="E2001A"/>
              </a:buClr>
              <a:buFont typeface="Wingdings 2" pitchFamily="18" charset="2"/>
              <a:buNone/>
            </a:pPr>
            <a:endParaRPr lang="en-US" sz="800" b="0">
              <a:solidFill>
                <a:srgbClr val="333333"/>
              </a:solidFill>
              <a:latin typeface="Arial" charset="0"/>
              <a:ea typeface="ヒラギノ角ゴ Pro W3" pitchFamily="-80" charset="-128"/>
            </a:endParaRPr>
          </a:p>
          <a:p>
            <a:pPr marL="285750" indent="-285750" algn="l">
              <a:lnSpc>
                <a:spcPct val="90000"/>
              </a:lnSpc>
              <a:spcBef>
                <a:spcPct val="20000"/>
              </a:spcBef>
              <a:buClr>
                <a:srgbClr val="E2001A"/>
              </a:buClr>
              <a:buFont typeface="Wingdings 2" pitchFamily="18" charset="2"/>
              <a:buNone/>
            </a:pPr>
            <a:r>
              <a:rPr lang="en-US" sz="1600">
                <a:solidFill>
                  <a:srgbClr val="333333"/>
                </a:solidFill>
                <a:latin typeface="Arial" charset="0"/>
                <a:ea typeface="ヒラギノ角ゴ Pro W3" pitchFamily="-80" charset="-128"/>
              </a:rPr>
              <a:t>8 </a:t>
            </a:r>
            <a:r>
              <a:rPr lang="ru-RU" sz="1600">
                <a:solidFill>
                  <a:srgbClr val="333333"/>
                </a:solidFill>
                <a:latin typeface="Arial" charset="0"/>
                <a:ea typeface="ヒラギノ角ゴ Pro W3" pitchFamily="-80" charset="-128"/>
              </a:rPr>
              <a:t>модуляций- рабочих уровней</a:t>
            </a:r>
            <a:r>
              <a:rPr lang="en-US" sz="1600">
                <a:solidFill>
                  <a:srgbClr val="333333"/>
                </a:solidFill>
                <a:latin typeface="Arial" charset="0"/>
                <a:ea typeface="ヒラギノ角ゴ Pro W3" pitchFamily="-80" charset="-128"/>
              </a:rPr>
              <a:t> (~3db </a:t>
            </a:r>
            <a:r>
              <a:rPr lang="ru-RU" sz="1600">
                <a:solidFill>
                  <a:srgbClr val="333333"/>
                </a:solidFill>
                <a:latin typeface="Arial" charset="0"/>
                <a:ea typeface="ヒラギノ角ゴ Pro W3" pitchFamily="-80" charset="-128"/>
              </a:rPr>
              <a:t>коэф.усиления для каждого уровня</a:t>
            </a:r>
            <a:r>
              <a:rPr lang="en-US" sz="1600">
                <a:solidFill>
                  <a:srgbClr val="333333"/>
                </a:solidFill>
                <a:latin typeface="Arial" charset="0"/>
                <a:ea typeface="ヒラギノ角ゴ Pro W3" pitchFamily="-80" charset="-128"/>
              </a:rPr>
              <a:t>)</a:t>
            </a:r>
          </a:p>
        </p:txBody>
      </p:sp>
      <p:sp>
        <p:nvSpPr>
          <p:cNvPr id="2596868" name="Rectangle 11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80975"/>
            <a:ext cx="8448675" cy="1143000"/>
          </a:xfrm>
          <a:noFill/>
        </p:spPr>
        <p:txBody>
          <a:bodyPr/>
          <a:lstStyle/>
          <a:p>
            <a:r>
              <a:rPr lang="en-US"/>
              <a:t>FibeAir IP-10 </a:t>
            </a:r>
            <a:r>
              <a:rPr lang="ru-RU"/>
              <a:t>- </a:t>
            </a:r>
            <a:r>
              <a:rPr lang="ru-RU" b="0"/>
              <a:t>основные достоинства</a:t>
            </a:r>
            <a:r>
              <a:rPr lang="en-US"/>
              <a:t/>
            </a:r>
            <a:br>
              <a:rPr lang="en-US"/>
            </a:br>
            <a:r>
              <a:rPr lang="ru-RU" sz="2400" b="0"/>
              <a:t>Поддержка</a:t>
            </a:r>
            <a:r>
              <a:rPr lang="en-US"/>
              <a:t> </a:t>
            </a:r>
            <a:r>
              <a:rPr lang="en-US" sz="2000" b="0"/>
              <a:t>ACM</a:t>
            </a:r>
            <a:endParaRPr lang="en-US" sz="2000"/>
          </a:p>
        </p:txBody>
      </p:sp>
      <p:sp>
        <p:nvSpPr>
          <p:cNvPr id="2596869" name="Rectangle 176"/>
          <p:cNvSpPr>
            <a:spLocks noChangeArrowheads="1"/>
          </p:cNvSpPr>
          <p:nvPr/>
        </p:nvSpPr>
        <p:spPr bwMode="auto">
          <a:xfrm>
            <a:off x="233363" y="2162175"/>
            <a:ext cx="8648700" cy="25622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r">
              <a:lnSpc>
                <a:spcPct val="130000"/>
              </a:lnSpc>
            </a:pPr>
            <a:endParaRPr lang="ru-RU" sz="18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grpSp>
        <p:nvGrpSpPr>
          <p:cNvPr id="2" name="AutoShape 56"/>
          <p:cNvGrpSpPr>
            <a:grpSpLocks noChangeAspect="1"/>
          </p:cNvGrpSpPr>
          <p:nvPr/>
        </p:nvGrpSpPr>
        <p:grpSpPr bwMode="auto">
          <a:xfrm>
            <a:off x="5772150" y="3398838"/>
            <a:ext cx="468313" cy="415925"/>
            <a:chOff x="3587" y="1958"/>
            <a:chExt cx="295" cy="262"/>
          </a:xfrm>
        </p:grpSpPr>
        <p:pic>
          <p:nvPicPr>
            <p:cNvPr id="2596871" name="AutoShape 5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7" y="1958"/>
              <a:ext cx="295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96872" name="Text Box 155"/>
            <p:cNvSpPr txBox="1">
              <a:spLocks noChangeArrowheads="1"/>
            </p:cNvSpPr>
            <p:nvPr/>
          </p:nvSpPr>
          <p:spPr bwMode="auto">
            <a:xfrm rot="-5482820">
              <a:off x="3635" y="2017"/>
              <a:ext cx="2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r">
                <a:lnSpc>
                  <a:spcPct val="130000"/>
                </a:lnSpc>
              </a:pPr>
              <a:endParaRPr lang="ru-RU" sz="18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grpSp>
        <p:nvGrpSpPr>
          <p:cNvPr id="3" name="AutoShape 56"/>
          <p:cNvGrpSpPr>
            <a:grpSpLocks noChangeAspect="1"/>
          </p:cNvGrpSpPr>
          <p:nvPr/>
        </p:nvGrpSpPr>
        <p:grpSpPr bwMode="auto">
          <a:xfrm>
            <a:off x="5283200" y="3375025"/>
            <a:ext cx="604838" cy="481013"/>
            <a:chOff x="3279" y="1943"/>
            <a:chExt cx="381" cy="303"/>
          </a:xfrm>
        </p:grpSpPr>
        <p:pic>
          <p:nvPicPr>
            <p:cNvPr id="2596874" name="AutoShape 5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9" y="1943"/>
              <a:ext cx="381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96875" name="Text Box 158"/>
            <p:cNvSpPr txBox="1">
              <a:spLocks noChangeArrowheads="1"/>
            </p:cNvSpPr>
            <p:nvPr/>
          </p:nvSpPr>
          <p:spPr bwMode="auto">
            <a:xfrm rot="-5482820">
              <a:off x="3357" y="2001"/>
              <a:ext cx="28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r">
                <a:lnSpc>
                  <a:spcPct val="130000"/>
                </a:lnSpc>
              </a:pPr>
              <a:endParaRPr lang="ru-RU" sz="18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grpSp>
        <p:nvGrpSpPr>
          <p:cNvPr id="4" name="AutoShape 57"/>
          <p:cNvGrpSpPr>
            <a:grpSpLocks noChangeAspect="1"/>
          </p:cNvGrpSpPr>
          <p:nvPr/>
        </p:nvGrpSpPr>
        <p:grpSpPr bwMode="auto">
          <a:xfrm>
            <a:off x="4826000" y="3362325"/>
            <a:ext cx="604838" cy="542925"/>
            <a:chOff x="2991" y="1935"/>
            <a:chExt cx="381" cy="342"/>
          </a:xfrm>
        </p:grpSpPr>
        <p:pic>
          <p:nvPicPr>
            <p:cNvPr id="2596877" name="AutoShape 5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91" y="1935"/>
              <a:ext cx="381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96878" name="Text Box 161"/>
            <p:cNvSpPr txBox="1">
              <a:spLocks noChangeArrowheads="1"/>
            </p:cNvSpPr>
            <p:nvPr/>
          </p:nvSpPr>
          <p:spPr bwMode="auto">
            <a:xfrm rot="-5482820">
              <a:off x="3052" y="2013"/>
              <a:ext cx="32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r">
                <a:lnSpc>
                  <a:spcPct val="130000"/>
                </a:lnSpc>
              </a:pPr>
              <a:endParaRPr lang="ru-RU" sz="18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grpSp>
        <p:nvGrpSpPr>
          <p:cNvPr id="5" name="AutoShape 58"/>
          <p:cNvGrpSpPr>
            <a:grpSpLocks noChangeAspect="1"/>
          </p:cNvGrpSpPr>
          <p:nvPr/>
        </p:nvGrpSpPr>
        <p:grpSpPr bwMode="auto">
          <a:xfrm>
            <a:off x="4241800" y="3289300"/>
            <a:ext cx="773113" cy="701675"/>
            <a:chOff x="2623" y="1889"/>
            <a:chExt cx="487" cy="442"/>
          </a:xfrm>
        </p:grpSpPr>
        <p:pic>
          <p:nvPicPr>
            <p:cNvPr id="2596880" name="AutoShape 5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23" y="1889"/>
              <a:ext cx="48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96881" name="Text Box 164"/>
            <p:cNvSpPr txBox="1">
              <a:spLocks noChangeArrowheads="1"/>
            </p:cNvSpPr>
            <p:nvPr/>
          </p:nvSpPr>
          <p:spPr bwMode="auto">
            <a:xfrm rot="-5482820">
              <a:off x="2695" y="1992"/>
              <a:ext cx="421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r">
                <a:lnSpc>
                  <a:spcPct val="130000"/>
                </a:lnSpc>
              </a:pPr>
              <a:endParaRPr lang="ru-RU" sz="18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grpSp>
        <p:nvGrpSpPr>
          <p:cNvPr id="6" name="AutoShape 58"/>
          <p:cNvGrpSpPr>
            <a:grpSpLocks noChangeAspect="1"/>
          </p:cNvGrpSpPr>
          <p:nvPr/>
        </p:nvGrpSpPr>
        <p:grpSpPr bwMode="auto">
          <a:xfrm>
            <a:off x="3735388" y="3246438"/>
            <a:ext cx="865187" cy="787400"/>
            <a:chOff x="2304" y="1862"/>
            <a:chExt cx="545" cy="496"/>
          </a:xfrm>
        </p:grpSpPr>
        <p:pic>
          <p:nvPicPr>
            <p:cNvPr id="2596883" name="AutoShape 5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04" y="1862"/>
              <a:ext cx="545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96884" name="Text Box 167"/>
            <p:cNvSpPr txBox="1">
              <a:spLocks noChangeArrowheads="1"/>
            </p:cNvSpPr>
            <p:nvPr/>
          </p:nvSpPr>
          <p:spPr bwMode="auto">
            <a:xfrm rot="-5482820">
              <a:off x="2384" y="1977"/>
              <a:ext cx="473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r">
                <a:lnSpc>
                  <a:spcPct val="130000"/>
                </a:lnSpc>
              </a:pPr>
              <a:endParaRPr lang="ru-RU" sz="18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grpSp>
        <p:nvGrpSpPr>
          <p:cNvPr id="7" name="AutoShape 60"/>
          <p:cNvGrpSpPr>
            <a:grpSpLocks noChangeAspect="1"/>
          </p:cNvGrpSpPr>
          <p:nvPr/>
        </p:nvGrpSpPr>
        <p:grpSpPr bwMode="auto">
          <a:xfrm>
            <a:off x="3138488" y="3162300"/>
            <a:ext cx="968375" cy="950913"/>
            <a:chOff x="1928" y="1809"/>
            <a:chExt cx="610" cy="599"/>
          </a:xfrm>
        </p:grpSpPr>
        <p:pic>
          <p:nvPicPr>
            <p:cNvPr id="2596886" name="AutoShape 6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28" y="1809"/>
              <a:ext cx="610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96887" name="Text Box 170"/>
            <p:cNvSpPr txBox="1">
              <a:spLocks noChangeArrowheads="1"/>
            </p:cNvSpPr>
            <p:nvPr/>
          </p:nvSpPr>
          <p:spPr bwMode="auto">
            <a:xfrm rot="-5482820">
              <a:off x="1994" y="1959"/>
              <a:ext cx="576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r">
                <a:lnSpc>
                  <a:spcPct val="130000"/>
                </a:lnSpc>
              </a:pPr>
              <a:endParaRPr lang="ru-RU" sz="18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grpSp>
        <p:nvGrpSpPr>
          <p:cNvPr id="8" name="AutoShape 55"/>
          <p:cNvGrpSpPr>
            <a:grpSpLocks noChangeAspect="1"/>
          </p:cNvGrpSpPr>
          <p:nvPr/>
        </p:nvGrpSpPr>
        <p:grpSpPr bwMode="auto">
          <a:xfrm>
            <a:off x="6802438" y="3009900"/>
            <a:ext cx="1309687" cy="1077913"/>
            <a:chOff x="4236" y="1713"/>
            <a:chExt cx="825" cy="679"/>
          </a:xfrm>
        </p:grpSpPr>
        <p:pic>
          <p:nvPicPr>
            <p:cNvPr id="2596889" name="AutoShape 5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36" y="1713"/>
              <a:ext cx="8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96890" name="Text Box 173"/>
            <p:cNvSpPr txBox="1">
              <a:spLocks noChangeArrowheads="1"/>
            </p:cNvSpPr>
            <p:nvPr/>
          </p:nvSpPr>
          <p:spPr bwMode="auto">
            <a:xfrm rot="-5482820">
              <a:off x="4389" y="1848"/>
              <a:ext cx="65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r">
                <a:lnSpc>
                  <a:spcPct val="130000"/>
                </a:lnSpc>
              </a:pPr>
              <a:endParaRPr lang="ru-RU" sz="18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grpSp>
        <p:nvGrpSpPr>
          <p:cNvPr id="9" name="AutoShape 60"/>
          <p:cNvGrpSpPr>
            <a:grpSpLocks noChangeAspect="1"/>
          </p:cNvGrpSpPr>
          <p:nvPr/>
        </p:nvGrpSpPr>
        <p:grpSpPr bwMode="auto">
          <a:xfrm>
            <a:off x="2235200" y="3113088"/>
            <a:ext cx="1311275" cy="1084262"/>
            <a:chOff x="1359" y="1778"/>
            <a:chExt cx="826" cy="683"/>
          </a:xfrm>
        </p:grpSpPr>
        <p:pic>
          <p:nvPicPr>
            <p:cNvPr id="2596892" name="AutoShape 6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59" y="1778"/>
              <a:ext cx="826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96893" name="Text Box 176"/>
            <p:cNvSpPr txBox="1">
              <a:spLocks noChangeArrowheads="1"/>
            </p:cNvSpPr>
            <p:nvPr/>
          </p:nvSpPr>
          <p:spPr bwMode="auto">
            <a:xfrm rot="-5482820">
              <a:off x="1513" y="1916"/>
              <a:ext cx="655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r">
                <a:lnSpc>
                  <a:spcPct val="130000"/>
                </a:lnSpc>
              </a:pPr>
              <a:endParaRPr lang="ru-RU" sz="1800" b="0">
                <a:solidFill>
                  <a:srgbClr val="E2001A"/>
                </a:solidFill>
                <a:latin typeface="Arial" charset="0"/>
                <a:ea typeface="ヒラギノ角ゴ Pro W3" pitchFamily="-80" charset="-128"/>
              </a:endParaRPr>
            </a:p>
          </p:txBody>
        </p:sp>
      </p:grpSp>
      <p:sp>
        <p:nvSpPr>
          <p:cNvPr id="2596894" name="AutoShape 75"/>
          <p:cNvSpPr>
            <a:spLocks noChangeAspect="1" noChangeArrowheads="1"/>
          </p:cNvSpPr>
          <p:nvPr/>
        </p:nvSpPr>
        <p:spPr bwMode="auto">
          <a:xfrm rot="-64449">
            <a:off x="2473325" y="3538538"/>
            <a:ext cx="5373688" cy="219075"/>
          </a:xfrm>
          <a:prstGeom prst="roundRect">
            <a:avLst>
              <a:gd name="adj" fmla="val 16667"/>
            </a:avLst>
          </a:prstGeom>
          <a:solidFill>
            <a:srgbClr val="87AFC1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>
              <a:lnSpc>
                <a:spcPct val="130000"/>
              </a:lnSpc>
            </a:pPr>
            <a:endParaRPr lang="ru-RU" sz="18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96895" name="Oval 62"/>
          <p:cNvSpPr>
            <a:spLocks noChangeAspect="1" noChangeArrowheads="1"/>
          </p:cNvSpPr>
          <p:nvPr/>
        </p:nvSpPr>
        <p:spPr bwMode="auto">
          <a:xfrm rot="985367">
            <a:off x="2398713" y="3570288"/>
            <a:ext cx="142875" cy="187325"/>
          </a:xfrm>
          <a:prstGeom prst="ellipse">
            <a:avLst/>
          </a:prstGeom>
          <a:solidFill>
            <a:srgbClr val="87AFC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>
              <a:lnSpc>
                <a:spcPct val="130000"/>
              </a:lnSpc>
            </a:pPr>
            <a:endParaRPr lang="ru-RU" sz="18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96896" name="Text Box 65"/>
          <p:cNvSpPr txBox="1">
            <a:spLocks noChangeAspect="1" noChangeArrowheads="1"/>
          </p:cNvSpPr>
          <p:nvPr/>
        </p:nvSpPr>
        <p:spPr bwMode="auto">
          <a:xfrm rot="332">
            <a:off x="7107238" y="2819400"/>
            <a:ext cx="620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800">
                <a:latin typeface="Arial" charset="0"/>
                <a:ea typeface="ヒラギノ角ゴ Pro W3" pitchFamily="-80" charset="-128"/>
              </a:rPr>
              <a:t>256 QAM</a:t>
            </a:r>
          </a:p>
        </p:txBody>
      </p:sp>
      <p:sp>
        <p:nvSpPr>
          <p:cNvPr id="2596897" name="Text Box 69"/>
          <p:cNvSpPr txBox="1">
            <a:spLocks noChangeAspect="1" noChangeArrowheads="1"/>
          </p:cNvSpPr>
          <p:nvPr/>
        </p:nvSpPr>
        <p:spPr bwMode="auto">
          <a:xfrm rot="-27841">
            <a:off x="5303838" y="4206875"/>
            <a:ext cx="5397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200">
                <a:latin typeface="Arial" charset="0"/>
                <a:ea typeface="ヒラギノ角ゴ Pro W3" pitchFamily="-80" charset="-128"/>
              </a:rPr>
              <a:t>Time</a:t>
            </a:r>
          </a:p>
        </p:txBody>
      </p:sp>
      <p:sp>
        <p:nvSpPr>
          <p:cNvPr id="2596898" name="Text Box 72"/>
          <p:cNvSpPr txBox="1">
            <a:spLocks noChangeAspect="1" noChangeArrowheads="1"/>
          </p:cNvSpPr>
          <p:nvPr/>
        </p:nvSpPr>
        <p:spPr bwMode="auto">
          <a:xfrm rot="-63148">
            <a:off x="466725" y="3821113"/>
            <a:ext cx="17081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200">
                <a:latin typeface="Arial Narrow" pitchFamily="34" charset="0"/>
                <a:ea typeface="ヒラギノ角ゴ Pro W3" pitchFamily="-80" charset="-128"/>
              </a:rPr>
              <a:t>Non-real time services</a:t>
            </a:r>
            <a:endParaRPr lang="en-US" sz="1200"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96899" name="Line 73"/>
          <p:cNvSpPr>
            <a:spLocks noChangeAspect="1" noChangeShapeType="1"/>
          </p:cNvSpPr>
          <p:nvPr/>
        </p:nvSpPr>
        <p:spPr bwMode="auto">
          <a:xfrm rot="985367" flipV="1">
            <a:off x="2014538" y="3597275"/>
            <a:ext cx="446087" cy="147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96900" name="Line 74"/>
          <p:cNvSpPr>
            <a:spLocks noChangeAspect="1" noChangeShapeType="1"/>
          </p:cNvSpPr>
          <p:nvPr/>
        </p:nvSpPr>
        <p:spPr bwMode="auto">
          <a:xfrm rot="985367" flipV="1">
            <a:off x="2043113" y="3906838"/>
            <a:ext cx="396875" cy="13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596901" name="Picture 76" descr="weather_icons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444" b="46053"/>
          <a:stretch>
            <a:fillRect/>
          </a:stretch>
        </p:blipFill>
        <p:spPr bwMode="auto">
          <a:xfrm rot="985367">
            <a:off x="2760663" y="2324100"/>
            <a:ext cx="5254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6902" name="Picture 77" descr="weather_icons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450" r="49167"/>
          <a:stretch>
            <a:fillRect/>
          </a:stretch>
        </p:blipFill>
        <p:spPr bwMode="auto">
          <a:xfrm rot="985367">
            <a:off x="3836988" y="2393950"/>
            <a:ext cx="71596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6903" name="Text Box 61"/>
          <p:cNvSpPr txBox="1">
            <a:spLocks noChangeAspect="1" noChangeArrowheads="1"/>
          </p:cNvSpPr>
          <p:nvPr/>
        </p:nvSpPr>
        <p:spPr bwMode="auto">
          <a:xfrm rot="332">
            <a:off x="2671763" y="2901950"/>
            <a:ext cx="59213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800">
                <a:latin typeface="Arial" charset="0"/>
                <a:ea typeface="ヒラギノ角ゴ Pro W3" pitchFamily="-80" charset="-128"/>
              </a:rPr>
              <a:t>256QAM</a:t>
            </a:r>
          </a:p>
        </p:txBody>
      </p:sp>
      <p:sp>
        <p:nvSpPr>
          <p:cNvPr id="2596904" name="Text Box 63"/>
          <p:cNvSpPr txBox="1">
            <a:spLocks noChangeAspect="1" noChangeArrowheads="1"/>
          </p:cNvSpPr>
          <p:nvPr/>
        </p:nvSpPr>
        <p:spPr bwMode="auto">
          <a:xfrm rot="332">
            <a:off x="3336925" y="2921000"/>
            <a:ext cx="6207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he-IL" sz="800">
                <a:latin typeface="Arial" charset="0"/>
                <a:ea typeface="ヒラギノ角ゴ Pro W3" pitchFamily="-80" charset="-128"/>
                <a:cs typeface="Arial" charset="0"/>
              </a:rPr>
              <a:t>256 </a:t>
            </a:r>
            <a:r>
              <a:rPr lang="en-US" sz="800">
                <a:latin typeface="Arial" charset="0"/>
                <a:ea typeface="ヒラギノ角ゴ Pro W3" pitchFamily="-80" charset="-128"/>
                <a:cs typeface="Arial" charset="0"/>
              </a:rPr>
              <a:t>QAM</a:t>
            </a:r>
          </a:p>
        </p:txBody>
      </p:sp>
      <p:sp>
        <p:nvSpPr>
          <p:cNvPr id="2596905" name="Text Box 64"/>
          <p:cNvSpPr txBox="1">
            <a:spLocks noChangeAspect="1" noChangeArrowheads="1"/>
          </p:cNvSpPr>
          <p:nvPr/>
        </p:nvSpPr>
        <p:spPr bwMode="auto">
          <a:xfrm rot="332">
            <a:off x="3890963" y="3024188"/>
            <a:ext cx="59213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800">
                <a:latin typeface="Arial" charset="0"/>
                <a:ea typeface="ヒラギノ角ゴ Pro W3" pitchFamily="-80" charset="-128"/>
              </a:rPr>
              <a:t>128QAM</a:t>
            </a:r>
          </a:p>
        </p:txBody>
      </p:sp>
      <p:sp>
        <p:nvSpPr>
          <p:cNvPr id="2596906" name="Text Box 66"/>
          <p:cNvSpPr txBox="1">
            <a:spLocks noChangeAspect="1" noChangeArrowheads="1"/>
          </p:cNvSpPr>
          <p:nvPr/>
        </p:nvSpPr>
        <p:spPr bwMode="auto">
          <a:xfrm rot="332">
            <a:off x="4413250" y="3060700"/>
            <a:ext cx="5349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800">
                <a:latin typeface="Arial" charset="0"/>
                <a:ea typeface="ヒラギノ角ゴ Pro W3" pitchFamily="-80" charset="-128"/>
              </a:rPr>
              <a:t>64QAM</a:t>
            </a:r>
          </a:p>
        </p:txBody>
      </p:sp>
      <p:sp>
        <p:nvSpPr>
          <p:cNvPr id="2596907" name="Text Box 67"/>
          <p:cNvSpPr txBox="1">
            <a:spLocks noChangeAspect="1" noChangeArrowheads="1"/>
          </p:cNvSpPr>
          <p:nvPr/>
        </p:nvSpPr>
        <p:spPr bwMode="auto">
          <a:xfrm rot="332">
            <a:off x="5316538" y="3157538"/>
            <a:ext cx="5349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800">
                <a:latin typeface="Arial" charset="0"/>
                <a:ea typeface="ヒラギノ角ゴ Pro W3" pitchFamily="-80" charset="-128"/>
              </a:rPr>
              <a:t>16QAM</a:t>
            </a:r>
          </a:p>
        </p:txBody>
      </p:sp>
      <p:sp>
        <p:nvSpPr>
          <p:cNvPr id="2596908" name="Text Box 68"/>
          <p:cNvSpPr txBox="1">
            <a:spLocks noChangeAspect="1" noChangeArrowheads="1"/>
          </p:cNvSpPr>
          <p:nvPr/>
        </p:nvSpPr>
        <p:spPr bwMode="auto">
          <a:xfrm rot="332">
            <a:off x="6275388" y="3233738"/>
            <a:ext cx="4730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800">
                <a:latin typeface="Arial" charset="0"/>
                <a:ea typeface="ヒラギノ角ゴ Pro W3" pitchFamily="-80" charset="-128"/>
              </a:rPr>
              <a:t>QPSK</a:t>
            </a:r>
          </a:p>
        </p:txBody>
      </p:sp>
      <p:pic>
        <p:nvPicPr>
          <p:cNvPr id="2596909" name="Picture 76" descr="weather_icons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444" b="46053"/>
          <a:stretch>
            <a:fillRect/>
          </a:stretch>
        </p:blipFill>
        <p:spPr bwMode="auto">
          <a:xfrm rot="985367">
            <a:off x="6705600" y="2268538"/>
            <a:ext cx="52546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6910" name="Text Box 67"/>
          <p:cNvSpPr txBox="1">
            <a:spLocks noChangeAspect="1" noChangeArrowheads="1"/>
          </p:cNvSpPr>
          <p:nvPr/>
        </p:nvSpPr>
        <p:spPr bwMode="auto">
          <a:xfrm rot="332">
            <a:off x="5794375" y="3168650"/>
            <a:ext cx="4508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800">
                <a:latin typeface="Arial" charset="0"/>
                <a:ea typeface="ヒラギノ角ゴ Pro W3" pitchFamily="-80" charset="-128"/>
              </a:rPr>
              <a:t>8PSK</a:t>
            </a:r>
          </a:p>
        </p:txBody>
      </p:sp>
      <p:grpSp>
        <p:nvGrpSpPr>
          <p:cNvPr id="10" name="Group 79"/>
          <p:cNvGrpSpPr>
            <a:grpSpLocks noChangeAspect="1"/>
          </p:cNvGrpSpPr>
          <p:nvPr/>
        </p:nvGrpSpPr>
        <p:grpSpPr bwMode="auto">
          <a:xfrm rot="985367">
            <a:off x="5473700" y="2333625"/>
            <a:ext cx="711200" cy="612775"/>
            <a:chOff x="3411" y="1250"/>
            <a:chExt cx="915" cy="790"/>
          </a:xfrm>
        </p:grpSpPr>
        <p:pic>
          <p:nvPicPr>
            <p:cNvPr id="2596912" name="Picture 80" descr="weather_icons3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50" r="49167"/>
            <a:stretch>
              <a:fillRect/>
            </a:stretch>
          </p:blipFill>
          <p:spPr bwMode="auto">
            <a:xfrm>
              <a:off x="3411" y="1250"/>
              <a:ext cx="915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5" name="Freeform 81"/>
            <p:cNvSpPr>
              <a:spLocks noChangeAspect="1"/>
            </p:cNvSpPr>
            <p:nvPr/>
          </p:nvSpPr>
          <p:spPr bwMode="auto">
            <a:xfrm>
              <a:off x="3947" y="1575"/>
              <a:ext cx="286" cy="385"/>
            </a:xfrm>
            <a:custGeom>
              <a:avLst/>
              <a:gdLst>
                <a:gd name="T0" fmla="*/ 375 w 420"/>
                <a:gd name="T1" fmla="*/ 0 h 467"/>
                <a:gd name="T2" fmla="*/ 87 w 420"/>
                <a:gd name="T3" fmla="*/ 173 h 467"/>
                <a:gd name="T4" fmla="*/ 207 w 420"/>
                <a:gd name="T5" fmla="*/ 173 h 467"/>
                <a:gd name="T6" fmla="*/ 0 w 420"/>
                <a:gd name="T7" fmla="*/ 467 h 467"/>
                <a:gd name="T8" fmla="*/ 420 w 420"/>
                <a:gd name="T9" fmla="*/ 116 h 467"/>
                <a:gd name="T10" fmla="*/ 310 w 420"/>
                <a:gd name="T11" fmla="*/ 116 h 467"/>
                <a:gd name="T12" fmla="*/ 375 w 420"/>
                <a:gd name="T13" fmla="*/ 0 h 4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0"/>
                <a:gd name="T22" fmla="*/ 0 h 467"/>
                <a:gd name="T23" fmla="*/ 420 w 420"/>
                <a:gd name="T24" fmla="*/ 467 h 4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0" h="467">
                  <a:moveTo>
                    <a:pt x="375" y="0"/>
                  </a:moveTo>
                  <a:lnTo>
                    <a:pt x="87" y="173"/>
                  </a:lnTo>
                  <a:lnTo>
                    <a:pt x="207" y="173"/>
                  </a:lnTo>
                  <a:lnTo>
                    <a:pt x="0" y="467"/>
                  </a:lnTo>
                  <a:lnTo>
                    <a:pt x="420" y="116"/>
                  </a:lnTo>
                  <a:lnTo>
                    <a:pt x="310" y="116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FB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1">
                <a:defRPr/>
              </a:pPr>
              <a:endParaRPr lang="en-US" sz="1800" b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6" name="Freeform 82"/>
            <p:cNvSpPr>
              <a:spLocks noChangeAspect="1"/>
            </p:cNvSpPr>
            <p:nvPr/>
          </p:nvSpPr>
          <p:spPr bwMode="auto">
            <a:xfrm>
              <a:off x="3402" y="1584"/>
              <a:ext cx="288" cy="385"/>
            </a:xfrm>
            <a:custGeom>
              <a:avLst/>
              <a:gdLst>
                <a:gd name="T0" fmla="*/ 375 w 420"/>
                <a:gd name="T1" fmla="*/ 0 h 467"/>
                <a:gd name="T2" fmla="*/ 87 w 420"/>
                <a:gd name="T3" fmla="*/ 173 h 467"/>
                <a:gd name="T4" fmla="*/ 207 w 420"/>
                <a:gd name="T5" fmla="*/ 173 h 467"/>
                <a:gd name="T6" fmla="*/ 0 w 420"/>
                <a:gd name="T7" fmla="*/ 467 h 467"/>
                <a:gd name="T8" fmla="*/ 420 w 420"/>
                <a:gd name="T9" fmla="*/ 116 h 467"/>
                <a:gd name="T10" fmla="*/ 310 w 420"/>
                <a:gd name="T11" fmla="*/ 116 h 467"/>
                <a:gd name="T12" fmla="*/ 375 w 420"/>
                <a:gd name="T13" fmla="*/ 0 h 4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0"/>
                <a:gd name="T22" fmla="*/ 0 h 467"/>
                <a:gd name="T23" fmla="*/ 420 w 420"/>
                <a:gd name="T24" fmla="*/ 467 h 4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0" h="467">
                  <a:moveTo>
                    <a:pt x="375" y="0"/>
                  </a:moveTo>
                  <a:lnTo>
                    <a:pt x="87" y="173"/>
                  </a:lnTo>
                  <a:lnTo>
                    <a:pt x="207" y="173"/>
                  </a:lnTo>
                  <a:lnTo>
                    <a:pt x="0" y="467"/>
                  </a:lnTo>
                  <a:lnTo>
                    <a:pt x="420" y="116"/>
                  </a:lnTo>
                  <a:lnTo>
                    <a:pt x="310" y="116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FB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1">
                <a:defRPr/>
              </a:pPr>
              <a:endParaRPr lang="en-US" sz="1800" b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pic>
          <p:nvPicPr>
            <p:cNvPr id="2596915" name="Picture 83" descr="weather_icons3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444" t="85901" r="71722" b="4324"/>
            <a:stretch>
              <a:fillRect/>
            </a:stretch>
          </p:blipFill>
          <p:spPr bwMode="auto">
            <a:xfrm>
              <a:off x="3803" y="1884"/>
              <a:ext cx="159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96916" name="Picture 84" descr="weather_icons3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444" t="85901" r="71722" b="4324"/>
            <a:stretch>
              <a:fillRect/>
            </a:stretch>
          </p:blipFill>
          <p:spPr bwMode="auto">
            <a:xfrm>
              <a:off x="3589" y="1814"/>
              <a:ext cx="159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9" name="Line 85"/>
            <p:cNvSpPr>
              <a:spLocks noChangeAspect="1" noChangeShapeType="1"/>
            </p:cNvSpPr>
            <p:nvPr/>
          </p:nvSpPr>
          <p:spPr bwMode="auto">
            <a:xfrm flipV="1">
              <a:off x="3686" y="1794"/>
              <a:ext cx="12" cy="20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 algn="l" rtl="1">
                <a:defRPr/>
              </a:pPr>
              <a:endParaRPr lang="en-US" sz="1800" b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70" name="Line 86"/>
            <p:cNvSpPr>
              <a:spLocks noChangeAspect="1" noChangeShapeType="1"/>
            </p:cNvSpPr>
            <p:nvPr/>
          </p:nvSpPr>
          <p:spPr bwMode="auto">
            <a:xfrm flipV="1">
              <a:off x="3687" y="1795"/>
              <a:ext cx="2" cy="27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 algn="l" rtl="1">
                <a:defRPr/>
              </a:pPr>
              <a:endParaRPr lang="en-US" sz="1800" b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71" name="Line 87"/>
            <p:cNvSpPr>
              <a:spLocks noChangeAspect="1" noChangeShapeType="1"/>
            </p:cNvSpPr>
            <p:nvPr/>
          </p:nvSpPr>
          <p:spPr bwMode="auto">
            <a:xfrm flipV="1">
              <a:off x="3897" y="1868"/>
              <a:ext cx="14" cy="20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 algn="l" rtl="1">
                <a:defRPr/>
              </a:pPr>
              <a:endParaRPr lang="en-US" sz="1800" b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72" name="Line 88"/>
            <p:cNvSpPr>
              <a:spLocks noChangeAspect="1" noChangeShapeType="1"/>
            </p:cNvSpPr>
            <p:nvPr/>
          </p:nvSpPr>
          <p:spPr bwMode="auto">
            <a:xfrm flipV="1">
              <a:off x="3915" y="1868"/>
              <a:ext cx="2" cy="27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 algn="l" rtl="1">
                <a:defRPr/>
              </a:pPr>
              <a:endParaRPr lang="en-US" sz="1800" b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cxnSp>
        <p:nvCxnSpPr>
          <p:cNvPr id="2596921" name="Straight Arrow Connector 173"/>
          <p:cNvCxnSpPr>
            <a:cxnSpLocks noChangeShapeType="1"/>
          </p:cNvCxnSpPr>
          <p:nvPr/>
        </p:nvCxnSpPr>
        <p:spPr bwMode="auto">
          <a:xfrm>
            <a:off x="3011488" y="4287838"/>
            <a:ext cx="4459287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96922" name="Text Box 66"/>
          <p:cNvSpPr txBox="1">
            <a:spLocks noChangeAspect="1" noChangeArrowheads="1"/>
          </p:cNvSpPr>
          <p:nvPr/>
        </p:nvSpPr>
        <p:spPr bwMode="auto">
          <a:xfrm rot="332">
            <a:off x="4879975" y="3125788"/>
            <a:ext cx="5349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800">
                <a:latin typeface="Arial" charset="0"/>
                <a:ea typeface="ヒラギノ角ゴ Pro W3" pitchFamily="-80" charset="-128"/>
              </a:rPr>
              <a:t>32QAM</a:t>
            </a:r>
          </a:p>
        </p:txBody>
      </p:sp>
      <p:sp>
        <p:nvSpPr>
          <p:cNvPr id="2596923" name="Rectangle 206"/>
          <p:cNvSpPr>
            <a:spLocks noChangeArrowheads="1"/>
          </p:cNvSpPr>
          <p:nvPr/>
        </p:nvSpPr>
        <p:spPr bwMode="auto">
          <a:xfrm>
            <a:off x="0" y="5387975"/>
            <a:ext cx="4659313" cy="1090613"/>
          </a:xfrm>
          <a:prstGeom prst="rect">
            <a:avLst/>
          </a:prstGeom>
          <a:solidFill>
            <a:srgbClr val="4C8E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96924" name="AutoShape 131"/>
          <p:cNvSpPr>
            <a:spLocks noChangeArrowheads="1"/>
          </p:cNvSpPr>
          <p:nvPr/>
        </p:nvSpPr>
        <p:spPr bwMode="auto">
          <a:xfrm>
            <a:off x="0" y="5610225"/>
            <a:ext cx="4762500" cy="738188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ru-RU" sz="1800" b="0">
              <a:solidFill>
                <a:schemeClr val="bg1"/>
              </a:solidFill>
              <a:latin typeface="Arial" charset="0"/>
              <a:ea typeface="ヒラギノ角ゴ Pro W3" pitchFamily="-80" charset="-128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ru-RU" sz="1800" b="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- Увеличивает ёмкость и доступность.</a:t>
            </a:r>
            <a:endParaRPr lang="en-US" sz="1800" b="0">
              <a:solidFill>
                <a:schemeClr val="bg1"/>
              </a:solidFill>
              <a:latin typeface="Arial" charset="0"/>
              <a:ea typeface="ヒラギノ角ゴ Pro W3" pitchFamily="-80" charset="-128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ru-RU" sz="1800" b="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- Возмодность для различных уровней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ru-RU" sz="1800" b="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сервиса</a:t>
            </a:r>
            <a:r>
              <a:rPr lang="en-US" sz="1800" b="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 – SLA.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sz="1800">
              <a:solidFill>
                <a:schemeClr val="bg1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96925" name="Text Box 71"/>
          <p:cNvSpPr txBox="1">
            <a:spLocks noChangeAspect="1" noChangeArrowheads="1"/>
          </p:cNvSpPr>
          <p:nvPr/>
        </p:nvSpPr>
        <p:spPr bwMode="auto">
          <a:xfrm rot="-63148">
            <a:off x="155575" y="3506788"/>
            <a:ext cx="19970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200">
                <a:solidFill>
                  <a:srgbClr val="F00606"/>
                </a:solidFill>
                <a:latin typeface="Arial Narrow" pitchFamily="34" charset="0"/>
                <a:ea typeface="ヒラギノ角ゴ Pro W3" pitchFamily="-80" charset="-128"/>
              </a:rPr>
              <a:t>Voice &amp; real time services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4465638"/>
            <a:ext cx="6037262" cy="2303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59891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Конфигурация </a:t>
            </a:r>
            <a:r>
              <a:rPr lang="en-US"/>
              <a:t>1+0</a:t>
            </a:r>
          </a:p>
        </p:txBody>
      </p:sp>
      <p:sp>
        <p:nvSpPr>
          <p:cNvPr id="25989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806575"/>
            <a:ext cx="4291013" cy="2219325"/>
          </a:xfrm>
          <a:noFill/>
        </p:spPr>
        <p:txBody>
          <a:bodyPr/>
          <a:lstStyle/>
          <a:p>
            <a:pPr marL="285750" indent="-285750"/>
            <a:r>
              <a:rPr lang="en-US" sz="1800" b="0"/>
              <a:t>1 IP-10, 1 ODU-RFU</a:t>
            </a:r>
          </a:p>
          <a:p>
            <a:pPr marL="285750" indent="-285750"/>
            <a:r>
              <a:rPr lang="ru-RU" sz="1800" b="0"/>
              <a:t>Встроенный</a:t>
            </a:r>
            <a:r>
              <a:rPr lang="en-US" sz="1800" b="0"/>
              <a:t> Ethernet switch                </a:t>
            </a:r>
            <a:r>
              <a:rPr lang="ru-RU" sz="1800" b="0"/>
              <a:t>может быть использован для подключения локальных </a:t>
            </a:r>
            <a:r>
              <a:rPr lang="en-US" sz="1800" b="0"/>
              <a:t>Ethernet </a:t>
            </a:r>
            <a:r>
              <a:rPr lang="ru-RU" sz="1800" b="0"/>
              <a:t>сетей</a:t>
            </a:r>
            <a:endParaRPr lang="en-US" sz="1800" b="0"/>
          </a:p>
          <a:p>
            <a:pPr marL="285750" indent="-285750"/>
            <a:endParaRPr lang="en-US" sz="1800" b="0"/>
          </a:p>
        </p:txBody>
      </p:sp>
      <p:sp>
        <p:nvSpPr>
          <p:cNvPr id="2598917" name="Rectangle 23"/>
          <p:cNvSpPr>
            <a:spLocks noChangeArrowheads="1"/>
          </p:cNvSpPr>
          <p:nvPr/>
        </p:nvSpPr>
        <p:spPr bwMode="auto">
          <a:xfrm>
            <a:off x="5791200" y="1790700"/>
            <a:ext cx="3352800" cy="32004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r">
              <a:lnSpc>
                <a:spcPct val="130000"/>
              </a:lnSpc>
            </a:pPr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pic>
        <p:nvPicPr>
          <p:cNvPr id="2598918" name="Picture 24" descr="Icon Ra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943100"/>
            <a:ext cx="17526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8919" name="Picture 27" descr="Icon IP 10 ne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7100" y="2933700"/>
            <a:ext cx="13763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8920" name="Text Box 4"/>
          <p:cNvSpPr txBox="1">
            <a:spLocks noChangeArrowheads="1"/>
          </p:cNvSpPr>
          <p:nvPr/>
        </p:nvSpPr>
        <p:spPr bwMode="auto">
          <a:xfrm>
            <a:off x="7494588" y="2933700"/>
            <a:ext cx="963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  <a:ea typeface="ヒラギノ角ゴ Pro W3" pitchFamily="-80" charset="-128"/>
              </a:rPr>
              <a:t>IP-10</a:t>
            </a:r>
          </a:p>
        </p:txBody>
      </p:sp>
      <p:sp>
        <p:nvSpPr>
          <p:cNvPr id="2598921" name="Oval 11"/>
          <p:cNvSpPr>
            <a:spLocks noChangeArrowheads="1"/>
          </p:cNvSpPr>
          <p:nvPr/>
        </p:nvSpPr>
        <p:spPr bwMode="auto">
          <a:xfrm>
            <a:off x="8661400" y="3100388"/>
            <a:ext cx="46038" cy="55562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98922" name="Oval 19"/>
          <p:cNvSpPr>
            <a:spLocks noChangeArrowheads="1"/>
          </p:cNvSpPr>
          <p:nvPr/>
        </p:nvSpPr>
        <p:spPr bwMode="auto">
          <a:xfrm>
            <a:off x="8670925" y="3698875"/>
            <a:ext cx="46038" cy="55563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98923" name="Text Box 22"/>
          <p:cNvSpPr txBox="1">
            <a:spLocks noChangeArrowheads="1"/>
          </p:cNvSpPr>
          <p:nvPr/>
        </p:nvSpPr>
        <p:spPr bwMode="auto">
          <a:xfrm>
            <a:off x="5937250" y="3130550"/>
            <a:ext cx="8080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chemeClr val="tx2"/>
                </a:solidFill>
                <a:latin typeface="Arial" charset="0"/>
                <a:ea typeface="ヒラギノ角ゴ Pro W3" pitchFamily="-80" charset="-128"/>
              </a:rPr>
              <a:t>Ethernet</a:t>
            </a:r>
          </a:p>
        </p:txBody>
      </p:sp>
      <p:sp>
        <p:nvSpPr>
          <p:cNvPr id="2598924" name="Text Box 23"/>
          <p:cNvSpPr txBox="1">
            <a:spLocks noChangeArrowheads="1"/>
          </p:cNvSpPr>
          <p:nvPr/>
        </p:nvSpPr>
        <p:spPr bwMode="auto">
          <a:xfrm>
            <a:off x="6038850" y="3479800"/>
            <a:ext cx="679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rgbClr val="0000FF"/>
                </a:solidFill>
                <a:latin typeface="Arial" charset="0"/>
                <a:ea typeface="ヒラギノ角ゴ Pro W3" pitchFamily="-80" charset="-128"/>
              </a:rPr>
              <a:t>E1/T1s</a:t>
            </a:r>
          </a:p>
        </p:txBody>
      </p:sp>
      <p:sp>
        <p:nvSpPr>
          <p:cNvPr id="2598925" name="Line 26"/>
          <p:cNvSpPr>
            <a:spLocks noChangeShapeType="1"/>
          </p:cNvSpPr>
          <p:nvPr/>
        </p:nvSpPr>
        <p:spPr bwMode="auto">
          <a:xfrm flipH="1">
            <a:off x="6705600" y="3124200"/>
            <a:ext cx="647700" cy="5127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598926" name="Line 27"/>
          <p:cNvSpPr>
            <a:spLocks noChangeShapeType="1"/>
          </p:cNvSpPr>
          <p:nvPr/>
        </p:nvSpPr>
        <p:spPr bwMode="auto">
          <a:xfrm flipH="1">
            <a:off x="6699250" y="3086100"/>
            <a:ext cx="615950" cy="1809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598927" name="Text Box 20"/>
          <p:cNvSpPr txBox="1">
            <a:spLocks noChangeArrowheads="1"/>
          </p:cNvSpPr>
          <p:nvPr/>
        </p:nvSpPr>
        <p:spPr bwMode="auto">
          <a:xfrm>
            <a:off x="6438900" y="2105025"/>
            <a:ext cx="395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800">
                <a:latin typeface="Arial" charset="0"/>
                <a:ea typeface="ヒラギノ角ゴ Pro W3" pitchFamily="-80" charset="-128"/>
              </a:rPr>
              <a:t>RFU</a:t>
            </a:r>
          </a:p>
        </p:txBody>
      </p:sp>
      <p:cxnSp>
        <p:nvCxnSpPr>
          <p:cNvPr id="2598928" name="Straight Connector 42"/>
          <p:cNvCxnSpPr>
            <a:cxnSpLocks noChangeShapeType="1"/>
          </p:cNvCxnSpPr>
          <p:nvPr/>
        </p:nvCxnSpPr>
        <p:spPr bwMode="auto">
          <a:xfrm rot="16200000" flipH="1">
            <a:off x="6595269" y="2282031"/>
            <a:ext cx="711200" cy="79533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598929" name="Picture 17" descr="Anten"/>
          <p:cNvPicPr>
            <a:picLocks noChangeAspect="1" noChangeArrowheads="1"/>
          </p:cNvPicPr>
          <p:nvPr/>
        </p:nvPicPr>
        <p:blipFill>
          <a:blip r:embed="rId6" cstate="print"/>
          <a:srcRect b="54839"/>
          <a:stretch>
            <a:fillRect/>
          </a:stretch>
        </p:blipFill>
        <p:spPr bwMode="auto">
          <a:xfrm>
            <a:off x="6134100" y="2133600"/>
            <a:ext cx="381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4286256"/>
            <a:ext cx="6181725" cy="2268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600963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Конфигурация</a:t>
            </a:r>
            <a:r>
              <a:rPr lang="en-US"/>
              <a:t> 1+1 HSB</a:t>
            </a:r>
          </a:p>
        </p:txBody>
      </p:sp>
      <p:sp>
        <p:nvSpPr>
          <p:cNvPr id="2600964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292100" y="1663700"/>
            <a:ext cx="4265613" cy="2908300"/>
          </a:xfrm>
          <a:solidFill>
            <a:schemeClr val="bg1"/>
          </a:solidFill>
        </p:spPr>
        <p:txBody>
          <a:bodyPr/>
          <a:lstStyle/>
          <a:p>
            <a:pPr marL="285750" indent="-285750"/>
            <a:r>
              <a:rPr lang="en-US" sz="1600" b="0"/>
              <a:t>2 IP-10, 2 xODU. </a:t>
            </a:r>
          </a:p>
          <a:p>
            <a:pPr marL="285750" indent="-285750"/>
            <a:r>
              <a:rPr lang="ru-RU" sz="1600" b="0"/>
              <a:t>Встроенный</a:t>
            </a:r>
            <a:r>
              <a:rPr lang="en-US" sz="1600" b="0"/>
              <a:t> Ethernet switch                </a:t>
            </a:r>
            <a:r>
              <a:rPr lang="ru-RU" sz="1600" b="0"/>
              <a:t>может быть использован для подключения локальных </a:t>
            </a:r>
            <a:r>
              <a:rPr lang="en-US" sz="1600" b="0"/>
              <a:t>Ethernet </a:t>
            </a:r>
            <a:r>
              <a:rPr lang="ru-RU" sz="1600" b="0"/>
              <a:t>сетей.</a:t>
            </a:r>
            <a:endParaRPr lang="en-US" sz="1600" b="0"/>
          </a:p>
          <a:p>
            <a:pPr marL="285750" indent="-285750"/>
            <a:r>
              <a:rPr lang="ru-RU" sz="1600" b="0"/>
              <a:t>Резервирование является полным.</a:t>
            </a:r>
            <a:endParaRPr lang="en-US" sz="1600" b="0"/>
          </a:p>
          <a:p>
            <a:pPr marL="285750" indent="-285750"/>
            <a:r>
              <a:rPr lang="ru-RU" sz="1600" b="0"/>
              <a:t>Порты </a:t>
            </a:r>
            <a:r>
              <a:rPr lang="en-US" sz="1600" b="0"/>
              <a:t>Ethernet &amp; TDM </a:t>
            </a:r>
            <a:r>
              <a:rPr lang="ru-RU" sz="1600" b="0"/>
              <a:t>резервируются с помощью панели.</a:t>
            </a:r>
            <a:r>
              <a:rPr lang="en-US" sz="1600" b="0"/>
              <a:t> </a:t>
            </a:r>
          </a:p>
          <a:p>
            <a:pPr marL="285750" indent="-285750"/>
            <a:r>
              <a:rPr lang="ru-RU" sz="1600" b="0"/>
              <a:t>Переключение </a:t>
            </a:r>
            <a:r>
              <a:rPr lang="en-US" sz="1600" b="0"/>
              <a:t>&lt;50mS</a:t>
            </a:r>
          </a:p>
          <a:p>
            <a:pPr marL="285750" indent="-285750">
              <a:buFont typeface="Wingdings 2" pitchFamily="18" charset="2"/>
              <a:buNone/>
            </a:pPr>
            <a:endParaRPr lang="en-US" sz="1600" b="0"/>
          </a:p>
        </p:txBody>
      </p:sp>
      <p:sp>
        <p:nvSpPr>
          <p:cNvPr id="2600965" name="Rectangle 45"/>
          <p:cNvSpPr>
            <a:spLocks noChangeArrowheads="1"/>
          </p:cNvSpPr>
          <p:nvPr/>
        </p:nvSpPr>
        <p:spPr bwMode="auto">
          <a:xfrm>
            <a:off x="5791200" y="1790700"/>
            <a:ext cx="3352800" cy="32004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r">
              <a:lnSpc>
                <a:spcPct val="130000"/>
              </a:lnSpc>
            </a:pPr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pic>
        <p:nvPicPr>
          <p:cNvPr id="2600966" name="Picture 31" descr="Icon Ra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943100"/>
            <a:ext cx="17526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0967" name="Picture 34" descr="Icon IP 10 ne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7100" y="3362325"/>
            <a:ext cx="13763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 bwMode="auto">
          <a:xfrm>
            <a:off x="7270750" y="3200400"/>
            <a:ext cx="1382713" cy="2238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>
              <a:lnSpc>
                <a:spcPct val="130000"/>
              </a:lnSpc>
              <a:defRPr/>
            </a:pPr>
            <a:endParaRPr lang="en-US" sz="2400" b="0">
              <a:solidFill>
                <a:srgbClr val="E2001A"/>
              </a:solidFill>
              <a:latin typeface="Arial" pitchFamily="34" charset="0"/>
              <a:ea typeface="ヒラギノ角ゴ Pro W3" pitchFamily="8" charset="-128"/>
              <a:cs typeface="Arial" pitchFamily="34" charset="0"/>
            </a:endParaRPr>
          </a:p>
        </p:txBody>
      </p:sp>
      <p:pic>
        <p:nvPicPr>
          <p:cNvPr id="2600969" name="Picture 30" descr="Icon IP 10 ne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7100" y="2933700"/>
            <a:ext cx="13763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0970" name="Text Box 4"/>
          <p:cNvSpPr txBox="1">
            <a:spLocks noChangeArrowheads="1"/>
          </p:cNvSpPr>
          <p:nvPr/>
        </p:nvSpPr>
        <p:spPr bwMode="auto">
          <a:xfrm>
            <a:off x="7494588" y="2933700"/>
            <a:ext cx="963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  <a:ea typeface="ヒラギノ角ゴ Pro W3" pitchFamily="-80" charset="-128"/>
              </a:rPr>
              <a:t>IP-10</a:t>
            </a:r>
          </a:p>
        </p:txBody>
      </p:sp>
      <p:sp>
        <p:nvSpPr>
          <p:cNvPr id="2600971" name="Text Box 7"/>
          <p:cNvSpPr txBox="1">
            <a:spLocks noChangeArrowheads="1"/>
          </p:cNvSpPr>
          <p:nvPr/>
        </p:nvSpPr>
        <p:spPr bwMode="auto">
          <a:xfrm>
            <a:off x="7494588" y="3362325"/>
            <a:ext cx="963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  <a:ea typeface="ヒラギノ角ゴ Pro W3" pitchFamily="-80" charset="-128"/>
              </a:rPr>
              <a:t>IP-10</a:t>
            </a:r>
          </a:p>
        </p:txBody>
      </p:sp>
      <p:sp>
        <p:nvSpPr>
          <p:cNvPr id="2600972" name="Text Box 10"/>
          <p:cNvSpPr txBox="1">
            <a:spLocks noChangeArrowheads="1"/>
          </p:cNvSpPr>
          <p:nvPr/>
        </p:nvSpPr>
        <p:spPr bwMode="auto">
          <a:xfrm>
            <a:off x="7429500" y="3187700"/>
            <a:ext cx="1182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Protection Panel</a:t>
            </a:r>
          </a:p>
        </p:txBody>
      </p:sp>
      <p:sp>
        <p:nvSpPr>
          <p:cNvPr id="2600973" name="Oval 11"/>
          <p:cNvSpPr>
            <a:spLocks noChangeArrowheads="1"/>
          </p:cNvSpPr>
          <p:nvPr/>
        </p:nvSpPr>
        <p:spPr bwMode="auto">
          <a:xfrm>
            <a:off x="8661400" y="3100388"/>
            <a:ext cx="46038" cy="55562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600974" name="Oval 19"/>
          <p:cNvSpPr>
            <a:spLocks noChangeArrowheads="1"/>
          </p:cNvSpPr>
          <p:nvPr/>
        </p:nvSpPr>
        <p:spPr bwMode="auto">
          <a:xfrm>
            <a:off x="8670925" y="3698875"/>
            <a:ext cx="46038" cy="55563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2400" b="0">
              <a:solidFill>
                <a:srgbClr val="E2001A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600975" name="Text Box 22"/>
          <p:cNvSpPr txBox="1">
            <a:spLocks noChangeArrowheads="1"/>
          </p:cNvSpPr>
          <p:nvPr/>
        </p:nvSpPr>
        <p:spPr bwMode="auto">
          <a:xfrm>
            <a:off x="5937250" y="3130550"/>
            <a:ext cx="801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chemeClr val="tx2"/>
                </a:solidFill>
                <a:latin typeface="Arial" charset="0"/>
                <a:ea typeface="ヒラギノ角ゴ Pro W3" pitchFamily="-80" charset="-128"/>
              </a:rPr>
              <a:t>Ethernet</a:t>
            </a:r>
          </a:p>
        </p:txBody>
      </p:sp>
      <p:sp>
        <p:nvSpPr>
          <p:cNvPr id="2600976" name="Text Box 23"/>
          <p:cNvSpPr txBox="1">
            <a:spLocks noChangeArrowheads="1"/>
          </p:cNvSpPr>
          <p:nvPr/>
        </p:nvSpPr>
        <p:spPr bwMode="auto">
          <a:xfrm>
            <a:off x="6038850" y="3479800"/>
            <a:ext cx="674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rgbClr val="0000FF"/>
                </a:solidFill>
                <a:latin typeface="Arial" charset="0"/>
                <a:ea typeface="ヒラギノ角ゴ Pro W3" pitchFamily="-80" charset="-128"/>
              </a:rPr>
              <a:t>E1/T1s</a:t>
            </a:r>
          </a:p>
        </p:txBody>
      </p:sp>
      <p:sp>
        <p:nvSpPr>
          <p:cNvPr id="2600977" name="Line 26"/>
          <p:cNvSpPr>
            <a:spLocks noChangeShapeType="1"/>
          </p:cNvSpPr>
          <p:nvPr/>
        </p:nvSpPr>
        <p:spPr bwMode="auto">
          <a:xfrm flipH="1">
            <a:off x="6705600" y="3330575"/>
            <a:ext cx="685800" cy="2841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600978" name="Line 27"/>
          <p:cNvSpPr>
            <a:spLocks noChangeShapeType="1"/>
          </p:cNvSpPr>
          <p:nvPr/>
        </p:nvSpPr>
        <p:spPr bwMode="auto">
          <a:xfrm flipH="1" flipV="1">
            <a:off x="6699250" y="3267075"/>
            <a:ext cx="615950" cy="460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600979" name="Picture 35" descr="2 RFU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376"/>
          <a:stretch>
            <a:fillRect/>
          </a:stretch>
        </p:blipFill>
        <p:spPr bwMode="auto">
          <a:xfrm>
            <a:off x="6007100" y="2136775"/>
            <a:ext cx="5842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0980" name="Text Box 20"/>
          <p:cNvSpPr txBox="1">
            <a:spLocks noChangeArrowheads="1"/>
          </p:cNvSpPr>
          <p:nvPr/>
        </p:nvSpPr>
        <p:spPr bwMode="auto">
          <a:xfrm>
            <a:off x="6413500" y="2454275"/>
            <a:ext cx="3921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800">
                <a:latin typeface="Arial" charset="0"/>
                <a:ea typeface="ヒラギノ角ゴ Pro W3" pitchFamily="-80" charset="-128"/>
              </a:rPr>
              <a:t>RFU</a:t>
            </a:r>
          </a:p>
        </p:txBody>
      </p:sp>
      <p:sp>
        <p:nvSpPr>
          <p:cNvPr id="2600981" name="Text Box 20"/>
          <p:cNvSpPr txBox="1">
            <a:spLocks noChangeArrowheads="1"/>
          </p:cNvSpPr>
          <p:nvPr/>
        </p:nvSpPr>
        <p:spPr bwMode="auto">
          <a:xfrm>
            <a:off x="6438900" y="2105025"/>
            <a:ext cx="3921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800">
                <a:latin typeface="Arial" charset="0"/>
                <a:ea typeface="ヒラギノ角ゴ Pro W3" pitchFamily="-80" charset="-128"/>
              </a:rPr>
              <a:t>RFU</a:t>
            </a:r>
          </a:p>
        </p:txBody>
      </p:sp>
      <p:cxnSp>
        <p:nvCxnSpPr>
          <p:cNvPr id="2600982" name="Straight Connector 40"/>
          <p:cNvCxnSpPr>
            <a:cxnSpLocks noChangeShapeType="1"/>
          </p:cNvCxnSpPr>
          <p:nvPr/>
        </p:nvCxnSpPr>
        <p:spPr bwMode="auto">
          <a:xfrm rot="16200000" flipH="1">
            <a:off x="6557962" y="2319338"/>
            <a:ext cx="798513" cy="80803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00983" name="Straight Connector 43"/>
          <p:cNvCxnSpPr>
            <a:cxnSpLocks noChangeShapeType="1"/>
          </p:cNvCxnSpPr>
          <p:nvPr/>
        </p:nvCxnSpPr>
        <p:spPr bwMode="auto">
          <a:xfrm rot="16200000" flipH="1">
            <a:off x="6477000" y="2667000"/>
            <a:ext cx="895350" cy="81915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4996" y="1268413"/>
            <a:ext cx="8809004" cy="5589587"/>
          </a:xfrm>
          <a:solidFill>
            <a:schemeClr val="bg1"/>
          </a:solidFill>
        </p:spPr>
        <p:txBody>
          <a:bodyPr/>
          <a:lstStyle/>
          <a:p>
            <a:r>
              <a:rPr lang="ru-RU" sz="1800"/>
              <a:t>Тот же</a:t>
            </a:r>
            <a:r>
              <a:rPr lang="en-US" sz="1800"/>
              <a:t> IDU IP-10 </a:t>
            </a:r>
            <a:r>
              <a:rPr lang="ru-RU" sz="1800"/>
              <a:t>используется в качестве терминала и элемента узла</a:t>
            </a:r>
            <a:r>
              <a:rPr lang="en-US" sz="1800"/>
              <a:t>.</a:t>
            </a:r>
          </a:p>
          <a:p>
            <a:r>
              <a:rPr lang="ru-RU" sz="1800" b="0"/>
              <a:t>До</a:t>
            </a:r>
            <a:r>
              <a:rPr lang="en-US" sz="1800" b="0"/>
              <a:t> 6 </a:t>
            </a:r>
            <a:r>
              <a:rPr lang="ru-RU" sz="1800" b="0"/>
              <a:t>блоков</a:t>
            </a:r>
            <a:r>
              <a:rPr lang="en-US" sz="1800" b="0"/>
              <a:t> </a:t>
            </a:r>
            <a:r>
              <a:rPr lang="ru-RU" sz="1800" b="0"/>
              <a:t>могут быть соединены</a:t>
            </a:r>
            <a:r>
              <a:rPr lang="en-US" sz="1800" b="0"/>
              <a:t> </a:t>
            </a:r>
            <a:r>
              <a:rPr lang="ru-RU" sz="1800" b="0"/>
              <a:t>в Узел</a:t>
            </a:r>
            <a:endParaRPr lang="en-US" sz="1800" b="0"/>
          </a:p>
          <a:p>
            <a:r>
              <a:rPr lang="ru-RU" sz="1800" b="0"/>
              <a:t>Каждый блок поддерживает</a:t>
            </a:r>
            <a:r>
              <a:rPr lang="en-US" sz="1800" b="0"/>
              <a:t>:</a:t>
            </a:r>
          </a:p>
          <a:p>
            <a:pPr lvl="1"/>
            <a:r>
              <a:rPr lang="ru-RU" sz="1400"/>
              <a:t>Радио канал</a:t>
            </a:r>
            <a:endParaRPr lang="en-US" sz="1400"/>
          </a:p>
          <a:p>
            <a:pPr lvl="1"/>
            <a:r>
              <a:rPr lang="en-US" sz="1400"/>
              <a:t>7 Ethernet </a:t>
            </a:r>
            <a:r>
              <a:rPr lang="ru-RU" sz="1400"/>
              <a:t>портов</a:t>
            </a:r>
            <a:r>
              <a:rPr lang="en-US" sz="1400"/>
              <a:t> (2 GE &amp; 5 FE)</a:t>
            </a:r>
          </a:p>
          <a:p>
            <a:pPr lvl="1"/>
            <a:r>
              <a:rPr lang="en-US" sz="1400"/>
              <a:t>16 or 32 E1, ch-STM1</a:t>
            </a:r>
          </a:p>
          <a:p>
            <a:r>
              <a:rPr lang="ru-RU" sz="1800" b="0"/>
              <a:t>Дополнительные блоки могут быть добавлены по необходимости</a:t>
            </a:r>
            <a:endParaRPr lang="en-US" sz="1800" b="0"/>
          </a:p>
          <a:p>
            <a:r>
              <a:rPr lang="ru-RU" sz="1800" b="0"/>
              <a:t>Радио каждой пары могут быть сконфигурированы, как</a:t>
            </a:r>
            <a:r>
              <a:rPr lang="en-US" sz="1800" b="0"/>
              <a:t>:</a:t>
            </a:r>
          </a:p>
          <a:p>
            <a:pPr lvl="1"/>
            <a:r>
              <a:rPr lang="ru-RU" sz="1400"/>
              <a:t>Два независимых </a:t>
            </a:r>
            <a:r>
              <a:rPr lang="en-US" sz="1400"/>
              <a:t>1+0 </a:t>
            </a:r>
            <a:r>
              <a:rPr lang="ru-RU" sz="1400"/>
              <a:t>линков</a:t>
            </a:r>
            <a:endParaRPr lang="en-US" sz="1400"/>
          </a:p>
          <a:p>
            <a:pPr lvl="1"/>
            <a:r>
              <a:rPr lang="ru-RU" sz="1400"/>
              <a:t>Один полностью зарезервированный</a:t>
            </a:r>
            <a:r>
              <a:rPr lang="en-US" sz="1400"/>
              <a:t> 1+1 </a:t>
            </a:r>
            <a:r>
              <a:rPr lang="ru-RU" sz="1400"/>
              <a:t>линк</a:t>
            </a:r>
            <a:r>
              <a:rPr lang="en-US" sz="1400"/>
              <a:t> </a:t>
            </a:r>
            <a:endParaRPr lang="en-US" sz="1600" b="1"/>
          </a:p>
          <a:p>
            <a:pPr lvl="1"/>
            <a:endParaRPr lang="en-US" b="1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71788" y="4865688"/>
            <a:ext cx="1674812" cy="1731962"/>
            <a:chOff x="2338" y="3113"/>
            <a:chExt cx="1055" cy="1091"/>
          </a:xfrm>
        </p:grpSpPr>
        <p:sp>
          <p:nvSpPr>
            <p:cNvPr id="2603012" name="Rectangle 4"/>
            <p:cNvSpPr>
              <a:spLocks noChangeArrowheads="1"/>
            </p:cNvSpPr>
            <p:nvPr/>
          </p:nvSpPr>
          <p:spPr bwMode="auto">
            <a:xfrm>
              <a:off x="2523" y="3113"/>
              <a:ext cx="870" cy="1091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03013" name="Line 5"/>
            <p:cNvSpPr>
              <a:spLocks noChangeShapeType="1"/>
            </p:cNvSpPr>
            <p:nvPr/>
          </p:nvSpPr>
          <p:spPr bwMode="auto">
            <a:xfrm>
              <a:off x="2338" y="3657"/>
              <a:ext cx="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03014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203200"/>
            <a:ext cx="8713788" cy="939784"/>
          </a:xfrm>
        </p:spPr>
        <p:txBody>
          <a:bodyPr/>
          <a:lstStyle/>
          <a:p>
            <a:r>
              <a:rPr lang="ru-RU" dirty="0"/>
              <a:t>Узловое решение</a:t>
            </a:r>
            <a:r>
              <a:rPr lang="en-US" dirty="0"/>
              <a:t> – </a:t>
            </a:r>
            <a:r>
              <a:rPr lang="ru-RU" dirty="0"/>
              <a:t>метод наращивания</a:t>
            </a:r>
            <a:endParaRPr lang="en-US" dirty="0"/>
          </a:p>
        </p:txBody>
      </p:sp>
      <p:sp>
        <p:nvSpPr>
          <p:cNvPr id="2603015" name="Rectangle 7"/>
          <p:cNvSpPr>
            <a:spLocks noChangeArrowheads="1"/>
          </p:cNvSpPr>
          <p:nvPr/>
        </p:nvSpPr>
        <p:spPr bwMode="auto">
          <a:xfrm>
            <a:off x="1403350" y="4865688"/>
            <a:ext cx="1381125" cy="1731962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420813" y="6197600"/>
            <a:ext cx="1347787" cy="228600"/>
            <a:chOff x="1424" y="3952"/>
            <a:chExt cx="849" cy="144"/>
          </a:xfrm>
        </p:grpSpPr>
        <p:sp>
          <p:nvSpPr>
            <p:cNvPr id="2603017" name="Rectangle 9"/>
            <p:cNvSpPr>
              <a:spLocks noChangeArrowheads="1"/>
            </p:cNvSpPr>
            <p:nvPr/>
          </p:nvSpPr>
          <p:spPr bwMode="auto">
            <a:xfrm>
              <a:off x="1424" y="3953"/>
              <a:ext cx="849" cy="13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03018" name="Text Box 10"/>
            <p:cNvSpPr txBox="1">
              <a:spLocks noChangeArrowheads="1"/>
            </p:cNvSpPr>
            <p:nvPr/>
          </p:nvSpPr>
          <p:spPr bwMode="auto">
            <a:xfrm>
              <a:off x="1596" y="3952"/>
              <a:ext cx="46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900">
                  <a:latin typeface="Arial" charset="0"/>
                  <a:ea typeface="ヒラギノ角ゴ Pro W3" pitchFamily="-80" charset="-128"/>
                  <a:cs typeface="Arial" charset="0"/>
                </a:rPr>
                <a:t>IP-10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181350" y="6010275"/>
            <a:ext cx="1347788" cy="228600"/>
            <a:chOff x="2533" y="3834"/>
            <a:chExt cx="849" cy="144"/>
          </a:xfrm>
        </p:grpSpPr>
        <p:sp>
          <p:nvSpPr>
            <p:cNvPr id="2603020" name="Rectangle 12"/>
            <p:cNvSpPr>
              <a:spLocks noChangeArrowheads="1"/>
            </p:cNvSpPr>
            <p:nvPr/>
          </p:nvSpPr>
          <p:spPr bwMode="auto">
            <a:xfrm>
              <a:off x="2533" y="3834"/>
              <a:ext cx="849" cy="13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03021" name="Text Box 13"/>
            <p:cNvSpPr txBox="1">
              <a:spLocks noChangeArrowheads="1"/>
            </p:cNvSpPr>
            <p:nvPr/>
          </p:nvSpPr>
          <p:spPr bwMode="auto">
            <a:xfrm>
              <a:off x="2704" y="3834"/>
              <a:ext cx="46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900">
                  <a:latin typeface="Arial" charset="0"/>
                  <a:ea typeface="ヒラギノ角ゴ Pro W3" pitchFamily="-80" charset="-128"/>
                  <a:cs typeface="Arial" charset="0"/>
                </a:rPr>
                <a:t>IP-10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181350" y="6218238"/>
            <a:ext cx="1347788" cy="228600"/>
            <a:chOff x="2533" y="3965"/>
            <a:chExt cx="849" cy="144"/>
          </a:xfrm>
        </p:grpSpPr>
        <p:sp>
          <p:nvSpPr>
            <p:cNvPr id="2603023" name="Rectangle 15"/>
            <p:cNvSpPr>
              <a:spLocks noChangeArrowheads="1"/>
            </p:cNvSpPr>
            <p:nvPr/>
          </p:nvSpPr>
          <p:spPr bwMode="auto">
            <a:xfrm>
              <a:off x="2533" y="3965"/>
              <a:ext cx="849" cy="13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03024" name="Text Box 16"/>
            <p:cNvSpPr txBox="1">
              <a:spLocks noChangeArrowheads="1"/>
            </p:cNvSpPr>
            <p:nvPr/>
          </p:nvSpPr>
          <p:spPr bwMode="auto">
            <a:xfrm>
              <a:off x="2704" y="3965"/>
              <a:ext cx="46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900">
                  <a:latin typeface="Arial" charset="0"/>
                  <a:ea typeface="ヒラギノ角ゴ Pro W3" pitchFamily="-80" charset="-128"/>
                  <a:cs typeface="Arial" charset="0"/>
                </a:rPr>
                <a:t>IP-10</a:t>
              </a:r>
            </a:p>
          </p:txBody>
        </p:sp>
      </p:grpSp>
      <p:sp>
        <p:nvSpPr>
          <p:cNvPr id="2603025" name="Rectangle 17"/>
          <p:cNvSpPr>
            <a:spLocks noChangeArrowheads="1"/>
          </p:cNvSpPr>
          <p:nvPr/>
        </p:nvSpPr>
        <p:spPr bwMode="auto">
          <a:xfrm>
            <a:off x="3184525" y="6018213"/>
            <a:ext cx="1338263" cy="43021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649788" y="4860925"/>
            <a:ext cx="1674812" cy="1731963"/>
            <a:chOff x="3458" y="3110"/>
            <a:chExt cx="1055" cy="1091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3458" y="3110"/>
              <a:ext cx="1055" cy="1091"/>
              <a:chOff x="2338" y="3113"/>
              <a:chExt cx="1055" cy="1091"/>
            </a:xfrm>
          </p:grpSpPr>
          <p:sp>
            <p:nvSpPr>
              <p:cNvPr id="2603028" name="Rectangle 20"/>
              <p:cNvSpPr>
                <a:spLocks noChangeArrowheads="1"/>
              </p:cNvSpPr>
              <p:nvPr/>
            </p:nvSpPr>
            <p:spPr bwMode="auto">
              <a:xfrm>
                <a:off x="2523" y="3113"/>
                <a:ext cx="870" cy="1091"/>
              </a:xfrm>
              <a:prstGeom prst="rect">
                <a:avLst/>
              </a:prstGeom>
              <a:solidFill>
                <a:schemeClr val="bg1"/>
              </a:solidFill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03029" name="Line 21"/>
              <p:cNvSpPr>
                <a:spLocks noChangeShapeType="1"/>
              </p:cNvSpPr>
              <p:nvPr/>
            </p:nvSpPr>
            <p:spPr bwMode="auto">
              <a:xfrm>
                <a:off x="2338" y="3657"/>
                <a:ext cx="14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3653" y="3831"/>
              <a:ext cx="849" cy="144"/>
              <a:chOff x="2533" y="3834"/>
              <a:chExt cx="849" cy="144"/>
            </a:xfrm>
          </p:grpSpPr>
          <p:sp>
            <p:nvSpPr>
              <p:cNvPr id="2603031" name="Rectangle 23"/>
              <p:cNvSpPr>
                <a:spLocks noChangeArrowheads="1"/>
              </p:cNvSpPr>
              <p:nvPr/>
            </p:nvSpPr>
            <p:spPr bwMode="auto">
              <a:xfrm>
                <a:off x="2533" y="3834"/>
                <a:ext cx="849" cy="131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03032" name="Text Box 24"/>
              <p:cNvSpPr txBox="1">
                <a:spLocks noChangeArrowheads="1"/>
              </p:cNvSpPr>
              <p:nvPr/>
            </p:nvSpPr>
            <p:spPr bwMode="auto">
              <a:xfrm>
                <a:off x="2704" y="3834"/>
                <a:ext cx="46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900">
                    <a:latin typeface="Arial" charset="0"/>
                    <a:ea typeface="ヒラギノ角ゴ Pro W3" pitchFamily="-80" charset="-128"/>
                    <a:cs typeface="Arial" charset="0"/>
                  </a:rPr>
                  <a:t>IP-10</a:t>
                </a:r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3653" y="3962"/>
              <a:ext cx="849" cy="144"/>
              <a:chOff x="2533" y="3965"/>
              <a:chExt cx="849" cy="144"/>
            </a:xfrm>
          </p:grpSpPr>
          <p:sp>
            <p:nvSpPr>
              <p:cNvPr id="2603034" name="Rectangle 26"/>
              <p:cNvSpPr>
                <a:spLocks noChangeArrowheads="1"/>
              </p:cNvSpPr>
              <p:nvPr/>
            </p:nvSpPr>
            <p:spPr bwMode="auto">
              <a:xfrm>
                <a:off x="2533" y="3965"/>
                <a:ext cx="849" cy="131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03035" name="Text Box 27"/>
              <p:cNvSpPr txBox="1">
                <a:spLocks noChangeArrowheads="1"/>
              </p:cNvSpPr>
              <p:nvPr/>
            </p:nvSpPr>
            <p:spPr bwMode="auto">
              <a:xfrm>
                <a:off x="2704" y="3965"/>
                <a:ext cx="46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900">
                    <a:latin typeface="Arial" charset="0"/>
                    <a:ea typeface="ヒラギノ角ゴ Pro W3" pitchFamily="-80" charset="-128"/>
                    <a:cs typeface="Arial" charset="0"/>
                  </a:rPr>
                  <a:t>IP-10</a:t>
                </a:r>
              </a:p>
            </p:txBody>
          </p:sp>
        </p:grpSp>
        <p:sp>
          <p:nvSpPr>
            <p:cNvPr id="2603036" name="Rectangle 28"/>
            <p:cNvSpPr>
              <a:spLocks noChangeArrowheads="1"/>
            </p:cNvSpPr>
            <p:nvPr/>
          </p:nvSpPr>
          <p:spPr bwMode="auto">
            <a:xfrm>
              <a:off x="3655" y="3836"/>
              <a:ext cx="843" cy="271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4956175" y="5576888"/>
            <a:ext cx="1347788" cy="228600"/>
            <a:chOff x="2533" y="3834"/>
            <a:chExt cx="849" cy="144"/>
          </a:xfrm>
        </p:grpSpPr>
        <p:sp>
          <p:nvSpPr>
            <p:cNvPr id="2603038" name="Rectangle 30"/>
            <p:cNvSpPr>
              <a:spLocks noChangeArrowheads="1"/>
            </p:cNvSpPr>
            <p:nvPr/>
          </p:nvSpPr>
          <p:spPr bwMode="auto">
            <a:xfrm>
              <a:off x="2533" y="3834"/>
              <a:ext cx="849" cy="13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03039" name="Text Box 31"/>
            <p:cNvSpPr txBox="1">
              <a:spLocks noChangeArrowheads="1"/>
            </p:cNvSpPr>
            <p:nvPr/>
          </p:nvSpPr>
          <p:spPr bwMode="auto">
            <a:xfrm>
              <a:off x="2704" y="3834"/>
              <a:ext cx="46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900">
                  <a:latin typeface="Arial" charset="0"/>
                  <a:ea typeface="ヒラギノ角ゴ Pro W3" pitchFamily="-80" charset="-128"/>
                  <a:cs typeface="Arial" charset="0"/>
                </a:rPr>
                <a:t>IP-10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4956175" y="5784850"/>
            <a:ext cx="1347788" cy="228600"/>
            <a:chOff x="2533" y="3965"/>
            <a:chExt cx="849" cy="144"/>
          </a:xfrm>
        </p:grpSpPr>
        <p:sp>
          <p:nvSpPr>
            <p:cNvPr id="2603041" name="Rectangle 33"/>
            <p:cNvSpPr>
              <a:spLocks noChangeArrowheads="1"/>
            </p:cNvSpPr>
            <p:nvPr/>
          </p:nvSpPr>
          <p:spPr bwMode="auto">
            <a:xfrm>
              <a:off x="2533" y="3965"/>
              <a:ext cx="849" cy="13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03042" name="Text Box 34"/>
            <p:cNvSpPr txBox="1">
              <a:spLocks noChangeArrowheads="1"/>
            </p:cNvSpPr>
            <p:nvPr/>
          </p:nvSpPr>
          <p:spPr bwMode="auto">
            <a:xfrm>
              <a:off x="2704" y="3965"/>
              <a:ext cx="46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900">
                  <a:latin typeface="Arial" charset="0"/>
                  <a:ea typeface="ヒラギノ角ゴ Pro W3" pitchFamily="-80" charset="-128"/>
                  <a:cs typeface="Arial" charset="0"/>
                </a:rPr>
                <a:t>IP-10</a:t>
              </a:r>
            </a:p>
          </p:txBody>
        </p:sp>
      </p:grpSp>
      <p:sp>
        <p:nvSpPr>
          <p:cNvPr id="2603043" name="Rectangle 35"/>
          <p:cNvSpPr>
            <a:spLocks noChangeArrowheads="1"/>
          </p:cNvSpPr>
          <p:nvPr/>
        </p:nvSpPr>
        <p:spPr bwMode="auto">
          <a:xfrm>
            <a:off x="4962525" y="5581650"/>
            <a:ext cx="1338263" cy="43021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6450013" y="4865688"/>
            <a:ext cx="1674812" cy="1731962"/>
            <a:chOff x="4592" y="3113"/>
            <a:chExt cx="1055" cy="1091"/>
          </a:xfrm>
        </p:grpSpPr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4592" y="3113"/>
              <a:ext cx="1055" cy="1091"/>
              <a:chOff x="3458" y="3110"/>
              <a:chExt cx="1055" cy="1091"/>
            </a:xfrm>
          </p:grpSpPr>
          <p:grpSp>
            <p:nvGrpSpPr>
              <p:cNvPr id="14" name="Group 38"/>
              <p:cNvGrpSpPr>
                <a:grpSpLocks/>
              </p:cNvGrpSpPr>
              <p:nvPr/>
            </p:nvGrpSpPr>
            <p:grpSpPr bwMode="auto">
              <a:xfrm>
                <a:off x="3458" y="3110"/>
                <a:ext cx="1055" cy="1091"/>
                <a:chOff x="2338" y="3113"/>
                <a:chExt cx="1055" cy="1091"/>
              </a:xfrm>
            </p:grpSpPr>
            <p:sp>
              <p:nvSpPr>
                <p:cNvPr id="2603047" name="Rectangle 39"/>
                <p:cNvSpPr>
                  <a:spLocks noChangeArrowheads="1"/>
                </p:cNvSpPr>
                <p:nvPr/>
              </p:nvSpPr>
              <p:spPr bwMode="auto">
                <a:xfrm>
                  <a:off x="2523" y="3113"/>
                  <a:ext cx="870" cy="1091"/>
                </a:xfrm>
                <a:prstGeom prst="rect">
                  <a:avLst/>
                </a:prstGeom>
                <a:solidFill>
                  <a:schemeClr val="bg1"/>
                </a:solidFill>
                <a:ln w="38100" cmpd="dbl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03048" name="Line 40"/>
                <p:cNvSpPr>
                  <a:spLocks noChangeShapeType="1"/>
                </p:cNvSpPr>
                <p:nvPr/>
              </p:nvSpPr>
              <p:spPr bwMode="auto">
                <a:xfrm>
                  <a:off x="2338" y="3657"/>
                  <a:ext cx="147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41"/>
              <p:cNvGrpSpPr>
                <a:grpSpLocks/>
              </p:cNvGrpSpPr>
              <p:nvPr/>
            </p:nvGrpSpPr>
            <p:grpSpPr bwMode="auto">
              <a:xfrm>
                <a:off x="3653" y="3831"/>
                <a:ext cx="849" cy="144"/>
                <a:chOff x="2533" y="3834"/>
                <a:chExt cx="849" cy="144"/>
              </a:xfrm>
            </p:grpSpPr>
            <p:sp>
              <p:nvSpPr>
                <p:cNvPr id="2603050" name="Rectangle 42"/>
                <p:cNvSpPr>
                  <a:spLocks noChangeArrowheads="1"/>
                </p:cNvSpPr>
                <p:nvPr/>
              </p:nvSpPr>
              <p:spPr bwMode="auto">
                <a:xfrm>
                  <a:off x="2533" y="3834"/>
                  <a:ext cx="849" cy="131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0305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704" y="3834"/>
                  <a:ext cx="46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900">
                      <a:latin typeface="Arial" charset="0"/>
                      <a:ea typeface="ヒラギノ角ゴ Pro W3" pitchFamily="-80" charset="-128"/>
                      <a:cs typeface="Arial" charset="0"/>
                    </a:rPr>
                    <a:t>IP-10</a:t>
                  </a:r>
                </a:p>
              </p:txBody>
            </p:sp>
          </p:grpSp>
          <p:grpSp>
            <p:nvGrpSpPr>
              <p:cNvPr id="16" name="Group 44"/>
              <p:cNvGrpSpPr>
                <a:grpSpLocks/>
              </p:cNvGrpSpPr>
              <p:nvPr/>
            </p:nvGrpSpPr>
            <p:grpSpPr bwMode="auto">
              <a:xfrm>
                <a:off x="3653" y="3962"/>
                <a:ext cx="849" cy="144"/>
                <a:chOff x="2533" y="3965"/>
                <a:chExt cx="849" cy="144"/>
              </a:xfrm>
            </p:grpSpPr>
            <p:sp>
              <p:nvSpPr>
                <p:cNvPr id="2603053" name="Rectangle 45"/>
                <p:cNvSpPr>
                  <a:spLocks noChangeArrowheads="1"/>
                </p:cNvSpPr>
                <p:nvPr/>
              </p:nvSpPr>
              <p:spPr bwMode="auto">
                <a:xfrm>
                  <a:off x="2533" y="3965"/>
                  <a:ext cx="849" cy="131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0305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704" y="3965"/>
                  <a:ext cx="46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900">
                      <a:latin typeface="Arial" charset="0"/>
                      <a:ea typeface="ヒラギノ角ゴ Pro W3" pitchFamily="-80" charset="-128"/>
                      <a:cs typeface="Arial" charset="0"/>
                    </a:rPr>
                    <a:t>IP-10</a:t>
                  </a:r>
                </a:p>
              </p:txBody>
            </p:sp>
          </p:grpSp>
          <p:sp>
            <p:nvSpPr>
              <p:cNvPr id="2603055" name="Rectangle 47"/>
              <p:cNvSpPr>
                <a:spLocks noChangeArrowheads="1"/>
              </p:cNvSpPr>
              <p:nvPr/>
            </p:nvSpPr>
            <p:spPr bwMode="auto">
              <a:xfrm>
                <a:off x="3655" y="3836"/>
                <a:ext cx="843" cy="271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" name="Group 48"/>
            <p:cNvGrpSpPr>
              <a:grpSpLocks/>
            </p:cNvGrpSpPr>
            <p:nvPr/>
          </p:nvGrpSpPr>
          <p:grpSpPr bwMode="auto">
            <a:xfrm>
              <a:off x="4785" y="3564"/>
              <a:ext cx="849" cy="144"/>
              <a:chOff x="2533" y="3834"/>
              <a:chExt cx="849" cy="144"/>
            </a:xfrm>
          </p:grpSpPr>
          <p:sp>
            <p:nvSpPr>
              <p:cNvPr id="2603057" name="Rectangle 49"/>
              <p:cNvSpPr>
                <a:spLocks noChangeArrowheads="1"/>
              </p:cNvSpPr>
              <p:nvPr/>
            </p:nvSpPr>
            <p:spPr bwMode="auto">
              <a:xfrm>
                <a:off x="2533" y="3834"/>
                <a:ext cx="849" cy="131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03058" name="Text Box 50"/>
              <p:cNvSpPr txBox="1">
                <a:spLocks noChangeArrowheads="1"/>
              </p:cNvSpPr>
              <p:nvPr/>
            </p:nvSpPr>
            <p:spPr bwMode="auto">
              <a:xfrm>
                <a:off x="2704" y="3834"/>
                <a:ext cx="46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900">
                    <a:latin typeface="Arial" charset="0"/>
                    <a:ea typeface="ヒラギノ角ゴ Pro W3" pitchFamily="-80" charset="-128"/>
                    <a:cs typeface="Arial" charset="0"/>
                  </a:rPr>
                  <a:t>IP-10</a:t>
                </a:r>
              </a:p>
            </p:txBody>
          </p:sp>
        </p:grpSp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4785" y="3695"/>
              <a:ext cx="849" cy="144"/>
              <a:chOff x="2533" y="3965"/>
              <a:chExt cx="849" cy="144"/>
            </a:xfrm>
          </p:grpSpPr>
          <p:sp>
            <p:nvSpPr>
              <p:cNvPr id="2603060" name="Rectangle 52"/>
              <p:cNvSpPr>
                <a:spLocks noChangeArrowheads="1"/>
              </p:cNvSpPr>
              <p:nvPr/>
            </p:nvSpPr>
            <p:spPr bwMode="auto">
              <a:xfrm>
                <a:off x="2533" y="3965"/>
                <a:ext cx="849" cy="131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03061" name="Text Box 53"/>
              <p:cNvSpPr txBox="1">
                <a:spLocks noChangeArrowheads="1"/>
              </p:cNvSpPr>
              <p:nvPr/>
            </p:nvSpPr>
            <p:spPr bwMode="auto">
              <a:xfrm>
                <a:off x="2704" y="3965"/>
                <a:ext cx="46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900">
                    <a:latin typeface="Arial" charset="0"/>
                    <a:ea typeface="ヒラギノ角ゴ Pro W3" pitchFamily="-80" charset="-128"/>
                    <a:cs typeface="Arial" charset="0"/>
                  </a:rPr>
                  <a:t>IP-10</a:t>
                </a:r>
              </a:p>
            </p:txBody>
          </p:sp>
        </p:grpSp>
        <p:sp>
          <p:nvSpPr>
            <p:cNvPr id="2603062" name="Rectangle 54"/>
            <p:cNvSpPr>
              <a:spLocks noChangeArrowheads="1"/>
            </p:cNvSpPr>
            <p:nvPr/>
          </p:nvSpPr>
          <p:spPr bwMode="auto">
            <a:xfrm>
              <a:off x="4789" y="3567"/>
              <a:ext cx="843" cy="271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55"/>
          <p:cNvGrpSpPr>
            <a:grpSpLocks/>
          </p:cNvGrpSpPr>
          <p:nvPr/>
        </p:nvGrpSpPr>
        <p:grpSpPr bwMode="auto">
          <a:xfrm>
            <a:off x="6756400" y="5148263"/>
            <a:ext cx="1347788" cy="228600"/>
            <a:chOff x="2533" y="3834"/>
            <a:chExt cx="849" cy="144"/>
          </a:xfrm>
        </p:grpSpPr>
        <p:sp>
          <p:nvSpPr>
            <p:cNvPr id="2603064" name="Rectangle 56"/>
            <p:cNvSpPr>
              <a:spLocks noChangeArrowheads="1"/>
            </p:cNvSpPr>
            <p:nvPr/>
          </p:nvSpPr>
          <p:spPr bwMode="auto">
            <a:xfrm>
              <a:off x="2533" y="3834"/>
              <a:ext cx="849" cy="13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03065" name="Text Box 57"/>
            <p:cNvSpPr txBox="1">
              <a:spLocks noChangeArrowheads="1"/>
            </p:cNvSpPr>
            <p:nvPr/>
          </p:nvSpPr>
          <p:spPr bwMode="auto">
            <a:xfrm>
              <a:off x="2704" y="3834"/>
              <a:ext cx="46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900">
                  <a:latin typeface="Arial" charset="0"/>
                  <a:ea typeface="ヒラギノ角ゴ Pro W3" pitchFamily="-80" charset="-128"/>
                  <a:cs typeface="Arial" charset="0"/>
                </a:rPr>
                <a:t>IP-10</a:t>
              </a:r>
            </a:p>
          </p:txBody>
        </p:sp>
      </p:grpSp>
      <p:grpSp>
        <p:nvGrpSpPr>
          <p:cNvPr id="20" name="Group 58"/>
          <p:cNvGrpSpPr>
            <a:grpSpLocks/>
          </p:cNvGrpSpPr>
          <p:nvPr/>
        </p:nvGrpSpPr>
        <p:grpSpPr bwMode="auto">
          <a:xfrm>
            <a:off x="6756400" y="5356225"/>
            <a:ext cx="1347788" cy="228600"/>
            <a:chOff x="2533" y="3965"/>
            <a:chExt cx="849" cy="144"/>
          </a:xfrm>
        </p:grpSpPr>
        <p:sp>
          <p:nvSpPr>
            <p:cNvPr id="2603067" name="Rectangle 59"/>
            <p:cNvSpPr>
              <a:spLocks noChangeArrowheads="1"/>
            </p:cNvSpPr>
            <p:nvPr/>
          </p:nvSpPr>
          <p:spPr bwMode="auto">
            <a:xfrm>
              <a:off x="2533" y="3965"/>
              <a:ext cx="849" cy="13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03068" name="Text Box 60"/>
            <p:cNvSpPr txBox="1">
              <a:spLocks noChangeArrowheads="1"/>
            </p:cNvSpPr>
            <p:nvPr/>
          </p:nvSpPr>
          <p:spPr bwMode="auto">
            <a:xfrm>
              <a:off x="2704" y="3965"/>
              <a:ext cx="46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900">
                  <a:latin typeface="Arial" charset="0"/>
                  <a:ea typeface="ヒラギノ角ゴ Pro W3" pitchFamily="-80" charset="-128"/>
                  <a:cs typeface="Arial" charset="0"/>
                </a:rPr>
                <a:t>IP-10</a:t>
              </a:r>
            </a:p>
          </p:txBody>
        </p:sp>
      </p:grpSp>
      <p:sp>
        <p:nvSpPr>
          <p:cNvPr id="2603069" name="Rectangle 61"/>
          <p:cNvSpPr>
            <a:spLocks noChangeArrowheads="1"/>
          </p:cNvSpPr>
          <p:nvPr/>
        </p:nvSpPr>
        <p:spPr bwMode="auto">
          <a:xfrm>
            <a:off x="6762750" y="5153025"/>
            <a:ext cx="1338263" cy="43021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0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0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0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0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0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0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3015" grpId="0" animBg="1"/>
      <p:bldP spid="2603025" grpId="0" animBg="1"/>
      <p:bldP spid="2603043" grpId="0" animBg="1"/>
      <p:bldP spid="260306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71414"/>
            <a:ext cx="7508898" cy="1143000"/>
          </a:xfrm>
        </p:spPr>
        <p:txBody>
          <a:bodyPr/>
          <a:lstStyle/>
          <a:p>
            <a:r>
              <a:rPr lang="en-US" dirty="0"/>
              <a:t>Integrated nodal solution – Mechanical concept</a:t>
            </a:r>
          </a:p>
        </p:txBody>
      </p:sp>
      <p:pic>
        <p:nvPicPr>
          <p:cNvPr id="2604035" name="Picture 3" descr="albatross chain 6u assy_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89" t="13136" r="13812" b="9453"/>
          <a:stretch>
            <a:fillRect/>
          </a:stretch>
        </p:blipFill>
        <p:spPr bwMode="auto">
          <a:xfrm>
            <a:off x="755650" y="1341438"/>
            <a:ext cx="7956550" cy="522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71414"/>
            <a:ext cx="7437460" cy="1143000"/>
          </a:xfrm>
        </p:spPr>
        <p:txBody>
          <a:bodyPr/>
          <a:lstStyle/>
          <a:p>
            <a:r>
              <a:rPr lang="en-US" dirty="0"/>
              <a:t>Integrated nodal solution – Mechanical concept</a:t>
            </a:r>
          </a:p>
        </p:txBody>
      </p:sp>
      <p:pic>
        <p:nvPicPr>
          <p:cNvPr id="2605059" name="Picture 3" descr="albatross chain 6u assy_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98" t="13136" r="14610" b="13136"/>
          <a:stretch>
            <a:fillRect/>
          </a:stretch>
        </p:blipFill>
        <p:spPr bwMode="auto">
          <a:xfrm>
            <a:off x="1042988" y="1349375"/>
            <a:ext cx="7740650" cy="510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62" name="Rectangle 2"/>
          <p:cNvSpPr>
            <a:spLocks noChangeArrowheads="1"/>
          </p:cNvSpPr>
          <p:nvPr/>
        </p:nvSpPr>
        <p:spPr bwMode="auto">
          <a:xfrm>
            <a:off x="196850" y="1417638"/>
            <a:ext cx="688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0">
                <a:solidFill>
                  <a:srgbClr val="000080"/>
                </a:solidFill>
                <a:latin typeface="Arial" charset="0"/>
              </a:rPr>
              <a:t>$ Millions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18344" y="1103536"/>
          <a:ext cx="7170737" cy="519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985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/>
              <a:t>Рост продаж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71414"/>
            <a:ext cx="7366022" cy="1143000"/>
          </a:xfrm>
        </p:spPr>
        <p:txBody>
          <a:bodyPr/>
          <a:lstStyle/>
          <a:p>
            <a:r>
              <a:rPr lang="en-US" dirty="0"/>
              <a:t>Integrated nodal solution – Mechanical concept</a:t>
            </a:r>
          </a:p>
        </p:txBody>
      </p:sp>
      <p:pic>
        <p:nvPicPr>
          <p:cNvPr id="2606083" name="Picture 3" descr="albatross chain 6u assy_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79" t="13136" r="13206" b="14383"/>
          <a:stretch>
            <a:fillRect/>
          </a:stretch>
        </p:blipFill>
        <p:spPr bwMode="auto">
          <a:xfrm>
            <a:off x="792163" y="1293813"/>
            <a:ext cx="7380287" cy="537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71414"/>
            <a:ext cx="7508898" cy="1143000"/>
          </a:xfrm>
        </p:spPr>
        <p:txBody>
          <a:bodyPr/>
          <a:lstStyle/>
          <a:p>
            <a:r>
              <a:rPr lang="en-US" dirty="0"/>
              <a:t>Integrated nodal solution – Mechanical concept</a:t>
            </a:r>
          </a:p>
        </p:txBody>
      </p:sp>
      <p:pic>
        <p:nvPicPr>
          <p:cNvPr id="2607107" name="Picture 3" descr="albatross chain 6u assy_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79" t="14383" r="13206" b="13136"/>
          <a:stretch>
            <a:fillRect/>
          </a:stretch>
        </p:blipFill>
        <p:spPr bwMode="auto">
          <a:xfrm>
            <a:off x="755650" y="1371600"/>
            <a:ext cx="7415213" cy="540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8132" name="Picture 4" descr="717707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76388"/>
            <a:ext cx="9144000" cy="3810000"/>
          </a:xfrm>
          <a:prstGeom prst="rect">
            <a:avLst/>
          </a:prstGeom>
          <a:noFill/>
        </p:spPr>
      </p:pic>
      <p:sp>
        <p:nvSpPr>
          <p:cNvPr id="26081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Introduction</a:t>
            </a:r>
            <a:endParaRPr lang="en-US" sz="2600"/>
          </a:p>
        </p:txBody>
      </p:sp>
      <p:sp>
        <p:nvSpPr>
          <p:cNvPr id="2608131" name="Rectangle 3"/>
          <p:cNvSpPr>
            <a:spLocks noChangeArrowheads="1"/>
          </p:cNvSpPr>
          <p:nvPr/>
        </p:nvSpPr>
        <p:spPr bwMode="auto">
          <a:xfrm>
            <a:off x="533400" y="4572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rtl="1">
              <a:lnSpc>
                <a:spcPct val="95000"/>
              </a:lnSpc>
            </a:pPr>
            <a:r>
              <a:rPr lang="ru-RU" sz="2800">
                <a:solidFill>
                  <a:srgbClr val="FF0000"/>
                </a:solidFill>
                <a:latin typeface="Arial" charset="0"/>
                <a:cs typeface="Arial" charset="0"/>
              </a:rPr>
              <a:t>Система управления оборудованием </a:t>
            </a:r>
            <a:r>
              <a:rPr lang="en-US" sz="2800">
                <a:solidFill>
                  <a:srgbClr val="FF0000"/>
                </a:solidFill>
                <a:latin typeface="Arial" charset="0"/>
                <a:cs typeface="Arial" charset="0"/>
              </a:rPr>
              <a:t>Ceragon</a:t>
            </a:r>
          </a:p>
        </p:txBody>
      </p:sp>
      <p:sp>
        <p:nvSpPr>
          <p:cNvPr id="2608199" name="Rectangle 71"/>
          <p:cNvSpPr>
            <a:spLocks noChangeArrowheads="1"/>
          </p:cNvSpPr>
          <p:nvPr/>
        </p:nvSpPr>
        <p:spPr bwMode="auto">
          <a:xfrm>
            <a:off x="1765300" y="5464175"/>
            <a:ext cx="5260975" cy="365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2400">
                <a:solidFill>
                  <a:srgbClr val="000066"/>
                </a:solidFill>
                <a:latin typeface="Arial" charset="0"/>
              </a:rPr>
              <a:t>CeraView - EMS</a:t>
            </a:r>
          </a:p>
        </p:txBody>
      </p:sp>
      <p:sp>
        <p:nvSpPr>
          <p:cNvPr id="2608200" name="Rectangle 72"/>
          <p:cNvSpPr>
            <a:spLocks noChangeArrowheads="1"/>
          </p:cNvSpPr>
          <p:nvPr/>
        </p:nvSpPr>
        <p:spPr bwMode="auto">
          <a:xfrm>
            <a:off x="1730375" y="5854700"/>
            <a:ext cx="5499100" cy="365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2400">
                <a:solidFill>
                  <a:srgbClr val="000066"/>
                </a:solidFill>
                <a:latin typeface="Arial" charset="0"/>
              </a:rPr>
              <a:t>PolyView &amp; CeraMap - NMS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178" name="Rectangle 2"/>
          <p:cNvSpPr>
            <a:spLocks noChangeArrowheads="1"/>
          </p:cNvSpPr>
          <p:nvPr/>
        </p:nvSpPr>
        <p:spPr bwMode="auto">
          <a:xfrm>
            <a:off x="381000" y="1447800"/>
            <a:ext cx="49053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887" tIns="43944" rIns="87887" bIns="43944" anchor="ctr"/>
          <a:lstStyle/>
          <a:p>
            <a:pPr algn="l" defTabSz="871538" eaLnBrk="0" hangingPunct="0"/>
            <a:endParaRPr lang="ru-RU" sz="2800">
              <a:latin typeface="Arial" charset="0"/>
              <a:cs typeface="Arial" charset="0"/>
            </a:endParaRPr>
          </a:p>
        </p:txBody>
      </p:sp>
      <p:sp>
        <p:nvSpPr>
          <p:cNvPr id="261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1757363"/>
            <a:ext cx="8629650" cy="3584575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u="sng"/>
              <a:t>Local Craft Terminal</a:t>
            </a:r>
            <a:r>
              <a:rPr lang="en-US"/>
              <a:t> – </a:t>
            </a:r>
            <a:r>
              <a:rPr lang="ru-RU"/>
              <a:t>терминальный порт</a:t>
            </a:r>
            <a:endParaRPr lang="en-US"/>
          </a:p>
          <a:p>
            <a:r>
              <a:rPr lang="en-US" altLang="en-US" u="sng"/>
              <a:t>CeraView®</a:t>
            </a:r>
            <a:r>
              <a:rPr lang="en-US" altLang="en-US"/>
              <a:t> -  </a:t>
            </a:r>
            <a:r>
              <a:rPr lang="ru-RU"/>
              <a:t>Управление элементом сети</a:t>
            </a:r>
            <a:endParaRPr lang="en-US" altLang="en-US"/>
          </a:p>
          <a:p>
            <a:r>
              <a:rPr lang="en-US" u="sng"/>
              <a:t>PolyView</a:t>
            </a:r>
            <a:r>
              <a:rPr lang="en-US" altLang="en-US" u="sng"/>
              <a:t>™</a:t>
            </a:r>
            <a:r>
              <a:rPr lang="en-US"/>
              <a:t> -  </a:t>
            </a:r>
            <a:r>
              <a:rPr lang="ru-RU"/>
              <a:t>Управление сетью</a:t>
            </a:r>
            <a:endParaRPr lang="en-US" altLang="en-US"/>
          </a:p>
          <a:p>
            <a:pPr lvl="2">
              <a:buClr>
                <a:srgbClr val="678FB3"/>
              </a:buClr>
              <a:buFont typeface="CommonBullets" pitchFamily="34" charset="2"/>
              <a:buBlip>
                <a:blip r:embed="rId4"/>
              </a:buBlip>
            </a:pPr>
            <a:r>
              <a:rPr lang="en-US" altLang="en-US" sz="2000" b="1" i="1"/>
              <a:t> SNMP </a:t>
            </a:r>
            <a:r>
              <a:rPr lang="ru-RU" altLang="en-US" sz="2000" b="1" i="1"/>
              <a:t>протокол</a:t>
            </a:r>
            <a:r>
              <a:rPr lang="en-US" altLang="en-US" sz="2000" b="1" i="1"/>
              <a:t>, </a:t>
            </a:r>
            <a:r>
              <a:rPr lang="ru-RU" altLang="en-US" sz="2000" b="1" i="1"/>
              <a:t>аппликация разработана на </a:t>
            </a:r>
            <a:r>
              <a:rPr lang="en-US" altLang="en-US" sz="2000" b="1" i="1"/>
              <a:t>Java</a:t>
            </a:r>
          </a:p>
          <a:p>
            <a:pPr lvl="2">
              <a:buClr>
                <a:srgbClr val="678FB3"/>
              </a:buClr>
              <a:buFont typeface="CommonBullets" pitchFamily="34" charset="2"/>
              <a:buBlip>
                <a:blip r:embed="rId4"/>
              </a:buBlip>
            </a:pPr>
            <a:r>
              <a:rPr lang="en-US" altLang="en-US" sz="2000" b="1" i="1"/>
              <a:t> </a:t>
            </a:r>
            <a:r>
              <a:rPr lang="ru-RU" altLang="en-US" sz="2000" b="1" i="1"/>
              <a:t>Работает под </a:t>
            </a:r>
            <a:r>
              <a:rPr lang="en-US" altLang="en-US" sz="2000" b="1" i="1"/>
              <a:t>Windows </a:t>
            </a:r>
            <a:r>
              <a:rPr lang="ru-RU" altLang="en-US" sz="2000" b="1" i="1"/>
              <a:t>и</a:t>
            </a:r>
            <a:r>
              <a:rPr lang="en-US" altLang="en-US" sz="2000" b="1" i="1"/>
              <a:t> Unix</a:t>
            </a:r>
          </a:p>
          <a:p>
            <a:pPr lvl="2">
              <a:buClr>
                <a:srgbClr val="678FB3"/>
              </a:buClr>
              <a:buFont typeface="CommonBullets" pitchFamily="34" charset="2"/>
              <a:buBlip>
                <a:blip r:embed="rId4"/>
              </a:buBlip>
            </a:pPr>
            <a:r>
              <a:rPr lang="en-US" sz="2000" b="1" i="1"/>
              <a:t> </a:t>
            </a:r>
            <a:r>
              <a:rPr lang="ru-RU" sz="2000" b="1" i="1"/>
              <a:t>Может быть интегрирована в другие системы управления</a:t>
            </a:r>
            <a:r>
              <a:rPr lang="en-US" sz="2000" b="1" i="1"/>
              <a:t> </a:t>
            </a:r>
          </a:p>
          <a:p>
            <a:pPr lvl="2">
              <a:buClr>
                <a:srgbClr val="678FB3"/>
              </a:buClr>
              <a:buFont typeface="CommonBullets" pitchFamily="34" charset="2"/>
              <a:buBlip>
                <a:blip r:embed="rId4"/>
              </a:buBlip>
            </a:pPr>
            <a:r>
              <a:rPr lang="en-US" altLang="en-US" sz="2000" b="1" i="1"/>
              <a:t> </a:t>
            </a:r>
            <a:r>
              <a:rPr lang="ru-RU" altLang="en-US" sz="2000" b="1" i="1"/>
              <a:t>Поддержка сквозного канала управления </a:t>
            </a:r>
            <a:r>
              <a:rPr lang="en-US" altLang="en-US" sz="2000" b="1" i="1"/>
              <a:t>In-band</a:t>
            </a:r>
          </a:p>
          <a:p>
            <a:pPr lvl="2">
              <a:buClr>
                <a:srgbClr val="678FB3"/>
              </a:buClr>
              <a:buFont typeface="CommonBullets" pitchFamily="34" charset="2"/>
              <a:buBlip>
                <a:blip r:embed="rId4"/>
              </a:buBlip>
            </a:pPr>
            <a:r>
              <a:rPr lang="en-US" altLang="en-US" sz="2000" b="1" i="1"/>
              <a:t> </a:t>
            </a:r>
            <a:r>
              <a:rPr lang="ru-RU" altLang="en-US" sz="2000" b="1" i="1"/>
              <a:t>Встроенный </a:t>
            </a:r>
            <a:r>
              <a:rPr lang="en-US" altLang="en-US" sz="2000" b="1" i="1"/>
              <a:t>flash disk 128Mbyte</a:t>
            </a:r>
          </a:p>
          <a:p>
            <a:pPr lvl="2">
              <a:buClr>
                <a:srgbClr val="678FB3"/>
              </a:buClr>
              <a:buFont typeface="CommonBullets" pitchFamily="34" charset="2"/>
              <a:buBlip>
                <a:blip r:embed="rId4"/>
              </a:buBlip>
            </a:pPr>
            <a:r>
              <a:rPr lang="en-US" altLang="en-US" sz="2000" b="1" i="1"/>
              <a:t> </a:t>
            </a:r>
            <a:r>
              <a:rPr lang="ru-RU" altLang="en-US" sz="2000" b="1" i="1"/>
              <a:t>Встроенное резервирование</a:t>
            </a:r>
            <a:endParaRPr lang="en-US" altLang="en-US" sz="2000" b="1" i="1"/>
          </a:p>
          <a:p>
            <a:pPr lvl="2">
              <a:buClr>
                <a:srgbClr val="678FB3"/>
              </a:buClr>
              <a:buFont typeface="CommonBullets" pitchFamily="34" charset="2"/>
              <a:buBlip>
                <a:blip r:embed="rId4"/>
              </a:buBlip>
            </a:pPr>
            <a:endParaRPr lang="en-US" sz="2000" b="1" i="1"/>
          </a:p>
        </p:txBody>
      </p:sp>
      <p:pic>
        <p:nvPicPr>
          <p:cNvPr id="2610180" name="Picture 4" descr="CompWhite"/>
          <p:cNvPicPr>
            <a:picLocks noChangeAspect="1" noChangeArrowheads="1"/>
          </p:cNvPicPr>
          <p:nvPr/>
        </p:nvPicPr>
        <p:blipFill>
          <a:blip r:embed="rId5" cstate="print"/>
          <a:srcRect t="28384" b="16133"/>
          <a:stretch>
            <a:fillRect/>
          </a:stretch>
        </p:blipFill>
        <p:spPr bwMode="auto">
          <a:xfrm>
            <a:off x="5157788" y="4987925"/>
            <a:ext cx="1916112" cy="1633538"/>
          </a:xfrm>
          <a:prstGeom prst="rect">
            <a:avLst/>
          </a:prstGeom>
          <a:noFill/>
        </p:spPr>
      </p:pic>
      <p:graphicFrame>
        <p:nvGraphicFramePr>
          <p:cNvPr id="2610181" name="Object 5"/>
          <p:cNvGraphicFramePr>
            <a:graphicFrameLocks noChangeAspect="1"/>
          </p:cNvGraphicFramePr>
          <p:nvPr/>
        </p:nvGraphicFramePr>
        <p:xfrm>
          <a:off x="2670175" y="5622925"/>
          <a:ext cx="1011238" cy="863600"/>
        </p:xfrm>
        <a:graphic>
          <a:graphicData uri="http://schemas.openxmlformats.org/presentationml/2006/ole">
            <p:oleObj spid="_x0000_s5122" name="Bitmap Image" r:id="rId6" imgW="1209524" imgH="1009791" progId="PBrush">
              <p:embed/>
            </p:oleObj>
          </a:graphicData>
        </a:graphic>
      </p:graphicFrame>
      <p:sp>
        <p:nvSpPr>
          <p:cNvPr id="2610182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kumimoji="1" lang="ru-RU"/>
              <a:t>Система управления</a:t>
            </a:r>
            <a:endParaRPr kumimoji="1" lang="en-US"/>
          </a:p>
        </p:txBody>
      </p:sp>
      <p:sp>
        <p:nvSpPr>
          <p:cNvPr id="2610183" name="AutoShape 7"/>
          <p:cNvSpPr>
            <a:spLocks noChangeArrowheads="1"/>
          </p:cNvSpPr>
          <p:nvPr/>
        </p:nvSpPr>
        <p:spPr bwMode="auto">
          <a:xfrm>
            <a:off x="3797300" y="6019800"/>
            <a:ext cx="1308100" cy="3175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33CC"/>
          </a:solidFill>
          <a:ln w="9525" algn="ctr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kumimoji="1" lang="ru-RU"/>
              <a:t>Система управления</a:t>
            </a:r>
            <a:endParaRPr kumimoji="1" lang="en-US"/>
          </a:p>
        </p:txBody>
      </p:sp>
      <p:sp>
        <p:nvSpPr>
          <p:cNvPr id="261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125538"/>
            <a:ext cx="8305800" cy="260826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1800"/>
              <a:t>CeraView</a:t>
            </a:r>
            <a:r>
              <a:rPr lang="en-US" altLang="en-US" sz="1800" baseline="30000"/>
              <a:t>®</a:t>
            </a:r>
            <a:r>
              <a:rPr lang="en-US" altLang="en-US" sz="1800"/>
              <a:t> –  </a:t>
            </a:r>
            <a:r>
              <a:rPr lang="ru-RU" sz="1800"/>
              <a:t>Управление элементом сети</a:t>
            </a:r>
            <a:endParaRPr lang="en-US" altLang="en-US" sz="1800"/>
          </a:p>
          <a:p>
            <a:pPr lvl="1">
              <a:lnSpc>
                <a:spcPct val="110000"/>
              </a:lnSpc>
            </a:pPr>
            <a:r>
              <a:rPr lang="en-US" altLang="en-US" sz="1600"/>
              <a:t> </a:t>
            </a:r>
            <a:r>
              <a:rPr lang="ru-RU" altLang="en-US" sz="1600"/>
              <a:t>Возможности</a:t>
            </a:r>
            <a:r>
              <a:rPr lang="en-US" altLang="en-US" sz="1600"/>
              <a:t>: </a:t>
            </a:r>
            <a:r>
              <a:rPr lang="ru-RU" altLang="en-US" sz="1600"/>
              <a:t>Конфигурация</a:t>
            </a:r>
            <a:r>
              <a:rPr lang="en-US" altLang="en-US" sz="1600"/>
              <a:t>, </a:t>
            </a:r>
            <a:r>
              <a:rPr lang="ru-RU" altLang="en-US" sz="1600"/>
              <a:t>Обновление программного обеспечения</a:t>
            </a:r>
            <a:r>
              <a:rPr lang="en-US" altLang="en-US" sz="1600"/>
              <a:t>,</a:t>
            </a:r>
            <a:r>
              <a:rPr lang="ru-RU" altLang="en-US" sz="1600"/>
              <a:t> качественные характеристик</a:t>
            </a:r>
            <a:r>
              <a:rPr lang="en-US" altLang="en-US" sz="1600"/>
              <a:t>и</a:t>
            </a:r>
            <a:r>
              <a:rPr lang="ru-RU" altLang="en-US" sz="1600"/>
              <a:t>, </a:t>
            </a:r>
            <a:r>
              <a:rPr lang="ru-RU" sz="1600"/>
              <a:t>аварийные сигнализации и </a:t>
            </a:r>
            <a:r>
              <a:rPr lang="ru-RU" altLang="en-US" sz="1600"/>
              <a:t>диагностика</a:t>
            </a:r>
            <a:r>
              <a:rPr lang="en-US" sz="1600"/>
              <a:t/>
            </a:r>
            <a:br>
              <a:rPr lang="en-US" sz="1600"/>
            </a:br>
            <a:endParaRPr lang="en-US" sz="1600"/>
          </a:p>
          <a:p>
            <a:pPr>
              <a:lnSpc>
                <a:spcPct val="110000"/>
              </a:lnSpc>
            </a:pPr>
            <a:r>
              <a:rPr lang="en-US" sz="1800"/>
              <a:t>PolyView</a:t>
            </a:r>
            <a:r>
              <a:rPr lang="en-US" altLang="en-US" sz="1800"/>
              <a:t>™</a:t>
            </a:r>
            <a:r>
              <a:rPr lang="en-US" sz="1800"/>
              <a:t> - </a:t>
            </a:r>
            <a:r>
              <a:rPr lang="ru-RU" sz="1800"/>
              <a:t>Управление элементами сети</a:t>
            </a:r>
            <a:endParaRPr lang="en-US" sz="1800"/>
          </a:p>
          <a:p>
            <a:pPr lvl="1">
              <a:lnSpc>
                <a:spcPct val="110000"/>
              </a:lnSpc>
            </a:pPr>
            <a:r>
              <a:rPr lang="en-US" sz="1600"/>
              <a:t> </a:t>
            </a:r>
            <a:r>
              <a:rPr lang="ru-RU" altLang="en-US" sz="1600"/>
              <a:t>Возможности</a:t>
            </a:r>
            <a:r>
              <a:rPr lang="en-US" sz="1600"/>
              <a:t>: </a:t>
            </a:r>
            <a:r>
              <a:rPr lang="ru-RU" sz="1600"/>
              <a:t>Глобальная конфигурация</a:t>
            </a:r>
            <a:r>
              <a:rPr lang="en-US" sz="1600"/>
              <a:t> &amp; reports (Inventory, </a:t>
            </a:r>
            <a:r>
              <a:rPr lang="ru-RU" sz="1600"/>
              <a:t>аварийные сигнализации по всем элементам</a:t>
            </a:r>
            <a:r>
              <a:rPr lang="en-US" sz="1600"/>
              <a:t>, </a:t>
            </a:r>
            <a:r>
              <a:rPr lang="ru-RU" altLang="en-US" sz="1600"/>
              <a:t>качественные характеристик</a:t>
            </a:r>
            <a:r>
              <a:rPr lang="en-US" altLang="en-US" sz="1600"/>
              <a:t>и</a:t>
            </a:r>
            <a:r>
              <a:rPr lang="ru-RU" altLang="en-US" sz="1600"/>
              <a:t> </a:t>
            </a:r>
            <a:r>
              <a:rPr lang="ru-RU" sz="1600"/>
              <a:t>по всем элементам</a:t>
            </a:r>
            <a:r>
              <a:rPr lang="en-US" sz="1600"/>
              <a:t>, RDA</a:t>
            </a:r>
            <a:r>
              <a:rPr lang="ru-RU" sz="1600"/>
              <a:t> - дистанционный доступ к базам</a:t>
            </a:r>
            <a:r>
              <a:rPr lang="en-US" sz="1600"/>
              <a:t>, </a:t>
            </a:r>
            <a:r>
              <a:rPr lang="ru-RU" sz="1600"/>
              <a:t>и многое другое</a:t>
            </a:r>
            <a:r>
              <a:rPr lang="en-US" sz="1600"/>
              <a:t>)</a:t>
            </a:r>
          </a:p>
        </p:txBody>
      </p:sp>
      <p:pic>
        <p:nvPicPr>
          <p:cNvPr id="261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550" y="3644900"/>
            <a:ext cx="4176713" cy="2973388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6122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0" y="4381500"/>
            <a:ext cx="5268913" cy="1978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System Alarms Screen</a:t>
            </a:r>
          </a:p>
        </p:txBody>
      </p:sp>
      <p:pic>
        <p:nvPicPr>
          <p:cNvPr id="26142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97000" y="1233511"/>
            <a:ext cx="6127750" cy="54816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RFU Configuration</a:t>
            </a:r>
          </a:p>
        </p:txBody>
      </p:sp>
      <p:pic>
        <p:nvPicPr>
          <p:cNvPr id="26163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2825" y="1371600"/>
            <a:ext cx="4803775" cy="5295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95275"/>
            <a:ext cx="8229600" cy="796925"/>
          </a:xfrm>
        </p:spPr>
        <p:txBody>
          <a:bodyPr/>
          <a:lstStyle/>
          <a:p>
            <a:r>
              <a:rPr lang="en-US" sz="3600"/>
              <a:t>External Alarms Configuration</a:t>
            </a:r>
          </a:p>
        </p:txBody>
      </p:sp>
      <p:pic>
        <p:nvPicPr>
          <p:cNvPr id="261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3" y="1047750"/>
            <a:ext cx="61976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125" y="3236913"/>
            <a:ext cx="4206875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Loopbacks</a:t>
            </a:r>
          </a:p>
        </p:txBody>
      </p:sp>
      <p:pic>
        <p:nvPicPr>
          <p:cNvPr id="26204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73413" y="1295400"/>
            <a:ext cx="2930525" cy="48402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466" name="Oval 2"/>
          <p:cNvSpPr>
            <a:spLocks noChangeArrowheads="1"/>
          </p:cNvSpPr>
          <p:nvPr/>
        </p:nvSpPr>
        <p:spPr bwMode="auto">
          <a:xfrm>
            <a:off x="6908800" y="2908300"/>
            <a:ext cx="1987550" cy="9715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22467" name="Cloud"/>
          <p:cNvSpPr>
            <a:spLocks noChangeAspect="1" noEditPoints="1" noChangeArrowheads="1"/>
          </p:cNvSpPr>
          <p:nvPr/>
        </p:nvSpPr>
        <p:spPr bwMode="auto">
          <a:xfrm>
            <a:off x="2895600" y="5227638"/>
            <a:ext cx="5930900" cy="14446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62246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Global NMS: </a:t>
            </a:r>
            <a:r>
              <a:rPr kumimoji="1" lang="en-US"/>
              <a:t>Overview</a:t>
            </a:r>
          </a:p>
        </p:txBody>
      </p:sp>
      <p:pic>
        <p:nvPicPr>
          <p:cNvPr id="2622469" name="Picture 5" descr="640 indoor 300 w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36" t="7565" r="2527" b="7565"/>
          <a:stretch>
            <a:fillRect/>
          </a:stretch>
        </p:blipFill>
        <p:spPr bwMode="auto">
          <a:xfrm>
            <a:off x="6477000" y="5456238"/>
            <a:ext cx="1804988" cy="479425"/>
          </a:xfrm>
          <a:prstGeom prst="rect">
            <a:avLst/>
          </a:prstGeom>
          <a:noFill/>
        </p:spPr>
      </p:pic>
      <p:pic>
        <p:nvPicPr>
          <p:cNvPr id="2622470" name="Picture 6" descr="gigaBi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5925" y="5908675"/>
            <a:ext cx="1597025" cy="368300"/>
          </a:xfrm>
          <a:prstGeom prst="rect">
            <a:avLst/>
          </a:prstGeom>
          <a:noFill/>
        </p:spPr>
      </p:pic>
      <p:sp>
        <p:nvSpPr>
          <p:cNvPr id="2622471" name="Oval 7"/>
          <p:cNvSpPr>
            <a:spLocks noChangeArrowheads="1"/>
          </p:cNvSpPr>
          <p:nvPr/>
        </p:nvSpPr>
        <p:spPr bwMode="auto">
          <a:xfrm>
            <a:off x="2643188" y="4865688"/>
            <a:ext cx="1473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622472" name="Picture 8" descr="MCj040415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1925" y="2633663"/>
            <a:ext cx="2368550" cy="1719262"/>
          </a:xfrm>
          <a:prstGeom prst="rect">
            <a:avLst/>
          </a:prstGeom>
          <a:noFill/>
        </p:spPr>
      </p:pic>
      <p:pic>
        <p:nvPicPr>
          <p:cNvPr id="2622473" name="Picture 9" descr="MCj0241579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1200" y="5692775"/>
            <a:ext cx="795338" cy="714375"/>
          </a:xfrm>
          <a:prstGeom prst="rect">
            <a:avLst/>
          </a:prstGeom>
          <a:noFill/>
        </p:spPr>
      </p:pic>
      <p:sp>
        <p:nvSpPr>
          <p:cNvPr id="2622474" name="Oval 10"/>
          <p:cNvSpPr>
            <a:spLocks noChangeArrowheads="1"/>
          </p:cNvSpPr>
          <p:nvPr/>
        </p:nvSpPr>
        <p:spPr bwMode="auto">
          <a:xfrm>
            <a:off x="6683375" y="4283075"/>
            <a:ext cx="1473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622475" name="Picture 11" descr="gigaBi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5513" y="5541963"/>
            <a:ext cx="1597025" cy="368300"/>
          </a:xfrm>
          <a:prstGeom prst="rect">
            <a:avLst/>
          </a:prstGeom>
          <a:noFill/>
        </p:spPr>
      </p:pic>
      <p:sp>
        <p:nvSpPr>
          <p:cNvPr id="2622476" name="WordArt 12"/>
          <p:cNvSpPr>
            <a:spLocks noChangeArrowheads="1" noChangeShapeType="1" noTextEdit="1"/>
          </p:cNvSpPr>
          <p:nvPr/>
        </p:nvSpPr>
        <p:spPr bwMode="auto">
          <a:xfrm>
            <a:off x="5992813" y="6038850"/>
            <a:ext cx="1304925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Black"/>
              </a:rPr>
              <a:t>NETWORK</a:t>
            </a:r>
            <a:endParaRPr lang="ru-RU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00"/>
              </a:solidFill>
              <a:latin typeface="Arial Black"/>
            </a:endParaRPr>
          </a:p>
        </p:txBody>
      </p:sp>
      <p:sp>
        <p:nvSpPr>
          <p:cNvPr id="2622477" name="Line 13"/>
          <p:cNvSpPr>
            <a:spLocks noChangeShapeType="1"/>
          </p:cNvSpPr>
          <p:nvPr/>
        </p:nvSpPr>
        <p:spPr bwMode="auto">
          <a:xfrm>
            <a:off x="3746500" y="5253038"/>
            <a:ext cx="723900" cy="741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22478" name="Line 14"/>
          <p:cNvSpPr>
            <a:spLocks noChangeShapeType="1"/>
          </p:cNvSpPr>
          <p:nvPr/>
        </p:nvSpPr>
        <p:spPr bwMode="auto">
          <a:xfrm flipH="1">
            <a:off x="5208588" y="4929188"/>
            <a:ext cx="431800" cy="71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22479" name="Line 15"/>
          <p:cNvSpPr>
            <a:spLocks noChangeShapeType="1"/>
          </p:cNvSpPr>
          <p:nvPr/>
        </p:nvSpPr>
        <p:spPr bwMode="auto">
          <a:xfrm flipH="1">
            <a:off x="7278688" y="4691063"/>
            <a:ext cx="246062" cy="809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22480" name="WordArt 16"/>
          <p:cNvSpPr>
            <a:spLocks noChangeArrowheads="1" noChangeShapeType="1" noTextEdit="1"/>
          </p:cNvSpPr>
          <p:nvPr/>
        </p:nvSpPr>
        <p:spPr bwMode="auto">
          <a:xfrm>
            <a:off x="5715000" y="3475038"/>
            <a:ext cx="1009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PolyView</a:t>
            </a:r>
          </a:p>
          <a:p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Server</a:t>
            </a:r>
            <a:endParaRPr lang="ru-RU" sz="1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3300"/>
              </a:solidFill>
              <a:latin typeface="Arial Black"/>
            </a:endParaRPr>
          </a:p>
        </p:txBody>
      </p:sp>
      <p:sp>
        <p:nvSpPr>
          <p:cNvPr id="2622481" name="Line 17"/>
          <p:cNvSpPr>
            <a:spLocks noChangeShapeType="1"/>
          </p:cNvSpPr>
          <p:nvPr/>
        </p:nvSpPr>
        <p:spPr bwMode="auto">
          <a:xfrm>
            <a:off x="3995738" y="6002338"/>
            <a:ext cx="43815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22482" name="WordArt 18"/>
          <p:cNvSpPr>
            <a:spLocks noChangeArrowheads="1" noChangeShapeType="1" noTextEdit="1"/>
          </p:cNvSpPr>
          <p:nvPr/>
        </p:nvSpPr>
        <p:spPr bwMode="auto">
          <a:xfrm>
            <a:off x="2897188" y="5000625"/>
            <a:ext cx="987425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CeraView</a:t>
            </a:r>
            <a:endParaRPr lang="ru-RU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3300"/>
              </a:solidFill>
              <a:latin typeface="Arial Black"/>
            </a:endParaRPr>
          </a:p>
        </p:txBody>
      </p:sp>
      <p:sp>
        <p:nvSpPr>
          <p:cNvPr id="2622483" name="WordArt 19"/>
          <p:cNvSpPr>
            <a:spLocks noChangeArrowheads="1" noChangeShapeType="1" noTextEdit="1"/>
          </p:cNvSpPr>
          <p:nvPr/>
        </p:nvSpPr>
        <p:spPr bwMode="auto">
          <a:xfrm>
            <a:off x="6969125" y="4398963"/>
            <a:ext cx="987425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CeraView</a:t>
            </a:r>
            <a:endParaRPr lang="ru-RU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3300"/>
              </a:solidFill>
              <a:latin typeface="Arial Black"/>
            </a:endParaRPr>
          </a:p>
        </p:txBody>
      </p:sp>
      <p:sp>
        <p:nvSpPr>
          <p:cNvPr id="2622484" name="Line 20"/>
          <p:cNvSpPr>
            <a:spLocks noChangeShapeType="1"/>
          </p:cNvSpPr>
          <p:nvPr/>
        </p:nvSpPr>
        <p:spPr bwMode="auto">
          <a:xfrm flipH="1">
            <a:off x="4573588" y="4262438"/>
            <a:ext cx="257175" cy="17494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22485" name="Line 21"/>
          <p:cNvSpPr>
            <a:spLocks noChangeShapeType="1"/>
          </p:cNvSpPr>
          <p:nvPr/>
        </p:nvSpPr>
        <p:spPr bwMode="auto">
          <a:xfrm>
            <a:off x="4895850" y="4289425"/>
            <a:ext cx="171450" cy="1320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22486" name="Line 22"/>
          <p:cNvSpPr>
            <a:spLocks noChangeShapeType="1"/>
          </p:cNvSpPr>
          <p:nvPr/>
        </p:nvSpPr>
        <p:spPr bwMode="auto">
          <a:xfrm>
            <a:off x="4972050" y="4337050"/>
            <a:ext cx="1762125" cy="11779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22487" name="Oval 23"/>
          <p:cNvSpPr>
            <a:spLocks noChangeArrowheads="1"/>
          </p:cNvSpPr>
          <p:nvPr/>
        </p:nvSpPr>
        <p:spPr bwMode="auto">
          <a:xfrm>
            <a:off x="5108575" y="4524375"/>
            <a:ext cx="1473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22488" name="WordArt 24"/>
          <p:cNvSpPr>
            <a:spLocks noChangeArrowheads="1" noChangeShapeType="1" noTextEdit="1"/>
          </p:cNvSpPr>
          <p:nvPr/>
        </p:nvSpPr>
        <p:spPr bwMode="auto">
          <a:xfrm>
            <a:off x="5391150" y="4649788"/>
            <a:ext cx="987425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CeraView</a:t>
            </a:r>
            <a:endParaRPr lang="ru-RU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3300"/>
              </a:solidFill>
              <a:latin typeface="Arial Black"/>
            </a:endParaRPr>
          </a:p>
        </p:txBody>
      </p:sp>
      <p:sp>
        <p:nvSpPr>
          <p:cNvPr id="2622489" name="Oval 25"/>
          <p:cNvSpPr>
            <a:spLocks noChangeArrowheads="1"/>
          </p:cNvSpPr>
          <p:nvPr/>
        </p:nvSpPr>
        <p:spPr bwMode="auto">
          <a:xfrm>
            <a:off x="4995863" y="1230313"/>
            <a:ext cx="1987550" cy="9715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22490" name="WordArt 26"/>
          <p:cNvSpPr>
            <a:spLocks noChangeArrowheads="1" noChangeShapeType="1" noTextEdit="1"/>
          </p:cNvSpPr>
          <p:nvPr/>
        </p:nvSpPr>
        <p:spPr bwMode="auto">
          <a:xfrm>
            <a:off x="7377113" y="3041650"/>
            <a:ext cx="117475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 Black"/>
              </a:rPr>
              <a:t>CeraMap</a:t>
            </a:r>
          </a:p>
          <a:p>
            <a:r>
              <a:rPr lang="en-US" sz="1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 Black"/>
              </a:rPr>
              <a:t>Network</a:t>
            </a:r>
          </a:p>
          <a:p>
            <a:r>
              <a:rPr lang="en-US" sz="1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 Black"/>
              </a:rPr>
              <a:t>Admin</a:t>
            </a:r>
            <a:endParaRPr lang="ru-RU" sz="14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33CC"/>
              </a:solidFill>
              <a:latin typeface="Arial Black"/>
            </a:endParaRPr>
          </a:p>
        </p:txBody>
      </p:sp>
      <p:sp>
        <p:nvSpPr>
          <p:cNvPr id="2622491" name="Oval 27"/>
          <p:cNvSpPr>
            <a:spLocks noChangeArrowheads="1"/>
          </p:cNvSpPr>
          <p:nvPr/>
        </p:nvSpPr>
        <p:spPr bwMode="auto">
          <a:xfrm>
            <a:off x="6956425" y="1812925"/>
            <a:ext cx="1987550" cy="9715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22492" name="Line 28"/>
          <p:cNvSpPr>
            <a:spLocks noChangeShapeType="1"/>
          </p:cNvSpPr>
          <p:nvPr/>
        </p:nvSpPr>
        <p:spPr bwMode="auto">
          <a:xfrm flipH="1">
            <a:off x="5324475" y="2203450"/>
            <a:ext cx="342900" cy="673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22493" name="Line 29"/>
          <p:cNvSpPr>
            <a:spLocks noChangeShapeType="1"/>
          </p:cNvSpPr>
          <p:nvPr/>
        </p:nvSpPr>
        <p:spPr bwMode="auto">
          <a:xfrm flipH="1">
            <a:off x="5770563" y="2439988"/>
            <a:ext cx="1200150" cy="5778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22494" name="Line 30"/>
          <p:cNvSpPr>
            <a:spLocks noChangeShapeType="1"/>
          </p:cNvSpPr>
          <p:nvPr/>
        </p:nvSpPr>
        <p:spPr bwMode="auto">
          <a:xfrm flipH="1" flipV="1">
            <a:off x="6046788" y="3094038"/>
            <a:ext cx="942975" cy="98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22495" name="Rectangle 31"/>
          <p:cNvSpPr>
            <a:spLocks noChangeArrowheads="1"/>
          </p:cNvSpPr>
          <p:nvPr/>
        </p:nvSpPr>
        <p:spPr bwMode="auto">
          <a:xfrm>
            <a:off x="571500" y="1282700"/>
            <a:ext cx="2273300" cy="12319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22496" name="WordArt 32"/>
          <p:cNvSpPr>
            <a:spLocks noChangeArrowheads="1" noChangeShapeType="1" noTextEdit="1"/>
          </p:cNvSpPr>
          <p:nvPr/>
        </p:nvSpPr>
        <p:spPr bwMode="auto">
          <a:xfrm>
            <a:off x="966788" y="1393825"/>
            <a:ext cx="1581150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HpOV</a:t>
            </a:r>
          </a:p>
          <a:p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NetACT</a:t>
            </a:r>
          </a:p>
          <a:p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NETCOOL</a:t>
            </a:r>
            <a:endParaRPr lang="ru-RU" sz="1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622497" name="AutoShape 33"/>
          <p:cNvSpPr>
            <a:spLocks noChangeArrowheads="1"/>
          </p:cNvSpPr>
          <p:nvPr/>
        </p:nvSpPr>
        <p:spPr bwMode="auto">
          <a:xfrm rot="2027430">
            <a:off x="2743200" y="2230438"/>
            <a:ext cx="1893888" cy="530225"/>
          </a:xfrm>
          <a:prstGeom prst="leftRightArrow">
            <a:avLst>
              <a:gd name="adj1" fmla="val 50000"/>
              <a:gd name="adj2" fmla="val 71437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22498" name="Cloud"/>
          <p:cNvSpPr>
            <a:spLocks noChangeAspect="1" noEditPoints="1" noChangeArrowheads="1"/>
          </p:cNvSpPr>
          <p:nvPr/>
        </p:nvSpPr>
        <p:spPr bwMode="auto">
          <a:xfrm>
            <a:off x="228600" y="4022725"/>
            <a:ext cx="2400300" cy="14446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622499" name="WordArt 35"/>
          <p:cNvSpPr>
            <a:spLocks noChangeArrowheads="1" noChangeShapeType="1" noTextEdit="1"/>
          </p:cNvSpPr>
          <p:nvPr/>
        </p:nvSpPr>
        <p:spPr bwMode="auto">
          <a:xfrm>
            <a:off x="762000" y="4605338"/>
            <a:ext cx="1304925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Black"/>
              </a:rPr>
              <a:t>NETWORK</a:t>
            </a:r>
            <a:endParaRPr lang="ru-RU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00"/>
              </a:solidFill>
              <a:latin typeface="Arial Black"/>
            </a:endParaRPr>
          </a:p>
        </p:txBody>
      </p:sp>
      <p:sp>
        <p:nvSpPr>
          <p:cNvPr id="2622500" name="AutoShape 36"/>
          <p:cNvSpPr>
            <a:spLocks noChangeArrowheads="1"/>
          </p:cNvSpPr>
          <p:nvPr/>
        </p:nvSpPr>
        <p:spPr bwMode="auto">
          <a:xfrm rot="6092488">
            <a:off x="532606" y="3083719"/>
            <a:ext cx="1446213" cy="530225"/>
          </a:xfrm>
          <a:prstGeom prst="leftRightArrow">
            <a:avLst>
              <a:gd name="adj1" fmla="val 50000"/>
              <a:gd name="adj2" fmla="val 54551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22501" name="WordArt 37"/>
          <p:cNvSpPr>
            <a:spLocks noChangeArrowheads="1" noChangeShapeType="1" noTextEdit="1"/>
          </p:cNvSpPr>
          <p:nvPr/>
        </p:nvSpPr>
        <p:spPr bwMode="auto">
          <a:xfrm>
            <a:off x="7416800" y="1951038"/>
            <a:ext cx="117475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 Black"/>
              </a:rPr>
              <a:t>CeraMap</a:t>
            </a:r>
          </a:p>
          <a:p>
            <a:r>
              <a:rPr lang="en-US" sz="1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 Black"/>
              </a:rPr>
              <a:t>Network</a:t>
            </a:r>
          </a:p>
          <a:p>
            <a:r>
              <a:rPr lang="en-US" sz="1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 Black"/>
              </a:rPr>
              <a:t>Admin</a:t>
            </a:r>
            <a:endParaRPr lang="ru-RU" sz="14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33CC"/>
              </a:solidFill>
              <a:latin typeface="Arial Black"/>
            </a:endParaRPr>
          </a:p>
        </p:txBody>
      </p:sp>
      <p:sp>
        <p:nvSpPr>
          <p:cNvPr id="2622502" name="WordArt 38"/>
          <p:cNvSpPr>
            <a:spLocks noChangeArrowheads="1" noChangeShapeType="1" noTextEdit="1"/>
          </p:cNvSpPr>
          <p:nvPr/>
        </p:nvSpPr>
        <p:spPr bwMode="auto">
          <a:xfrm>
            <a:off x="5416550" y="1373188"/>
            <a:ext cx="117475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 Black"/>
              </a:rPr>
              <a:t>CeraMap</a:t>
            </a:r>
          </a:p>
          <a:p>
            <a:r>
              <a:rPr lang="en-US" sz="1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 Black"/>
              </a:rPr>
              <a:t>Network</a:t>
            </a:r>
          </a:p>
          <a:p>
            <a:r>
              <a:rPr lang="en-US" sz="1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 Black"/>
              </a:rPr>
              <a:t>Admin</a:t>
            </a:r>
            <a:endParaRPr lang="ru-RU" sz="14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33CC"/>
              </a:solidFill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6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Рынок РРЛ и </a:t>
            </a:r>
            <a:r>
              <a:rPr lang="en-US" dirty="0">
                <a:latin typeface="Arial" pitchFamily="34" charset="0"/>
                <a:cs typeface="Arial" pitchFamily="34" charset="0"/>
              </a:rPr>
              <a:t>Ceragon.</a:t>
            </a:r>
          </a:p>
        </p:txBody>
      </p:sp>
      <p:pic>
        <p:nvPicPr>
          <p:cNvPr id="25006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5" r="12053"/>
          <a:stretch>
            <a:fillRect/>
          </a:stretch>
        </p:blipFill>
        <p:spPr bwMode="auto">
          <a:xfrm>
            <a:off x="250825" y="2446338"/>
            <a:ext cx="4216400" cy="3162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00613" name="TextBox 5"/>
          <p:cNvSpPr txBox="1">
            <a:spLocks noChangeArrowheads="1"/>
          </p:cNvSpPr>
          <p:nvPr/>
        </p:nvSpPr>
        <p:spPr bwMode="auto">
          <a:xfrm>
            <a:off x="611188" y="5876925"/>
            <a:ext cx="3200400" cy="34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1400" b="0" dirty="0">
                <a:solidFill>
                  <a:srgbClr val="333333"/>
                </a:solidFill>
                <a:latin typeface="Arial" charset="0"/>
                <a:ea typeface="ヒラギノ角ゴ Pro W3" pitchFamily="-80" charset="-128"/>
              </a:rPr>
              <a:t>Source: EJL Wireless, Sep. </a:t>
            </a:r>
            <a:r>
              <a:rPr lang="en-US" sz="1400" b="0" dirty="0" smtClean="0">
                <a:solidFill>
                  <a:srgbClr val="333333"/>
                </a:solidFill>
                <a:latin typeface="Arial" charset="0"/>
                <a:ea typeface="ヒラギノ角ゴ Pro W3" pitchFamily="-80" charset="-128"/>
              </a:rPr>
              <a:t>2009 </a:t>
            </a:r>
            <a:endParaRPr lang="en-US" sz="1400" b="0" dirty="0">
              <a:solidFill>
                <a:srgbClr val="333333"/>
              </a:solidFill>
              <a:latin typeface="Arial" charset="0"/>
              <a:ea typeface="ヒラギノ角ゴ Pro W3" pitchFamily="-80" charset="-128"/>
            </a:endParaRPr>
          </a:p>
        </p:txBody>
      </p:sp>
      <p:pic>
        <p:nvPicPr>
          <p:cNvPr id="2500614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02" r="18605"/>
          <a:stretch>
            <a:fillRect/>
          </a:stretch>
        </p:blipFill>
        <p:spPr bwMode="auto">
          <a:xfrm>
            <a:off x="5075238" y="2420938"/>
            <a:ext cx="3600450" cy="3148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00615" name="TextBox 7"/>
          <p:cNvSpPr txBox="1">
            <a:spLocks noChangeArrowheads="1"/>
          </p:cNvSpPr>
          <p:nvPr/>
        </p:nvSpPr>
        <p:spPr bwMode="auto">
          <a:xfrm>
            <a:off x="5580063" y="5876925"/>
            <a:ext cx="3276600" cy="34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1400" b="0" dirty="0">
                <a:solidFill>
                  <a:srgbClr val="333333"/>
                </a:solidFill>
                <a:latin typeface="Arial" charset="0"/>
                <a:ea typeface="ヒラギノ角ゴ Pro W3" pitchFamily="-80" charset="-128"/>
              </a:rPr>
              <a:t>Source: </a:t>
            </a:r>
            <a:r>
              <a:rPr lang="en-US" sz="1400" b="0" dirty="0" err="1">
                <a:solidFill>
                  <a:srgbClr val="333333"/>
                </a:solidFill>
                <a:latin typeface="Arial" charset="0"/>
                <a:ea typeface="ヒラギノ角ゴ Pro W3" pitchFamily="-80" charset="-128"/>
              </a:rPr>
              <a:t>SkyLight</a:t>
            </a:r>
            <a:r>
              <a:rPr lang="en-US" sz="1400" b="0" dirty="0">
                <a:solidFill>
                  <a:srgbClr val="333333"/>
                </a:solidFill>
                <a:latin typeface="Arial" charset="0"/>
                <a:ea typeface="ヒラギノ角ゴ Pro W3" pitchFamily="-80" charset="-128"/>
              </a:rPr>
              <a:t> Research, Dec. </a:t>
            </a:r>
            <a:r>
              <a:rPr lang="en-US" sz="1400" b="0" dirty="0" smtClean="0">
                <a:solidFill>
                  <a:srgbClr val="333333"/>
                </a:solidFill>
                <a:latin typeface="Arial" charset="0"/>
                <a:ea typeface="ヒラギノ角ゴ Pro W3" pitchFamily="-80" charset="-128"/>
              </a:rPr>
              <a:t>2009 </a:t>
            </a:r>
            <a:endParaRPr lang="en-US" sz="1400" b="0" dirty="0">
              <a:solidFill>
                <a:srgbClr val="333333"/>
              </a:solidFill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500616" name="TextBox 10"/>
          <p:cNvSpPr txBox="1">
            <a:spLocks noChangeArrowheads="1"/>
          </p:cNvSpPr>
          <p:nvPr/>
        </p:nvSpPr>
        <p:spPr bwMode="auto">
          <a:xfrm>
            <a:off x="685800" y="1752600"/>
            <a:ext cx="4030663" cy="4492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1800" u="sng">
                <a:solidFill>
                  <a:srgbClr val="468BBE"/>
                </a:solidFill>
                <a:latin typeface="Arial" charset="0"/>
                <a:ea typeface="ヒラギノ角ゴ Pro W3" pitchFamily="-80" charset="-128"/>
              </a:rPr>
              <a:t>No. 1 </a:t>
            </a:r>
            <a:r>
              <a:rPr lang="ru-RU" sz="1800" u="sng">
                <a:solidFill>
                  <a:srgbClr val="468BBE"/>
                </a:solidFill>
                <a:latin typeface="Arial" charset="0"/>
                <a:ea typeface="ヒラギノ角ゴ Pro W3" pitchFamily="-80" charset="-128"/>
                <a:cs typeface="Arial" charset="0"/>
              </a:rPr>
              <a:t>в высокоскоростных</a:t>
            </a:r>
            <a:r>
              <a:rPr lang="en-US" sz="1800" u="sng">
                <a:solidFill>
                  <a:srgbClr val="468BBE"/>
                </a:solidFill>
                <a:latin typeface="Arial" charset="0"/>
                <a:ea typeface="ヒラギノ角ゴ Pro W3" pitchFamily="-80" charset="-128"/>
              </a:rPr>
              <a:t> IP</a:t>
            </a:r>
          </a:p>
        </p:txBody>
      </p:sp>
      <p:sp>
        <p:nvSpPr>
          <p:cNvPr id="2500617" name="TextBox 12"/>
          <p:cNvSpPr txBox="1">
            <a:spLocks noChangeArrowheads="1"/>
          </p:cNvSpPr>
          <p:nvPr/>
        </p:nvSpPr>
        <p:spPr bwMode="auto">
          <a:xfrm>
            <a:off x="5364163" y="1773238"/>
            <a:ext cx="3200400" cy="4492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1800" u="sng">
                <a:solidFill>
                  <a:srgbClr val="468BBE"/>
                </a:solidFill>
                <a:latin typeface="Arial" charset="0"/>
                <a:ea typeface="ヒラギノ角ゴ Pro W3" pitchFamily="-80" charset="-128"/>
              </a:rPr>
              <a:t>Top 3 in Split-Mount SDH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514" name="Rectangle 2"/>
          <p:cNvSpPr>
            <a:spLocks noChangeArrowheads="1"/>
          </p:cNvSpPr>
          <p:nvPr/>
        </p:nvSpPr>
        <p:spPr bwMode="auto">
          <a:xfrm>
            <a:off x="381000" y="1447800"/>
            <a:ext cx="49053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887" tIns="43944" rIns="87887" bIns="43944" anchor="ctr"/>
          <a:lstStyle/>
          <a:p>
            <a:pPr algn="l" defTabSz="871538" eaLnBrk="0" hangingPunct="0"/>
            <a:endParaRPr lang="ru-RU" sz="2800">
              <a:latin typeface="Arial" charset="0"/>
              <a:cs typeface="Arial" charset="0"/>
            </a:endParaRPr>
          </a:p>
        </p:txBody>
      </p:sp>
      <p:sp>
        <p:nvSpPr>
          <p:cNvPr id="262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0413" y="0"/>
            <a:ext cx="6816725" cy="990600"/>
          </a:xfrm>
        </p:spPr>
        <p:txBody>
          <a:bodyPr/>
          <a:lstStyle/>
          <a:p>
            <a:r>
              <a:rPr lang="en-US"/>
              <a:t>PolyView NMS: CeraMap</a:t>
            </a:r>
          </a:p>
        </p:txBody>
      </p:sp>
      <p:pic>
        <p:nvPicPr>
          <p:cNvPr id="2624516" name="Picture 4" descr="PV-FA4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350" y="1187450"/>
            <a:ext cx="7067550" cy="5386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562" name="Rectangle 2"/>
          <p:cNvSpPr>
            <a:spLocks noChangeArrowheads="1"/>
          </p:cNvSpPr>
          <p:nvPr/>
        </p:nvSpPr>
        <p:spPr bwMode="auto">
          <a:xfrm>
            <a:off x="457200" y="1223954"/>
            <a:ext cx="2133600" cy="990600"/>
          </a:xfrm>
          <a:prstGeom prst="rect">
            <a:avLst/>
          </a:prstGeom>
          <a:solidFill>
            <a:srgbClr val="99CC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262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14422"/>
            <a:ext cx="8493125" cy="5791200"/>
          </a:xfrm>
          <a:noFill/>
          <a:ln/>
        </p:spPr>
        <p:txBody>
          <a:bodyPr/>
          <a:lstStyle/>
          <a:p>
            <a:r>
              <a:rPr lang="en-US" altLang="en-US" b="0" dirty="0"/>
              <a:t>Windows &amp; Unix</a:t>
            </a:r>
          </a:p>
          <a:p>
            <a:r>
              <a:rPr lang="en-US" altLang="en-US" b="0" dirty="0" err="1"/>
              <a:t>HpOV</a:t>
            </a:r>
            <a:r>
              <a:rPr lang="en-US" altLang="en-US" b="0" dirty="0"/>
              <a:t> or </a:t>
            </a:r>
            <a:br>
              <a:rPr lang="en-US" altLang="en-US" b="0" dirty="0"/>
            </a:br>
            <a:r>
              <a:rPr lang="en-US" altLang="en-US" b="0" dirty="0"/>
              <a:t>Standalone</a:t>
            </a:r>
          </a:p>
          <a:p>
            <a:r>
              <a:rPr lang="en-US" altLang="en-US" b="0" dirty="0"/>
              <a:t>Topmost Alarms </a:t>
            </a:r>
          </a:p>
          <a:p>
            <a:r>
              <a:rPr lang="en-US" altLang="en-US" b="0" dirty="0"/>
              <a:t>Configuration</a:t>
            </a:r>
          </a:p>
          <a:p>
            <a:r>
              <a:rPr lang="en-US" altLang="en-US" b="0" dirty="0" err="1"/>
              <a:t>Config</a:t>
            </a:r>
            <a:r>
              <a:rPr lang="en-US" altLang="en-US" b="0" dirty="0"/>
              <a:t> &amp; SW DL</a:t>
            </a:r>
          </a:p>
          <a:p>
            <a:r>
              <a:rPr lang="en-US" b="0" dirty="0"/>
              <a:t>Performance </a:t>
            </a:r>
            <a:br>
              <a:rPr lang="en-US" b="0" dirty="0"/>
            </a:br>
            <a:r>
              <a:rPr lang="en-US" b="0" dirty="0"/>
              <a:t>Reports</a:t>
            </a:r>
          </a:p>
          <a:p>
            <a:r>
              <a:rPr lang="en-US" altLang="en-US" b="0" dirty="0"/>
              <a:t>Inventory Reports</a:t>
            </a:r>
          </a:p>
          <a:p>
            <a:r>
              <a:rPr lang="en-US" altLang="en-US" b="0" dirty="0"/>
              <a:t>Current alarm, Alarm Log</a:t>
            </a:r>
            <a:br>
              <a:rPr lang="en-US" altLang="en-US" b="0" dirty="0"/>
            </a:br>
            <a:r>
              <a:rPr lang="en-US" altLang="en-US" b="0" dirty="0"/>
              <a:t>Triggers</a:t>
            </a:r>
          </a:p>
          <a:p>
            <a:endParaRPr lang="en-US" b="0" dirty="0"/>
          </a:p>
        </p:txBody>
      </p:sp>
      <p:sp>
        <p:nvSpPr>
          <p:cNvPr id="2626564" name="Rectangle 4"/>
          <p:cNvSpPr>
            <a:spLocks noChangeArrowheads="1"/>
          </p:cNvSpPr>
          <p:nvPr/>
        </p:nvSpPr>
        <p:spPr bwMode="auto">
          <a:xfrm>
            <a:off x="381000" y="1447800"/>
            <a:ext cx="49053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887" tIns="43944" rIns="87887" bIns="43944" anchor="ctr"/>
          <a:lstStyle/>
          <a:p>
            <a:pPr algn="l" defTabSz="871538" eaLnBrk="0" hangingPunct="0"/>
            <a:endParaRPr lang="ru-RU" sz="2800">
              <a:latin typeface="Arial" charset="0"/>
              <a:cs typeface="Arial" charset="0"/>
            </a:endParaRPr>
          </a:p>
        </p:txBody>
      </p:sp>
      <p:sp>
        <p:nvSpPr>
          <p:cNvPr id="2626565" name="Rectangle 5"/>
          <p:cNvSpPr>
            <a:spLocks noGrp="1" noChangeArrowheads="1"/>
          </p:cNvSpPr>
          <p:nvPr>
            <p:ph type="title"/>
          </p:nvPr>
        </p:nvSpPr>
        <p:spPr>
          <a:xfrm>
            <a:off x="760413" y="0"/>
            <a:ext cx="6816725" cy="990600"/>
          </a:xfrm>
        </p:spPr>
        <p:txBody>
          <a:bodyPr/>
          <a:lstStyle/>
          <a:p>
            <a:r>
              <a:rPr lang="en-US"/>
              <a:t>PolyView NMS: Main Features</a:t>
            </a:r>
          </a:p>
        </p:txBody>
      </p:sp>
      <p:pic>
        <p:nvPicPr>
          <p:cNvPr id="2626566" name="Picture 6" descr="PV-Un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0700" y="1220788"/>
            <a:ext cx="4651375" cy="3303587"/>
          </a:xfrm>
          <a:prstGeom prst="rect">
            <a:avLst/>
          </a:prstGeom>
          <a:noFill/>
        </p:spPr>
      </p:pic>
      <p:pic>
        <p:nvPicPr>
          <p:cNvPr id="26265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0288" y="2855913"/>
            <a:ext cx="5240337" cy="37306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PolyView</a:t>
            </a:r>
            <a:r>
              <a:rPr lang="en-US" dirty="0"/>
              <a:t> NMS Redundancy Support</a:t>
            </a:r>
          </a:p>
        </p:txBody>
      </p:sp>
      <p:sp>
        <p:nvSpPr>
          <p:cNvPr id="2628611" name="Rectangle 3"/>
          <p:cNvSpPr>
            <a:spLocks noChangeArrowheads="1"/>
          </p:cNvSpPr>
          <p:nvPr/>
        </p:nvSpPr>
        <p:spPr bwMode="auto">
          <a:xfrm>
            <a:off x="6380163" y="5410200"/>
            <a:ext cx="2763837" cy="109696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sz="1200">
                <a:solidFill>
                  <a:srgbClr val="000066"/>
                </a:solidFill>
                <a:latin typeface="Verdana" pitchFamily="34" charset="0"/>
              </a:rPr>
              <a:t>*  Servers Synchronization </a:t>
            </a:r>
          </a:p>
          <a:p>
            <a:pPr algn="l">
              <a:spcBef>
                <a:spcPct val="50000"/>
              </a:spcBef>
            </a:pPr>
            <a:r>
              <a:rPr kumimoji="1" lang="en-US" sz="1200">
                <a:solidFill>
                  <a:srgbClr val="000066"/>
                </a:solidFill>
                <a:latin typeface="Verdana" pitchFamily="34" charset="0"/>
              </a:rPr>
              <a:t> - Topology</a:t>
            </a:r>
            <a:br>
              <a:rPr kumimoji="1" lang="en-US" sz="1200">
                <a:solidFill>
                  <a:srgbClr val="000066"/>
                </a:solidFill>
                <a:latin typeface="Verdana" pitchFamily="34" charset="0"/>
              </a:rPr>
            </a:br>
            <a:r>
              <a:rPr kumimoji="1" lang="en-US" sz="1200">
                <a:solidFill>
                  <a:srgbClr val="000066"/>
                </a:solidFill>
                <a:latin typeface="Verdana" pitchFamily="34" charset="0"/>
              </a:rPr>
              <a:t> - Security information </a:t>
            </a:r>
            <a:br>
              <a:rPr kumimoji="1" lang="en-US" sz="1200">
                <a:solidFill>
                  <a:srgbClr val="000066"/>
                </a:solidFill>
                <a:latin typeface="Verdana" pitchFamily="34" charset="0"/>
              </a:rPr>
            </a:br>
            <a:r>
              <a:rPr kumimoji="1" lang="en-US" sz="1200">
                <a:solidFill>
                  <a:srgbClr val="000066"/>
                </a:solidFill>
                <a:latin typeface="Verdana" pitchFamily="34" charset="0"/>
              </a:rPr>
              <a:t> - Alarm triggering information</a:t>
            </a:r>
          </a:p>
          <a:p>
            <a:pPr algn="l">
              <a:spcBef>
                <a:spcPct val="50000"/>
              </a:spcBef>
            </a:pPr>
            <a:endParaRPr kumimoji="1" lang="en-US" sz="12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2628612" name="AutoShape 4"/>
          <p:cNvSpPr>
            <a:spLocks noChangeArrowheads="1"/>
          </p:cNvSpPr>
          <p:nvPr/>
        </p:nvSpPr>
        <p:spPr bwMode="auto">
          <a:xfrm>
            <a:off x="787400" y="1155700"/>
            <a:ext cx="4421188" cy="1041400"/>
          </a:xfrm>
          <a:prstGeom prst="flowChartAlternateProcess">
            <a:avLst/>
          </a:prstGeom>
          <a:solidFill>
            <a:srgbClr val="FFDFDF"/>
          </a:solidFill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2628613" name="AutoShape 5"/>
          <p:cNvSpPr>
            <a:spLocks noChangeArrowheads="1"/>
          </p:cNvSpPr>
          <p:nvPr/>
        </p:nvSpPr>
        <p:spPr bwMode="auto">
          <a:xfrm>
            <a:off x="4140200" y="2451100"/>
            <a:ext cx="3619500" cy="1320800"/>
          </a:xfrm>
          <a:prstGeom prst="flowChartAlternateProcess">
            <a:avLst/>
          </a:prstGeom>
          <a:solidFill>
            <a:srgbClr val="DDDDDD"/>
          </a:solidFill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2628614" name="AutoShape 6"/>
          <p:cNvSpPr>
            <a:spLocks noChangeArrowheads="1"/>
          </p:cNvSpPr>
          <p:nvPr/>
        </p:nvSpPr>
        <p:spPr bwMode="auto">
          <a:xfrm>
            <a:off x="92075" y="2463800"/>
            <a:ext cx="3476625" cy="1333500"/>
          </a:xfrm>
          <a:prstGeom prst="flowChartAlternateProcess">
            <a:avLst/>
          </a:prstGeom>
          <a:solidFill>
            <a:srgbClr val="DDDDDD"/>
          </a:solidFill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2628615" name="AutoShape 7"/>
          <p:cNvSpPr>
            <a:spLocks noChangeArrowheads="1"/>
          </p:cNvSpPr>
          <p:nvPr/>
        </p:nvSpPr>
        <p:spPr bwMode="auto">
          <a:xfrm>
            <a:off x="2157413" y="4359275"/>
            <a:ext cx="3606800" cy="2095500"/>
          </a:xfrm>
          <a:prstGeom prst="cloudCallout">
            <a:avLst>
              <a:gd name="adj1" fmla="val -35301"/>
              <a:gd name="adj2" fmla="val -8866"/>
            </a:avLst>
          </a:prstGeom>
          <a:solidFill>
            <a:schemeClr val="tx2"/>
          </a:solidFill>
          <a:ln w="12700" cap="sq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ru-RU" sz="1600" b="0">
              <a:solidFill>
                <a:schemeClr val="bg2"/>
              </a:solidFill>
            </a:endParaRPr>
          </a:p>
        </p:txBody>
      </p:sp>
      <p:graphicFrame>
        <p:nvGraphicFramePr>
          <p:cNvPr id="2628616" name="Object 8"/>
          <p:cNvGraphicFramePr>
            <a:graphicFrameLocks noChangeAspect="1"/>
          </p:cNvGraphicFramePr>
          <p:nvPr/>
        </p:nvGraphicFramePr>
        <p:xfrm>
          <a:off x="5051425" y="4965700"/>
          <a:ext cx="1641475" cy="366713"/>
        </p:xfrm>
        <a:graphic>
          <a:graphicData uri="http://schemas.openxmlformats.org/presentationml/2006/ole">
            <p:oleObj spid="_x0000_s6146" name="Photo Editor Photo" r:id="rId4" imgW="5971429" imgH="942857" progId="">
              <p:embed/>
            </p:oleObj>
          </a:graphicData>
        </a:graphic>
      </p:graphicFrame>
      <p:graphicFrame>
        <p:nvGraphicFramePr>
          <p:cNvPr id="2628617" name="Object 9"/>
          <p:cNvGraphicFramePr>
            <a:graphicFrameLocks noChangeAspect="1"/>
          </p:cNvGraphicFramePr>
          <p:nvPr/>
        </p:nvGraphicFramePr>
        <p:xfrm>
          <a:off x="4391025" y="5778500"/>
          <a:ext cx="1641475" cy="366713"/>
        </p:xfrm>
        <a:graphic>
          <a:graphicData uri="http://schemas.openxmlformats.org/presentationml/2006/ole">
            <p:oleObj spid="_x0000_s6147" name="Photo Editor Photo" r:id="rId5" imgW="5971429" imgH="942857" progId="">
              <p:embed/>
            </p:oleObj>
          </a:graphicData>
        </a:graphic>
      </p:graphicFrame>
      <p:graphicFrame>
        <p:nvGraphicFramePr>
          <p:cNvPr id="2628618" name="Object 10"/>
          <p:cNvGraphicFramePr>
            <a:graphicFrameLocks noChangeAspect="1"/>
          </p:cNvGraphicFramePr>
          <p:nvPr/>
        </p:nvGraphicFramePr>
        <p:xfrm>
          <a:off x="1457325" y="5473700"/>
          <a:ext cx="1641475" cy="366713"/>
        </p:xfrm>
        <a:graphic>
          <a:graphicData uri="http://schemas.openxmlformats.org/presentationml/2006/ole">
            <p:oleObj spid="_x0000_s6148" name="Photo Editor Photo" r:id="rId6" imgW="5971429" imgH="942857" progId="">
              <p:embed/>
            </p:oleObj>
          </a:graphicData>
        </a:graphic>
      </p:graphicFrame>
      <p:graphicFrame>
        <p:nvGraphicFramePr>
          <p:cNvPr id="2628619" name="Object 11"/>
          <p:cNvGraphicFramePr>
            <a:graphicFrameLocks noChangeAspect="1"/>
          </p:cNvGraphicFramePr>
          <p:nvPr/>
        </p:nvGraphicFramePr>
        <p:xfrm>
          <a:off x="1584325" y="4737100"/>
          <a:ext cx="1641475" cy="366713"/>
        </p:xfrm>
        <a:graphic>
          <a:graphicData uri="http://schemas.openxmlformats.org/presentationml/2006/ole">
            <p:oleObj spid="_x0000_s6149" name="Photo Editor Photo" r:id="rId7" imgW="5971429" imgH="942857" progId="">
              <p:embed/>
            </p:oleObj>
          </a:graphicData>
        </a:graphic>
      </p:graphicFrame>
      <p:graphicFrame>
        <p:nvGraphicFramePr>
          <p:cNvPr id="2628620" name="Object 12"/>
          <p:cNvGraphicFramePr>
            <a:graphicFrameLocks noChangeAspect="1"/>
          </p:cNvGraphicFramePr>
          <p:nvPr/>
        </p:nvGraphicFramePr>
        <p:xfrm>
          <a:off x="2497138" y="6197600"/>
          <a:ext cx="1641475" cy="366713"/>
        </p:xfrm>
        <a:graphic>
          <a:graphicData uri="http://schemas.openxmlformats.org/presentationml/2006/ole">
            <p:oleObj spid="_x0000_s6150" name="Photo Editor Photo" r:id="rId8" imgW="5971429" imgH="942857" progId="">
              <p:embed/>
            </p:oleObj>
          </a:graphicData>
        </a:graphic>
      </p:graphicFrame>
      <p:sp>
        <p:nvSpPr>
          <p:cNvPr id="2628621" name="Rectangle 13"/>
          <p:cNvSpPr>
            <a:spLocks noChangeArrowheads="1"/>
          </p:cNvSpPr>
          <p:nvPr/>
        </p:nvSpPr>
        <p:spPr bwMode="auto">
          <a:xfrm>
            <a:off x="3606800" y="5157788"/>
            <a:ext cx="1062038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2000" b="0">
                <a:solidFill>
                  <a:schemeClr val="bg1"/>
                </a:solidFill>
                <a:latin typeface="Verdana" pitchFamily="34" charset="0"/>
              </a:rPr>
              <a:t>Network</a:t>
            </a:r>
          </a:p>
        </p:txBody>
      </p:sp>
      <p:sp>
        <p:nvSpPr>
          <p:cNvPr id="2628622" name="Line 14"/>
          <p:cNvSpPr>
            <a:spLocks noChangeShapeType="1"/>
          </p:cNvSpPr>
          <p:nvPr/>
        </p:nvSpPr>
        <p:spPr bwMode="auto">
          <a:xfrm flipH="1" flipV="1">
            <a:off x="2590800" y="3481388"/>
            <a:ext cx="635000" cy="1066800"/>
          </a:xfrm>
          <a:prstGeom prst="line">
            <a:avLst/>
          </a:prstGeom>
          <a:noFill/>
          <a:ln w="28575" cap="sq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628623" name="Line 15"/>
          <p:cNvSpPr>
            <a:spLocks noChangeShapeType="1"/>
          </p:cNvSpPr>
          <p:nvPr/>
        </p:nvSpPr>
        <p:spPr bwMode="auto">
          <a:xfrm rot="4084333" flipH="1" flipV="1">
            <a:off x="4724400" y="3419475"/>
            <a:ext cx="635000" cy="1066800"/>
          </a:xfrm>
          <a:prstGeom prst="line">
            <a:avLst/>
          </a:prstGeom>
          <a:noFill/>
          <a:ln w="9525" cap="sq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628624" name="Oval 16"/>
          <p:cNvSpPr>
            <a:spLocks noChangeArrowheads="1"/>
          </p:cNvSpPr>
          <p:nvPr/>
        </p:nvSpPr>
        <p:spPr bwMode="auto">
          <a:xfrm>
            <a:off x="4138613" y="2554288"/>
            <a:ext cx="2794000" cy="915987"/>
          </a:xfrm>
          <a:prstGeom prst="ellipse">
            <a:avLst/>
          </a:prstGeom>
          <a:solidFill>
            <a:srgbClr val="B4BDE2"/>
          </a:solidFill>
          <a:ln w="12700" cap="sq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2628625" name="Rectangle 17"/>
          <p:cNvSpPr>
            <a:spLocks noChangeArrowheads="1"/>
          </p:cNvSpPr>
          <p:nvPr/>
        </p:nvSpPr>
        <p:spPr bwMode="auto">
          <a:xfrm>
            <a:off x="4460875" y="2617788"/>
            <a:ext cx="2270125" cy="6096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2000" b="0">
                <a:latin typeface="Verdana" pitchFamily="34" charset="0"/>
              </a:rPr>
              <a:t>PolyView</a:t>
            </a:r>
            <a:br>
              <a:rPr kumimoji="1" lang="en-US" sz="2000" b="0">
                <a:latin typeface="Verdana" pitchFamily="34" charset="0"/>
              </a:rPr>
            </a:br>
            <a:r>
              <a:rPr kumimoji="1" lang="en-US" sz="2000" b="0">
                <a:latin typeface="Verdana" pitchFamily="34" charset="0"/>
              </a:rPr>
              <a:t>Secondary Server</a:t>
            </a:r>
          </a:p>
        </p:txBody>
      </p:sp>
      <p:sp>
        <p:nvSpPr>
          <p:cNvPr id="2628626" name="Oval 18"/>
          <p:cNvSpPr>
            <a:spLocks noChangeArrowheads="1"/>
          </p:cNvSpPr>
          <p:nvPr/>
        </p:nvSpPr>
        <p:spPr bwMode="auto">
          <a:xfrm>
            <a:off x="785813" y="2554288"/>
            <a:ext cx="2794000" cy="915987"/>
          </a:xfrm>
          <a:prstGeom prst="ellipse">
            <a:avLst/>
          </a:prstGeom>
          <a:solidFill>
            <a:srgbClr val="B4BDE2"/>
          </a:solidFill>
          <a:ln w="12700" cap="sq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2628627" name="Rectangle 19"/>
          <p:cNvSpPr>
            <a:spLocks noChangeArrowheads="1"/>
          </p:cNvSpPr>
          <p:nvPr/>
        </p:nvSpPr>
        <p:spPr bwMode="auto">
          <a:xfrm>
            <a:off x="1203325" y="2668588"/>
            <a:ext cx="1917700" cy="6096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2000" b="0">
                <a:latin typeface="Verdana" pitchFamily="34" charset="0"/>
              </a:rPr>
              <a:t>PolyView</a:t>
            </a:r>
            <a:br>
              <a:rPr kumimoji="1" lang="en-US" sz="2000" b="0">
                <a:latin typeface="Verdana" pitchFamily="34" charset="0"/>
              </a:rPr>
            </a:br>
            <a:r>
              <a:rPr kumimoji="1" lang="en-US" sz="2000" b="0">
                <a:latin typeface="Verdana" pitchFamily="34" charset="0"/>
              </a:rPr>
              <a:t>Primary Server</a:t>
            </a:r>
          </a:p>
        </p:txBody>
      </p:sp>
      <p:sp>
        <p:nvSpPr>
          <p:cNvPr id="2628628" name="Rectangle 20"/>
          <p:cNvSpPr>
            <a:spLocks noChangeArrowheads="1"/>
          </p:cNvSpPr>
          <p:nvPr/>
        </p:nvSpPr>
        <p:spPr bwMode="auto">
          <a:xfrm>
            <a:off x="1825625" y="3748088"/>
            <a:ext cx="1022350" cy="1825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200">
                <a:solidFill>
                  <a:srgbClr val="000066"/>
                </a:solidFill>
                <a:latin typeface="Verdana" pitchFamily="34" charset="0"/>
              </a:rPr>
              <a:t>SNMP Traps</a:t>
            </a:r>
          </a:p>
        </p:txBody>
      </p:sp>
      <p:sp>
        <p:nvSpPr>
          <p:cNvPr id="2628629" name="Rectangle 21"/>
          <p:cNvSpPr>
            <a:spLocks noChangeArrowheads="1"/>
          </p:cNvSpPr>
          <p:nvPr/>
        </p:nvSpPr>
        <p:spPr bwMode="auto">
          <a:xfrm>
            <a:off x="5192713" y="3760788"/>
            <a:ext cx="1258887" cy="18256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sz="1200">
                <a:solidFill>
                  <a:srgbClr val="000066"/>
                </a:solidFill>
                <a:latin typeface="Verdana" pitchFamily="34" charset="0"/>
              </a:rPr>
              <a:t>SNMP Traps</a:t>
            </a:r>
          </a:p>
        </p:txBody>
      </p:sp>
      <p:sp>
        <p:nvSpPr>
          <p:cNvPr id="2628630" name="Line 22"/>
          <p:cNvSpPr>
            <a:spLocks noChangeShapeType="1"/>
          </p:cNvSpPr>
          <p:nvPr/>
        </p:nvSpPr>
        <p:spPr bwMode="auto">
          <a:xfrm>
            <a:off x="3581400" y="3049588"/>
            <a:ext cx="55721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pic>
        <p:nvPicPr>
          <p:cNvPr id="2628631" name="Picture 23" descr="Bldg 1"/>
          <p:cNvPicPr>
            <a:picLocks noChangeAspect="1" noChangeArrowheads="1"/>
          </p:cNvPicPr>
          <p:nvPr/>
        </p:nvPicPr>
        <p:blipFill>
          <a:blip r:embed="rId9" cstate="print">
            <a:lum contrast="-24000"/>
          </a:blip>
          <a:srcRect/>
          <a:stretch>
            <a:fillRect/>
          </a:stretch>
        </p:blipFill>
        <p:spPr bwMode="auto">
          <a:xfrm>
            <a:off x="0" y="2251075"/>
            <a:ext cx="115252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8632" name="Rectangle 24"/>
          <p:cNvSpPr>
            <a:spLocks noChangeArrowheads="1"/>
          </p:cNvSpPr>
          <p:nvPr/>
        </p:nvSpPr>
        <p:spPr bwMode="auto">
          <a:xfrm>
            <a:off x="1138238" y="3417888"/>
            <a:ext cx="982662" cy="2127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400">
                <a:latin typeface="Verdana" pitchFamily="34" charset="0"/>
              </a:rPr>
              <a:t>Main Site</a:t>
            </a:r>
            <a:r>
              <a:rPr kumimoji="1" lang="en-US" sz="1400" b="0">
                <a:solidFill>
                  <a:schemeClr val="bg2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2628633" name="Rectangle 25"/>
          <p:cNvSpPr>
            <a:spLocks noChangeArrowheads="1"/>
          </p:cNvSpPr>
          <p:nvPr/>
        </p:nvSpPr>
        <p:spPr bwMode="auto">
          <a:xfrm>
            <a:off x="6359525" y="3311525"/>
            <a:ext cx="1236663" cy="2127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400">
                <a:solidFill>
                  <a:srgbClr val="FF3300"/>
                </a:solidFill>
                <a:latin typeface="Verdana" pitchFamily="34" charset="0"/>
              </a:rPr>
              <a:t>Backup Site</a:t>
            </a:r>
            <a:r>
              <a:rPr kumimoji="1" lang="en-US" sz="1400" b="0">
                <a:solidFill>
                  <a:schemeClr val="bg2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2628634" name="Picture 26" descr="Bwn Bldg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8775" y="2732088"/>
            <a:ext cx="1098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8635" name="Picture 27" descr="Bwn Bldg 3"/>
          <p:cNvPicPr>
            <a:picLocks noChangeAspect="1" noChangeArrowheads="1"/>
          </p:cNvPicPr>
          <p:nvPr/>
        </p:nvPicPr>
        <p:blipFill>
          <a:blip r:embed="rId10" cstate="print">
            <a:lum bright="12000"/>
          </a:blip>
          <a:srcRect l="49712"/>
          <a:stretch>
            <a:fillRect/>
          </a:stretch>
        </p:blipFill>
        <p:spPr bwMode="auto">
          <a:xfrm>
            <a:off x="877888" y="1046163"/>
            <a:ext cx="1035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8636" name="Rectangle 28"/>
          <p:cNvSpPr>
            <a:spLocks noChangeArrowheads="1"/>
          </p:cNvSpPr>
          <p:nvPr/>
        </p:nvSpPr>
        <p:spPr bwMode="auto">
          <a:xfrm>
            <a:off x="1073150" y="1797050"/>
            <a:ext cx="942975" cy="3651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200" b="0">
                <a:latin typeface="Verdana" pitchFamily="34" charset="0"/>
              </a:rPr>
              <a:t>Remote </a:t>
            </a:r>
            <a:br>
              <a:rPr kumimoji="1" lang="en-US" sz="1200" b="0">
                <a:latin typeface="Verdana" pitchFamily="34" charset="0"/>
              </a:rPr>
            </a:br>
            <a:r>
              <a:rPr kumimoji="1" lang="en-US" sz="1200" b="0">
                <a:latin typeface="Verdana" pitchFamily="34" charset="0"/>
              </a:rPr>
              <a:t>Access Sites</a:t>
            </a:r>
          </a:p>
        </p:txBody>
      </p:sp>
      <p:sp>
        <p:nvSpPr>
          <p:cNvPr id="2628637" name="Rectangle 29"/>
          <p:cNvSpPr>
            <a:spLocks noChangeArrowheads="1"/>
          </p:cNvSpPr>
          <p:nvPr/>
        </p:nvSpPr>
        <p:spPr bwMode="auto">
          <a:xfrm>
            <a:off x="3070225" y="3125788"/>
            <a:ext cx="1584325" cy="3651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200">
                <a:solidFill>
                  <a:srgbClr val="000066"/>
                </a:solidFill>
                <a:latin typeface="Verdana" pitchFamily="34" charset="0"/>
              </a:rPr>
              <a:t>Servers</a:t>
            </a:r>
            <a:br>
              <a:rPr kumimoji="1" lang="en-US" sz="1200">
                <a:solidFill>
                  <a:srgbClr val="000066"/>
                </a:solidFill>
                <a:latin typeface="Verdana" pitchFamily="34" charset="0"/>
              </a:rPr>
            </a:br>
            <a:r>
              <a:rPr kumimoji="1" lang="en-US" b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kumimoji="1" lang="en-US" sz="1200">
                <a:solidFill>
                  <a:srgbClr val="000066"/>
                </a:solidFill>
                <a:latin typeface="Verdana" pitchFamily="34" charset="0"/>
              </a:rPr>
              <a:t>Synchronization *</a:t>
            </a:r>
          </a:p>
        </p:txBody>
      </p:sp>
      <p:sp>
        <p:nvSpPr>
          <p:cNvPr id="2628638" name="Oval 30"/>
          <p:cNvSpPr>
            <a:spLocks noChangeArrowheads="1"/>
          </p:cNvSpPr>
          <p:nvPr/>
        </p:nvSpPr>
        <p:spPr bwMode="auto">
          <a:xfrm>
            <a:off x="7096125" y="1260475"/>
            <a:ext cx="1720850" cy="692150"/>
          </a:xfrm>
          <a:prstGeom prst="ellipse">
            <a:avLst/>
          </a:prstGeom>
          <a:solidFill>
            <a:srgbClr val="FFCC66"/>
          </a:solidFill>
          <a:ln w="12700" cap="sq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600" b="0">
                <a:latin typeface="Verdana" pitchFamily="34" charset="0"/>
              </a:rPr>
              <a:t>Northbound</a:t>
            </a:r>
            <a:br>
              <a:rPr kumimoji="1" lang="en-US" sz="1600" b="0">
                <a:latin typeface="Verdana" pitchFamily="34" charset="0"/>
              </a:rPr>
            </a:br>
            <a:r>
              <a:rPr kumimoji="1" lang="en-US" sz="1600" b="0">
                <a:latin typeface="Verdana" pitchFamily="34" charset="0"/>
              </a:rPr>
              <a:t>NMS</a:t>
            </a:r>
          </a:p>
        </p:txBody>
      </p:sp>
      <p:sp>
        <p:nvSpPr>
          <p:cNvPr id="2628639" name="Line 31"/>
          <p:cNvSpPr>
            <a:spLocks noChangeShapeType="1"/>
          </p:cNvSpPr>
          <p:nvPr/>
        </p:nvSpPr>
        <p:spPr bwMode="auto">
          <a:xfrm rot="-1169187">
            <a:off x="3357563" y="2173288"/>
            <a:ext cx="3846512" cy="936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628640" name="Line 32"/>
          <p:cNvSpPr>
            <a:spLocks noChangeShapeType="1"/>
          </p:cNvSpPr>
          <p:nvPr/>
        </p:nvSpPr>
        <p:spPr bwMode="auto">
          <a:xfrm rot="20430813" flipV="1">
            <a:off x="6445250" y="2085975"/>
            <a:ext cx="1085850" cy="420688"/>
          </a:xfrm>
          <a:prstGeom prst="line">
            <a:avLst/>
          </a:prstGeom>
          <a:noFill/>
          <a:ln w="28575">
            <a:solidFill>
              <a:srgbClr val="B4BDE2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628641" name="Rectangle 33"/>
          <p:cNvSpPr>
            <a:spLocks noChangeArrowheads="1"/>
          </p:cNvSpPr>
          <p:nvPr/>
        </p:nvSpPr>
        <p:spPr bwMode="auto">
          <a:xfrm>
            <a:off x="5151438" y="1484313"/>
            <a:ext cx="2030412" cy="3651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200">
                <a:solidFill>
                  <a:srgbClr val="000066"/>
                </a:solidFill>
                <a:latin typeface="Verdana" pitchFamily="34" charset="0"/>
              </a:rPr>
              <a:t>Trap Forwarding</a:t>
            </a:r>
            <a:br>
              <a:rPr kumimoji="1" lang="en-US" sz="1200">
                <a:solidFill>
                  <a:srgbClr val="000066"/>
                </a:solidFill>
                <a:latin typeface="Verdana" pitchFamily="34" charset="0"/>
              </a:rPr>
            </a:br>
            <a:r>
              <a:rPr kumimoji="1" lang="en-US" sz="1200">
                <a:solidFill>
                  <a:srgbClr val="000066"/>
                </a:solidFill>
                <a:latin typeface="Verdana" pitchFamily="34" charset="0"/>
              </a:rPr>
              <a:t>+Alarm Sync</a:t>
            </a:r>
          </a:p>
        </p:txBody>
      </p:sp>
      <p:sp>
        <p:nvSpPr>
          <p:cNvPr id="2628642" name="Rectangle 34"/>
          <p:cNvSpPr>
            <a:spLocks noChangeArrowheads="1"/>
          </p:cNvSpPr>
          <p:nvPr/>
        </p:nvSpPr>
        <p:spPr bwMode="auto">
          <a:xfrm>
            <a:off x="1682750" y="4014788"/>
            <a:ext cx="1617663" cy="7302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sz="1200">
                <a:solidFill>
                  <a:srgbClr val="000066"/>
                </a:solidFill>
                <a:latin typeface="Verdana" pitchFamily="34" charset="0"/>
              </a:rPr>
              <a:t>polling </a:t>
            </a:r>
            <a:br>
              <a:rPr kumimoji="1" lang="en-US" sz="1200">
                <a:solidFill>
                  <a:srgbClr val="000066"/>
                </a:solidFill>
                <a:latin typeface="Verdana" pitchFamily="34" charset="0"/>
              </a:rPr>
            </a:br>
            <a:r>
              <a:rPr kumimoji="1" lang="en-US" sz="1200">
                <a:solidFill>
                  <a:srgbClr val="000066"/>
                </a:solidFill>
                <a:latin typeface="Verdana" pitchFamily="34" charset="0"/>
              </a:rPr>
              <a:t>- Alarms info </a:t>
            </a:r>
            <a:br>
              <a:rPr kumimoji="1" lang="en-US" sz="1200">
                <a:solidFill>
                  <a:srgbClr val="000066"/>
                </a:solidFill>
                <a:latin typeface="Verdana" pitchFamily="34" charset="0"/>
              </a:rPr>
            </a:br>
            <a:r>
              <a:rPr kumimoji="1" lang="en-US" sz="1200">
                <a:solidFill>
                  <a:srgbClr val="000066"/>
                </a:solidFill>
                <a:latin typeface="Verdana" pitchFamily="34" charset="0"/>
              </a:rPr>
              <a:t>- Inventory info </a:t>
            </a:r>
            <a:br>
              <a:rPr kumimoji="1" lang="en-US" sz="1200">
                <a:solidFill>
                  <a:srgbClr val="000066"/>
                </a:solidFill>
                <a:latin typeface="Verdana" pitchFamily="34" charset="0"/>
              </a:rPr>
            </a:br>
            <a:r>
              <a:rPr kumimoji="1" lang="en-US" sz="1200">
                <a:solidFill>
                  <a:srgbClr val="000066"/>
                </a:solidFill>
                <a:latin typeface="Verdana" pitchFamily="34" charset="0"/>
              </a:rPr>
              <a:t>- PM info</a:t>
            </a:r>
          </a:p>
        </p:txBody>
      </p:sp>
      <p:sp>
        <p:nvSpPr>
          <p:cNvPr id="2628643" name="Rectangle 35"/>
          <p:cNvSpPr>
            <a:spLocks noChangeArrowheads="1"/>
          </p:cNvSpPr>
          <p:nvPr/>
        </p:nvSpPr>
        <p:spPr bwMode="auto">
          <a:xfrm>
            <a:off x="4933950" y="4090988"/>
            <a:ext cx="1982788" cy="3651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sz="1200">
                <a:solidFill>
                  <a:srgbClr val="000066"/>
                </a:solidFill>
                <a:latin typeface="Verdana" pitchFamily="34" charset="0"/>
              </a:rPr>
              <a:t>polling Alarms info</a:t>
            </a:r>
            <a:br>
              <a:rPr kumimoji="1" lang="en-US" sz="1200">
                <a:solidFill>
                  <a:srgbClr val="000066"/>
                </a:solidFill>
                <a:latin typeface="Verdana" pitchFamily="34" charset="0"/>
              </a:rPr>
            </a:br>
            <a:endParaRPr kumimoji="1" lang="en-US" sz="12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2628644" name="Oval 36"/>
          <p:cNvSpPr>
            <a:spLocks noChangeArrowheads="1"/>
          </p:cNvSpPr>
          <p:nvPr/>
        </p:nvSpPr>
        <p:spPr bwMode="auto">
          <a:xfrm>
            <a:off x="3308350" y="1169988"/>
            <a:ext cx="1268413" cy="400050"/>
          </a:xfrm>
          <a:prstGeom prst="ellipse">
            <a:avLst/>
          </a:prstGeom>
          <a:solidFill>
            <a:srgbClr val="CC99FF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900">
                <a:solidFill>
                  <a:srgbClr val="000066"/>
                </a:solidFill>
                <a:latin typeface="Verdana" pitchFamily="34" charset="0"/>
              </a:rPr>
              <a:t>CeraView</a:t>
            </a:r>
            <a:br>
              <a:rPr kumimoji="1" lang="en-US" sz="900">
                <a:solidFill>
                  <a:srgbClr val="000066"/>
                </a:solidFill>
                <a:latin typeface="Verdana" pitchFamily="34" charset="0"/>
              </a:rPr>
            </a:br>
            <a:r>
              <a:rPr kumimoji="1" lang="en-US" sz="900">
                <a:solidFill>
                  <a:srgbClr val="000066"/>
                </a:solidFill>
                <a:latin typeface="Verdana" pitchFamily="34" charset="0"/>
              </a:rPr>
              <a:t>EMS</a:t>
            </a:r>
          </a:p>
        </p:txBody>
      </p:sp>
      <p:sp>
        <p:nvSpPr>
          <p:cNvPr id="2628645" name="Oval 37"/>
          <p:cNvSpPr>
            <a:spLocks noChangeArrowheads="1"/>
          </p:cNvSpPr>
          <p:nvPr/>
        </p:nvSpPr>
        <p:spPr bwMode="auto">
          <a:xfrm>
            <a:off x="3460750" y="1322388"/>
            <a:ext cx="1268413" cy="400050"/>
          </a:xfrm>
          <a:prstGeom prst="ellipse">
            <a:avLst/>
          </a:prstGeom>
          <a:solidFill>
            <a:srgbClr val="CC99FF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900">
                <a:solidFill>
                  <a:srgbClr val="000066"/>
                </a:solidFill>
                <a:latin typeface="Verdana" pitchFamily="34" charset="0"/>
              </a:rPr>
              <a:t>CeraView</a:t>
            </a:r>
            <a:br>
              <a:rPr kumimoji="1" lang="en-US" sz="900">
                <a:solidFill>
                  <a:srgbClr val="000066"/>
                </a:solidFill>
                <a:latin typeface="Verdana" pitchFamily="34" charset="0"/>
              </a:rPr>
            </a:br>
            <a:r>
              <a:rPr kumimoji="1" lang="en-US" sz="900">
                <a:solidFill>
                  <a:srgbClr val="000066"/>
                </a:solidFill>
                <a:latin typeface="Verdana" pitchFamily="34" charset="0"/>
              </a:rPr>
              <a:t>EMS</a:t>
            </a:r>
          </a:p>
        </p:txBody>
      </p:sp>
      <p:sp>
        <p:nvSpPr>
          <p:cNvPr id="2628646" name="Oval 38"/>
          <p:cNvSpPr>
            <a:spLocks noChangeArrowheads="1"/>
          </p:cNvSpPr>
          <p:nvPr/>
        </p:nvSpPr>
        <p:spPr bwMode="auto">
          <a:xfrm>
            <a:off x="3613150" y="1474788"/>
            <a:ext cx="1268413" cy="400050"/>
          </a:xfrm>
          <a:prstGeom prst="ellipse">
            <a:avLst/>
          </a:prstGeom>
          <a:solidFill>
            <a:srgbClr val="CC99FF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900">
                <a:solidFill>
                  <a:srgbClr val="000066"/>
                </a:solidFill>
                <a:latin typeface="Verdana" pitchFamily="34" charset="0"/>
              </a:rPr>
              <a:t>CeraView</a:t>
            </a:r>
            <a:br>
              <a:rPr kumimoji="1" lang="en-US" sz="900">
                <a:solidFill>
                  <a:srgbClr val="000066"/>
                </a:solidFill>
                <a:latin typeface="Verdana" pitchFamily="34" charset="0"/>
              </a:rPr>
            </a:br>
            <a:r>
              <a:rPr kumimoji="1" lang="en-US" sz="900">
                <a:solidFill>
                  <a:srgbClr val="000066"/>
                </a:solidFill>
                <a:latin typeface="Verdana" pitchFamily="34" charset="0"/>
              </a:rPr>
              <a:t>EMS</a:t>
            </a:r>
          </a:p>
        </p:txBody>
      </p:sp>
      <p:sp>
        <p:nvSpPr>
          <p:cNvPr id="2628647" name="Oval 39"/>
          <p:cNvSpPr>
            <a:spLocks noChangeArrowheads="1"/>
          </p:cNvSpPr>
          <p:nvPr/>
        </p:nvSpPr>
        <p:spPr bwMode="auto">
          <a:xfrm>
            <a:off x="1776413" y="1165225"/>
            <a:ext cx="1600200" cy="573088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400">
                <a:solidFill>
                  <a:srgbClr val="000066"/>
                </a:solidFill>
                <a:latin typeface="Verdana" pitchFamily="34" charset="0"/>
              </a:rPr>
              <a:t>CeraMap</a:t>
            </a:r>
            <a:r>
              <a:rPr kumimoji="1" lang="en-US" sz="120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kumimoji="1" lang="en-US" sz="1200">
                <a:solidFill>
                  <a:srgbClr val="000066"/>
                </a:solidFill>
                <a:latin typeface="Verdana" pitchFamily="34" charset="0"/>
              </a:rPr>
            </a:br>
            <a:r>
              <a:rPr kumimoji="1" lang="en-US" sz="1200">
                <a:solidFill>
                  <a:srgbClr val="000066"/>
                </a:solidFill>
                <a:latin typeface="Verdana" pitchFamily="34" charset="0"/>
              </a:rPr>
              <a:t>Client</a:t>
            </a:r>
          </a:p>
        </p:txBody>
      </p:sp>
      <p:sp>
        <p:nvSpPr>
          <p:cNvPr id="2628648" name="Oval 40"/>
          <p:cNvSpPr>
            <a:spLocks noChangeArrowheads="1"/>
          </p:cNvSpPr>
          <p:nvPr/>
        </p:nvSpPr>
        <p:spPr bwMode="auto">
          <a:xfrm>
            <a:off x="1928813" y="1317625"/>
            <a:ext cx="1600200" cy="573088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rtl="1">
              <a:spcBef>
                <a:spcPct val="50000"/>
              </a:spcBef>
            </a:pPr>
            <a:r>
              <a:rPr kumimoji="1" lang="en-US" sz="1400">
                <a:solidFill>
                  <a:srgbClr val="000066"/>
                </a:solidFill>
                <a:latin typeface="Verdana" pitchFamily="34" charset="0"/>
              </a:rPr>
              <a:t>CeraMap</a:t>
            </a:r>
            <a:r>
              <a:rPr kumimoji="1" lang="en-US" sz="120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kumimoji="1" lang="en-US" sz="1200">
                <a:solidFill>
                  <a:srgbClr val="000066"/>
                </a:solidFill>
                <a:latin typeface="Verdana" pitchFamily="34" charset="0"/>
              </a:rPr>
            </a:br>
            <a:r>
              <a:rPr kumimoji="1" lang="en-US" sz="1200">
                <a:solidFill>
                  <a:srgbClr val="000066"/>
                </a:solidFill>
                <a:latin typeface="Verdana" pitchFamily="34" charset="0"/>
              </a:rPr>
              <a:t>Client</a:t>
            </a:r>
          </a:p>
        </p:txBody>
      </p:sp>
      <p:sp>
        <p:nvSpPr>
          <p:cNvPr id="2628649" name="Oval 41"/>
          <p:cNvSpPr>
            <a:spLocks noChangeArrowheads="1"/>
          </p:cNvSpPr>
          <p:nvPr/>
        </p:nvSpPr>
        <p:spPr bwMode="auto">
          <a:xfrm>
            <a:off x="2081213" y="1470025"/>
            <a:ext cx="1600200" cy="573088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400">
                <a:solidFill>
                  <a:schemeClr val="bg1"/>
                </a:solidFill>
                <a:latin typeface="Verdana" pitchFamily="34" charset="0"/>
              </a:rPr>
              <a:t>CeraMap</a:t>
            </a:r>
            <a:r>
              <a:rPr kumimoji="1" lang="en-US" sz="120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kumimoji="1" lang="en-US" sz="1200">
                <a:solidFill>
                  <a:schemeClr val="bg1"/>
                </a:solidFill>
                <a:latin typeface="Verdana" pitchFamily="34" charset="0"/>
              </a:rPr>
            </a:br>
            <a:r>
              <a:rPr kumimoji="1" lang="en-US" sz="1200">
                <a:solidFill>
                  <a:schemeClr val="bg1"/>
                </a:solidFill>
                <a:latin typeface="Verdana" pitchFamily="34" charset="0"/>
              </a:rPr>
              <a:t>Client</a:t>
            </a:r>
          </a:p>
        </p:txBody>
      </p:sp>
      <p:sp>
        <p:nvSpPr>
          <p:cNvPr id="2628650" name="Oval 42"/>
          <p:cNvSpPr>
            <a:spLocks noChangeArrowheads="1"/>
          </p:cNvSpPr>
          <p:nvPr/>
        </p:nvSpPr>
        <p:spPr bwMode="auto">
          <a:xfrm>
            <a:off x="3765550" y="1627188"/>
            <a:ext cx="1268413" cy="400050"/>
          </a:xfrm>
          <a:prstGeom prst="ellipse">
            <a:avLst/>
          </a:prstGeom>
          <a:solidFill>
            <a:srgbClr val="CC99FF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900">
                <a:solidFill>
                  <a:srgbClr val="000066"/>
                </a:solidFill>
                <a:latin typeface="Verdana" pitchFamily="34" charset="0"/>
              </a:rPr>
              <a:t>CeraView</a:t>
            </a:r>
            <a:br>
              <a:rPr kumimoji="1" lang="en-US" sz="900">
                <a:solidFill>
                  <a:srgbClr val="000066"/>
                </a:solidFill>
                <a:latin typeface="Verdana" pitchFamily="34" charset="0"/>
              </a:rPr>
            </a:br>
            <a:r>
              <a:rPr kumimoji="1" lang="en-US" sz="900">
                <a:solidFill>
                  <a:srgbClr val="000066"/>
                </a:solidFill>
                <a:latin typeface="Verdana" pitchFamily="34" charset="0"/>
              </a:rPr>
              <a:t>EMS</a:t>
            </a:r>
          </a:p>
        </p:txBody>
      </p:sp>
      <p:sp>
        <p:nvSpPr>
          <p:cNvPr id="2628651" name="Oval 43"/>
          <p:cNvSpPr>
            <a:spLocks noChangeArrowheads="1"/>
          </p:cNvSpPr>
          <p:nvPr/>
        </p:nvSpPr>
        <p:spPr bwMode="auto">
          <a:xfrm>
            <a:off x="3917950" y="1779588"/>
            <a:ext cx="1268413" cy="400050"/>
          </a:xfrm>
          <a:prstGeom prst="ellipse">
            <a:avLst/>
          </a:prstGeom>
          <a:solidFill>
            <a:srgbClr val="CC99FF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900">
                <a:solidFill>
                  <a:srgbClr val="000066"/>
                </a:solidFill>
                <a:latin typeface="Verdana" pitchFamily="34" charset="0"/>
              </a:rPr>
              <a:t>CeraView</a:t>
            </a:r>
            <a:br>
              <a:rPr kumimoji="1" lang="en-US" sz="900">
                <a:solidFill>
                  <a:srgbClr val="000066"/>
                </a:solidFill>
                <a:latin typeface="Verdana" pitchFamily="34" charset="0"/>
              </a:rPr>
            </a:br>
            <a:r>
              <a:rPr kumimoji="1" lang="en-US" sz="900">
                <a:solidFill>
                  <a:srgbClr val="000066"/>
                </a:solidFill>
                <a:latin typeface="Verdana" pitchFamily="34" charset="0"/>
              </a:rPr>
              <a:t>EMS</a:t>
            </a:r>
          </a:p>
        </p:txBody>
      </p:sp>
      <p:pic>
        <p:nvPicPr>
          <p:cNvPr id="2628652" name="Picture 44" descr="Bwn Bldg 3"/>
          <p:cNvPicPr>
            <a:picLocks noChangeAspect="1" noChangeArrowheads="1"/>
          </p:cNvPicPr>
          <p:nvPr/>
        </p:nvPicPr>
        <p:blipFill>
          <a:blip r:embed="rId10" cstate="print">
            <a:lum bright="12000"/>
          </a:blip>
          <a:srcRect l="49712"/>
          <a:stretch>
            <a:fillRect/>
          </a:stretch>
        </p:blipFill>
        <p:spPr bwMode="auto">
          <a:xfrm>
            <a:off x="1030288" y="1198563"/>
            <a:ext cx="1035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8653" name="Picture 45" descr="Bwn Bldg 3"/>
          <p:cNvPicPr>
            <a:picLocks noChangeAspect="1" noChangeArrowheads="1"/>
          </p:cNvPicPr>
          <p:nvPr/>
        </p:nvPicPr>
        <p:blipFill>
          <a:blip r:embed="rId10" cstate="print">
            <a:lum bright="12000"/>
          </a:blip>
          <a:srcRect l="49712"/>
          <a:stretch>
            <a:fillRect/>
          </a:stretch>
        </p:blipFill>
        <p:spPr bwMode="auto">
          <a:xfrm>
            <a:off x="1182688" y="1350963"/>
            <a:ext cx="1035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8654" name="Line 46"/>
          <p:cNvSpPr>
            <a:spLocks noChangeShapeType="1"/>
          </p:cNvSpPr>
          <p:nvPr/>
        </p:nvSpPr>
        <p:spPr bwMode="auto">
          <a:xfrm rot="-1169187" flipH="1" flipV="1">
            <a:off x="4362450" y="2028825"/>
            <a:ext cx="820738" cy="704850"/>
          </a:xfrm>
          <a:prstGeom prst="line">
            <a:avLst/>
          </a:prstGeom>
          <a:noFill/>
          <a:ln w="28575">
            <a:solidFill>
              <a:srgbClr val="B4BDE2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628655" name="Line 47"/>
          <p:cNvSpPr>
            <a:spLocks noChangeShapeType="1"/>
          </p:cNvSpPr>
          <p:nvPr/>
        </p:nvSpPr>
        <p:spPr bwMode="auto">
          <a:xfrm rot="20430813" flipV="1">
            <a:off x="2411413" y="2270125"/>
            <a:ext cx="500062" cy="1619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06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/>
              <a:t>FibeAir позволяет оператору уменьшить первичные затраты на оборудование</a:t>
            </a:r>
          </a:p>
          <a:p>
            <a:r>
              <a:rPr lang="ru-RU"/>
              <a:t>Поддержка всех основных видов интерфейсов позволяет применять систему с разным оборудованием</a:t>
            </a:r>
          </a:p>
          <a:p>
            <a:r>
              <a:rPr lang="ru-RU"/>
              <a:t>Система может быть интегрирована существующую сеть</a:t>
            </a:r>
          </a:p>
          <a:p>
            <a:r>
              <a:rPr lang="ru-RU"/>
              <a:t>Простое программное обеспечение и модульная структура позволяют изменять конфигурацию и  наращивать  пропускную способность </a:t>
            </a:r>
          </a:p>
          <a:p>
            <a:r>
              <a:rPr lang="ru-RU"/>
              <a:t>Оптимизированный узел для смешанных сетей IP и TDM</a:t>
            </a:r>
            <a:endParaRPr lang="he-IL"/>
          </a:p>
          <a:p>
            <a:pPr>
              <a:buFont typeface="Wingdings 2" pitchFamily="18" charset="2"/>
              <a:buNone/>
            </a:pPr>
            <a:endParaRPr lang="ru-RU"/>
          </a:p>
        </p:txBody>
      </p:sp>
      <p:sp>
        <p:nvSpPr>
          <p:cNvPr id="263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7900"/>
          </a:xfrm>
          <a:noFill/>
          <a:ln/>
        </p:spPr>
        <p:txBody>
          <a:bodyPr lIns="92075" tIns="46038" rIns="92075" bIns="46038"/>
          <a:lstStyle/>
          <a:p>
            <a:r>
              <a:rPr lang="ru-RU"/>
              <a:t>Итог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2706" name="Rectangle 2"/>
          <p:cNvSpPr>
            <a:spLocks noChangeArrowheads="1"/>
          </p:cNvSpPr>
          <p:nvPr/>
        </p:nvSpPr>
        <p:spPr bwMode="auto">
          <a:xfrm>
            <a:off x="33340" y="3265488"/>
            <a:ext cx="5038726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C</a:t>
            </a:r>
            <a:r>
              <a:rPr lang="ru-RU" sz="2000" dirty="0" err="1"/>
              <a:t>тоимость</a:t>
            </a:r>
            <a:r>
              <a:rPr lang="ru-RU" sz="2000" dirty="0"/>
              <a:t> линии «</a:t>
            </a:r>
            <a:r>
              <a:rPr lang="en-US" sz="2000" dirty="0" err="1"/>
              <a:t>Псков</a:t>
            </a:r>
            <a:r>
              <a:rPr lang="en-US" sz="2000" dirty="0"/>
              <a:t> - В. </a:t>
            </a:r>
            <a:r>
              <a:rPr lang="en-US" sz="2000" dirty="0" err="1"/>
              <a:t>Луки</a:t>
            </a:r>
            <a:r>
              <a:rPr lang="ru-RU" sz="2000" dirty="0"/>
              <a:t>», 6Ггц</a:t>
            </a:r>
            <a:endParaRPr lang="en-US" sz="2000" dirty="0"/>
          </a:p>
        </p:txBody>
      </p:sp>
      <p:sp>
        <p:nvSpPr>
          <p:cNvPr id="2632707" name="Rectangle 3"/>
          <p:cNvSpPr>
            <a:spLocks noChangeArrowheads="1"/>
          </p:cNvSpPr>
          <p:nvPr/>
        </p:nvSpPr>
        <p:spPr bwMode="auto">
          <a:xfrm>
            <a:off x="5594350" y="2309813"/>
            <a:ext cx="5429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 u="sng"/>
              <a:t>2+1</a:t>
            </a:r>
          </a:p>
        </p:txBody>
      </p:sp>
      <p:sp>
        <p:nvSpPr>
          <p:cNvPr id="2632708" name="Rectangle 4"/>
          <p:cNvSpPr>
            <a:spLocks noChangeArrowheads="1"/>
          </p:cNvSpPr>
          <p:nvPr/>
        </p:nvSpPr>
        <p:spPr bwMode="auto">
          <a:xfrm>
            <a:off x="7151688" y="2301875"/>
            <a:ext cx="5413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 u="sng"/>
              <a:t>4+1</a:t>
            </a:r>
          </a:p>
        </p:txBody>
      </p:sp>
      <p:sp>
        <p:nvSpPr>
          <p:cNvPr id="2632709" name="Rectangle 5"/>
          <p:cNvSpPr>
            <a:spLocks noChangeArrowheads="1"/>
          </p:cNvSpPr>
          <p:nvPr/>
        </p:nvSpPr>
        <p:spPr bwMode="auto">
          <a:xfrm>
            <a:off x="5105400" y="3271838"/>
            <a:ext cx="1612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1,117,630 USD</a:t>
            </a:r>
          </a:p>
        </p:txBody>
      </p:sp>
      <p:sp>
        <p:nvSpPr>
          <p:cNvPr id="2632710" name="Rectangle 6"/>
          <p:cNvSpPr>
            <a:spLocks noChangeArrowheads="1"/>
          </p:cNvSpPr>
          <p:nvPr/>
        </p:nvSpPr>
        <p:spPr bwMode="auto">
          <a:xfrm>
            <a:off x="6938963" y="3248025"/>
            <a:ext cx="161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1,602,390 USD</a:t>
            </a:r>
          </a:p>
        </p:txBody>
      </p:sp>
      <p:sp>
        <p:nvSpPr>
          <p:cNvPr id="2632711" name="Rectangle 7"/>
          <p:cNvSpPr>
            <a:spLocks noChangeArrowheads="1"/>
          </p:cNvSpPr>
          <p:nvPr/>
        </p:nvSpPr>
        <p:spPr bwMode="auto">
          <a:xfrm>
            <a:off x="0" y="4694238"/>
            <a:ext cx="50387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C</a:t>
            </a:r>
            <a:r>
              <a:rPr lang="ru-RU" sz="2000"/>
              <a:t>тоимость линии «</a:t>
            </a:r>
            <a:r>
              <a:rPr lang="en-US" sz="2000"/>
              <a:t>Псков - В. Луки</a:t>
            </a:r>
            <a:r>
              <a:rPr lang="ru-RU" sz="2000"/>
              <a:t>», 7Ггц</a:t>
            </a:r>
            <a:endParaRPr lang="en-US" sz="2000"/>
          </a:p>
        </p:txBody>
      </p:sp>
      <p:sp>
        <p:nvSpPr>
          <p:cNvPr id="2632712" name="Rectangle 8"/>
          <p:cNvSpPr>
            <a:spLocks noChangeArrowheads="1"/>
          </p:cNvSpPr>
          <p:nvPr/>
        </p:nvSpPr>
        <p:spPr bwMode="auto">
          <a:xfrm>
            <a:off x="5284788" y="4670425"/>
            <a:ext cx="161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1,085,650 USD</a:t>
            </a:r>
          </a:p>
        </p:txBody>
      </p:sp>
      <p:sp>
        <p:nvSpPr>
          <p:cNvPr id="2632713" name="Rectangle 9"/>
          <p:cNvSpPr>
            <a:spLocks noChangeArrowheads="1"/>
          </p:cNvSpPr>
          <p:nvPr/>
        </p:nvSpPr>
        <p:spPr bwMode="auto">
          <a:xfrm>
            <a:off x="7075488" y="4675188"/>
            <a:ext cx="1612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1,570,410 USD</a:t>
            </a:r>
          </a:p>
        </p:txBody>
      </p:sp>
      <p:sp>
        <p:nvSpPr>
          <p:cNvPr id="2632714" name="Rectangle 10"/>
          <p:cNvSpPr>
            <a:spLocks noChangeArrowheads="1"/>
          </p:cNvSpPr>
          <p:nvPr/>
        </p:nvSpPr>
        <p:spPr bwMode="auto">
          <a:xfrm>
            <a:off x="1571604" y="165084"/>
            <a:ext cx="7572396" cy="97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95000"/>
              </a:lnSpc>
            </a:pPr>
            <a:r>
              <a:rPr lang="ru-RU" sz="2800" dirty="0">
                <a:latin typeface="Arial" charset="0"/>
                <a:cs typeface="Arial" charset="0"/>
              </a:rPr>
              <a:t>Пример расчёта </a:t>
            </a:r>
            <a:endParaRPr lang="en-US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Особенности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Operates in </a:t>
            </a:r>
            <a:r>
              <a:rPr lang="en-US" dirty="0" err="1" smtClean="0"/>
              <a:t>millimetric</a:t>
            </a:r>
            <a:r>
              <a:rPr lang="en-US" dirty="0" smtClean="0"/>
              <a:t> wave frequencies 6 - 38 GHz</a:t>
            </a:r>
          </a:p>
          <a:p>
            <a:r>
              <a:rPr lang="en-US" dirty="0" smtClean="0"/>
              <a:t>Multiple modulation scheme, 16 and 128 QAM</a:t>
            </a:r>
          </a:p>
          <a:p>
            <a:r>
              <a:rPr lang="en-US" dirty="0" smtClean="0"/>
              <a:t>Complies with FCC, ETSI, ITU-R, ITU-T and IEEE standards and frequency plans, for operation worldwide</a:t>
            </a:r>
          </a:p>
          <a:p>
            <a:r>
              <a:rPr lang="en-US" dirty="0" smtClean="0"/>
              <a:t>Provides STM-1/OC-3, 3xE3/DS3, 100BaseTx and E1/T1 interfaces</a:t>
            </a:r>
          </a:p>
          <a:p>
            <a:r>
              <a:rPr lang="en-US" dirty="0" smtClean="0"/>
              <a:t>Automatic </a:t>
            </a:r>
            <a:r>
              <a:rPr lang="en-US" dirty="0" err="1" smtClean="0"/>
              <a:t>Tx</a:t>
            </a:r>
            <a:r>
              <a:rPr lang="en-US" dirty="0" smtClean="0"/>
              <a:t> Power Control (ATPC)</a:t>
            </a:r>
          </a:p>
          <a:p>
            <a:r>
              <a:rPr lang="en-US" dirty="0" smtClean="0"/>
              <a:t>Compact, easy-to-install and fully software configurable for simplified </a:t>
            </a:r>
            <a:r>
              <a:rPr lang="en-US" dirty="0" smtClean="0"/>
              <a:t>provisioning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Особенности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Продолжение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Supports </a:t>
            </a:r>
            <a:r>
              <a:rPr lang="en-US" dirty="0" smtClean="0"/>
              <a:t>SONET/SDH, ATM and IP over SONET</a:t>
            </a:r>
          </a:p>
          <a:p>
            <a:r>
              <a:rPr lang="en-US" dirty="0" smtClean="0"/>
              <a:t>Additional 2 Mbps wayside channel and 64 Kbps user channel</a:t>
            </a:r>
          </a:p>
          <a:p>
            <a:r>
              <a:rPr lang="en-US" dirty="0" smtClean="0"/>
              <a:t>Advanced FEC with special ATM optimization provides fiber-like performance (BER&lt;10-13)</a:t>
            </a:r>
          </a:p>
          <a:p>
            <a:r>
              <a:rPr lang="en-US" dirty="0" smtClean="0"/>
              <a:t>Built-in Add and Drop Multiplexer (ADM) providing up to 32 T1/E1 tributary interfaces per site</a:t>
            </a:r>
          </a:p>
          <a:p>
            <a:r>
              <a:rPr lang="en-US" dirty="0" smtClean="0"/>
              <a:t>Configurations: (1+0), protected (1+1), space and frequency diversity</a:t>
            </a:r>
          </a:p>
          <a:p>
            <a:r>
              <a:rPr lang="en-US" dirty="0" smtClean="0"/>
              <a:t>Encrypted 155 Mbps radio with high level DES based core (FITS PUB 46-3)</a:t>
            </a:r>
          </a:p>
          <a:p>
            <a:r>
              <a:rPr lang="en-US" dirty="0" err="1" smtClean="0"/>
              <a:t>CeraView</a:t>
            </a:r>
            <a:r>
              <a:rPr lang="en-US" dirty="0" smtClean="0"/>
              <a:t>®, Java-based SNMP element manager, and </a:t>
            </a:r>
            <a:r>
              <a:rPr lang="en-US" dirty="0" err="1" smtClean="0"/>
              <a:t>PolyView</a:t>
            </a:r>
            <a:r>
              <a:rPr lang="en-US" dirty="0" smtClean="0"/>
              <a:t>™</a:t>
            </a:r>
          </a:p>
          <a:p>
            <a:r>
              <a:rPr lang="en-US" dirty="0" smtClean="0"/>
              <a:t>open interface network management applications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в сложных климатических условиях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0" y="6537325"/>
            <a:ext cx="381000" cy="320675"/>
          </a:xfrm>
          <a:prstGeom prst="rect">
            <a:avLst/>
          </a:prstGeom>
        </p:spPr>
        <p:txBody>
          <a:bodyPr/>
          <a:lstStyle/>
          <a:p>
            <a:fld id="{F1121050-7530-43A2-ADC3-ACDC4FFFE493}" type="slidenum">
              <a:rPr lang="he-IL"/>
              <a:pPr/>
              <a:t>9</a:t>
            </a:fld>
            <a:endParaRPr lang="en-US"/>
          </a:p>
        </p:txBody>
      </p:sp>
      <p:sp>
        <p:nvSpPr>
          <p:cNvPr id="2494466" name="Rectangle 2"/>
          <p:cNvSpPr>
            <a:spLocks noChangeArrowheads="1"/>
          </p:cNvSpPr>
          <p:nvPr/>
        </p:nvSpPr>
        <p:spPr bwMode="auto">
          <a:xfrm>
            <a:off x="4019550" y="261938"/>
            <a:ext cx="39798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90" tIns="43645" rIns="87290" bIns="43645"/>
          <a:lstStyle/>
          <a:p>
            <a:pPr defTabSz="871538" eaLnBrk="0" hangingPunct="0"/>
            <a:endParaRPr kumimoji="1" lang="en-US" altLang="he-IL" sz="2800">
              <a:solidFill>
                <a:srgbClr val="000066"/>
              </a:solidFill>
              <a:latin typeface="Albertus Medium" pitchFamily="42" charset="0"/>
              <a:cs typeface="Arial" charset="0"/>
            </a:endParaRPr>
          </a:p>
        </p:txBody>
      </p:sp>
      <p:sp>
        <p:nvSpPr>
          <p:cNvPr id="249446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50800"/>
            <a:ext cx="7315200" cy="1143000"/>
          </a:xfrm>
          <a:noFill/>
          <a:ln/>
        </p:spPr>
        <p:txBody>
          <a:bodyPr lIns="92075" tIns="46038" rIns="92075" bIns="46038"/>
          <a:lstStyle/>
          <a:p>
            <a:r>
              <a:rPr lang="ru-RU"/>
              <a:t>Наша Технология</a:t>
            </a:r>
            <a:endParaRPr lang="en-US"/>
          </a:p>
        </p:txBody>
      </p:sp>
      <p:sp>
        <p:nvSpPr>
          <p:cNvPr id="2494468" name="Text Box 4"/>
          <p:cNvSpPr txBox="1">
            <a:spLocks noChangeArrowheads="1"/>
          </p:cNvSpPr>
          <p:nvPr/>
        </p:nvSpPr>
        <p:spPr bwMode="auto">
          <a:xfrm>
            <a:off x="0" y="6423025"/>
            <a:ext cx="3890963" cy="4286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  <a:spcBef>
                <a:spcPct val="50000"/>
              </a:spcBef>
            </a:pPr>
            <a:r>
              <a:rPr lang="en-US" sz="1100" b="0">
                <a:latin typeface="Verdana" pitchFamily="34" charset="0"/>
              </a:rPr>
              <a:t>Ceragon Networks Proprietary and Confidential</a:t>
            </a:r>
          </a:p>
        </p:txBody>
      </p:sp>
      <p:sp>
        <p:nvSpPr>
          <p:cNvPr id="2494469" name="Text Box 5"/>
          <p:cNvSpPr txBox="1">
            <a:spLocks noChangeArrowheads="1"/>
          </p:cNvSpPr>
          <p:nvPr/>
        </p:nvSpPr>
        <p:spPr bwMode="auto">
          <a:xfrm>
            <a:off x="152400" y="6429375"/>
            <a:ext cx="3890963" cy="4286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  <a:spcBef>
                <a:spcPct val="50000"/>
              </a:spcBef>
            </a:pPr>
            <a:r>
              <a:rPr lang="en-US" sz="1100" b="0">
                <a:solidFill>
                  <a:srgbClr val="000066"/>
                </a:solidFill>
                <a:latin typeface="Verdana" pitchFamily="34" charset="0"/>
              </a:rPr>
              <a:t>Ceragon Networks Proprietary and Confidential</a:t>
            </a:r>
          </a:p>
        </p:txBody>
      </p:sp>
      <p:pic>
        <p:nvPicPr>
          <p:cNvPr id="2494470" name="Picture 6" descr="city+2ant_management_1"/>
          <p:cNvPicPr>
            <a:picLocks noChangeAspect="1" noChangeArrowheads="1"/>
          </p:cNvPicPr>
          <p:nvPr/>
        </p:nvPicPr>
        <p:blipFill>
          <a:blip r:embed="rId3" cstate="print"/>
          <a:srcRect b="1756"/>
          <a:stretch>
            <a:fillRect/>
          </a:stretch>
        </p:blipFill>
        <p:spPr bwMode="auto">
          <a:xfrm>
            <a:off x="0" y="1219200"/>
            <a:ext cx="9144000" cy="5632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презентации UFTS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_x0426__x0435__x043b__x0435__x0432__x044b__x0435__x0020__x0430__x0443__x0434__x0438__x0442__x043e__x0440__x0438__x0438_ xmlns="85000eff-ace6-4312-b7f9-689e6a47bf3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2050A19DFEACE4F9F2A1A3915868EAC" ma:contentTypeVersion="3" ma:contentTypeDescription="Создание документа." ma:contentTypeScope="" ma:versionID="2f70965da6df1bfd306e3c9436dc15d6">
  <xsd:schema xmlns:xsd="http://www.w3.org/2001/XMLSchema" xmlns:p="http://schemas.microsoft.com/office/2006/metadata/properties" xmlns:ns2="85000eff-ace6-4312-b7f9-689e6a47bf35" targetNamespace="http://schemas.microsoft.com/office/2006/metadata/properties" ma:root="true" ma:fieldsID="671242e198f877c6a60c64765ec438ac" ns2:_="">
    <xsd:import namespace="85000eff-ace6-4312-b7f9-689e6a47bf35"/>
    <xsd:element name="properties">
      <xsd:complexType>
        <xsd:sequence>
          <xsd:element name="documentManagement">
            <xsd:complexType>
              <xsd:all>
                <xsd:element ref="ns2:_x0426__x0435__x043b__x0435__x0432__x044b__x0435__x0020__x0430__x0443__x0434__x0438__x0442__x043e__x0440__x0438__x0438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5000eff-ace6-4312-b7f9-689e6a47bf35" elementFormDefault="qualified">
    <xsd:import namespace="http://schemas.microsoft.com/office/2006/documentManagement/types"/>
    <xsd:element name="_x0426__x0435__x043b__x0435__x0432__x044b__x0435__x0020__x0430__x0443__x0434__x0438__x0442__x043e__x0440__x0438__x0438_" ma:index="10" nillable="true" ma:displayName="Целевые аудитории" ma:internalName="_x0426__x0435__x043b__x0435__x0432__x044b__x0435__x0020__x0430__x0443__x0434__x0438__x0442__x043e__x0440__x0438__x0438_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666EDF-B646-4FA4-9088-75B0B49262CD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85000eff-ace6-4312-b7f9-689e6a47bf35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7AB5A5E-C0AF-4D1B-A665-2E55B24945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000eff-ace6-4312-b7f9-689e6a47bf3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400AFCB-5702-4D86-B35D-04BEDB631A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4155</TotalTime>
  <Words>1929</Words>
  <Application>Microsoft Office PowerPoint</Application>
  <PresentationFormat>Экран (4:3)</PresentationFormat>
  <Paragraphs>574</Paragraphs>
  <Slides>55</Slides>
  <Notes>40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58" baseType="lpstr">
      <vt:lpstr>шаблон презентации UFTS</vt:lpstr>
      <vt:lpstr>Photo Editor Photo</vt:lpstr>
      <vt:lpstr>Bitmap Image</vt:lpstr>
      <vt:lpstr>Решения Ceragon</vt:lpstr>
      <vt:lpstr> О чём будем говорить:</vt:lpstr>
      <vt:lpstr>Визитная карточка</vt:lpstr>
      <vt:lpstr>Рост продаж</vt:lpstr>
      <vt:lpstr>Рынок РРЛ и Ceragon.</vt:lpstr>
      <vt:lpstr>Особенности</vt:lpstr>
      <vt:lpstr>Особенности Продолжение</vt:lpstr>
      <vt:lpstr>Применение в сложных климатических условиях</vt:lpstr>
      <vt:lpstr>Наша Технология</vt:lpstr>
      <vt:lpstr>Группа изделий FibeAir</vt:lpstr>
      <vt:lpstr>Радио блоки</vt:lpstr>
      <vt:lpstr>Слайд 12</vt:lpstr>
      <vt:lpstr>RFU-HP </vt:lpstr>
      <vt:lpstr>RFU-HP Split Mount -  Общие технические параметры ODU</vt:lpstr>
      <vt:lpstr>RFU-HP для All Indoor  - Общие технические параметры</vt:lpstr>
      <vt:lpstr>Внешний вид</vt:lpstr>
      <vt:lpstr>Внешний вид</vt:lpstr>
      <vt:lpstr>Оптимальное решение пространственного разнесения</vt:lpstr>
      <vt:lpstr>Пространственное разнесение с использованием  RFU-HP</vt:lpstr>
      <vt:lpstr>RFU-HP HSB + Space Diversity</vt:lpstr>
      <vt:lpstr>Слайд 21</vt:lpstr>
      <vt:lpstr>Сети широкополосного доступа: требования для IP сетей</vt:lpstr>
      <vt:lpstr>IP-based cellular backhaul</vt:lpstr>
      <vt:lpstr>Поэтапная миграция на IP    </vt:lpstr>
      <vt:lpstr>Возможные варианты построения Backhole.</vt:lpstr>
      <vt:lpstr>Движение в сторону IP </vt:lpstr>
      <vt:lpstr>Cellular backhaul основанный на “PtP" Native2 системах  (использование внешних коммутаторов) </vt:lpstr>
      <vt:lpstr>Cellular backhaul основанный на интегрированных узловых Native2 системах  (cо встроенным коммутатором)</vt:lpstr>
      <vt:lpstr>End-to-end service management</vt:lpstr>
      <vt:lpstr>Ceragon’s Ethernet Mульти- радио  Платформа Native Ethernet</vt:lpstr>
      <vt:lpstr>FibeAir IP-10 – обзор</vt:lpstr>
      <vt:lpstr>FibeAir IP-10 – Интерфейсы </vt:lpstr>
      <vt:lpstr>FibeAir IP-10 – основные достоинства  Встроенный Ethernet switch</vt:lpstr>
      <vt:lpstr>FibeAir IP-10 - основные достоинства Поддержка ACM</vt:lpstr>
      <vt:lpstr>Конфигурация 1+0</vt:lpstr>
      <vt:lpstr>Конфигурация 1+1 HSB</vt:lpstr>
      <vt:lpstr>Узловое решение – метод наращивания</vt:lpstr>
      <vt:lpstr>Integrated nodal solution – Mechanical concept</vt:lpstr>
      <vt:lpstr>Integrated nodal solution – Mechanical concept</vt:lpstr>
      <vt:lpstr>Integrated nodal solution – Mechanical concept</vt:lpstr>
      <vt:lpstr>Integrated nodal solution – Mechanical concept</vt:lpstr>
      <vt:lpstr>Introduction</vt:lpstr>
      <vt:lpstr>Система управления</vt:lpstr>
      <vt:lpstr>Система управления</vt:lpstr>
      <vt:lpstr>System Alarms Screen</vt:lpstr>
      <vt:lpstr>RFU Configuration</vt:lpstr>
      <vt:lpstr>External Alarms Configuration</vt:lpstr>
      <vt:lpstr>Loopbacks</vt:lpstr>
      <vt:lpstr>Global NMS: Overview</vt:lpstr>
      <vt:lpstr>PolyView NMS: CeraMap</vt:lpstr>
      <vt:lpstr>PolyView NMS: Main Features</vt:lpstr>
      <vt:lpstr>PolyView NMS Redundancy Support</vt:lpstr>
      <vt:lpstr>Итог</vt:lpstr>
      <vt:lpstr>Слайд 54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EMinaev</dc:creator>
  <cp:lastModifiedBy>EMinaev</cp:lastModifiedBy>
  <cp:revision>7</cp:revision>
  <dcterms:created xsi:type="dcterms:W3CDTF">2009-06-02T10:50:29Z</dcterms:created>
  <dcterms:modified xsi:type="dcterms:W3CDTF">2011-06-06T08:16:08Z</dcterms:modified>
  <cp:contentType>Документ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0x01010002050A19DFEACE4F9F2A1A3915868EAC</vt:lpwstr>
  </property>
</Properties>
</file>