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97775" cy="10621963"/>
  <p:notesSz cx="6735763" cy="9866313"/>
  <p:defaultTextStyle>
    <a:defPPr>
      <a:defRPr lang="ru-RU"/>
    </a:defPPr>
    <a:lvl1pPr marL="0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3631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7262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70893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94525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18156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41787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65418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89049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46">
          <p15:clr>
            <a:srgbClr val="A4A3A4"/>
          </p15:clr>
        </p15:guide>
        <p15:guide id="2" pos="23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23" autoAdjust="0"/>
    <p:restoredTop sz="93656" autoAdjust="0"/>
  </p:normalViewPr>
  <p:slideViewPr>
    <p:cSldViewPr>
      <p:cViewPr>
        <p:scale>
          <a:sx n="100" d="100"/>
          <a:sy n="100" d="100"/>
        </p:scale>
        <p:origin x="-708" y="3570"/>
      </p:cViewPr>
      <p:guideLst>
        <p:guide orient="horz" pos="3346"/>
        <p:guide pos="23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858D9-2DE6-4EA3-99A5-0F0D8A480497}" type="datetimeFigureOut">
              <a:rPr lang="ru-RU" smtClean="0"/>
              <a:pPr/>
              <a:t>30.06.2014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44700" y="739775"/>
            <a:ext cx="2646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B458A-CC25-4F38-A6AB-6A03132430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0884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3631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7262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70893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94525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18156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41787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65418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89049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B458A-CC25-4F38-A6AB-6A0313243000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94439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9833" y="3299697"/>
            <a:ext cx="6458109" cy="2276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9666" y="6019113"/>
            <a:ext cx="5318443" cy="27145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3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7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70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94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18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41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65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89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30.06.2014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30.06.2014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508391" y="425373"/>
            <a:ext cx="1709499" cy="906309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9893" y="425373"/>
            <a:ext cx="5001869" cy="906309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30.06.2014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30.06.2014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0173" y="6825595"/>
            <a:ext cx="6458109" cy="2109640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0173" y="4502044"/>
            <a:ext cx="6458109" cy="2323553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363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72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708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9452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181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417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65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890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30.06.2014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9889" y="2478461"/>
            <a:ext cx="3355684" cy="701000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62202" y="2478461"/>
            <a:ext cx="3355684" cy="701000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30.06.2014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9890" y="2377651"/>
            <a:ext cx="3357003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3631" indent="0">
              <a:buNone/>
              <a:defRPr sz="2300" b="1"/>
            </a:lvl2pPr>
            <a:lvl3pPr marL="1047262" indent="0">
              <a:buNone/>
              <a:defRPr sz="2100" b="1"/>
            </a:lvl3pPr>
            <a:lvl4pPr marL="1570893" indent="0">
              <a:buNone/>
              <a:defRPr sz="1800" b="1"/>
            </a:lvl4pPr>
            <a:lvl5pPr marL="2094525" indent="0">
              <a:buNone/>
              <a:defRPr sz="1800" b="1"/>
            </a:lvl5pPr>
            <a:lvl6pPr marL="2618156" indent="0">
              <a:buNone/>
              <a:defRPr sz="1800" b="1"/>
            </a:lvl6pPr>
            <a:lvl7pPr marL="3141787" indent="0">
              <a:buNone/>
              <a:defRPr sz="1800" b="1"/>
            </a:lvl7pPr>
            <a:lvl8pPr marL="3665418" indent="0">
              <a:buNone/>
              <a:defRPr sz="1800" b="1"/>
            </a:lvl8pPr>
            <a:lvl9pPr marL="418904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9890" y="3368540"/>
            <a:ext cx="3357003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59565" y="2377651"/>
            <a:ext cx="3358322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3631" indent="0">
              <a:buNone/>
              <a:defRPr sz="2300" b="1"/>
            </a:lvl2pPr>
            <a:lvl3pPr marL="1047262" indent="0">
              <a:buNone/>
              <a:defRPr sz="2100" b="1"/>
            </a:lvl3pPr>
            <a:lvl4pPr marL="1570893" indent="0">
              <a:buNone/>
              <a:defRPr sz="1800" b="1"/>
            </a:lvl4pPr>
            <a:lvl5pPr marL="2094525" indent="0">
              <a:buNone/>
              <a:defRPr sz="1800" b="1"/>
            </a:lvl5pPr>
            <a:lvl6pPr marL="2618156" indent="0">
              <a:buNone/>
              <a:defRPr sz="1800" b="1"/>
            </a:lvl6pPr>
            <a:lvl7pPr marL="3141787" indent="0">
              <a:buNone/>
              <a:defRPr sz="1800" b="1"/>
            </a:lvl7pPr>
            <a:lvl8pPr marL="3665418" indent="0">
              <a:buNone/>
              <a:defRPr sz="1800" b="1"/>
            </a:lvl8pPr>
            <a:lvl9pPr marL="418904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859565" y="3368540"/>
            <a:ext cx="3358322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30.06.2014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30.06.2014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30.06.2014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9889" y="422913"/>
            <a:ext cx="2499616" cy="179983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70519" y="422912"/>
            <a:ext cx="4247368" cy="9065552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9889" y="2222744"/>
            <a:ext cx="2499616" cy="7265719"/>
          </a:xfrm>
        </p:spPr>
        <p:txBody>
          <a:bodyPr/>
          <a:lstStyle>
            <a:lvl1pPr marL="0" indent="0">
              <a:buNone/>
              <a:defRPr sz="1600"/>
            </a:lvl1pPr>
            <a:lvl2pPr marL="523631" indent="0">
              <a:buNone/>
              <a:defRPr sz="1400"/>
            </a:lvl2pPr>
            <a:lvl3pPr marL="1047262" indent="0">
              <a:buNone/>
              <a:defRPr sz="1100"/>
            </a:lvl3pPr>
            <a:lvl4pPr marL="1570893" indent="0">
              <a:buNone/>
              <a:defRPr sz="1000"/>
            </a:lvl4pPr>
            <a:lvl5pPr marL="2094525" indent="0">
              <a:buNone/>
              <a:defRPr sz="1000"/>
            </a:lvl5pPr>
            <a:lvl6pPr marL="2618156" indent="0">
              <a:buNone/>
              <a:defRPr sz="1000"/>
            </a:lvl6pPr>
            <a:lvl7pPr marL="3141787" indent="0">
              <a:buNone/>
              <a:defRPr sz="1000"/>
            </a:lvl7pPr>
            <a:lvl8pPr marL="3665418" indent="0">
              <a:buNone/>
              <a:defRPr sz="1000"/>
            </a:lvl8pPr>
            <a:lvl9pPr marL="418904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30.06.2014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9221" y="7435376"/>
            <a:ext cx="4558665" cy="87778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9221" y="949092"/>
            <a:ext cx="4558665" cy="6373178"/>
          </a:xfrm>
        </p:spPr>
        <p:txBody>
          <a:bodyPr/>
          <a:lstStyle>
            <a:lvl1pPr marL="0" indent="0">
              <a:buNone/>
              <a:defRPr sz="3700"/>
            </a:lvl1pPr>
            <a:lvl2pPr marL="523631" indent="0">
              <a:buNone/>
              <a:defRPr sz="3200"/>
            </a:lvl2pPr>
            <a:lvl3pPr marL="1047262" indent="0">
              <a:buNone/>
              <a:defRPr sz="2700"/>
            </a:lvl3pPr>
            <a:lvl4pPr marL="1570893" indent="0">
              <a:buNone/>
              <a:defRPr sz="2300"/>
            </a:lvl4pPr>
            <a:lvl5pPr marL="2094525" indent="0">
              <a:buNone/>
              <a:defRPr sz="2300"/>
            </a:lvl5pPr>
            <a:lvl6pPr marL="2618156" indent="0">
              <a:buNone/>
              <a:defRPr sz="2300"/>
            </a:lvl6pPr>
            <a:lvl7pPr marL="3141787" indent="0">
              <a:buNone/>
              <a:defRPr sz="2300"/>
            </a:lvl7pPr>
            <a:lvl8pPr marL="3665418" indent="0">
              <a:buNone/>
              <a:defRPr sz="2300"/>
            </a:lvl8pPr>
            <a:lvl9pPr marL="4189049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9221" y="8313164"/>
            <a:ext cx="4558665" cy="1246604"/>
          </a:xfrm>
        </p:spPr>
        <p:txBody>
          <a:bodyPr/>
          <a:lstStyle>
            <a:lvl1pPr marL="0" indent="0">
              <a:buNone/>
              <a:defRPr sz="1600"/>
            </a:lvl1pPr>
            <a:lvl2pPr marL="523631" indent="0">
              <a:buNone/>
              <a:defRPr sz="1400"/>
            </a:lvl2pPr>
            <a:lvl3pPr marL="1047262" indent="0">
              <a:buNone/>
              <a:defRPr sz="1100"/>
            </a:lvl3pPr>
            <a:lvl4pPr marL="1570893" indent="0">
              <a:buNone/>
              <a:defRPr sz="1000"/>
            </a:lvl4pPr>
            <a:lvl5pPr marL="2094525" indent="0">
              <a:buNone/>
              <a:defRPr sz="1000"/>
            </a:lvl5pPr>
            <a:lvl6pPr marL="2618156" indent="0">
              <a:buNone/>
              <a:defRPr sz="1000"/>
            </a:lvl6pPr>
            <a:lvl7pPr marL="3141787" indent="0">
              <a:buNone/>
              <a:defRPr sz="1000"/>
            </a:lvl7pPr>
            <a:lvl8pPr marL="3665418" indent="0">
              <a:buNone/>
              <a:defRPr sz="1000"/>
            </a:lvl8pPr>
            <a:lvl9pPr marL="418904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30.06.2014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9889" y="425372"/>
            <a:ext cx="6837998" cy="1770328"/>
          </a:xfrm>
          <a:prstGeom prst="rect">
            <a:avLst/>
          </a:prstGeom>
        </p:spPr>
        <p:txBody>
          <a:bodyPr vert="horz" lIns="104726" tIns="52363" rIns="104726" bIns="5236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9889" y="2478461"/>
            <a:ext cx="6837998" cy="7010004"/>
          </a:xfrm>
          <a:prstGeom prst="rect">
            <a:avLst/>
          </a:prstGeom>
        </p:spPr>
        <p:txBody>
          <a:bodyPr vert="horz" lIns="104726" tIns="52363" rIns="104726" bIns="5236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9889" y="9844988"/>
            <a:ext cx="1772814" cy="565521"/>
          </a:xfrm>
          <a:prstGeom prst="rect">
            <a:avLst/>
          </a:prstGeom>
        </p:spPr>
        <p:txBody>
          <a:bodyPr vert="horz" lIns="104726" tIns="52363" rIns="104726" bIns="5236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E7723-7B79-4D63-897C-973CEC453BAE}" type="datetimeFigureOut">
              <a:rPr lang="ru-RU" smtClean="0"/>
              <a:pPr/>
              <a:t>30.06.2014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95907" y="9844988"/>
            <a:ext cx="2405962" cy="565521"/>
          </a:xfrm>
          <a:prstGeom prst="rect">
            <a:avLst/>
          </a:prstGeom>
        </p:spPr>
        <p:txBody>
          <a:bodyPr vert="horz" lIns="104726" tIns="52363" rIns="104726" bIns="5236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45072" y="9844988"/>
            <a:ext cx="1772814" cy="565521"/>
          </a:xfrm>
          <a:prstGeom prst="rect">
            <a:avLst/>
          </a:prstGeom>
        </p:spPr>
        <p:txBody>
          <a:bodyPr vert="horz" lIns="104726" tIns="52363" rIns="104726" bIns="5236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7262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2723" indent="-392723" algn="l" defTabSz="1047262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50901" indent="-327269" algn="l" defTabSz="1047262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9078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32709" indent="-261816" algn="l" defTabSz="1047262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6340" indent="-261816" algn="l" defTabSz="1047262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79971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03603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27234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50865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3631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7262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70893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94525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18156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787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65418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89049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Группа 27"/>
          <p:cNvGrpSpPr/>
          <p:nvPr/>
        </p:nvGrpSpPr>
        <p:grpSpPr>
          <a:xfrm>
            <a:off x="727052" y="176410"/>
            <a:ext cx="6659189" cy="10231543"/>
            <a:chOff x="727052" y="176410"/>
            <a:chExt cx="6659189" cy="10231543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731816" y="176410"/>
              <a:ext cx="6643734" cy="157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727052" y="176970"/>
              <a:ext cx="70708" cy="1023094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7370788" y="176969"/>
              <a:ext cx="4762" cy="102238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 flipV="1">
              <a:off x="808016" y="10400805"/>
              <a:ext cx="6578225" cy="71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Прямая соединительная линия 29"/>
          <p:cNvCxnSpPr/>
          <p:nvPr/>
        </p:nvCxnSpPr>
        <p:spPr>
          <a:xfrm>
            <a:off x="798491" y="10241377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798491" y="10069821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5400000">
            <a:off x="906442" y="9314170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>
            <a:off x="3080807" y="9055399"/>
            <a:ext cx="3702" cy="13454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808016" y="9055400"/>
            <a:ext cx="65722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774678" y="9364965"/>
            <a:ext cx="4286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</a:t>
            </a: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484296" y="9374490"/>
            <a:ext cx="4524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808148" y="9379252"/>
            <a:ext cx="7715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док.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693979" y="9369727"/>
            <a:ext cx="7143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дата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069955" y="9384015"/>
            <a:ext cx="5810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кол. </a:t>
            </a:r>
            <a:r>
              <a:rPr lang="ru-RU" sz="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</a:t>
            </a:r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184388" y="9374490"/>
            <a:ext cx="8572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подпись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5" name="Прямая соединительная линия 64"/>
          <p:cNvCxnSpPr/>
          <p:nvPr/>
        </p:nvCxnSpPr>
        <p:spPr>
          <a:xfrm flipH="1">
            <a:off x="2731463" y="9055397"/>
            <a:ext cx="6967" cy="13454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H="1">
            <a:off x="2155813" y="9025757"/>
            <a:ext cx="14431" cy="13489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H="1">
            <a:off x="1511483" y="9055397"/>
            <a:ext cx="12103" cy="1352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798491" y="9222089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798491" y="9398303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798491" y="9903131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798491" y="9568167"/>
            <a:ext cx="65722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798491" y="9739617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5657069" y="9565785"/>
            <a:ext cx="5557" cy="8350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5656275" y="9903131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5656275" y="9726917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 rot="5400000">
            <a:off x="6525439" y="9734061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 rot="5400000">
            <a:off x="5997590" y="9733267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5727712" y="9541179"/>
            <a:ext cx="7143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Стадия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242065" y="9545941"/>
            <a:ext cx="10001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799283" y="9541178"/>
            <a:ext cx="5000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истов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rot="5400000">
            <a:off x="1620822" y="9314164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25"/>
          <p:cNvSpPr txBox="1">
            <a:spLocks noChangeArrowheads="1"/>
          </p:cNvSpPr>
          <p:nvPr/>
        </p:nvSpPr>
        <p:spPr bwMode="auto">
          <a:xfrm>
            <a:off x="4323823" y="9142814"/>
            <a:ext cx="21672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92188"/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ВКР.14.450103-02.Д/О.СД</a:t>
            </a:r>
            <a:endParaRPr lang="ru-RU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 Box 84"/>
          <p:cNvSpPr txBox="1">
            <a:spLocks noChangeArrowheads="1"/>
          </p:cNvSpPr>
          <p:nvPr/>
        </p:nvSpPr>
        <p:spPr bwMode="auto">
          <a:xfrm>
            <a:off x="875134" y="9617273"/>
            <a:ext cx="50323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Дипломник</a:t>
            </a:r>
          </a:p>
        </p:txBody>
      </p:sp>
      <p:sp>
        <p:nvSpPr>
          <p:cNvPr id="38" name="Text Box 85"/>
          <p:cNvSpPr txBox="1">
            <a:spLocks noChangeArrowheads="1"/>
          </p:cNvSpPr>
          <p:nvPr/>
        </p:nvSpPr>
        <p:spPr bwMode="auto">
          <a:xfrm>
            <a:off x="750111" y="9737878"/>
            <a:ext cx="792088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 Box 87"/>
          <p:cNvSpPr txBox="1">
            <a:spLocks noChangeArrowheads="1"/>
          </p:cNvSpPr>
          <p:nvPr/>
        </p:nvSpPr>
        <p:spPr bwMode="auto">
          <a:xfrm>
            <a:off x="898484" y="9928657"/>
            <a:ext cx="50323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Рецензент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 Box 88"/>
          <p:cNvSpPr txBox="1">
            <a:spLocks noChangeArrowheads="1"/>
          </p:cNvSpPr>
          <p:nvPr/>
        </p:nvSpPr>
        <p:spPr bwMode="auto">
          <a:xfrm>
            <a:off x="849275" y="10062464"/>
            <a:ext cx="72072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Н. контр.</a:t>
            </a:r>
          </a:p>
        </p:txBody>
      </p:sp>
      <p:sp>
        <p:nvSpPr>
          <p:cNvPr id="44" name="Text Box 90"/>
          <p:cNvSpPr txBox="1">
            <a:spLocks noChangeArrowheads="1"/>
          </p:cNvSpPr>
          <p:nvPr/>
        </p:nvSpPr>
        <p:spPr bwMode="auto">
          <a:xfrm>
            <a:off x="949044" y="10209473"/>
            <a:ext cx="50482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Утв.</a:t>
            </a:r>
          </a:p>
        </p:txBody>
      </p:sp>
      <p:sp>
        <p:nvSpPr>
          <p:cNvPr id="52" name="Text Box 25"/>
          <p:cNvSpPr txBox="1">
            <a:spLocks noChangeArrowheads="1"/>
          </p:cNvSpPr>
          <p:nvPr/>
        </p:nvSpPr>
        <p:spPr bwMode="auto">
          <a:xfrm>
            <a:off x="5742739" y="9918808"/>
            <a:ext cx="15953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92188"/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ТТУ им. а</a:t>
            </a:r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кадемика М</a:t>
            </a:r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С. </a:t>
            </a:r>
            <a:r>
              <a:rPr lang="ru-RU" sz="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Осими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92188"/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ИКТ</a:t>
            </a:r>
          </a:p>
          <a:p>
            <a:pPr algn="ctr" defTabSz="992188"/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450103-02 4</a:t>
            </a:r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курс </a:t>
            </a:r>
          </a:p>
        </p:txBody>
      </p:sp>
      <p:sp>
        <p:nvSpPr>
          <p:cNvPr id="45" name="Text Box 25"/>
          <p:cNvSpPr txBox="1">
            <a:spLocks noChangeArrowheads="1"/>
          </p:cNvSpPr>
          <p:nvPr/>
        </p:nvSpPr>
        <p:spPr bwMode="auto">
          <a:xfrm>
            <a:off x="869928" y="453197"/>
            <a:ext cx="6429421" cy="8602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180975" algn="l"/>
              </a:tabLst>
            </a:pP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СОДЕРЖАНИЕ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80975" algn="l"/>
              </a:tabLst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80975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Введение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…..……………………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…………………………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……………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….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85725" algn="l"/>
                <a:tab pos="180975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Глава 1. Аналитическое обзор технологии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LTE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………………..…………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….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.7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80975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1.1. Развитие технологии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LTE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………………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……………………..…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....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...7</a:t>
            </a:r>
          </a:p>
          <a:p>
            <a:pPr>
              <a:tabLst>
                <a:tab pos="180975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1.2. Краткое рассмотрение основных параметров технологии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LTE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…..7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1.3. Сетевая архитектура стандарта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LTE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………………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………….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…………...8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 1.4.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Радиоинтерфейс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сети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LTE…………………………………………..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…..…10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80975" algn="l"/>
                <a:tab pos="266700" algn="l"/>
                <a:tab pos="6191250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Глава 2. Основные техническое характеристика технологии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LTE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………………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14     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80975" algn="l"/>
                <a:tab pos="266700" algn="l"/>
                <a:tab pos="6191250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2.1 Радиочастотный спектр технологии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LTE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………………….……………....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2.2. Взаимодействие стандарта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LTE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UMTS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GSM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……………………….….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>
              <a:tabLst>
                <a:tab pos="180975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2.3. Использование технологии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MIMO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 сетях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LTE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…………..…….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….........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>
              <a:tabLst>
                <a:tab pos="180975" algn="l"/>
                <a:tab pos="6010275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2.4 Спектр услуг, предоставляемых сетями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LTE</a:t>
            </a: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………………………….…..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17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85725" algn="l"/>
                <a:tab pos="180975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Глава 3.</a:t>
            </a:r>
            <a:r>
              <a:rPr lang="ru-RU" sz="1400" dirty="0" smtClean="0"/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Расчетный часть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….……………………………………………..………..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3.1. Расчет пропускной способности сети, расчет потенциальных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абонентов……………………………………………………………………20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3.2. Расчет количества   потенциальных абонентов……………………..…...20</a:t>
            </a:r>
          </a:p>
          <a:p>
            <a:pPr>
              <a:tabLst>
                <a:tab pos="180975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3.3.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Выбор оборудования транспортной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сети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………………………………….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80975" algn="l"/>
              </a:tabLst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 3.4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Выбор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оптического кабеля.......................................................………...….25</a:t>
            </a:r>
          </a:p>
          <a:p>
            <a:pPr>
              <a:tabLst>
                <a:tab pos="180975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Глава 4. Выбор оборудование сети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LTE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……………………………………………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80975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4.1 Выбор управляющего оборудования сети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LTE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…………………………….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4.2 Выбор оборудования базовой станции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eNode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Band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LTE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………………….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4.3 </a:t>
            </a:r>
            <a:r>
              <a:rPr lang="ru-RU" sz="1400" dirty="0" smtClean="0"/>
              <a:t>Выбор оборудования электропитания……………………………………………………..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4.4 </a:t>
            </a:r>
            <a:r>
              <a:rPr lang="ru-RU" sz="1400" dirty="0" smtClean="0"/>
              <a:t>Расчет контура заземления………………………………………………………………………..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Глава 5 Техника –экономические обоснование проекта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………………………….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/>
              <a:t>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5.1  Необходимые данные для расчета капитальных вложений проекта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5.2  Расчет капитальных вложений проектируемой сети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………………….…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5.3  Расчет эксплуатационных затрат проектируемой сети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…………….…….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5.4  Расчет минимальных годовых доходов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……………………………………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5.5  Расчет показатели экономической эффективности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…………………….…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80975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Глава 6.</a:t>
            </a:r>
            <a:r>
              <a:rPr lang="ru-RU" sz="1400" b="1" dirty="0" smtClean="0"/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Безопасность жизнедеятельность…..……………………………………62</a:t>
            </a:r>
          </a:p>
          <a:p>
            <a:pPr>
              <a:tabLst>
                <a:tab pos="180975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6.1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Охрана труда при строительно-монтажных работах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……………………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62</a:t>
            </a:r>
          </a:p>
          <a:p>
            <a:pPr>
              <a:tabLst>
                <a:tab pos="180975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6.2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Требования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безопасности при эксплуатации антенно-мачтовых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tabLst>
                <a:tab pos="180975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сооружений…………………………………………………………………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63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80975" algn="l"/>
                <a:tab pos="6191250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6.3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Расчет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молннизащита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……………………………………………………..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80975" algn="l"/>
                <a:tab pos="6191250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Заключение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…………………………………………………………………..………73</a:t>
            </a:r>
          </a:p>
          <a:p>
            <a:pPr>
              <a:tabLst>
                <a:tab pos="180975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Литературы…………………………..………………………………………..…….74</a:t>
            </a:r>
          </a:p>
          <a:p>
            <a:pPr>
              <a:tabLst>
                <a:tab pos="180975" algn="l"/>
              </a:tabLs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 Box 84"/>
          <p:cNvSpPr txBox="1">
            <a:spLocks noChangeArrowheads="1"/>
          </p:cNvSpPr>
          <p:nvPr/>
        </p:nvSpPr>
        <p:spPr bwMode="auto">
          <a:xfrm>
            <a:off x="1584309" y="9597261"/>
            <a:ext cx="571504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Косимов</a:t>
            </a: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С.Р.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 Box 84"/>
          <p:cNvSpPr txBox="1">
            <a:spLocks noChangeArrowheads="1"/>
          </p:cNvSpPr>
          <p:nvPr/>
        </p:nvSpPr>
        <p:spPr bwMode="auto">
          <a:xfrm>
            <a:off x="1512871" y="9740137"/>
            <a:ext cx="642942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Каламов А.К.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 Box 84"/>
          <p:cNvSpPr txBox="1">
            <a:spLocks noChangeArrowheads="1"/>
          </p:cNvSpPr>
          <p:nvPr/>
        </p:nvSpPr>
        <p:spPr bwMode="auto">
          <a:xfrm>
            <a:off x="1512871" y="9954451"/>
            <a:ext cx="503238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7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Ёров</a:t>
            </a: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  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 Box 84"/>
          <p:cNvSpPr txBox="1">
            <a:spLocks noChangeArrowheads="1"/>
          </p:cNvSpPr>
          <p:nvPr/>
        </p:nvSpPr>
        <p:spPr bwMode="auto">
          <a:xfrm>
            <a:off x="1512871" y="10097327"/>
            <a:ext cx="714380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Бахтдавлатов</a:t>
            </a: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 Box 84"/>
          <p:cNvSpPr txBox="1">
            <a:spLocks noChangeArrowheads="1"/>
          </p:cNvSpPr>
          <p:nvPr/>
        </p:nvSpPr>
        <p:spPr bwMode="auto">
          <a:xfrm>
            <a:off x="1512871" y="10240203"/>
            <a:ext cx="785818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39813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3981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Оджимамадов</a:t>
            </a:r>
            <a:r>
              <a:rPr lang="ru-RU" sz="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3584573" y="9811575"/>
            <a:ext cx="17859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Технология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TD-LTE</a:t>
            </a:r>
            <a:endParaRPr lang="ru-RU" sz="12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353</Words>
  <Application>Microsoft Office PowerPoint</Application>
  <PresentationFormat>Произвольный</PresentationFormat>
  <Paragraphs>62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56</cp:revision>
  <cp:lastPrinted>2014-06-04T01:36:47Z</cp:lastPrinted>
  <dcterms:created xsi:type="dcterms:W3CDTF">2012-04-07T08:03:25Z</dcterms:created>
  <dcterms:modified xsi:type="dcterms:W3CDTF">2014-06-30T16:52:31Z</dcterms:modified>
</cp:coreProperties>
</file>