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97775" cy="10621963"/>
  <p:notesSz cx="6735763" cy="9866313"/>
  <p:defaultTextStyle>
    <a:defPPr>
      <a:defRPr lang="ru-RU"/>
    </a:defPPr>
    <a:lvl1pPr marL="0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46">
          <p15:clr>
            <a:srgbClr val="A4A3A4"/>
          </p15:clr>
        </p15:guide>
        <p15:guide id="2" pos="23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23" autoAdjust="0"/>
    <p:restoredTop sz="93656" autoAdjust="0"/>
  </p:normalViewPr>
  <p:slideViewPr>
    <p:cSldViewPr>
      <p:cViewPr>
        <p:scale>
          <a:sx n="66" d="100"/>
          <a:sy n="66" d="100"/>
        </p:scale>
        <p:origin x="-1536" y="1272"/>
      </p:cViewPr>
      <p:guideLst>
        <p:guide orient="horz" pos="3346"/>
        <p:guide pos="23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858D9-2DE6-4EA3-99A5-0F0D8A480497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44700" y="739775"/>
            <a:ext cx="2646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B458A-CC25-4F38-A6AB-6A031324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0884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B458A-CC25-4F38-A6AB-6A031324300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9443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9833" y="3299697"/>
            <a:ext cx="6458109" cy="2276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9666" y="6019113"/>
            <a:ext cx="5318443" cy="27145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7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0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4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8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41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65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89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508391" y="425373"/>
            <a:ext cx="1709499" cy="906309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9893" y="425373"/>
            <a:ext cx="5001869" cy="90630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173" y="6825595"/>
            <a:ext cx="6458109" cy="2109640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0173" y="4502044"/>
            <a:ext cx="6458109" cy="232355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363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72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08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45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181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417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65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890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9889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62202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90" y="2377651"/>
            <a:ext cx="3357003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9890" y="3368540"/>
            <a:ext cx="3357003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59565" y="2377651"/>
            <a:ext cx="3358322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59565" y="3368540"/>
            <a:ext cx="3358322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2913"/>
            <a:ext cx="2499616" cy="179983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70519" y="422912"/>
            <a:ext cx="4247368" cy="9065552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9889" y="2222744"/>
            <a:ext cx="2499616" cy="7265719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9221" y="7435376"/>
            <a:ext cx="4558665" cy="87778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9221" y="949092"/>
            <a:ext cx="4558665" cy="6373178"/>
          </a:xfrm>
        </p:spPr>
        <p:txBody>
          <a:bodyPr/>
          <a:lstStyle>
            <a:lvl1pPr marL="0" indent="0">
              <a:buNone/>
              <a:defRPr sz="3700"/>
            </a:lvl1pPr>
            <a:lvl2pPr marL="523631" indent="0">
              <a:buNone/>
              <a:defRPr sz="3200"/>
            </a:lvl2pPr>
            <a:lvl3pPr marL="1047262" indent="0">
              <a:buNone/>
              <a:defRPr sz="2700"/>
            </a:lvl3pPr>
            <a:lvl4pPr marL="1570893" indent="0">
              <a:buNone/>
              <a:defRPr sz="2300"/>
            </a:lvl4pPr>
            <a:lvl5pPr marL="2094525" indent="0">
              <a:buNone/>
              <a:defRPr sz="2300"/>
            </a:lvl5pPr>
            <a:lvl6pPr marL="2618156" indent="0">
              <a:buNone/>
              <a:defRPr sz="2300"/>
            </a:lvl6pPr>
            <a:lvl7pPr marL="3141787" indent="0">
              <a:buNone/>
              <a:defRPr sz="2300"/>
            </a:lvl7pPr>
            <a:lvl8pPr marL="3665418" indent="0">
              <a:buNone/>
              <a:defRPr sz="2300"/>
            </a:lvl8pPr>
            <a:lvl9pPr marL="4189049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9221" y="8313164"/>
            <a:ext cx="4558665" cy="1246604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5372"/>
            <a:ext cx="6837998" cy="1770328"/>
          </a:xfrm>
          <a:prstGeom prst="rect">
            <a:avLst/>
          </a:prstGeom>
        </p:spPr>
        <p:txBody>
          <a:bodyPr vert="horz" lIns="104726" tIns="52363" rIns="104726" bIns="523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89" y="2478461"/>
            <a:ext cx="6837998" cy="7010004"/>
          </a:xfrm>
          <a:prstGeom prst="rect">
            <a:avLst/>
          </a:prstGeom>
        </p:spPr>
        <p:txBody>
          <a:bodyPr vert="horz" lIns="104726" tIns="52363" rIns="104726" bIns="523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9889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95907" y="9844988"/>
            <a:ext cx="2405962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45072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726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2723" indent="-392723" algn="l" defTabSz="1047262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0901" indent="-327269" algn="l" defTabSz="1047262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9078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709" indent="-261816" algn="l" defTabSz="1047262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6340" indent="-261816" algn="l" defTabSz="1047262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9971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03603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27234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0865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3631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7262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0893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4525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8156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787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65418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89049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#_Toc144027362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#_Toc144027362"/><Relationship Id="rId4" Type="http://schemas.openxmlformats.org/officeDocument/2006/relationships/hyperlink" Target="#_Toc144027362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/>
          <p:cNvGrpSpPr/>
          <p:nvPr/>
        </p:nvGrpSpPr>
        <p:grpSpPr>
          <a:xfrm>
            <a:off x="727052" y="176410"/>
            <a:ext cx="6659189" cy="10231543"/>
            <a:chOff x="727052" y="176410"/>
            <a:chExt cx="6659189" cy="10231543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731816" y="176410"/>
              <a:ext cx="6643734" cy="15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727052" y="176970"/>
              <a:ext cx="70708" cy="102309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7370788" y="176969"/>
              <a:ext cx="4762" cy="102238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808016" y="10400805"/>
              <a:ext cx="6578225" cy="7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Прямая соединительная линия 29"/>
          <p:cNvCxnSpPr/>
          <p:nvPr/>
        </p:nvCxnSpPr>
        <p:spPr>
          <a:xfrm>
            <a:off x="798491" y="10241377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98491" y="1006982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906442" y="9314170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3080807" y="9055399"/>
            <a:ext cx="3702" cy="13454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808016" y="9055400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74678" y="9364965"/>
            <a:ext cx="4286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484296" y="9374490"/>
            <a:ext cx="4524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808148" y="9379252"/>
            <a:ext cx="7715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док.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693979" y="9369727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069955" y="9384015"/>
            <a:ext cx="5810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кол. </a:t>
            </a:r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184388" y="9374490"/>
            <a:ext cx="8572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 flipH="1">
            <a:off x="2731463" y="9055397"/>
            <a:ext cx="6967" cy="1345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>
            <a:off x="2217686" y="9055397"/>
            <a:ext cx="14431" cy="1348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1511483" y="9055397"/>
            <a:ext cx="12103" cy="1352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798491" y="9222089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798491" y="9398303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798491" y="990313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798491" y="9568167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798491" y="9739617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5657069" y="9565785"/>
            <a:ext cx="5557" cy="835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5656275" y="9903131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5656275" y="9726917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5400000">
            <a:off x="6525439" y="9734061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5400000">
            <a:off x="5997590" y="973326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5727712" y="9541179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Стадия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242065" y="9545941"/>
            <a:ext cx="10001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799283" y="9541178"/>
            <a:ext cx="5000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истов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5400000">
            <a:off x="1620822" y="9314164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25"/>
          <p:cNvSpPr txBox="1">
            <a:spLocks noChangeArrowheads="1"/>
          </p:cNvSpPr>
          <p:nvPr/>
        </p:nvSpPr>
        <p:spPr bwMode="auto">
          <a:xfrm>
            <a:off x="4323823" y="9142814"/>
            <a:ext cx="21672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92188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ВКР.14.450103-02.Д/О.СД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84"/>
          <p:cNvSpPr txBox="1">
            <a:spLocks noChangeArrowheads="1"/>
          </p:cNvSpPr>
          <p:nvPr/>
        </p:nvSpPr>
        <p:spPr bwMode="auto">
          <a:xfrm>
            <a:off x="875134" y="9617273"/>
            <a:ext cx="503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Дипломник</a:t>
            </a:r>
          </a:p>
        </p:txBody>
      </p:sp>
      <p:sp>
        <p:nvSpPr>
          <p:cNvPr id="38" name="Text Box 85"/>
          <p:cNvSpPr txBox="1">
            <a:spLocks noChangeArrowheads="1"/>
          </p:cNvSpPr>
          <p:nvPr/>
        </p:nvSpPr>
        <p:spPr bwMode="auto">
          <a:xfrm>
            <a:off x="750111" y="9737878"/>
            <a:ext cx="79208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87"/>
          <p:cNvSpPr txBox="1">
            <a:spLocks noChangeArrowheads="1"/>
          </p:cNvSpPr>
          <p:nvPr/>
        </p:nvSpPr>
        <p:spPr bwMode="auto">
          <a:xfrm>
            <a:off x="898484" y="9928657"/>
            <a:ext cx="503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Рецензент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88"/>
          <p:cNvSpPr txBox="1">
            <a:spLocks noChangeArrowheads="1"/>
          </p:cNvSpPr>
          <p:nvPr/>
        </p:nvSpPr>
        <p:spPr bwMode="auto">
          <a:xfrm>
            <a:off x="849275" y="10062464"/>
            <a:ext cx="7207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 контр.</a:t>
            </a:r>
          </a:p>
        </p:txBody>
      </p:sp>
      <p:sp>
        <p:nvSpPr>
          <p:cNvPr id="44" name="Text Box 90"/>
          <p:cNvSpPr txBox="1">
            <a:spLocks noChangeArrowheads="1"/>
          </p:cNvSpPr>
          <p:nvPr/>
        </p:nvSpPr>
        <p:spPr bwMode="auto">
          <a:xfrm>
            <a:off x="949044" y="10209473"/>
            <a:ext cx="5048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Утв.</a:t>
            </a:r>
          </a:p>
        </p:txBody>
      </p:sp>
      <p:sp>
        <p:nvSpPr>
          <p:cNvPr id="52" name="Text Box 25"/>
          <p:cNvSpPr txBox="1">
            <a:spLocks noChangeArrowheads="1"/>
          </p:cNvSpPr>
          <p:nvPr/>
        </p:nvSpPr>
        <p:spPr bwMode="auto">
          <a:xfrm>
            <a:off x="5742739" y="9918808"/>
            <a:ext cx="15953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ТТУ им. а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кадемика М</a:t>
            </a:r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С. </a:t>
            </a:r>
            <a:r>
              <a:rPr lang="ru-RU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Осими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ИКТ</a:t>
            </a:r>
          </a:p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450103-02 4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 </a:t>
            </a:r>
          </a:p>
        </p:txBody>
      </p:sp>
      <p:sp>
        <p:nvSpPr>
          <p:cNvPr id="48" name="Text Box 84"/>
          <p:cNvSpPr txBox="1">
            <a:spLocks noChangeArrowheads="1"/>
          </p:cNvSpPr>
          <p:nvPr/>
        </p:nvSpPr>
        <p:spPr bwMode="auto">
          <a:xfrm>
            <a:off x="1512871" y="9740137"/>
            <a:ext cx="85725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Давлатназаров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З.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 Box 84"/>
          <p:cNvSpPr txBox="1">
            <a:spLocks noChangeArrowheads="1"/>
          </p:cNvSpPr>
          <p:nvPr/>
        </p:nvSpPr>
        <p:spPr bwMode="auto">
          <a:xfrm>
            <a:off x="1512871" y="9954451"/>
            <a:ext cx="714380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Ёкубов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 Box 84"/>
          <p:cNvSpPr txBox="1">
            <a:spLocks noChangeArrowheads="1"/>
          </p:cNvSpPr>
          <p:nvPr/>
        </p:nvSpPr>
        <p:spPr bwMode="auto">
          <a:xfrm>
            <a:off x="1512871" y="10097327"/>
            <a:ext cx="714380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Бахтдавлатов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 Box 84"/>
          <p:cNvSpPr txBox="1">
            <a:spLocks noChangeArrowheads="1"/>
          </p:cNvSpPr>
          <p:nvPr/>
        </p:nvSpPr>
        <p:spPr bwMode="auto">
          <a:xfrm>
            <a:off x="1512871" y="10240203"/>
            <a:ext cx="785818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Оджимамадов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155945" y="9668699"/>
            <a:ext cx="24288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телефония на базе сотовой связи стандарт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GSM</a:t>
            </a:r>
            <a:endParaRPr lang="ru-RU" sz="12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941367" y="310321"/>
            <a:ext cx="6442093" cy="7417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400" b="1" dirty="0" smtClean="0"/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СОДЕРЖАНИ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Введение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………………………………………….……..……..................................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 </a:t>
            </a:r>
            <a:r>
              <a:rPr lang="ru-RU" sz="1400" i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  <a:hlinkClick r:id="rId4" action="ppaction://hlinkfile"/>
              </a:rPr>
              <a:t>Глава 1.   Цель и обоснование выбора проекта</a:t>
            </a:r>
            <a:r>
              <a:rPr lang="ru-RU" sz="1400" i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  <a:hlinkClick r:id="rId5" action="ppaction://hlinkfile"/>
              </a:rPr>
              <a:t>………..……………..….……….…..</a:t>
            </a:r>
            <a:endParaRPr lang="ru-RU" sz="1400" i="1" u="sng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1.1   Цель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работа …………………………..……………………………………..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1.2   Обоснование  для выбора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технология ………………………………….…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1.3   Постановка задачи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на организация…….………….……………………....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Глава 2. Аналитическое обзор IP-телефонии………………..…………………..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2.1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Основные понятия и подходы к построению сетей IP-телефонии ……….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2.2  Организация узла и функциональность оборудования IP-телефонии…...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2.3  Принципы пакетной передач………………………………………….……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2.4  Виды соединений, взаимодействие с компьютерной сетью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.…….……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2.5  Преимущества использования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-телефонии.………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………….………..…  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Глава 3 .Проектные расчёты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……………………………………....…………….…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3.1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Организация доступа к сети IP-телефонии мобильных пользователей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.…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3.2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Расчёт нагрузки на межгород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…….………………………………………....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3.3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Расчёт пропускной способности  канала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……….........................................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3.4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Расчёт объёма голосового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трафика………………………………….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3.5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Расчет максимального количества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обслуживаемых абонентов……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3.6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Расчет необходимого количества трактов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……………. …………….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3.7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Расчет пропускной способности канала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………………………………….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3.8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Расчет степени использования канала связи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………………………………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3.9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Выбор оборудования для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телефонии…………………………………..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Глава 4. Техника – экономическое обоснование работа…………………..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4.1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Необходимые данные для расчета капитальных вложений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проект………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4.2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Расчет капитальных вложений проектируемой сети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4.3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Расчет эксплуатационных затрат проектируемой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сети………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4.4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Расчет показатели экономической эффективности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………………………….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Глава 5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Безопасности жизнедеятельность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……………..……..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5.1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Опасные и вредные факторы при работе с ПЭВМ……………….……….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5.2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Создание рационального освещения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………………………………………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5.3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Расчёт эвакуационного выхода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…………….…………………………</a:t>
            </a:r>
          </a:p>
          <a:p>
            <a:endParaRPr lang="ru-RU" sz="1400" dirty="0" smtClean="0"/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Заключение……………………………………………………………….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Литература………………………………………………………………………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 Box 84"/>
          <p:cNvSpPr txBox="1">
            <a:spLocks noChangeArrowheads="1"/>
          </p:cNvSpPr>
          <p:nvPr/>
        </p:nvSpPr>
        <p:spPr bwMode="auto">
          <a:xfrm>
            <a:off x="1512871" y="9597261"/>
            <a:ext cx="714380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Миралиев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Ф.Б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230</Words>
  <Application>Microsoft Office PowerPoint</Application>
  <PresentationFormat>Произвольный</PresentationFormat>
  <Paragraphs>59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59</cp:revision>
  <cp:lastPrinted>2014-06-04T01:36:47Z</cp:lastPrinted>
  <dcterms:created xsi:type="dcterms:W3CDTF">2012-04-07T08:03:25Z</dcterms:created>
  <dcterms:modified xsi:type="dcterms:W3CDTF">2014-06-27T09:50:32Z</dcterms:modified>
</cp:coreProperties>
</file>