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sldIdLst>
    <p:sldId id="256" r:id="rId2"/>
  </p:sldIdLst>
  <p:sldSz cx="7597775" cy="10621963"/>
  <p:notesSz cx="6735763" cy="9866313"/>
  <p:defaultTextStyle>
    <a:defPPr>
      <a:defRPr lang="ru-RU"/>
    </a:defPPr>
    <a:lvl1pPr marL="0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46">
          <p15:clr>
            <a:srgbClr val="A4A3A4"/>
          </p15:clr>
        </p15:guide>
        <p15:guide id="2" pos="23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23" autoAdjust="0"/>
    <p:restoredTop sz="93656" autoAdjust="0"/>
  </p:normalViewPr>
  <p:slideViewPr>
    <p:cSldViewPr>
      <p:cViewPr>
        <p:scale>
          <a:sx n="100" d="100"/>
          <a:sy n="100" d="100"/>
        </p:scale>
        <p:origin x="-708" y="3330"/>
      </p:cViewPr>
      <p:guideLst>
        <p:guide orient="horz" pos="3346"/>
        <p:guide pos="23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58D9-2DE6-4EA3-99A5-0F0D8A480497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44700" y="739775"/>
            <a:ext cx="2646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B458A-CC25-4F38-A6AB-6A031324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884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B458A-CC25-4F38-A6AB-6A031324300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443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833" y="3299697"/>
            <a:ext cx="6458109" cy="2276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9666" y="6019113"/>
            <a:ext cx="5318443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7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0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1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65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89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08391" y="425373"/>
            <a:ext cx="1709499" cy="90630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9893" y="425373"/>
            <a:ext cx="5001869" cy="90630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173" y="6825595"/>
            <a:ext cx="6458109" cy="210964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0173" y="4502044"/>
            <a:ext cx="6458109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36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72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08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45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81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17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65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890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9889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2202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90" y="2377651"/>
            <a:ext cx="3357003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9890" y="3368540"/>
            <a:ext cx="3357003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59565" y="2377651"/>
            <a:ext cx="3358322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59565" y="3368540"/>
            <a:ext cx="3358322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2913"/>
            <a:ext cx="2499616" cy="179983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70519" y="422912"/>
            <a:ext cx="4247368" cy="9065552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9889" y="2222744"/>
            <a:ext cx="249961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221" y="7435376"/>
            <a:ext cx="4558665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9221" y="949092"/>
            <a:ext cx="4558665" cy="6373178"/>
          </a:xfrm>
        </p:spPr>
        <p:txBody>
          <a:bodyPr/>
          <a:lstStyle>
            <a:lvl1pPr marL="0" indent="0">
              <a:buNone/>
              <a:defRPr sz="3700"/>
            </a:lvl1pPr>
            <a:lvl2pPr marL="523631" indent="0">
              <a:buNone/>
              <a:defRPr sz="3200"/>
            </a:lvl2pPr>
            <a:lvl3pPr marL="1047262" indent="0">
              <a:buNone/>
              <a:defRPr sz="2700"/>
            </a:lvl3pPr>
            <a:lvl4pPr marL="1570893" indent="0">
              <a:buNone/>
              <a:defRPr sz="2300"/>
            </a:lvl4pPr>
            <a:lvl5pPr marL="2094525" indent="0">
              <a:buNone/>
              <a:defRPr sz="2300"/>
            </a:lvl5pPr>
            <a:lvl6pPr marL="2618156" indent="0">
              <a:buNone/>
              <a:defRPr sz="2300"/>
            </a:lvl6pPr>
            <a:lvl7pPr marL="3141787" indent="0">
              <a:buNone/>
              <a:defRPr sz="2300"/>
            </a:lvl7pPr>
            <a:lvl8pPr marL="3665418" indent="0">
              <a:buNone/>
              <a:defRPr sz="2300"/>
            </a:lvl8pPr>
            <a:lvl9pPr marL="4189049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9221" y="8313164"/>
            <a:ext cx="4558665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5372"/>
            <a:ext cx="6837998" cy="1770328"/>
          </a:xfrm>
          <a:prstGeom prst="rect">
            <a:avLst/>
          </a:prstGeom>
        </p:spPr>
        <p:txBody>
          <a:bodyPr vert="horz" lIns="104726" tIns="52363" rIns="104726" bIns="523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89" y="2478461"/>
            <a:ext cx="6837998" cy="7010004"/>
          </a:xfrm>
          <a:prstGeom prst="rect">
            <a:avLst/>
          </a:prstGeom>
        </p:spPr>
        <p:txBody>
          <a:bodyPr vert="horz" lIns="104726" tIns="52363" rIns="104726" bIns="523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9889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E7723-7B79-4D63-897C-973CEC453BAE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95907" y="9844988"/>
            <a:ext cx="2405962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45072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726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2723" indent="-392723" algn="l" defTabSz="104726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0901" indent="-327269" algn="l" defTabSz="104726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9078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709" indent="-261816" algn="l" defTabSz="104726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6340" indent="-261816" algn="l" defTabSz="104726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971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03603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27234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0865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3631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7262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0893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4525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8156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787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5418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9049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727052" y="176410"/>
            <a:ext cx="6659189" cy="10231543"/>
            <a:chOff x="727052" y="176410"/>
            <a:chExt cx="6659189" cy="10231543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731816" y="176410"/>
              <a:ext cx="6643734" cy="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27052" y="176970"/>
              <a:ext cx="70708" cy="102309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7370788" y="176969"/>
              <a:ext cx="4762" cy="10223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808016" y="10400805"/>
              <a:ext cx="6578225" cy="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798491" y="1024137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98491" y="1006982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906442" y="931417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3080807" y="9055399"/>
            <a:ext cx="3702" cy="1345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808016" y="9055400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74678" y="9364965"/>
            <a:ext cx="428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84296" y="9374490"/>
            <a:ext cx="4524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08148" y="9379252"/>
            <a:ext cx="7715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док.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693979" y="9369727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69955" y="9384015"/>
            <a:ext cx="581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кол. 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184388" y="9374490"/>
            <a:ext cx="857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flipH="1">
            <a:off x="2731463" y="9055397"/>
            <a:ext cx="6967" cy="1345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2217686" y="9055397"/>
            <a:ext cx="14431" cy="1348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11483" y="9055397"/>
            <a:ext cx="12103" cy="1352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798491" y="9222089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798491" y="9398303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798491" y="990313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798491" y="9568167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798491" y="973961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657069" y="9565785"/>
            <a:ext cx="5557" cy="835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656275" y="9903131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5656275" y="9726917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6525439" y="973406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>
            <a:off x="5997590" y="973326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727712" y="9541179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242065" y="9545941"/>
            <a:ext cx="10001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799283" y="9541178"/>
            <a:ext cx="500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истов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1620822" y="931416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4323823" y="9142814"/>
            <a:ext cx="2167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2188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ВКР.14.450103-02.Д/О.СД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84"/>
          <p:cNvSpPr txBox="1">
            <a:spLocks noChangeArrowheads="1"/>
          </p:cNvSpPr>
          <p:nvPr/>
        </p:nvSpPr>
        <p:spPr bwMode="auto">
          <a:xfrm>
            <a:off x="875134" y="9617273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Дипломник</a:t>
            </a:r>
          </a:p>
        </p:txBody>
      </p:sp>
      <p:sp>
        <p:nvSpPr>
          <p:cNvPr id="38" name="Text Box 85"/>
          <p:cNvSpPr txBox="1">
            <a:spLocks noChangeArrowheads="1"/>
          </p:cNvSpPr>
          <p:nvPr/>
        </p:nvSpPr>
        <p:spPr bwMode="auto">
          <a:xfrm>
            <a:off x="750111" y="9737878"/>
            <a:ext cx="79208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87"/>
          <p:cNvSpPr txBox="1">
            <a:spLocks noChangeArrowheads="1"/>
          </p:cNvSpPr>
          <p:nvPr/>
        </p:nvSpPr>
        <p:spPr bwMode="auto">
          <a:xfrm>
            <a:off x="898484" y="9928657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Рецензент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88"/>
          <p:cNvSpPr txBox="1">
            <a:spLocks noChangeArrowheads="1"/>
          </p:cNvSpPr>
          <p:nvPr/>
        </p:nvSpPr>
        <p:spPr bwMode="auto">
          <a:xfrm>
            <a:off x="849275" y="10062464"/>
            <a:ext cx="7207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контр.</a:t>
            </a:r>
          </a:p>
        </p:txBody>
      </p:sp>
      <p:sp>
        <p:nvSpPr>
          <p:cNvPr id="44" name="Text Box 90"/>
          <p:cNvSpPr txBox="1">
            <a:spLocks noChangeArrowheads="1"/>
          </p:cNvSpPr>
          <p:nvPr/>
        </p:nvSpPr>
        <p:spPr bwMode="auto">
          <a:xfrm>
            <a:off x="949044" y="10209473"/>
            <a:ext cx="5048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Утв.</a:t>
            </a: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5742739" y="9918808"/>
            <a:ext cx="1595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ТТУ им. а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кадемика М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С. </a:t>
            </a:r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Осими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ИКТ</a:t>
            </a: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450103-02 4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</a:t>
            </a:r>
          </a:p>
        </p:txBody>
      </p:sp>
      <p:sp>
        <p:nvSpPr>
          <p:cNvPr id="47" name="Text Box 84"/>
          <p:cNvSpPr txBox="1">
            <a:spLocks noChangeArrowheads="1"/>
          </p:cNvSpPr>
          <p:nvPr/>
        </p:nvSpPr>
        <p:spPr bwMode="auto">
          <a:xfrm>
            <a:off x="1584309" y="9597261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Хусрави</a:t>
            </a:r>
            <a:r>
              <a:rPr lang="ru-RU" sz="7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 Box 84"/>
          <p:cNvSpPr txBox="1">
            <a:spLocks noChangeArrowheads="1"/>
          </p:cNvSpPr>
          <p:nvPr/>
        </p:nvSpPr>
        <p:spPr bwMode="auto">
          <a:xfrm>
            <a:off x="1512871" y="9740137"/>
            <a:ext cx="85725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Давлатназаров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З.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84"/>
          <p:cNvSpPr txBox="1">
            <a:spLocks noChangeArrowheads="1"/>
          </p:cNvSpPr>
          <p:nvPr/>
        </p:nvSpPr>
        <p:spPr bwMode="auto">
          <a:xfrm>
            <a:off x="1512871" y="9954451"/>
            <a:ext cx="503238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Кабутов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  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84"/>
          <p:cNvSpPr txBox="1">
            <a:spLocks noChangeArrowheads="1"/>
          </p:cNvSpPr>
          <p:nvPr/>
        </p:nvSpPr>
        <p:spPr bwMode="auto">
          <a:xfrm>
            <a:off x="1512871" y="10097327"/>
            <a:ext cx="71438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Бахтдавлатов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84"/>
          <p:cNvSpPr txBox="1">
            <a:spLocks noChangeArrowheads="1"/>
          </p:cNvSpPr>
          <p:nvPr/>
        </p:nvSpPr>
        <p:spPr bwMode="auto">
          <a:xfrm>
            <a:off x="1512871" y="10240203"/>
            <a:ext cx="785818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Оджимамадов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155945" y="9740137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Анализ систем безопасности, использующих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GSM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каналы</a:t>
            </a:r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798491" y="310321"/>
            <a:ext cx="6500858" cy="720197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8091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СОДЕРЖАНИЕ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70707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Введение…………………………………….…………………</a:t>
            </a:r>
            <a:r>
              <a:rPr lang="en-US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……………..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70707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1. Цель и обоснование выбора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………………………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 Цель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работа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………………………………………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…………..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…….…………                                1.2 Обоснование  выбора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технология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………………………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…………..…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1.3  Постановка задача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………..………………………...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........................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.…..……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2.Общая характеристика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Видеоконференцсвязь (ВКС)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rgbClr val="70707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2.1 Видеоконференцсвязь (ВКС)………..…………….………..………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.….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 Базовая решения ВКС ……............…………………..……….............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2.3  Классификация видеоконференцсвязь……..……………….….……...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2.3.1 Персональные решения…….…………………….………….....………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2.3.2. Групповые студии комплексы ВКС……………………………........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...........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2.3.3.Решения операторского класса……………………………...….........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...........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2.4.Сравнение программных  решений для видеоконференцсвязи…………….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70707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3. Расчетный част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………………………………………………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rgbClr val="70707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3.1. Расчет пропускной способности сети……………...…………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 Расчет максимального допустимого затухания кабеля…….……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.….. 3.3. Расчет переходного затухания…………………….………………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3.4. Расчет ширины полосы частот по стандарту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.264……………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3.5. Выбор оборудование для многоточечных ВКС…………………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………..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….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3.6. Схема организация сети ВКС………………….…..……….…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…………..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..…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70707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4. Оценка экономического эффекта от внедрения технология….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70707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4.1  Оценка экономического эффекта от внедрения проекта…………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4.2  Оценка стоимости внедрения проекта……………………………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4.3  Расчет срока окупаемости сети………..…………………………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4.4  Основные технико-экономические показатели………………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70707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Глава 5. Безопасность жизнедеятельность………………………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………….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5.1 Организация рабочего места оператора……………….………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………….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…...          5.2 Эргономические требование к рабочему месту..…… ……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…………..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………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5.3.  Расчет освещения методом коэффициент использование…………………..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Заключение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…………………………………………………………..…………..…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Литература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………………………………………………………………………….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76</Words>
  <Application>Microsoft Office PowerPoint</Application>
  <PresentationFormat>Произвольный</PresentationFormat>
  <Paragraphs>36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54</cp:revision>
  <cp:lastPrinted>2014-06-04T01:36:47Z</cp:lastPrinted>
  <dcterms:created xsi:type="dcterms:W3CDTF">2012-04-07T08:03:25Z</dcterms:created>
  <dcterms:modified xsi:type="dcterms:W3CDTF">2014-06-24T02:18:18Z</dcterms:modified>
</cp:coreProperties>
</file>