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7597775" cy="10621963"/>
  <p:notesSz cx="6735763" cy="9866313"/>
  <p:defaultTextStyle>
    <a:defPPr>
      <a:defRPr lang="ru-RU"/>
    </a:defPPr>
    <a:lvl1pPr marL="0" algn="l" defTabSz="104726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23631" algn="l" defTabSz="104726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47262" algn="l" defTabSz="104726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570893" algn="l" defTabSz="104726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094525" algn="l" defTabSz="104726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618156" algn="l" defTabSz="104726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141787" algn="l" defTabSz="104726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665418" algn="l" defTabSz="104726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189049" algn="l" defTabSz="104726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346">
          <p15:clr>
            <a:srgbClr val="A4A3A4"/>
          </p15:clr>
        </p15:guide>
        <p15:guide id="2" pos="2393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323" autoAdjust="0"/>
    <p:restoredTop sz="93656" autoAdjust="0"/>
  </p:normalViewPr>
  <p:slideViewPr>
    <p:cSldViewPr>
      <p:cViewPr>
        <p:scale>
          <a:sx n="200" d="100"/>
          <a:sy n="200" d="100"/>
        </p:scale>
        <p:origin x="3258" y="10356"/>
      </p:cViewPr>
      <p:guideLst>
        <p:guide orient="horz" pos="3346"/>
        <p:guide pos="239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2858D9-2DE6-4EA3-99A5-0F0D8A480497}" type="datetimeFigureOut">
              <a:rPr lang="ru-RU" smtClean="0"/>
              <a:pPr/>
              <a:t>27.06.2014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044700" y="739775"/>
            <a:ext cx="2646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5B458A-CC25-4F38-A6AB-6A031324300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088492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4726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523631" algn="l" defTabSz="104726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1047262" algn="l" defTabSz="104726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570893" algn="l" defTabSz="104726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2094525" algn="l" defTabSz="104726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2618156" algn="l" defTabSz="104726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3141787" algn="l" defTabSz="104726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3665418" algn="l" defTabSz="104726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4189049" algn="l" defTabSz="104726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5B458A-CC25-4F38-A6AB-6A0313243000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944395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69833" y="3299697"/>
            <a:ext cx="6458109" cy="227683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39666" y="6019113"/>
            <a:ext cx="5318443" cy="271450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236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72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708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945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181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417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654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890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E7723-7B79-4D63-897C-973CEC453BAE}" type="datetimeFigureOut">
              <a:rPr lang="ru-RU" smtClean="0"/>
              <a:pPr/>
              <a:t>27.06.2014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0C645-193E-4948-A312-8330A5B570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E7723-7B79-4D63-897C-973CEC453BAE}" type="datetimeFigureOut">
              <a:rPr lang="ru-RU" smtClean="0"/>
              <a:pPr/>
              <a:t>27.06.2014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0C645-193E-4948-A312-8330A5B570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5508391" y="425373"/>
            <a:ext cx="1709499" cy="906309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79893" y="425373"/>
            <a:ext cx="5001869" cy="906309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E7723-7B79-4D63-897C-973CEC453BAE}" type="datetimeFigureOut">
              <a:rPr lang="ru-RU" smtClean="0"/>
              <a:pPr/>
              <a:t>27.06.2014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0C645-193E-4948-A312-8330A5B570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E7723-7B79-4D63-897C-973CEC453BAE}" type="datetimeFigureOut">
              <a:rPr lang="ru-RU" smtClean="0"/>
              <a:pPr/>
              <a:t>27.06.2014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0C645-193E-4948-A312-8330A5B570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0173" y="6825595"/>
            <a:ext cx="6458109" cy="2109640"/>
          </a:xfrm>
        </p:spPr>
        <p:txBody>
          <a:bodyPr anchor="t"/>
          <a:lstStyle>
            <a:lvl1pPr algn="l">
              <a:defRPr sz="46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0173" y="4502044"/>
            <a:ext cx="6458109" cy="2323553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23631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4726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7089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9452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1815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4178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6541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8904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E7723-7B79-4D63-897C-973CEC453BAE}" type="datetimeFigureOut">
              <a:rPr lang="ru-RU" smtClean="0"/>
              <a:pPr/>
              <a:t>27.06.2014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0C645-193E-4948-A312-8330A5B570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79889" y="2478461"/>
            <a:ext cx="3355684" cy="7010004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862202" y="2478461"/>
            <a:ext cx="3355684" cy="7010004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E7723-7B79-4D63-897C-973CEC453BAE}" type="datetimeFigureOut">
              <a:rPr lang="ru-RU" smtClean="0"/>
              <a:pPr/>
              <a:t>27.06.2014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0C645-193E-4948-A312-8330A5B570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79890" y="2377651"/>
            <a:ext cx="3357003" cy="990891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3631" indent="0">
              <a:buNone/>
              <a:defRPr sz="2300" b="1"/>
            </a:lvl2pPr>
            <a:lvl3pPr marL="1047262" indent="0">
              <a:buNone/>
              <a:defRPr sz="2100" b="1"/>
            </a:lvl3pPr>
            <a:lvl4pPr marL="1570893" indent="0">
              <a:buNone/>
              <a:defRPr sz="1800" b="1"/>
            </a:lvl4pPr>
            <a:lvl5pPr marL="2094525" indent="0">
              <a:buNone/>
              <a:defRPr sz="1800" b="1"/>
            </a:lvl5pPr>
            <a:lvl6pPr marL="2618156" indent="0">
              <a:buNone/>
              <a:defRPr sz="1800" b="1"/>
            </a:lvl6pPr>
            <a:lvl7pPr marL="3141787" indent="0">
              <a:buNone/>
              <a:defRPr sz="1800" b="1"/>
            </a:lvl7pPr>
            <a:lvl8pPr marL="3665418" indent="0">
              <a:buNone/>
              <a:defRPr sz="1800" b="1"/>
            </a:lvl8pPr>
            <a:lvl9pPr marL="4189049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79890" y="3368540"/>
            <a:ext cx="3357003" cy="6119923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859565" y="2377651"/>
            <a:ext cx="3358322" cy="990891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3631" indent="0">
              <a:buNone/>
              <a:defRPr sz="2300" b="1"/>
            </a:lvl2pPr>
            <a:lvl3pPr marL="1047262" indent="0">
              <a:buNone/>
              <a:defRPr sz="2100" b="1"/>
            </a:lvl3pPr>
            <a:lvl4pPr marL="1570893" indent="0">
              <a:buNone/>
              <a:defRPr sz="1800" b="1"/>
            </a:lvl4pPr>
            <a:lvl5pPr marL="2094525" indent="0">
              <a:buNone/>
              <a:defRPr sz="1800" b="1"/>
            </a:lvl5pPr>
            <a:lvl6pPr marL="2618156" indent="0">
              <a:buNone/>
              <a:defRPr sz="1800" b="1"/>
            </a:lvl6pPr>
            <a:lvl7pPr marL="3141787" indent="0">
              <a:buNone/>
              <a:defRPr sz="1800" b="1"/>
            </a:lvl7pPr>
            <a:lvl8pPr marL="3665418" indent="0">
              <a:buNone/>
              <a:defRPr sz="1800" b="1"/>
            </a:lvl8pPr>
            <a:lvl9pPr marL="4189049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859565" y="3368540"/>
            <a:ext cx="3358322" cy="6119923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E7723-7B79-4D63-897C-973CEC453BAE}" type="datetimeFigureOut">
              <a:rPr lang="ru-RU" smtClean="0"/>
              <a:pPr/>
              <a:t>27.06.2014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0C645-193E-4948-A312-8330A5B570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E7723-7B79-4D63-897C-973CEC453BAE}" type="datetimeFigureOut">
              <a:rPr lang="ru-RU" smtClean="0"/>
              <a:pPr/>
              <a:t>27.06.2014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0C645-193E-4948-A312-8330A5B570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E7723-7B79-4D63-897C-973CEC453BAE}" type="datetimeFigureOut">
              <a:rPr lang="ru-RU" smtClean="0"/>
              <a:pPr/>
              <a:t>27.06.2014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0C645-193E-4948-A312-8330A5B570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9889" y="422913"/>
            <a:ext cx="2499616" cy="1799832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970519" y="422912"/>
            <a:ext cx="4247368" cy="9065552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79889" y="2222744"/>
            <a:ext cx="2499616" cy="7265719"/>
          </a:xfrm>
        </p:spPr>
        <p:txBody>
          <a:bodyPr/>
          <a:lstStyle>
            <a:lvl1pPr marL="0" indent="0">
              <a:buNone/>
              <a:defRPr sz="1600"/>
            </a:lvl1pPr>
            <a:lvl2pPr marL="523631" indent="0">
              <a:buNone/>
              <a:defRPr sz="1400"/>
            </a:lvl2pPr>
            <a:lvl3pPr marL="1047262" indent="0">
              <a:buNone/>
              <a:defRPr sz="1100"/>
            </a:lvl3pPr>
            <a:lvl4pPr marL="1570893" indent="0">
              <a:buNone/>
              <a:defRPr sz="1000"/>
            </a:lvl4pPr>
            <a:lvl5pPr marL="2094525" indent="0">
              <a:buNone/>
              <a:defRPr sz="1000"/>
            </a:lvl5pPr>
            <a:lvl6pPr marL="2618156" indent="0">
              <a:buNone/>
              <a:defRPr sz="1000"/>
            </a:lvl6pPr>
            <a:lvl7pPr marL="3141787" indent="0">
              <a:buNone/>
              <a:defRPr sz="1000"/>
            </a:lvl7pPr>
            <a:lvl8pPr marL="3665418" indent="0">
              <a:buNone/>
              <a:defRPr sz="1000"/>
            </a:lvl8pPr>
            <a:lvl9pPr marL="4189049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E7723-7B79-4D63-897C-973CEC453BAE}" type="datetimeFigureOut">
              <a:rPr lang="ru-RU" smtClean="0"/>
              <a:pPr/>
              <a:t>27.06.2014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0C645-193E-4948-A312-8330A5B570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9221" y="7435376"/>
            <a:ext cx="4558665" cy="877788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489221" y="949092"/>
            <a:ext cx="4558665" cy="6373178"/>
          </a:xfrm>
        </p:spPr>
        <p:txBody>
          <a:bodyPr/>
          <a:lstStyle>
            <a:lvl1pPr marL="0" indent="0">
              <a:buNone/>
              <a:defRPr sz="3700"/>
            </a:lvl1pPr>
            <a:lvl2pPr marL="523631" indent="0">
              <a:buNone/>
              <a:defRPr sz="3200"/>
            </a:lvl2pPr>
            <a:lvl3pPr marL="1047262" indent="0">
              <a:buNone/>
              <a:defRPr sz="2700"/>
            </a:lvl3pPr>
            <a:lvl4pPr marL="1570893" indent="0">
              <a:buNone/>
              <a:defRPr sz="2300"/>
            </a:lvl4pPr>
            <a:lvl5pPr marL="2094525" indent="0">
              <a:buNone/>
              <a:defRPr sz="2300"/>
            </a:lvl5pPr>
            <a:lvl6pPr marL="2618156" indent="0">
              <a:buNone/>
              <a:defRPr sz="2300"/>
            </a:lvl6pPr>
            <a:lvl7pPr marL="3141787" indent="0">
              <a:buNone/>
              <a:defRPr sz="2300"/>
            </a:lvl7pPr>
            <a:lvl8pPr marL="3665418" indent="0">
              <a:buNone/>
              <a:defRPr sz="2300"/>
            </a:lvl8pPr>
            <a:lvl9pPr marL="4189049" indent="0">
              <a:buNone/>
              <a:defRPr sz="23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489221" y="8313164"/>
            <a:ext cx="4558665" cy="1246604"/>
          </a:xfrm>
        </p:spPr>
        <p:txBody>
          <a:bodyPr/>
          <a:lstStyle>
            <a:lvl1pPr marL="0" indent="0">
              <a:buNone/>
              <a:defRPr sz="1600"/>
            </a:lvl1pPr>
            <a:lvl2pPr marL="523631" indent="0">
              <a:buNone/>
              <a:defRPr sz="1400"/>
            </a:lvl2pPr>
            <a:lvl3pPr marL="1047262" indent="0">
              <a:buNone/>
              <a:defRPr sz="1100"/>
            </a:lvl3pPr>
            <a:lvl4pPr marL="1570893" indent="0">
              <a:buNone/>
              <a:defRPr sz="1000"/>
            </a:lvl4pPr>
            <a:lvl5pPr marL="2094525" indent="0">
              <a:buNone/>
              <a:defRPr sz="1000"/>
            </a:lvl5pPr>
            <a:lvl6pPr marL="2618156" indent="0">
              <a:buNone/>
              <a:defRPr sz="1000"/>
            </a:lvl6pPr>
            <a:lvl7pPr marL="3141787" indent="0">
              <a:buNone/>
              <a:defRPr sz="1000"/>
            </a:lvl7pPr>
            <a:lvl8pPr marL="3665418" indent="0">
              <a:buNone/>
              <a:defRPr sz="1000"/>
            </a:lvl8pPr>
            <a:lvl9pPr marL="4189049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E7723-7B79-4D63-897C-973CEC453BAE}" type="datetimeFigureOut">
              <a:rPr lang="ru-RU" smtClean="0"/>
              <a:pPr/>
              <a:t>27.06.2014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0C645-193E-4948-A312-8330A5B570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9889" y="425372"/>
            <a:ext cx="6837998" cy="1770328"/>
          </a:xfrm>
          <a:prstGeom prst="rect">
            <a:avLst/>
          </a:prstGeom>
        </p:spPr>
        <p:txBody>
          <a:bodyPr vert="horz" lIns="104726" tIns="52363" rIns="104726" bIns="52363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79889" y="2478461"/>
            <a:ext cx="6837998" cy="7010004"/>
          </a:xfrm>
          <a:prstGeom prst="rect">
            <a:avLst/>
          </a:prstGeom>
        </p:spPr>
        <p:txBody>
          <a:bodyPr vert="horz" lIns="104726" tIns="52363" rIns="104726" bIns="52363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79889" y="9844988"/>
            <a:ext cx="1772814" cy="565521"/>
          </a:xfrm>
          <a:prstGeom prst="rect">
            <a:avLst/>
          </a:prstGeom>
        </p:spPr>
        <p:txBody>
          <a:bodyPr vert="horz" lIns="104726" tIns="52363" rIns="104726" bIns="52363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8E7723-7B79-4D63-897C-973CEC453BAE}" type="datetimeFigureOut">
              <a:rPr lang="ru-RU" smtClean="0"/>
              <a:pPr/>
              <a:t>27.06.2014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595907" y="9844988"/>
            <a:ext cx="2405962" cy="565521"/>
          </a:xfrm>
          <a:prstGeom prst="rect">
            <a:avLst/>
          </a:prstGeom>
        </p:spPr>
        <p:txBody>
          <a:bodyPr vert="horz" lIns="104726" tIns="52363" rIns="104726" bIns="52363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5445072" y="9844988"/>
            <a:ext cx="1772814" cy="565521"/>
          </a:xfrm>
          <a:prstGeom prst="rect">
            <a:avLst/>
          </a:prstGeom>
        </p:spPr>
        <p:txBody>
          <a:bodyPr vert="horz" lIns="104726" tIns="52363" rIns="104726" bIns="52363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E0C645-193E-4948-A312-8330A5B5701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47262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92723" indent="-392723" algn="l" defTabSz="1047262" rtl="0" eaLnBrk="1" latinLnBrk="0" hangingPunct="1">
        <a:spcBef>
          <a:spcPct val="20000"/>
        </a:spcBef>
        <a:buFont typeface="Arial" pitchFamily="34" charset="0"/>
        <a:buChar char="•"/>
        <a:defRPr sz="3700" kern="1200">
          <a:solidFill>
            <a:schemeClr val="tx1"/>
          </a:solidFill>
          <a:latin typeface="+mn-lt"/>
          <a:ea typeface="+mn-ea"/>
          <a:cs typeface="+mn-cs"/>
        </a:defRPr>
      </a:lvl1pPr>
      <a:lvl2pPr marL="850901" indent="-327269" algn="l" defTabSz="1047262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309078" indent="-261816" algn="l" defTabSz="1047262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32709" indent="-261816" algn="l" defTabSz="1047262" rtl="0" eaLnBrk="1" latinLnBrk="0" hangingPunct="1">
        <a:spcBef>
          <a:spcPct val="20000"/>
        </a:spcBef>
        <a:buFont typeface="Arial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56340" indent="-261816" algn="l" defTabSz="1047262" rtl="0" eaLnBrk="1" latinLnBrk="0" hangingPunct="1">
        <a:spcBef>
          <a:spcPct val="20000"/>
        </a:spcBef>
        <a:buFont typeface="Arial" pitchFamily="34" charset="0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79971" indent="-261816" algn="l" defTabSz="1047262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403603" indent="-261816" algn="l" defTabSz="1047262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27234" indent="-261816" algn="l" defTabSz="1047262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50865" indent="-261816" algn="l" defTabSz="1047262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04726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3631" algn="l" defTabSz="104726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7262" algn="l" defTabSz="104726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70893" algn="l" defTabSz="104726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94525" algn="l" defTabSz="104726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18156" algn="l" defTabSz="104726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41787" algn="l" defTabSz="104726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65418" algn="l" defTabSz="104726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89049" algn="l" defTabSz="104726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Группа 27"/>
          <p:cNvGrpSpPr/>
          <p:nvPr/>
        </p:nvGrpSpPr>
        <p:grpSpPr>
          <a:xfrm>
            <a:off x="727052" y="176410"/>
            <a:ext cx="6659189" cy="10231543"/>
            <a:chOff x="727052" y="176410"/>
            <a:chExt cx="6659189" cy="10231543"/>
          </a:xfrm>
        </p:grpSpPr>
        <p:cxnSp>
          <p:nvCxnSpPr>
            <p:cNvPr id="7" name="Прямая соединительная линия 6"/>
            <p:cNvCxnSpPr/>
            <p:nvPr/>
          </p:nvCxnSpPr>
          <p:spPr>
            <a:xfrm>
              <a:off x="731816" y="176410"/>
              <a:ext cx="6643734" cy="157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единительная линия 10"/>
            <p:cNvCxnSpPr/>
            <p:nvPr/>
          </p:nvCxnSpPr>
          <p:spPr>
            <a:xfrm>
              <a:off x="727052" y="176970"/>
              <a:ext cx="70708" cy="1023094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>
              <a:off x="7370788" y="176969"/>
              <a:ext cx="4762" cy="1022383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Прямая соединительная линия 14"/>
            <p:cNvCxnSpPr/>
            <p:nvPr/>
          </p:nvCxnSpPr>
          <p:spPr>
            <a:xfrm flipV="1">
              <a:off x="808016" y="10400805"/>
              <a:ext cx="6578225" cy="714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0" name="Прямая соединительная линия 29"/>
          <p:cNvCxnSpPr/>
          <p:nvPr/>
        </p:nvCxnSpPr>
        <p:spPr>
          <a:xfrm>
            <a:off x="798491" y="10241377"/>
            <a:ext cx="228601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>
            <a:off x="798491" y="10069821"/>
            <a:ext cx="228601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 rot="5400000">
            <a:off x="906442" y="9314170"/>
            <a:ext cx="50006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 flipH="1">
            <a:off x="3080807" y="9055399"/>
            <a:ext cx="3702" cy="134540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/>
          <p:nvPr/>
        </p:nvCxnSpPr>
        <p:spPr>
          <a:xfrm>
            <a:off x="808016" y="9055400"/>
            <a:ext cx="657229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774678" y="9364965"/>
            <a:ext cx="42862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8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зм</a:t>
            </a:r>
            <a:r>
              <a:rPr lang="ru-RU" sz="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1484296" y="9374490"/>
            <a:ext cx="45244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лист</a:t>
            </a:r>
            <a:endParaRPr lang="ru-RU" sz="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1808148" y="9379252"/>
            <a:ext cx="77153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№ док.</a:t>
            </a:r>
            <a:endParaRPr lang="ru-RU" sz="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2693979" y="9369727"/>
            <a:ext cx="71438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дата</a:t>
            </a:r>
            <a:endParaRPr lang="ru-RU" sz="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1069955" y="9384015"/>
            <a:ext cx="58102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кол. </a:t>
            </a:r>
            <a:r>
              <a:rPr lang="ru-RU" sz="8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</a:t>
            </a:r>
            <a:r>
              <a:rPr lang="ru-RU" sz="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2184388" y="9374490"/>
            <a:ext cx="85725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подпись</a:t>
            </a:r>
            <a:endParaRPr lang="ru-RU" sz="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65" name="Прямая соединительная линия 64"/>
          <p:cNvCxnSpPr/>
          <p:nvPr/>
        </p:nvCxnSpPr>
        <p:spPr>
          <a:xfrm flipH="1">
            <a:off x="2731463" y="9055397"/>
            <a:ext cx="6967" cy="13454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Прямая соединительная линия 65"/>
          <p:cNvCxnSpPr/>
          <p:nvPr/>
        </p:nvCxnSpPr>
        <p:spPr>
          <a:xfrm flipH="1">
            <a:off x="2217686" y="9055397"/>
            <a:ext cx="14431" cy="134898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Прямая соединительная линия 67"/>
          <p:cNvCxnSpPr/>
          <p:nvPr/>
        </p:nvCxnSpPr>
        <p:spPr>
          <a:xfrm flipH="1">
            <a:off x="1511483" y="9055397"/>
            <a:ext cx="12103" cy="13525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Прямая соединительная линия 69"/>
          <p:cNvCxnSpPr/>
          <p:nvPr/>
        </p:nvCxnSpPr>
        <p:spPr>
          <a:xfrm>
            <a:off x="798491" y="9222089"/>
            <a:ext cx="228601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Прямая соединительная линия 70"/>
          <p:cNvCxnSpPr/>
          <p:nvPr/>
        </p:nvCxnSpPr>
        <p:spPr>
          <a:xfrm>
            <a:off x="798491" y="9398303"/>
            <a:ext cx="228601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Прямая соединительная линия 71"/>
          <p:cNvCxnSpPr/>
          <p:nvPr/>
        </p:nvCxnSpPr>
        <p:spPr>
          <a:xfrm>
            <a:off x="798491" y="9903131"/>
            <a:ext cx="228601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Прямая соединительная линия 72"/>
          <p:cNvCxnSpPr/>
          <p:nvPr/>
        </p:nvCxnSpPr>
        <p:spPr>
          <a:xfrm>
            <a:off x="798491" y="9568167"/>
            <a:ext cx="657229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Прямая соединительная линия 73"/>
          <p:cNvCxnSpPr/>
          <p:nvPr/>
        </p:nvCxnSpPr>
        <p:spPr>
          <a:xfrm>
            <a:off x="798491" y="9739617"/>
            <a:ext cx="228601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Прямая соединительная линия 76"/>
          <p:cNvCxnSpPr/>
          <p:nvPr/>
        </p:nvCxnSpPr>
        <p:spPr>
          <a:xfrm>
            <a:off x="5657069" y="9565785"/>
            <a:ext cx="5557" cy="8350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Прямая соединительная линия 78"/>
          <p:cNvCxnSpPr/>
          <p:nvPr/>
        </p:nvCxnSpPr>
        <p:spPr>
          <a:xfrm>
            <a:off x="5656275" y="9903131"/>
            <a:ext cx="171451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Прямая соединительная линия 79"/>
          <p:cNvCxnSpPr/>
          <p:nvPr/>
        </p:nvCxnSpPr>
        <p:spPr>
          <a:xfrm>
            <a:off x="5656275" y="9726917"/>
            <a:ext cx="171451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Прямая соединительная линия 86"/>
          <p:cNvCxnSpPr/>
          <p:nvPr/>
        </p:nvCxnSpPr>
        <p:spPr>
          <a:xfrm rot="5400000">
            <a:off x="6525439" y="9734061"/>
            <a:ext cx="35719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Прямая соединительная линия 87"/>
          <p:cNvCxnSpPr/>
          <p:nvPr/>
        </p:nvCxnSpPr>
        <p:spPr>
          <a:xfrm rot="5400000">
            <a:off x="5997590" y="9733267"/>
            <a:ext cx="35719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TextBox 88"/>
          <p:cNvSpPr txBox="1"/>
          <p:nvPr/>
        </p:nvSpPr>
        <p:spPr>
          <a:xfrm>
            <a:off x="5727712" y="9541179"/>
            <a:ext cx="71438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Стадия</a:t>
            </a:r>
            <a:endParaRPr lang="ru-RU" sz="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6242065" y="9545941"/>
            <a:ext cx="100013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Лист</a:t>
            </a:r>
            <a:endParaRPr lang="ru-RU" sz="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6799283" y="9541178"/>
            <a:ext cx="50006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</a:t>
            </a:r>
            <a:r>
              <a:rPr lang="ru-RU" sz="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истов</a:t>
            </a:r>
            <a:endParaRPr lang="ru-RU" sz="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9" name="Прямая соединительная линия 38"/>
          <p:cNvCxnSpPr/>
          <p:nvPr/>
        </p:nvCxnSpPr>
        <p:spPr>
          <a:xfrm rot="5400000">
            <a:off x="1620822" y="9314164"/>
            <a:ext cx="50006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 Box 25"/>
          <p:cNvSpPr txBox="1">
            <a:spLocks noChangeArrowheads="1"/>
          </p:cNvSpPr>
          <p:nvPr/>
        </p:nvSpPr>
        <p:spPr bwMode="auto">
          <a:xfrm>
            <a:off x="4323823" y="9142814"/>
            <a:ext cx="216726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992188"/>
            <a:r>
              <a:rPr lang="ru-RU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ВКР.14.450103-02.Д/О.СД</a:t>
            </a:r>
            <a:endParaRPr lang="ru-RU" sz="1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7" name="Text Box 84"/>
          <p:cNvSpPr txBox="1">
            <a:spLocks noChangeArrowheads="1"/>
          </p:cNvSpPr>
          <p:nvPr/>
        </p:nvSpPr>
        <p:spPr bwMode="auto">
          <a:xfrm>
            <a:off x="875134" y="9617273"/>
            <a:ext cx="503238" cy="10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039813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39813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39813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39813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39813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3981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3981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3981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3981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Дипломник</a:t>
            </a:r>
          </a:p>
        </p:txBody>
      </p:sp>
      <p:sp>
        <p:nvSpPr>
          <p:cNvPr id="38" name="Text Box 85"/>
          <p:cNvSpPr txBox="1">
            <a:spLocks noChangeArrowheads="1"/>
          </p:cNvSpPr>
          <p:nvPr/>
        </p:nvSpPr>
        <p:spPr bwMode="auto">
          <a:xfrm>
            <a:off x="750111" y="9737878"/>
            <a:ext cx="792088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defTabSz="1039813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39813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39813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39813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39813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3981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3981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3981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3981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7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Руководитель</a:t>
            </a:r>
            <a:endParaRPr lang="ru-RU" sz="7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2" name="Text Box 87"/>
          <p:cNvSpPr txBox="1">
            <a:spLocks noChangeArrowheads="1"/>
          </p:cNvSpPr>
          <p:nvPr/>
        </p:nvSpPr>
        <p:spPr bwMode="auto">
          <a:xfrm>
            <a:off x="898484" y="9928657"/>
            <a:ext cx="503238" cy="10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039813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39813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39813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39813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39813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3981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3981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3981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3981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7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Рецензент</a:t>
            </a:r>
            <a:endParaRPr lang="ru-RU" sz="7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3" name="Text Box 88"/>
          <p:cNvSpPr txBox="1">
            <a:spLocks noChangeArrowheads="1"/>
          </p:cNvSpPr>
          <p:nvPr/>
        </p:nvSpPr>
        <p:spPr bwMode="auto">
          <a:xfrm>
            <a:off x="849275" y="10062464"/>
            <a:ext cx="720725" cy="19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1039813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39813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39813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39813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39813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3981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3981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3981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3981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Н. контр.</a:t>
            </a:r>
          </a:p>
        </p:txBody>
      </p:sp>
      <p:sp>
        <p:nvSpPr>
          <p:cNvPr id="44" name="Text Box 90"/>
          <p:cNvSpPr txBox="1">
            <a:spLocks noChangeArrowheads="1"/>
          </p:cNvSpPr>
          <p:nvPr/>
        </p:nvSpPr>
        <p:spPr bwMode="auto">
          <a:xfrm>
            <a:off x="949044" y="10209473"/>
            <a:ext cx="504825" cy="19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1039813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39813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39813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39813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39813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3981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3981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3981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3981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Утв.</a:t>
            </a:r>
          </a:p>
        </p:txBody>
      </p:sp>
      <p:sp>
        <p:nvSpPr>
          <p:cNvPr id="52" name="Text Box 25"/>
          <p:cNvSpPr txBox="1">
            <a:spLocks noChangeArrowheads="1"/>
          </p:cNvSpPr>
          <p:nvPr/>
        </p:nvSpPr>
        <p:spPr bwMode="auto">
          <a:xfrm>
            <a:off x="5742739" y="9918808"/>
            <a:ext cx="159531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992188"/>
            <a:r>
              <a:rPr lang="ru-RU" sz="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ТТУ им. а</a:t>
            </a:r>
            <a:r>
              <a:rPr lang="ru-RU" sz="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кадемика М</a:t>
            </a:r>
            <a:r>
              <a:rPr lang="ru-RU" sz="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С. </a:t>
            </a:r>
            <a:r>
              <a:rPr lang="ru-RU" sz="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Осими</a:t>
            </a:r>
            <a:endParaRPr lang="ru-RU" sz="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992188"/>
            <a:r>
              <a:rPr lang="ru-RU" sz="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ИКТ</a:t>
            </a:r>
          </a:p>
          <a:p>
            <a:pPr algn="ctr" defTabSz="992188"/>
            <a:r>
              <a:rPr lang="ru-RU" sz="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450103-02 4</a:t>
            </a:r>
            <a:r>
              <a:rPr lang="ru-RU" sz="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курс </a:t>
            </a:r>
          </a:p>
        </p:txBody>
      </p:sp>
      <p:sp>
        <p:nvSpPr>
          <p:cNvPr id="47" name="Text Box 84"/>
          <p:cNvSpPr txBox="1">
            <a:spLocks noChangeArrowheads="1"/>
          </p:cNvSpPr>
          <p:nvPr/>
        </p:nvSpPr>
        <p:spPr bwMode="auto">
          <a:xfrm>
            <a:off x="1584309" y="9597261"/>
            <a:ext cx="571504" cy="1077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defTabSz="1039813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39813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39813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39813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39813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3981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3981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3981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3981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7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Шарифзода</a:t>
            </a:r>
            <a:r>
              <a:rPr lang="ru-RU" sz="7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</a:t>
            </a:r>
            <a:endParaRPr lang="ru-RU" sz="7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8" name="Text Box 84"/>
          <p:cNvSpPr txBox="1">
            <a:spLocks noChangeArrowheads="1"/>
          </p:cNvSpPr>
          <p:nvPr/>
        </p:nvSpPr>
        <p:spPr bwMode="auto">
          <a:xfrm>
            <a:off x="1512871" y="9954451"/>
            <a:ext cx="857256" cy="1077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defTabSz="1039813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39813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39813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39813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39813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3981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3981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3981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3981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7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7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Давлатназаров</a:t>
            </a:r>
            <a:r>
              <a:rPr lang="ru-RU" sz="7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З.</a:t>
            </a:r>
            <a:endParaRPr lang="ru-RU" sz="7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9" name="Text Box 84"/>
          <p:cNvSpPr txBox="1">
            <a:spLocks noChangeArrowheads="1"/>
          </p:cNvSpPr>
          <p:nvPr/>
        </p:nvSpPr>
        <p:spPr bwMode="auto">
          <a:xfrm>
            <a:off x="1512871" y="9740137"/>
            <a:ext cx="714380" cy="1077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defTabSz="1039813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39813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39813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39813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39813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3981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3981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3981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3981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7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7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Каламов А.К</a:t>
            </a:r>
            <a:r>
              <a:rPr lang="ru-RU" sz="7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7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1" name="Text Box 84"/>
          <p:cNvSpPr txBox="1">
            <a:spLocks noChangeArrowheads="1"/>
          </p:cNvSpPr>
          <p:nvPr/>
        </p:nvSpPr>
        <p:spPr bwMode="auto">
          <a:xfrm>
            <a:off x="1512871" y="10097327"/>
            <a:ext cx="714380" cy="1077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defTabSz="1039813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39813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39813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39813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39813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3981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3981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3981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3981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7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Бахтдавлатов</a:t>
            </a:r>
            <a:r>
              <a:rPr lang="ru-RU" sz="7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А</a:t>
            </a:r>
            <a:endParaRPr lang="ru-RU" sz="7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3" name="Text Box 84"/>
          <p:cNvSpPr txBox="1">
            <a:spLocks noChangeArrowheads="1"/>
          </p:cNvSpPr>
          <p:nvPr/>
        </p:nvSpPr>
        <p:spPr bwMode="auto">
          <a:xfrm>
            <a:off x="1512871" y="10240203"/>
            <a:ext cx="785818" cy="1077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defTabSz="1039813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39813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39813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39813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39813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3981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3981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3981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3981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7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7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Оджимамадов</a:t>
            </a:r>
            <a:r>
              <a:rPr lang="ru-RU" sz="7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</a:t>
            </a:r>
            <a:endParaRPr lang="ru-RU" sz="7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4" name="Прямоугольник 53"/>
          <p:cNvSpPr/>
          <p:nvPr/>
        </p:nvSpPr>
        <p:spPr>
          <a:xfrm>
            <a:off x="3155945" y="9740137"/>
            <a:ext cx="242889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i="1" dirty="0" smtClean="0">
                <a:latin typeface="Times New Roman" pitchFamily="18" charset="0"/>
                <a:cs typeface="Times New Roman" pitchFamily="18" charset="0"/>
              </a:rPr>
              <a:t>Модернизация сельских телефонных сетей на базе </a:t>
            </a:r>
            <a:r>
              <a:rPr lang="en-US" sz="1200" i="1" dirty="0" smtClean="0">
                <a:latin typeface="Times New Roman" pitchFamily="18" charset="0"/>
                <a:cs typeface="Times New Roman" pitchFamily="18" charset="0"/>
              </a:rPr>
              <a:t>NGN</a:t>
            </a:r>
            <a:endParaRPr lang="ru-RU" sz="12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941367" y="310321"/>
            <a:ext cx="6442093" cy="76328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934075" algn="r"/>
              </a:tabLst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                                    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Содержание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934075" algn="r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	Введение…………………………………………………………………..…………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934075" algn="r"/>
              </a:tabLst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	</a:t>
            </a:r>
            <a:r>
              <a:rPr kumimoji="0" lang="ru-RU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Глава 1. Выбор, цель и задачи дипломного работа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……………………...….…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934075" algn="r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1.1 Цель дипломный работа……………………………..………….……..….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934075" algn="r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1.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Обоснование выбора проекта……………………………..……………..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934075" algn="r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1.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Задачи проекта…………………………………………………………….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934075" algn="r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kumimoji="0" lang="ru-RU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Глава 2. Телефонизация сельских  районов на базе  NGN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…………..…..…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934075" algn="r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2.1.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Недостатки и особенности традиционных решений…………….……...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934075" algn="r"/>
              </a:tabLst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2.2.Телефонизация с помощью </a:t>
            </a:r>
            <a:r>
              <a:rPr lang="ru-RU" sz="1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МАК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большой емкости …………..........…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934075" algn="r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2.3. Подходы к телефонизации с использованием абонентских шлюзов    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934075" algn="r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малой емкости.………………………………………….…………….…..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934075" algn="r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2.4. Особенности использования радиодоступа ………………………..…..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934075" algn="r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2.5 </a:t>
            </a:r>
            <a:r>
              <a:rPr lang="ru-RU" sz="14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Управление сетью в районах с малой абонентской плотностью….…..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934075" algn="r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2.6  Принцип</a:t>
            </a:r>
            <a:r>
              <a:rPr kumimoji="0" lang="ru-RU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построения сетей </a:t>
            </a:r>
            <a:r>
              <a:rPr kumimoji="0" lang="en-US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NGN</a:t>
            </a:r>
            <a:r>
              <a:rPr kumimoji="0" lang="ru-RU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…</a:t>
            </a:r>
            <a:r>
              <a:rPr kumimoji="0" lang="en-US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………………………………</a:t>
            </a:r>
            <a:r>
              <a:rPr kumimoji="0" lang="ru-RU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r>
              <a:rPr kumimoji="0" lang="en-US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……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934075" algn="r"/>
              </a:tabLst>
            </a:pPr>
            <a:r>
              <a:rPr lang="ru-RU" sz="1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2.7  Обзор услуг</a:t>
            </a:r>
            <a:r>
              <a:rPr kumimoji="0" lang="ru-RU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 сетях </a:t>
            </a:r>
            <a:r>
              <a:rPr kumimoji="0" lang="en-US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NGN…………………………………………</a:t>
            </a:r>
            <a:r>
              <a:rPr kumimoji="0" lang="ru-RU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r>
              <a:rPr kumimoji="0" lang="en-US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…….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934075" algn="r"/>
              </a:tabLst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8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Классификация оборудования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…………………………………………..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934075" algn="r"/>
              </a:tabLst>
            </a:pPr>
            <a:r>
              <a:rPr kumimoji="0" lang="ru-RU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Глава 3. Расчетная часть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……………………………….……………………….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934075" algn="r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3.1 </a:t>
            </a:r>
            <a:r>
              <a:rPr lang="ru-RU" sz="1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Расчет числа потоков </a:t>
            </a:r>
            <a:r>
              <a:rPr lang="en-US" sz="1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E1</a:t>
            </a:r>
            <a:r>
              <a:rPr lang="ru-RU" sz="1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между АТС и транспортными шлюзами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……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934075" algn="r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3.2. Расчет параметров</a:t>
            </a:r>
            <a:r>
              <a:rPr kumimoji="0" lang="ru-RU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транспортных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шлюзов…………………………….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934075" algn="r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3.3. Расчет оборудования гибкого коммутатора……………………………..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934075" algn="r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3.4. Расчет оборудования транспортной пакетной сети…………………..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934075" algn="r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3.5. Определение точек размещения оборудования……………………….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934075" algn="r"/>
              </a:tabLst>
            </a:pPr>
            <a:r>
              <a:rPr kumimoji="0" lang="ru-RU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Глава 4. </a:t>
            </a:r>
            <a:r>
              <a:rPr kumimoji="0" lang="ru-RU" sz="14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Технико</a:t>
            </a:r>
            <a:r>
              <a:rPr kumimoji="0" lang="ru-RU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– экономические расчеты………………………</a:t>
            </a:r>
            <a:r>
              <a:rPr lang="ru-RU" sz="1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…</a:t>
            </a:r>
            <a:r>
              <a:rPr kumimoji="0" lang="ru-RU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………….</a:t>
            </a:r>
            <a:endParaRPr kumimoji="0" lang="ru-RU" sz="1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934075" algn="r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4.1 Необходимые данные для расчета капитальных вложений проекта…	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</a:t>
            </a:r>
          </a:p>
          <a:p>
            <a:pPr marL="0" marR="0" lvl="0" indent="0" algn="just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934075" algn="r"/>
              </a:tabLst>
            </a:pPr>
            <a:r>
              <a:rPr lang="ru-RU" sz="1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4.2 Расчет капитальных вложений проектируемой сети ………….…...…	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</a:t>
            </a:r>
          </a:p>
          <a:p>
            <a:pPr marL="0" marR="0" lvl="0" indent="0" algn="just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934075" algn="r"/>
              </a:tabLst>
            </a:pPr>
            <a:r>
              <a:rPr lang="ru-RU" sz="1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4.3  Расчет эксплуатационных затрат проектируемой сети…………..…..</a:t>
            </a:r>
          </a:p>
          <a:p>
            <a:pPr marL="0" marR="0" lvl="0" indent="0" algn="just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934075" algn="r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ru-RU" sz="1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4.54 </a:t>
            </a:r>
            <a:r>
              <a:rPr lang="ru-RU" sz="1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Расчет показатели экономической эффективности</a:t>
            </a:r>
            <a:r>
              <a:rPr lang="ru-RU" sz="1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………………….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just" defTabSz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5934075" algn="r"/>
              </a:tabLst>
            </a:pPr>
            <a:r>
              <a:rPr lang="ru-RU" sz="14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</a:t>
            </a:r>
            <a:r>
              <a:rPr lang="ru-RU" sz="1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Глава </a:t>
            </a:r>
            <a:r>
              <a:rPr lang="ru-RU" sz="1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5. </a:t>
            </a:r>
            <a:r>
              <a:rPr lang="ru-RU" sz="1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Разработка вопроса по экологии и </a:t>
            </a:r>
            <a:r>
              <a:rPr kumimoji="0" lang="ru-RU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</a:t>
            </a:r>
            <a:r>
              <a:rPr lang="ru-RU" sz="1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БЖД…………………………….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 defTabSz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5934075" algn="r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</a:t>
            </a:r>
            <a:r>
              <a:rPr kumimoji="0" lang="ru-RU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</a:t>
            </a:r>
            <a:r>
              <a:rPr lang="ru-RU" sz="1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5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.1. Организация</a:t>
            </a:r>
            <a:r>
              <a:rPr kumimoji="0" lang="ru-RU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рабочего места оператора……………………..……….</a:t>
            </a:r>
          </a:p>
          <a:p>
            <a:pPr lvl="0" algn="just" defTabSz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5934075" algn="r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5.2. </a:t>
            </a:r>
            <a:r>
              <a:rPr lang="ru-RU" sz="1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Эргономические требования к рабочего месту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……………….……..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934075" algn="r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5.3. </a:t>
            </a:r>
            <a:r>
              <a:rPr lang="ru-RU" sz="1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Расчет освещения методом коэффициента использования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…………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934075" algn="r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Заключение …………………………………………………………………….....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934075" algn="r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Литература…………………………………………………………………….…..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400</TotalTime>
  <Words>63</Words>
  <Application>Microsoft Office PowerPoint</Application>
  <PresentationFormat>Произвольный</PresentationFormat>
  <Paragraphs>58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Admin</cp:lastModifiedBy>
  <cp:revision>55</cp:revision>
  <cp:lastPrinted>2014-06-04T01:36:47Z</cp:lastPrinted>
  <dcterms:created xsi:type="dcterms:W3CDTF">2012-04-07T08:03:25Z</dcterms:created>
  <dcterms:modified xsi:type="dcterms:W3CDTF">2014-06-27T04:12:51Z</dcterms:modified>
</cp:coreProperties>
</file>